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6" r:id="rId2"/>
    <p:sldId id="257"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Açık Stil 1 - Vurgu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6" d="100"/>
          <a:sy n="116" d="100"/>
        </p:scale>
        <p:origin x="144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26.10.2020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986780"/>
          </a:xfrm>
        </p:spPr>
        <p:txBody>
          <a:bodyPr/>
          <a:lstStyle/>
          <a:p>
            <a:pPr>
              <a:lnSpc>
                <a:spcPct val="90000"/>
              </a:lnSpc>
            </a:pPr>
            <a:r>
              <a:rPr lang="tr-TR" altLang="tr-TR" sz="3200" b="1" dirty="0" smtClean="0"/>
              <a:t>DİŞÇİLİK HİZMETLERİ/DİŞ PROTEZ TEKNOLOJİSİ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HİZMETLERİ MYO</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DPT –Maddeler Bilgisi</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Öğr.Gör</a:t>
            </a:r>
            <a:r>
              <a:rPr lang="tr-TR" altLang="tr-TR" sz="2000" b="1" i="1" dirty="0" smtClean="0">
                <a:solidFill>
                  <a:schemeClr val="bg1">
                    <a:lumMod val="50000"/>
                  </a:schemeClr>
                </a:solidFill>
              </a:rPr>
              <a:t>. Erdinç GÜNAYDIN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Maddenin Yapısı ve Özellikleri</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Hafta-4</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DPT –Maddeler Bilgisi</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692696"/>
            <a:ext cx="8928992" cy="5433467"/>
          </a:xfrm>
        </p:spPr>
        <p:txBody>
          <a:bodyPr/>
          <a:lstStyle/>
          <a:p>
            <a:pPr marL="0" indent="0">
              <a:buNone/>
            </a:pPr>
            <a:r>
              <a:rPr lang="tr-TR" sz="1600" dirty="0" smtClean="0">
                <a:solidFill>
                  <a:srgbClr val="000000"/>
                </a:solidFill>
                <a:latin typeface="Arial" panose="020B0604020202020204" pitchFamily="34" charset="0"/>
                <a:cs typeface="Arial" panose="020B0604020202020204" pitchFamily="34" charset="0"/>
              </a:rPr>
              <a:t>Mumlar genellikle oda sıcaklığında katı halde bulunan ‘</a:t>
            </a:r>
            <a:r>
              <a:rPr lang="tr-TR" sz="1600" dirty="0" err="1" smtClean="0">
                <a:solidFill>
                  <a:srgbClr val="000000"/>
                </a:solidFill>
                <a:latin typeface="Arial" panose="020B0604020202020204" pitchFamily="34" charset="0"/>
                <a:cs typeface="Arial" panose="020B0604020202020204" pitchFamily="34" charset="0"/>
              </a:rPr>
              <a:t>termoplastik</a:t>
            </a:r>
            <a:r>
              <a:rPr lang="tr-TR" sz="1600" dirty="0" smtClean="0">
                <a:solidFill>
                  <a:srgbClr val="000000"/>
                </a:solidFill>
                <a:latin typeface="Arial" panose="020B0604020202020204" pitchFamily="34" charset="0"/>
                <a:cs typeface="Arial" panose="020B0604020202020204" pitchFamily="34" charset="0"/>
              </a:rPr>
              <a:t>’ materyaller olarak tanımlanır.</a:t>
            </a:r>
          </a:p>
          <a:p>
            <a:pPr marL="0" indent="0">
              <a:buNone/>
            </a:pPr>
            <a:r>
              <a:rPr lang="tr-TR" sz="1600" dirty="0" err="1" smtClean="0">
                <a:solidFill>
                  <a:srgbClr val="000000"/>
                </a:solidFill>
                <a:latin typeface="Arial" panose="020B0604020202020204" pitchFamily="34" charset="0"/>
                <a:cs typeface="Arial" panose="020B0604020202020204" pitchFamily="34" charset="0"/>
              </a:rPr>
              <a:t>Termoplastik</a:t>
            </a:r>
            <a:r>
              <a:rPr lang="tr-TR" sz="1600" dirty="0" smtClean="0">
                <a:solidFill>
                  <a:srgbClr val="000000"/>
                </a:solidFill>
                <a:latin typeface="Arial" panose="020B0604020202020204" pitchFamily="34" charset="0"/>
                <a:cs typeface="Arial" panose="020B0604020202020204" pitchFamily="34" charset="0"/>
              </a:rPr>
              <a:t> nedir?</a:t>
            </a:r>
          </a:p>
          <a:p>
            <a:pPr marL="0" indent="0">
              <a:buNone/>
            </a:pPr>
            <a:r>
              <a:rPr lang="tr-TR" sz="1600" dirty="0" smtClean="0">
                <a:solidFill>
                  <a:srgbClr val="000000"/>
                </a:solidFill>
                <a:latin typeface="Arial" panose="020B0604020202020204" pitchFamily="34" charset="0"/>
                <a:cs typeface="Arial" panose="020B0604020202020204" pitchFamily="34" charset="0"/>
              </a:rPr>
              <a:t>Diş hekimliğinde kullanılacak mumların karışımları kullanım alanlarına göre değişmektedir. Ayrıca içlerine çeşitli katkı malzemeleri katılarak istenilen özellikler elde edilmeye çalışılır.</a:t>
            </a:r>
          </a:p>
          <a:p>
            <a:pPr marL="0" indent="0">
              <a:buNone/>
            </a:pPr>
            <a:r>
              <a:rPr lang="tr-TR" sz="1600" dirty="0" smtClean="0">
                <a:solidFill>
                  <a:srgbClr val="000000"/>
                </a:solidFill>
                <a:latin typeface="Arial" panose="020B0604020202020204" pitchFamily="34" charset="0"/>
                <a:cs typeface="Arial" panose="020B0604020202020204" pitchFamily="34" charset="0"/>
              </a:rPr>
              <a:t>Mumlar Doğal ve Sentetik olmak üzere ikiye ayrılırlar</a:t>
            </a:r>
          </a:p>
          <a:p>
            <a:pPr>
              <a:buFont typeface="+mj-lt"/>
              <a:buAutoNum type="arabicPeriod"/>
            </a:pPr>
            <a:endParaRPr lang="tr-TR" sz="1600" dirty="0" smtClean="0">
              <a:solidFill>
                <a:srgbClr val="000000"/>
              </a:solidFill>
              <a:latin typeface="Arial" panose="020B0604020202020204" pitchFamily="34" charset="0"/>
              <a:cs typeface="Arial" panose="020B0604020202020204" pitchFamily="34" charset="0"/>
            </a:endParaRPr>
          </a:p>
          <a:p>
            <a:pPr>
              <a:buFont typeface="+mj-lt"/>
              <a:buAutoNum type="arabicPeriod"/>
            </a:pPr>
            <a:r>
              <a:rPr lang="tr-TR" sz="1600" b="1" dirty="0" smtClean="0">
                <a:solidFill>
                  <a:srgbClr val="000000"/>
                </a:solidFill>
                <a:latin typeface="Arial" panose="020B0604020202020204" pitchFamily="34" charset="0"/>
                <a:cs typeface="Arial" panose="020B0604020202020204" pitchFamily="34" charset="0"/>
              </a:rPr>
              <a:t>DOĞAL MUMLAR</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Doğada bulunur ve doğadan elde edilirler.</a:t>
            </a:r>
          </a:p>
          <a:p>
            <a:endParaRPr lang="tr-TR" sz="1600" dirty="0">
              <a:solidFill>
                <a:srgbClr val="000000"/>
              </a:solidFill>
              <a:latin typeface="Arial" panose="020B0604020202020204" pitchFamily="34" charset="0"/>
              <a:cs typeface="Arial" panose="020B0604020202020204" pitchFamily="34" charset="0"/>
            </a:endParaRPr>
          </a:p>
          <a:p>
            <a:r>
              <a:rPr lang="tr-TR" sz="1600" b="1" dirty="0" smtClean="0">
                <a:solidFill>
                  <a:srgbClr val="000000"/>
                </a:solidFill>
                <a:latin typeface="Arial" panose="020B0604020202020204" pitchFamily="34" charset="0"/>
                <a:cs typeface="Arial" panose="020B0604020202020204" pitchFamily="34" charset="0"/>
              </a:rPr>
              <a:t>Madensel Mumlar</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b="1" dirty="0" smtClean="0">
                <a:solidFill>
                  <a:srgbClr val="000000"/>
                </a:solidFill>
                <a:latin typeface="Arial" panose="020B0604020202020204" pitchFamily="34" charset="0"/>
                <a:cs typeface="Arial" panose="020B0604020202020204" pitchFamily="34" charset="0"/>
              </a:rPr>
              <a:t>Parafin: </a:t>
            </a:r>
            <a:r>
              <a:rPr lang="tr-TR" sz="1600" dirty="0" smtClean="0">
                <a:solidFill>
                  <a:srgbClr val="000000"/>
                </a:solidFill>
                <a:latin typeface="Arial" panose="020B0604020202020204" pitchFamily="34" charset="0"/>
                <a:cs typeface="Arial" panose="020B0604020202020204" pitchFamily="34" charset="0"/>
              </a:rPr>
              <a:t>Petrolün yüksek kaynama noktasındaki bölüntülerinden elde edilirler. Erime sınırlar 40-71</a:t>
            </a:r>
            <a:r>
              <a:rPr lang="tr-TR" sz="1600" baseline="30000" dirty="0" smtClean="0">
                <a:solidFill>
                  <a:srgbClr val="000000"/>
                </a:solidFill>
                <a:latin typeface="Arial" panose="020B0604020202020204" pitchFamily="34" charset="0"/>
                <a:cs typeface="Arial" panose="020B0604020202020204" pitchFamily="34" charset="0"/>
              </a:rPr>
              <a:t>0</a:t>
            </a:r>
            <a:r>
              <a:rPr lang="tr-TR" sz="1600" dirty="0" smtClean="0">
                <a:solidFill>
                  <a:srgbClr val="000000"/>
                </a:solidFill>
                <a:latin typeface="Arial" panose="020B0604020202020204" pitchFamily="34" charset="0"/>
                <a:cs typeface="Arial" panose="020B0604020202020204" pitchFamily="34" charset="0"/>
              </a:rPr>
              <a:t>C </a:t>
            </a:r>
            <a:r>
              <a:rPr lang="tr-TR" sz="1600" dirty="0" err="1" smtClean="0">
                <a:solidFill>
                  <a:srgbClr val="000000"/>
                </a:solidFill>
                <a:latin typeface="Arial" panose="020B0604020202020204" pitchFamily="34" charset="0"/>
                <a:cs typeface="Arial" panose="020B0604020202020204" pitchFamily="34" charset="0"/>
              </a:rPr>
              <a:t>dir</a:t>
            </a:r>
            <a:r>
              <a:rPr lang="tr-TR" sz="1600" dirty="0" smtClean="0">
                <a:solidFill>
                  <a:srgbClr val="000000"/>
                </a:solidFill>
                <a:latin typeface="Arial" panose="020B0604020202020204" pitchFamily="34" charset="0"/>
                <a:cs typeface="Arial" panose="020B0604020202020204" pitchFamily="34" charset="0"/>
              </a:rPr>
              <a:t>. Soğurken %11-15 arası büzülme(kasılma) gösterebilir.</a:t>
            </a:r>
          </a:p>
          <a:p>
            <a:pPr marL="0" indent="0">
              <a:buNone/>
            </a:pPr>
            <a:r>
              <a:rPr lang="tr-TR" sz="1600" b="1" dirty="0" err="1" smtClean="0">
                <a:solidFill>
                  <a:srgbClr val="000000"/>
                </a:solidFill>
                <a:latin typeface="Arial" panose="020B0604020202020204" pitchFamily="34" charset="0"/>
                <a:cs typeface="Arial" panose="020B0604020202020204" pitchFamily="34" charset="0"/>
              </a:rPr>
              <a:t>Mikrokristalin</a:t>
            </a:r>
            <a:r>
              <a:rPr lang="tr-TR" sz="1600" b="1" dirty="0" smtClean="0">
                <a:solidFill>
                  <a:srgbClr val="000000"/>
                </a:solidFill>
                <a:latin typeface="Arial" panose="020B0604020202020204" pitchFamily="34" charset="0"/>
                <a:cs typeface="Arial" panose="020B0604020202020204" pitchFamily="34" charset="0"/>
              </a:rPr>
              <a:t> mumu: </a:t>
            </a:r>
            <a:r>
              <a:rPr lang="tr-TR" sz="1600" dirty="0" smtClean="0">
                <a:solidFill>
                  <a:srgbClr val="000000"/>
                </a:solidFill>
                <a:latin typeface="Arial" panose="020B0604020202020204" pitchFamily="34" charset="0"/>
                <a:cs typeface="Arial" panose="020B0604020202020204" pitchFamily="34" charset="0"/>
              </a:rPr>
              <a:t>Parafine benzer ancak erime sınırı daha yüksektir(60-91</a:t>
            </a:r>
            <a:r>
              <a:rPr lang="tr-TR" sz="1600" baseline="30000" dirty="0" smtClean="0">
                <a:solidFill>
                  <a:srgbClr val="000000"/>
                </a:solidFill>
                <a:latin typeface="Arial" panose="020B0604020202020204" pitchFamily="34" charset="0"/>
                <a:cs typeface="Arial" panose="020B0604020202020204" pitchFamily="34" charset="0"/>
              </a:rPr>
              <a:t>0</a:t>
            </a:r>
            <a:r>
              <a:rPr lang="tr-TR" sz="1600" dirty="0" smtClean="0">
                <a:solidFill>
                  <a:srgbClr val="000000"/>
                </a:solidFill>
                <a:latin typeface="Arial" panose="020B0604020202020204" pitchFamily="34" charset="0"/>
                <a:cs typeface="Arial" panose="020B0604020202020204" pitchFamily="34" charset="0"/>
              </a:rPr>
              <a:t>C). Parafine göre daha esnektir ve erirken daha az hacimsel değişiklik gösterir.</a:t>
            </a:r>
            <a:endParaRPr lang="tr-TR" sz="1200" dirty="0" smtClean="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Bunların haricinde </a:t>
            </a:r>
            <a:r>
              <a:rPr lang="tr-TR" sz="1600" dirty="0" err="1" smtClean="0">
                <a:solidFill>
                  <a:srgbClr val="000000"/>
                </a:solidFill>
                <a:latin typeface="Arial" panose="020B0604020202020204" pitchFamily="34" charset="0"/>
                <a:cs typeface="Arial" panose="020B0604020202020204" pitchFamily="34" charset="0"/>
              </a:rPr>
              <a:t>Barnsdahl</a:t>
            </a:r>
            <a:r>
              <a:rPr lang="tr-TR" sz="1600" dirty="0" smtClean="0">
                <a:solidFill>
                  <a:srgbClr val="000000"/>
                </a:solidFill>
                <a:latin typeface="Arial" panose="020B0604020202020204" pitchFamily="34" charset="0"/>
                <a:cs typeface="Arial" panose="020B0604020202020204" pitchFamily="34" charset="0"/>
              </a:rPr>
              <a:t>, ozokerite, </a:t>
            </a:r>
            <a:r>
              <a:rPr lang="tr-TR" sz="1600" dirty="0" err="1" smtClean="0">
                <a:solidFill>
                  <a:srgbClr val="000000"/>
                </a:solidFill>
                <a:latin typeface="Arial" panose="020B0604020202020204" pitchFamily="34" charset="0"/>
                <a:cs typeface="Arial" panose="020B0604020202020204" pitchFamily="34" charset="0"/>
              </a:rPr>
              <a:t>ceresin</a:t>
            </a:r>
            <a:r>
              <a:rPr lang="tr-TR" sz="1600" dirty="0">
                <a:solidFill>
                  <a:srgbClr val="000000"/>
                </a:solidFill>
                <a:latin typeface="Arial" panose="020B0604020202020204" pitchFamily="34" charset="0"/>
                <a:cs typeface="Arial" panose="020B0604020202020204" pitchFamily="34" charset="0"/>
              </a:rPr>
              <a:t> </a:t>
            </a:r>
            <a:r>
              <a:rPr lang="tr-TR" sz="1600" dirty="0" smtClean="0">
                <a:solidFill>
                  <a:srgbClr val="000000"/>
                </a:solidFill>
                <a:latin typeface="Arial" panose="020B0604020202020204" pitchFamily="34" charset="0"/>
                <a:cs typeface="Arial" panose="020B0604020202020204" pitchFamily="34" charset="0"/>
              </a:rPr>
              <a:t>ve </a:t>
            </a:r>
            <a:r>
              <a:rPr lang="tr-TR" sz="1600" dirty="0" err="1" smtClean="0">
                <a:solidFill>
                  <a:srgbClr val="000000"/>
                </a:solidFill>
                <a:latin typeface="Arial" panose="020B0604020202020204" pitchFamily="34" charset="0"/>
                <a:cs typeface="Arial" panose="020B0604020202020204" pitchFamily="34" charset="0"/>
              </a:rPr>
              <a:t>montan</a:t>
            </a:r>
            <a:r>
              <a:rPr lang="tr-TR" sz="1600" dirty="0" smtClean="0">
                <a:solidFill>
                  <a:srgbClr val="000000"/>
                </a:solidFill>
                <a:latin typeface="Arial" panose="020B0604020202020204" pitchFamily="34" charset="0"/>
                <a:cs typeface="Arial" panose="020B0604020202020204" pitchFamily="34" charset="0"/>
              </a:rPr>
              <a:t> mumları bulunmakta ve bu mumların çoğunluğu parafin ile karıştırılarak </a:t>
            </a:r>
            <a:r>
              <a:rPr lang="tr-TR" sz="1600" dirty="0" err="1" smtClean="0">
                <a:solidFill>
                  <a:srgbClr val="000000"/>
                </a:solidFill>
                <a:latin typeface="Arial" panose="020B0604020202020204" pitchFamily="34" charset="0"/>
                <a:cs typeface="Arial" panose="020B0604020202020204" pitchFamily="34" charset="0"/>
              </a:rPr>
              <a:t>modifiye</a:t>
            </a:r>
            <a:r>
              <a:rPr lang="tr-TR" sz="1600" dirty="0" smtClean="0">
                <a:solidFill>
                  <a:srgbClr val="000000"/>
                </a:solidFill>
                <a:latin typeface="Arial" panose="020B0604020202020204" pitchFamily="34" charset="0"/>
                <a:cs typeface="Arial" panose="020B0604020202020204" pitchFamily="34" charset="0"/>
              </a:rPr>
              <a:t> edilmektedirler. Genel olarak karışım halinde kullanıldıkları için tek bir erime dereceleri yoktur.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0"/>
            <a:ext cx="8229600" cy="41805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3744779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5796136" y="1988840"/>
            <a:ext cx="2890664" cy="1800200"/>
          </a:xfrm>
          <a:prstGeom prst="rect">
            <a:avLst/>
          </a:prstGeom>
        </p:spPr>
      </p:pic>
      <p:sp>
        <p:nvSpPr>
          <p:cNvPr id="5" name="Unvan 1"/>
          <p:cNvSpPr>
            <a:spLocks noGrp="1"/>
          </p:cNvSpPr>
          <p:nvPr>
            <p:ph type="title"/>
          </p:nvPr>
        </p:nvSpPr>
        <p:spPr>
          <a:xfrm>
            <a:off x="0" y="5275"/>
            <a:ext cx="8229600" cy="562074"/>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
        <p:nvSpPr>
          <p:cNvPr id="6" name="Metin kutusu 5"/>
          <p:cNvSpPr txBox="1"/>
          <p:nvPr/>
        </p:nvSpPr>
        <p:spPr>
          <a:xfrm>
            <a:off x="251520" y="1235942"/>
            <a:ext cx="4896544" cy="4093428"/>
          </a:xfrm>
          <a:prstGeom prst="rect">
            <a:avLst/>
          </a:prstGeom>
          <a:noFill/>
        </p:spPr>
        <p:txBody>
          <a:bodyPr wrap="square" rtlCol="0">
            <a:spAutoFit/>
          </a:bodyPr>
          <a:lstStyle/>
          <a:p>
            <a:pPr marL="285750" indent="-285750">
              <a:buFont typeface="Arial" panose="020B0604020202020204" pitchFamily="34" charset="0"/>
              <a:buChar char="•"/>
            </a:pPr>
            <a:r>
              <a:rPr lang="tr-TR" b="1" dirty="0" smtClean="0"/>
              <a:t>Bitkisel Mumlar</a:t>
            </a:r>
          </a:p>
          <a:p>
            <a:pPr marL="285750" indent="-285750">
              <a:buFont typeface="Arial" panose="020B0604020202020204" pitchFamily="34" charset="0"/>
              <a:buChar char="•"/>
            </a:pPr>
            <a:endParaRPr lang="tr-TR" b="1" dirty="0"/>
          </a:p>
          <a:p>
            <a:r>
              <a:rPr lang="tr-TR" sz="1600" dirty="0" err="1">
                <a:solidFill>
                  <a:srgbClr val="000000"/>
                </a:solidFill>
              </a:rPr>
              <a:t>Carnauba</a:t>
            </a:r>
            <a:r>
              <a:rPr lang="tr-TR" sz="1600" dirty="0">
                <a:solidFill>
                  <a:srgbClr val="000000"/>
                </a:solidFill>
              </a:rPr>
              <a:t> ve </a:t>
            </a:r>
            <a:r>
              <a:rPr lang="tr-TR" sz="1600" dirty="0" err="1">
                <a:solidFill>
                  <a:srgbClr val="000000"/>
                </a:solidFill>
              </a:rPr>
              <a:t>ouricury</a:t>
            </a:r>
            <a:r>
              <a:rPr lang="tr-TR" sz="1600" dirty="0">
                <a:solidFill>
                  <a:srgbClr val="000000"/>
                </a:solidFill>
              </a:rPr>
              <a:t>, </a:t>
            </a:r>
            <a:r>
              <a:rPr lang="tr-TR" sz="1600" dirty="0" err="1">
                <a:solidFill>
                  <a:srgbClr val="000000"/>
                </a:solidFill>
              </a:rPr>
              <a:t>candelilla</a:t>
            </a:r>
            <a:r>
              <a:rPr lang="tr-TR" sz="1600" dirty="0">
                <a:solidFill>
                  <a:srgbClr val="000000"/>
                </a:solidFill>
              </a:rPr>
              <a:t>, </a:t>
            </a:r>
            <a:r>
              <a:rPr lang="tr-TR" sz="1600" dirty="0" err="1">
                <a:solidFill>
                  <a:srgbClr val="000000"/>
                </a:solidFill>
              </a:rPr>
              <a:t>japon</a:t>
            </a:r>
            <a:r>
              <a:rPr lang="tr-TR" sz="1600" dirty="0">
                <a:solidFill>
                  <a:srgbClr val="000000"/>
                </a:solidFill>
              </a:rPr>
              <a:t> mumu ve kakao yağı</a:t>
            </a:r>
            <a:r>
              <a:rPr lang="tr-TR" sz="1600" dirty="0" smtClean="0">
                <a:solidFill>
                  <a:srgbClr val="000000"/>
                </a:solidFill>
              </a:rPr>
              <a:t>. Yine bunlarda parafinle </a:t>
            </a:r>
            <a:r>
              <a:rPr lang="tr-TR" sz="1600" dirty="0" err="1" smtClean="0">
                <a:solidFill>
                  <a:srgbClr val="000000"/>
                </a:solidFill>
              </a:rPr>
              <a:t>modifiye</a:t>
            </a:r>
            <a:r>
              <a:rPr lang="tr-TR" sz="1600" dirty="0" smtClean="0">
                <a:solidFill>
                  <a:srgbClr val="000000"/>
                </a:solidFill>
              </a:rPr>
              <a:t> edilirler. Farklı olarak kakao yağı yumuşak dokularda sıvı kaybına karşı kullanılır.</a:t>
            </a:r>
          </a:p>
          <a:p>
            <a:endParaRPr lang="tr-TR" sz="1600" dirty="0">
              <a:solidFill>
                <a:srgbClr val="000000"/>
              </a:solidFill>
            </a:endParaRPr>
          </a:p>
          <a:p>
            <a:pPr marL="285750" indent="-285750">
              <a:buFont typeface="Arial" panose="020B0604020202020204" pitchFamily="34" charset="0"/>
              <a:buChar char="•"/>
            </a:pPr>
            <a:r>
              <a:rPr lang="tr-TR" sz="1600" b="1" dirty="0" err="1" smtClean="0">
                <a:solidFill>
                  <a:srgbClr val="000000"/>
                </a:solidFill>
              </a:rPr>
              <a:t>Böceksel</a:t>
            </a:r>
            <a:r>
              <a:rPr lang="tr-TR" sz="1600" b="1" dirty="0" smtClean="0">
                <a:solidFill>
                  <a:srgbClr val="000000"/>
                </a:solidFill>
              </a:rPr>
              <a:t> Mumlar</a:t>
            </a:r>
            <a:endParaRPr lang="tr-TR" sz="1600" b="1" dirty="0">
              <a:solidFill>
                <a:srgbClr val="000000"/>
              </a:solidFill>
            </a:endParaRPr>
          </a:p>
          <a:p>
            <a:endParaRPr lang="tr-TR" sz="1600" dirty="0" smtClean="0">
              <a:solidFill>
                <a:srgbClr val="000000"/>
              </a:solidFill>
            </a:endParaRPr>
          </a:p>
          <a:p>
            <a:r>
              <a:rPr lang="tr-TR" sz="1600" dirty="0" smtClean="0">
                <a:solidFill>
                  <a:srgbClr val="000000"/>
                </a:solidFill>
              </a:rPr>
              <a:t>Balmumu örnek verilebilir. Erime ısısı 63-70</a:t>
            </a:r>
            <a:r>
              <a:rPr lang="tr-TR" sz="1600" baseline="30000" dirty="0" smtClean="0">
                <a:solidFill>
                  <a:srgbClr val="000000"/>
                </a:solidFill>
              </a:rPr>
              <a:t>0</a:t>
            </a:r>
            <a:r>
              <a:rPr lang="tr-TR" sz="1600" dirty="0" smtClean="0">
                <a:solidFill>
                  <a:srgbClr val="000000"/>
                </a:solidFill>
              </a:rPr>
              <a:t>C </a:t>
            </a:r>
            <a:r>
              <a:rPr lang="tr-TR" sz="1600" dirty="0" err="1" smtClean="0">
                <a:solidFill>
                  <a:srgbClr val="000000"/>
                </a:solidFill>
              </a:rPr>
              <a:t>dir</a:t>
            </a:r>
            <a:r>
              <a:rPr lang="tr-TR" sz="1600" dirty="0" smtClean="0">
                <a:solidFill>
                  <a:srgbClr val="000000"/>
                </a:solidFill>
              </a:rPr>
              <a:t>. Yapıştırıcı mumların ana maddesidir. Yine parafini </a:t>
            </a:r>
            <a:r>
              <a:rPr lang="tr-TR" sz="1600" dirty="0" err="1" smtClean="0">
                <a:solidFill>
                  <a:srgbClr val="000000"/>
                </a:solidFill>
              </a:rPr>
              <a:t>modifiye</a:t>
            </a:r>
            <a:r>
              <a:rPr lang="tr-TR" sz="1600" dirty="0" smtClean="0">
                <a:solidFill>
                  <a:srgbClr val="000000"/>
                </a:solidFill>
              </a:rPr>
              <a:t> etmek için kullanılır.</a:t>
            </a:r>
          </a:p>
          <a:p>
            <a:endParaRPr lang="tr-TR" sz="1600" dirty="0">
              <a:solidFill>
                <a:srgbClr val="000000"/>
              </a:solidFill>
            </a:endParaRPr>
          </a:p>
          <a:p>
            <a:pPr marL="285750" indent="-285750">
              <a:buFont typeface="Arial" panose="020B0604020202020204" pitchFamily="34" charset="0"/>
              <a:buChar char="•"/>
            </a:pPr>
            <a:r>
              <a:rPr lang="tr-TR" sz="1600" b="1" dirty="0" smtClean="0">
                <a:solidFill>
                  <a:srgbClr val="000000"/>
                </a:solidFill>
              </a:rPr>
              <a:t>Hayvansal Mumlar</a:t>
            </a:r>
          </a:p>
          <a:p>
            <a:endParaRPr lang="tr-TR" sz="1600" b="1" dirty="0">
              <a:solidFill>
                <a:srgbClr val="000000"/>
              </a:solidFill>
            </a:endParaRPr>
          </a:p>
          <a:p>
            <a:r>
              <a:rPr lang="tr-TR" sz="1600" dirty="0" smtClean="0">
                <a:solidFill>
                  <a:srgbClr val="000000"/>
                </a:solidFill>
              </a:rPr>
              <a:t>İspermeçet mum. Çok kullanılmazlar.</a:t>
            </a:r>
            <a:endParaRPr lang="tr-TR" sz="1600" dirty="0">
              <a:solidFill>
                <a:srgbClr val="000000"/>
              </a:solidFill>
            </a:endParaRPr>
          </a:p>
        </p:txBody>
      </p:sp>
      <p:pic>
        <p:nvPicPr>
          <p:cNvPr id="7" name="Resim 6"/>
          <p:cNvPicPr>
            <a:picLocks noChangeAspect="1"/>
          </p:cNvPicPr>
          <p:nvPr/>
        </p:nvPicPr>
        <p:blipFill>
          <a:blip r:embed="rId3"/>
          <a:stretch>
            <a:fillRect/>
          </a:stretch>
        </p:blipFill>
        <p:spPr>
          <a:xfrm>
            <a:off x="5796136" y="3933056"/>
            <a:ext cx="2890664" cy="1277475"/>
          </a:xfrm>
          <a:prstGeom prst="rect">
            <a:avLst/>
          </a:prstGeom>
        </p:spPr>
      </p:pic>
      <p:sp>
        <p:nvSpPr>
          <p:cNvPr id="8" name="Metin kutusu 7"/>
          <p:cNvSpPr txBox="1"/>
          <p:nvPr/>
        </p:nvSpPr>
        <p:spPr>
          <a:xfrm>
            <a:off x="5868144" y="5329370"/>
            <a:ext cx="2952328" cy="646331"/>
          </a:xfrm>
          <a:prstGeom prst="rect">
            <a:avLst/>
          </a:prstGeom>
          <a:noFill/>
        </p:spPr>
        <p:txBody>
          <a:bodyPr wrap="square" rtlCol="0">
            <a:spAutoFit/>
          </a:bodyPr>
          <a:lstStyle/>
          <a:p>
            <a:r>
              <a:rPr lang="tr-TR" dirty="0" smtClean="0"/>
              <a:t>Parafin blok mum</a:t>
            </a:r>
          </a:p>
          <a:p>
            <a:endParaRPr lang="tr-TR" dirty="0"/>
          </a:p>
        </p:txBody>
      </p:sp>
    </p:spTree>
    <p:extLst>
      <p:ext uri="{BB962C8B-B14F-4D97-AF65-F5344CB8AC3E}">
        <p14:creationId xmlns:p14="http://schemas.microsoft.com/office/powerpoint/2010/main" val="1326535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052736"/>
            <a:ext cx="8784976" cy="5544616"/>
          </a:xfrm>
        </p:spPr>
        <p:txBody>
          <a:bodyPr/>
          <a:lstStyle/>
          <a:p>
            <a:pPr marL="514350" indent="-514350">
              <a:buFont typeface="+mj-lt"/>
              <a:buAutoNum type="arabicPeriod" startAt="2"/>
            </a:pPr>
            <a:r>
              <a:rPr lang="tr-TR" sz="1600" b="1" dirty="0" smtClean="0">
                <a:solidFill>
                  <a:srgbClr val="000000"/>
                </a:solidFill>
                <a:latin typeface="Arial" panose="020B0604020202020204" pitchFamily="34" charset="0"/>
                <a:cs typeface="Arial" panose="020B0604020202020204" pitchFamily="34" charset="0"/>
              </a:rPr>
              <a:t>SENTETİK MUMLAR</a:t>
            </a:r>
          </a:p>
          <a:p>
            <a:pPr marL="0" indent="0">
              <a:buNone/>
            </a:pPr>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Sentetik mumlar laboratuvar ortamında insanlar tarafından </a:t>
            </a:r>
            <a:r>
              <a:rPr lang="tr-TR" sz="1600" dirty="0" err="1" smtClean="0">
                <a:solidFill>
                  <a:srgbClr val="000000"/>
                </a:solidFill>
                <a:latin typeface="Arial" panose="020B0604020202020204" pitchFamily="34" charset="0"/>
                <a:cs typeface="Arial" panose="020B0604020202020204" pitchFamily="34" charset="0"/>
              </a:rPr>
              <a:t>monomerler</a:t>
            </a:r>
            <a:r>
              <a:rPr lang="tr-TR" sz="1600" dirty="0" smtClean="0">
                <a:solidFill>
                  <a:srgbClr val="000000"/>
                </a:solidFill>
                <a:latin typeface="Arial" panose="020B0604020202020204" pitchFamily="34" charset="0"/>
                <a:cs typeface="Arial" panose="020B0604020202020204" pitchFamily="34" charset="0"/>
              </a:rPr>
              <a:t> sentezlenerek üretilen mumlardır. Bunlar ya çeşitli maddelerin kombinasyonu şeklinde veya doğal mumlar üzerinde yapılan kimyasal işlemler sonucu elde edilir. Sentetik mumların kullanımı giderek artmaktadır. Örnek ticari isimleri </a:t>
            </a:r>
            <a:r>
              <a:rPr lang="tr-TR" sz="1600" dirty="0" err="1" smtClean="0">
                <a:solidFill>
                  <a:srgbClr val="000000"/>
                </a:solidFill>
                <a:latin typeface="Arial" panose="020B0604020202020204" pitchFamily="34" charset="0"/>
                <a:cs typeface="Arial" panose="020B0604020202020204" pitchFamily="34" charset="0"/>
              </a:rPr>
              <a:t>Durawax</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Aluwax</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Bunun haricinde mum olarak kullanılan ancak muma benzemeyen malzemeler vardır;</a:t>
            </a:r>
          </a:p>
          <a:p>
            <a:pPr algn="just"/>
            <a:endParaRPr lang="tr-TR" sz="1600" dirty="0">
              <a:solidFill>
                <a:srgbClr val="000000"/>
              </a:solidFill>
              <a:latin typeface="Arial" panose="020B0604020202020204" pitchFamily="34" charset="0"/>
              <a:cs typeface="Arial" panose="020B0604020202020204" pitchFamily="34" charset="0"/>
            </a:endParaRPr>
          </a:p>
          <a:p>
            <a:pPr algn="just"/>
            <a:r>
              <a:rPr lang="tr-TR" sz="1600" b="1" dirty="0" smtClean="0">
                <a:solidFill>
                  <a:srgbClr val="000000"/>
                </a:solidFill>
                <a:latin typeface="Arial" panose="020B0604020202020204" pitchFamily="34" charset="0"/>
                <a:cs typeface="Arial" panose="020B0604020202020204" pitchFamily="34" charset="0"/>
              </a:rPr>
              <a:t>Zamklar(sakız)</a:t>
            </a:r>
          </a:p>
          <a:p>
            <a:pPr algn="just"/>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Bitkilerin salgılarının hava ile birleşip su ile yumuşamasıyla oluşan yapılardır. Zamklar yumuşaktır dokunulduklarında yağlı gibidir. </a:t>
            </a:r>
            <a:r>
              <a:rPr lang="tr-TR" sz="1600" dirty="0" err="1" smtClean="0">
                <a:solidFill>
                  <a:srgbClr val="000000"/>
                </a:solidFill>
                <a:latin typeface="Arial" panose="020B0604020202020204" pitchFamily="34" charset="0"/>
                <a:cs typeface="Arial" panose="020B0604020202020204" pitchFamily="34" charset="0"/>
              </a:rPr>
              <a:t>Gom</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arabik</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tragacanth</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algn="just"/>
            <a:r>
              <a:rPr lang="tr-TR" sz="1600" b="1" dirty="0" err="1" smtClean="0">
                <a:solidFill>
                  <a:srgbClr val="000000"/>
                </a:solidFill>
                <a:latin typeface="Arial" panose="020B0604020202020204" pitchFamily="34" charset="0"/>
                <a:cs typeface="Arial" panose="020B0604020202020204" pitchFamily="34" charset="0"/>
              </a:rPr>
              <a:t>Gliseritler</a:t>
            </a:r>
            <a:endParaRPr lang="tr-TR" sz="1600" b="1" dirty="0" smtClean="0">
              <a:solidFill>
                <a:srgbClr val="000000"/>
              </a:solidFill>
              <a:latin typeface="Arial" panose="020B0604020202020204" pitchFamily="34" charset="0"/>
              <a:cs typeface="Arial" panose="020B0604020202020204" pitchFamily="34" charset="0"/>
            </a:endParaRPr>
          </a:p>
          <a:p>
            <a:pPr marL="0" indent="0" algn="just">
              <a:buNone/>
            </a:pPr>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Çeşitli yağ asitlerinden </a:t>
            </a:r>
            <a:r>
              <a:rPr lang="tr-TR" sz="1600" dirty="0" err="1" smtClean="0">
                <a:solidFill>
                  <a:srgbClr val="000000"/>
                </a:solidFill>
                <a:latin typeface="Arial" panose="020B0604020202020204" pitchFamily="34" charset="0"/>
                <a:cs typeface="Arial" panose="020B0604020202020204" pitchFamily="34" charset="0"/>
              </a:rPr>
              <a:t>gliserol</a:t>
            </a:r>
            <a:r>
              <a:rPr lang="tr-TR" sz="1600" dirty="0" smtClean="0">
                <a:solidFill>
                  <a:srgbClr val="000000"/>
                </a:solidFill>
                <a:latin typeface="Arial" panose="020B0604020202020204" pitchFamily="34" charset="0"/>
                <a:cs typeface="Arial" panose="020B0604020202020204" pitchFamily="34" charset="0"/>
              </a:rPr>
              <a:t> ile elde edilirler. Yağlı gibi hissedilirler, renksiz, kokusuz, </a:t>
            </a:r>
            <a:r>
              <a:rPr lang="tr-TR" sz="1600" dirty="0" err="1" smtClean="0">
                <a:solidFill>
                  <a:srgbClr val="000000"/>
                </a:solidFill>
                <a:latin typeface="Arial" panose="020B0604020202020204" pitchFamily="34" charset="0"/>
                <a:cs typeface="Arial" panose="020B0604020202020204" pitchFamily="34" charset="0"/>
              </a:rPr>
              <a:t>tadsız</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4063923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908720"/>
            <a:ext cx="8507288" cy="5217443"/>
          </a:xfrm>
        </p:spPr>
        <p:txBody>
          <a:bodyPr/>
          <a:lstStyle/>
          <a:p>
            <a:r>
              <a:rPr lang="tr-TR" sz="1600" b="1" dirty="0" smtClean="0">
                <a:solidFill>
                  <a:srgbClr val="000000"/>
                </a:solidFill>
                <a:latin typeface="Arial" panose="020B0604020202020204" pitchFamily="34" charset="0"/>
                <a:cs typeface="Arial" panose="020B0604020202020204" pitchFamily="34" charset="0"/>
              </a:rPr>
              <a:t>Reçineler</a:t>
            </a:r>
          </a:p>
          <a:p>
            <a:pPr marL="0" indent="0">
              <a:buNone/>
            </a:pPr>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Birçok bitki ve ağaç doğal reçine salgılar. Doğal reçineler genel olarak suda erimez bazı organik sıvılarda farklı miktarlarda erirler. </a:t>
            </a:r>
            <a:r>
              <a:rPr lang="tr-TR" sz="1600" dirty="0" err="1" smtClean="0">
                <a:solidFill>
                  <a:srgbClr val="000000"/>
                </a:solidFill>
                <a:latin typeface="Arial" panose="020B0604020202020204" pitchFamily="34" charset="0"/>
                <a:cs typeface="Arial" panose="020B0604020202020204" pitchFamily="34" charset="0"/>
              </a:rPr>
              <a:t>Polistiren</a:t>
            </a:r>
            <a:r>
              <a:rPr lang="tr-TR" sz="1600" dirty="0" smtClean="0">
                <a:solidFill>
                  <a:srgbClr val="000000"/>
                </a:solidFill>
                <a:latin typeface="Arial" panose="020B0604020202020204" pitchFamily="34" charset="0"/>
                <a:cs typeface="Arial" panose="020B0604020202020204" pitchFamily="34" charset="0"/>
              </a:rPr>
              <a:t> ise sentetik bir reçinedir ve doğal reçineler gibi davranır.</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b="1" dirty="0" smtClean="0">
                <a:solidFill>
                  <a:srgbClr val="000000"/>
                </a:solidFill>
                <a:latin typeface="Arial" panose="020B0604020202020204" pitchFamily="34" charset="0"/>
                <a:cs typeface="Arial" panose="020B0604020202020204" pitchFamily="34" charset="0"/>
              </a:rPr>
              <a:t>MUMLARIN TEMEL ÖZELLİKLERİ</a:t>
            </a:r>
          </a:p>
          <a:p>
            <a:pPr marL="0" indent="0" algn="just">
              <a:buNone/>
            </a:pPr>
            <a:endParaRPr lang="tr-TR" sz="1600" b="1" dirty="0">
              <a:solidFill>
                <a:srgbClr val="000000"/>
              </a:solidFill>
              <a:latin typeface="Arial" panose="020B0604020202020204" pitchFamily="34" charset="0"/>
              <a:cs typeface="Arial" panose="020B0604020202020204" pitchFamily="34" charset="0"/>
            </a:endParaRPr>
          </a:p>
          <a:p>
            <a:pPr algn="just"/>
            <a:r>
              <a:rPr lang="tr-TR" sz="1600" dirty="0" smtClean="0">
                <a:solidFill>
                  <a:srgbClr val="000000"/>
                </a:solidFill>
                <a:latin typeface="Arial" panose="020B0604020202020204" pitchFamily="34" charset="0"/>
                <a:cs typeface="Arial" panose="020B0604020202020204" pitchFamily="34" charset="0"/>
              </a:rPr>
              <a:t>Mumların tek bir erime derecesi yoktur. Erime alt ve üst sınırları vardır. Bunun sebebi mumların doğal ve sentetik karışımlardan oluşmasıdır.</a:t>
            </a:r>
          </a:p>
          <a:p>
            <a:pPr algn="just"/>
            <a:r>
              <a:rPr lang="tr-TR" sz="1600" dirty="0" smtClean="0">
                <a:solidFill>
                  <a:srgbClr val="000000"/>
                </a:solidFill>
                <a:latin typeface="Arial" panose="020B0604020202020204" pitchFamily="34" charset="0"/>
                <a:cs typeface="Arial" panose="020B0604020202020204" pitchFamily="34" charset="0"/>
              </a:rPr>
              <a:t>Mumlar sıcakta genleşir soğukta büzüşür. Mineral yapılı mumlarda bu daha fazladır. Uygulamalarda bu konuya çok dikkat etmek gerekir aksi taktirde restorasyonların yerine oturmaması söz konusu olacaktır. Bitkisel mumlarda bu durum daha azdır.</a:t>
            </a:r>
          </a:p>
          <a:p>
            <a:pPr algn="just"/>
            <a:r>
              <a:rPr lang="tr-TR" sz="1600" dirty="0" smtClean="0">
                <a:solidFill>
                  <a:srgbClr val="000000"/>
                </a:solidFill>
                <a:latin typeface="Arial" panose="020B0604020202020204" pitchFamily="34" charset="0"/>
                <a:cs typeface="Arial" panose="020B0604020202020204" pitchFamily="34" charset="0"/>
              </a:rPr>
              <a:t>Mumların </a:t>
            </a:r>
            <a:r>
              <a:rPr lang="tr-TR" sz="1600" dirty="0" err="1" smtClean="0">
                <a:solidFill>
                  <a:srgbClr val="000000"/>
                </a:solidFill>
                <a:latin typeface="Arial" panose="020B0604020202020204" pitchFamily="34" charset="0"/>
                <a:cs typeface="Arial" panose="020B0604020202020204" pitchFamily="34" charset="0"/>
              </a:rPr>
              <a:t>elsatik</a:t>
            </a:r>
            <a:r>
              <a:rPr lang="tr-TR" sz="1600" dirty="0" smtClean="0">
                <a:solidFill>
                  <a:srgbClr val="000000"/>
                </a:solidFill>
                <a:latin typeface="Arial" panose="020B0604020202020204" pitchFamily="34" charset="0"/>
                <a:cs typeface="Arial" panose="020B0604020202020204" pitchFamily="34" charset="0"/>
              </a:rPr>
              <a:t> modülü, orantısal limiti ve baskı dayanımı gibi mekanik özellikleri  diğer maddelerle mukayese edildiğinde çok düşüktür. Örneğin sertleşme sırasında </a:t>
            </a:r>
            <a:r>
              <a:rPr lang="tr-TR" sz="1600" dirty="0" err="1" smtClean="0">
                <a:solidFill>
                  <a:srgbClr val="000000"/>
                </a:solidFill>
                <a:latin typeface="Arial" panose="020B0604020202020204" pitchFamily="34" charset="0"/>
                <a:cs typeface="Arial" panose="020B0604020202020204" pitchFamily="34" charset="0"/>
              </a:rPr>
              <a:t>revetman</a:t>
            </a:r>
            <a:r>
              <a:rPr lang="tr-TR" sz="1600" dirty="0" smtClean="0">
                <a:solidFill>
                  <a:srgbClr val="000000"/>
                </a:solidFill>
                <a:latin typeface="Arial" panose="020B0604020202020204" pitchFamily="34" charset="0"/>
                <a:cs typeface="Arial" panose="020B0604020202020204" pitchFamily="34" charset="0"/>
              </a:rPr>
              <a:t> genleştiği zaman mum üzerinde bir baskı oluşturur. Bu durumda mum baskıya dayanamaz ve mum </a:t>
            </a:r>
            <a:r>
              <a:rPr lang="tr-TR" sz="1600" dirty="0" err="1" smtClean="0">
                <a:solidFill>
                  <a:srgbClr val="000000"/>
                </a:solidFill>
                <a:latin typeface="Arial" panose="020B0604020202020204" pitchFamily="34" charset="0"/>
                <a:cs typeface="Arial" panose="020B0604020202020204" pitchFamily="34" charset="0"/>
              </a:rPr>
              <a:t>restorasyınunda</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uniform</a:t>
            </a:r>
            <a:r>
              <a:rPr lang="tr-TR" sz="1600" dirty="0" smtClean="0">
                <a:solidFill>
                  <a:srgbClr val="000000"/>
                </a:solidFill>
                <a:latin typeface="Arial" panose="020B0604020202020204" pitchFamily="34" charset="0"/>
                <a:cs typeface="Arial" panose="020B0604020202020204" pitchFamily="34" charset="0"/>
              </a:rPr>
              <a:t> olmayan bir deformasyon görülür. Bunu önlemek için kron kaplamalarda farklı yerlerde farklı mumlar kullanılır.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328378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783374"/>
            <a:ext cx="8928992" cy="5525946"/>
          </a:xfrm>
        </p:spPr>
        <p:txBody>
          <a:bodyPr/>
          <a:lstStyle/>
          <a:p>
            <a:pPr algn="just"/>
            <a:r>
              <a:rPr lang="tr-TR" sz="1600" dirty="0" smtClean="0">
                <a:solidFill>
                  <a:srgbClr val="000000"/>
                </a:solidFill>
                <a:latin typeface="Arial" panose="020B0604020202020204" pitchFamily="34" charset="0"/>
                <a:cs typeface="Arial" panose="020B0604020202020204" pitchFamily="34" charset="0"/>
              </a:rPr>
              <a:t>Mumların akıcılığı çoktur. Sıcaklık arttıkça gevşer, azaldıkça tekrar sertleşir. Bu molekülleri arası mesafenin artıp azalmasıyla olur.</a:t>
            </a:r>
          </a:p>
          <a:p>
            <a:pPr algn="just"/>
            <a:r>
              <a:rPr lang="tr-TR" sz="1600" dirty="0" smtClean="0">
                <a:solidFill>
                  <a:srgbClr val="000000"/>
                </a:solidFill>
                <a:latin typeface="Arial" panose="020B0604020202020204" pitchFamily="34" charset="0"/>
                <a:cs typeface="Arial" panose="020B0604020202020204" pitchFamily="34" charset="0"/>
              </a:rPr>
              <a:t>Mum nasıl hazırlanırsa hazırlansın içerinde bir miktar artık stres(yapıda bozukluğa sebep verebilecek gerinim) vardır. Bu streslerin açığa çıkması boyutsal değişimlere sebep olur.</a:t>
            </a:r>
          </a:p>
          <a:p>
            <a:pPr algn="just"/>
            <a:r>
              <a:rPr lang="tr-TR" sz="1600" dirty="0" smtClean="0">
                <a:solidFill>
                  <a:srgbClr val="000000"/>
                </a:solidFill>
                <a:latin typeface="Arial" panose="020B0604020202020204" pitchFamily="34" charset="0"/>
                <a:cs typeface="Arial" panose="020B0604020202020204" pitchFamily="34" charset="0"/>
              </a:rPr>
              <a:t>Mumların plastikliği sıcaklıkla orantılıdır. Sıcaklık arttıkça plastiklik artar. Fakat belli bir dereceden sonra mum eriyerek akıcı hale gelir.</a:t>
            </a:r>
          </a:p>
          <a:p>
            <a:pPr algn="just"/>
            <a:r>
              <a:rPr lang="tr-TR" sz="1600" dirty="0" smtClean="0">
                <a:solidFill>
                  <a:srgbClr val="000000"/>
                </a:solidFill>
                <a:latin typeface="Arial" panose="020B0604020202020204" pitchFamily="34" charset="0"/>
                <a:cs typeface="Arial" panose="020B0604020202020204" pitchFamily="34" charset="0"/>
              </a:rPr>
              <a:t>Mum yüzeyi suyla ıslanmadığı için </a:t>
            </a:r>
            <a:r>
              <a:rPr lang="tr-TR" sz="1600" dirty="0" err="1" smtClean="0">
                <a:solidFill>
                  <a:srgbClr val="000000"/>
                </a:solidFill>
                <a:latin typeface="Arial" panose="020B0604020202020204" pitchFamily="34" charset="0"/>
                <a:cs typeface="Arial" panose="020B0604020202020204" pitchFamily="34" charset="0"/>
              </a:rPr>
              <a:t>revetmana</a:t>
            </a:r>
            <a:r>
              <a:rPr lang="tr-TR" sz="1600" dirty="0" smtClean="0">
                <a:solidFill>
                  <a:srgbClr val="000000"/>
                </a:solidFill>
                <a:latin typeface="Arial" panose="020B0604020202020204" pitchFamily="34" charset="0"/>
                <a:cs typeface="Arial" panose="020B0604020202020204" pitchFamily="34" charset="0"/>
              </a:rPr>
              <a:t> alınmadan önce özel bir ıslatma maddesiyle (%0.01 </a:t>
            </a:r>
            <a:r>
              <a:rPr lang="tr-TR" sz="1600" dirty="0" err="1" smtClean="0">
                <a:solidFill>
                  <a:srgbClr val="000000"/>
                </a:solidFill>
                <a:latin typeface="Arial" panose="020B0604020202020204" pitchFamily="34" charset="0"/>
                <a:cs typeface="Arial" panose="020B0604020202020204" pitchFamily="34" charset="0"/>
              </a:rPr>
              <a:t>aerosol</a:t>
            </a:r>
            <a:r>
              <a:rPr lang="tr-TR" sz="1600" dirty="0" smtClean="0">
                <a:solidFill>
                  <a:srgbClr val="000000"/>
                </a:solidFill>
                <a:latin typeface="Arial" panose="020B0604020202020204" pitchFamily="34" charset="0"/>
                <a:cs typeface="Arial" panose="020B0604020202020204" pitchFamily="34" charset="0"/>
              </a:rPr>
              <a:t>) ıslatılır.</a:t>
            </a:r>
          </a:p>
          <a:p>
            <a:pPr algn="just"/>
            <a:r>
              <a:rPr lang="tr-TR" sz="1600" dirty="0" smtClean="0">
                <a:solidFill>
                  <a:srgbClr val="000000"/>
                </a:solidFill>
                <a:latin typeface="Arial" panose="020B0604020202020204" pitchFamily="34" charset="0"/>
                <a:cs typeface="Arial" panose="020B0604020202020204" pitchFamily="34" charset="0"/>
              </a:rPr>
              <a:t>Mumlar kısmen elastik materyallerdir, deforme olduktan sonra eski hallerine dönme eğilimindedirler. Buna şekil hafızası denir. Bunu önlemek için mumlar mümkün olan en </a:t>
            </a:r>
            <a:r>
              <a:rPr lang="tr-TR" sz="1600" dirty="0" err="1" smtClean="0">
                <a:solidFill>
                  <a:srgbClr val="000000"/>
                </a:solidFill>
                <a:latin typeface="Arial" panose="020B0604020202020204" pitchFamily="34" charset="0"/>
                <a:cs typeface="Arial" panose="020B0604020202020204" pitchFamily="34" charset="0"/>
              </a:rPr>
              <a:t>üniform</a:t>
            </a:r>
            <a:r>
              <a:rPr lang="tr-TR" sz="1600" dirty="0" smtClean="0">
                <a:solidFill>
                  <a:srgbClr val="000000"/>
                </a:solidFill>
                <a:latin typeface="Arial" panose="020B0604020202020204" pitchFamily="34" charset="0"/>
                <a:cs typeface="Arial" panose="020B0604020202020204" pitchFamily="34" charset="0"/>
              </a:rPr>
              <a:t> şekilde ısıtılmalıdır.</a:t>
            </a:r>
          </a:p>
          <a:p>
            <a:pPr algn="just"/>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b="1" dirty="0" smtClean="0">
                <a:solidFill>
                  <a:srgbClr val="000000"/>
                </a:solidFill>
                <a:latin typeface="Arial" panose="020B0604020202020204" pitchFamily="34" charset="0"/>
                <a:cs typeface="Arial" panose="020B0604020202020204" pitchFamily="34" charset="0"/>
              </a:rPr>
              <a:t>DİŞ HEKİMLİĞİNDE KULLANILAN MUMLAR</a:t>
            </a:r>
          </a:p>
          <a:p>
            <a:pPr marL="0" indent="0" algn="just">
              <a:buNone/>
            </a:pPr>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Diş hekimliğinde kullanılan mumlar genellikle yapılacak işlemin özelliklerine göre hazırlanan ve çeşitli maddeleri ihtiva eden bir karışımdır. İçlerinde ayrıca muma farklı özellikler verebilmesi için çeşitli katkı maddeleri ve renk pigmentleri bulunur. </a:t>
            </a:r>
          </a:p>
          <a:p>
            <a:pPr marL="0" indent="0" algn="just">
              <a:buNone/>
            </a:pPr>
            <a:r>
              <a:rPr lang="tr-TR" sz="1600" dirty="0" smtClean="0">
                <a:solidFill>
                  <a:srgbClr val="000000"/>
                </a:solidFill>
                <a:latin typeface="Arial" panose="020B0604020202020204" pitchFamily="34" charset="0"/>
                <a:cs typeface="Arial" panose="020B0604020202020204" pitchFamily="34" charset="0"/>
              </a:rPr>
              <a:t>Diş hekimliğinde kullanılan mumlar tabaka, çubuk, büyük parça  veya iskelet protezlerinin çeşitli parçaları şeklinde bulunabilir.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160306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graphicFrame>
        <p:nvGraphicFramePr>
          <p:cNvPr id="2" name="Tablo 1"/>
          <p:cNvGraphicFramePr>
            <a:graphicFrameLocks noGrp="1"/>
          </p:cNvGraphicFramePr>
          <p:nvPr>
            <p:extLst>
              <p:ext uri="{D42A27DB-BD31-4B8C-83A1-F6EECF244321}">
                <p14:modId xmlns:p14="http://schemas.microsoft.com/office/powerpoint/2010/main" val="619512986"/>
              </p:ext>
            </p:extLst>
          </p:nvPr>
        </p:nvGraphicFramePr>
        <p:xfrm>
          <a:off x="179511" y="908720"/>
          <a:ext cx="8640960" cy="2890793"/>
        </p:xfrm>
        <a:graphic>
          <a:graphicData uri="http://schemas.openxmlformats.org/drawingml/2006/table">
            <a:tbl>
              <a:tblPr firstRow="1" bandRow="1">
                <a:tableStyleId>{5C22544A-7EE6-4342-B048-85BDC9FD1C3A}</a:tableStyleId>
              </a:tblPr>
              <a:tblGrid>
                <a:gridCol w="2880320"/>
                <a:gridCol w="2880320"/>
                <a:gridCol w="2880320"/>
              </a:tblGrid>
              <a:tr h="475253">
                <a:tc>
                  <a:txBody>
                    <a:bodyPr/>
                    <a:lstStyle/>
                    <a:p>
                      <a:r>
                        <a:rPr lang="tr-TR" dirty="0" smtClean="0">
                          <a:solidFill>
                            <a:srgbClr val="C00000"/>
                          </a:solidFill>
                        </a:rPr>
                        <a:t>Doğal Mumlar</a:t>
                      </a:r>
                      <a:endParaRPr lang="tr-TR" dirty="0">
                        <a:solidFill>
                          <a:srgbClr val="C00000"/>
                        </a:solidFill>
                      </a:endParaRPr>
                    </a:p>
                  </a:txBody>
                  <a:tcPr/>
                </a:tc>
                <a:tc>
                  <a:txBody>
                    <a:bodyPr/>
                    <a:lstStyle/>
                    <a:p>
                      <a:r>
                        <a:rPr lang="tr-TR" dirty="0" smtClean="0">
                          <a:solidFill>
                            <a:srgbClr val="C00000"/>
                          </a:solidFill>
                        </a:rPr>
                        <a:t>Sentetik Mumlar</a:t>
                      </a:r>
                      <a:endParaRPr lang="tr-TR" dirty="0">
                        <a:solidFill>
                          <a:srgbClr val="C00000"/>
                        </a:solidFill>
                      </a:endParaRPr>
                    </a:p>
                  </a:txBody>
                  <a:tcPr/>
                </a:tc>
                <a:tc>
                  <a:txBody>
                    <a:bodyPr/>
                    <a:lstStyle/>
                    <a:p>
                      <a:r>
                        <a:rPr lang="tr-TR" dirty="0" smtClean="0">
                          <a:solidFill>
                            <a:srgbClr val="C00000"/>
                          </a:solidFill>
                        </a:rPr>
                        <a:t>Katkı Maddeleri</a:t>
                      </a:r>
                      <a:endParaRPr lang="tr-TR" dirty="0">
                        <a:solidFill>
                          <a:srgbClr val="C00000"/>
                        </a:solidFill>
                      </a:endParaRPr>
                    </a:p>
                  </a:txBody>
                  <a:tcPr/>
                </a:tc>
              </a:tr>
              <a:tr h="475253">
                <a:tc>
                  <a:txBody>
                    <a:bodyPr/>
                    <a:lstStyle/>
                    <a:p>
                      <a:r>
                        <a:rPr lang="tr-TR" sz="1600" dirty="0" smtClean="0"/>
                        <a:t>Madensel</a:t>
                      </a:r>
                    </a:p>
                    <a:p>
                      <a:r>
                        <a:rPr lang="tr-TR" sz="1050" dirty="0" smtClean="0"/>
                        <a:t>Parafin,</a:t>
                      </a:r>
                      <a:r>
                        <a:rPr lang="tr-TR" sz="1050" baseline="0" dirty="0" smtClean="0"/>
                        <a:t> </a:t>
                      </a:r>
                      <a:r>
                        <a:rPr lang="tr-TR" sz="1050" baseline="0" dirty="0" err="1" smtClean="0"/>
                        <a:t>mikrokristalin</a:t>
                      </a:r>
                      <a:r>
                        <a:rPr lang="tr-TR" sz="1050" baseline="0" dirty="0" smtClean="0"/>
                        <a:t>, </a:t>
                      </a:r>
                      <a:r>
                        <a:rPr lang="tr-TR" sz="1050" baseline="0" dirty="0" err="1" smtClean="0"/>
                        <a:t>Barnsdahl</a:t>
                      </a:r>
                      <a:r>
                        <a:rPr lang="tr-TR" sz="1050" baseline="0" dirty="0" smtClean="0"/>
                        <a:t>, Ozokerite,</a:t>
                      </a:r>
                      <a:endParaRPr lang="tr-TR" sz="1050" dirty="0" smtClean="0"/>
                    </a:p>
                    <a:p>
                      <a:endParaRPr lang="tr-TR" dirty="0"/>
                    </a:p>
                  </a:txBody>
                  <a:tcPr/>
                </a:tc>
                <a:tc rowSpan="4">
                  <a:txBody>
                    <a:bodyPr/>
                    <a:lstStyle/>
                    <a:p>
                      <a:r>
                        <a:rPr lang="tr-TR" sz="1050" kern="1200" baseline="0" dirty="0" err="1" smtClean="0">
                          <a:solidFill>
                            <a:schemeClr val="dk1"/>
                          </a:solidFill>
                          <a:latin typeface="+mn-lt"/>
                          <a:ea typeface="+mn-ea"/>
                          <a:cs typeface="+mn-cs"/>
                        </a:rPr>
                        <a:t>Acrawax</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Aerosol</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Castorwax</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Flexowax</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Durawax</a:t>
                      </a:r>
                      <a:r>
                        <a:rPr lang="tr-TR" sz="1050" kern="1200" baseline="0" dirty="0" smtClean="0">
                          <a:solidFill>
                            <a:schemeClr val="dk1"/>
                          </a:solidFill>
                          <a:latin typeface="+mn-lt"/>
                          <a:ea typeface="+mn-ea"/>
                          <a:cs typeface="+mn-cs"/>
                        </a:rPr>
                        <a:t> 1032, </a:t>
                      </a:r>
                      <a:r>
                        <a:rPr lang="tr-TR" sz="1050" kern="1200" baseline="0" dirty="0" err="1" smtClean="0">
                          <a:solidFill>
                            <a:schemeClr val="dk1"/>
                          </a:solidFill>
                          <a:latin typeface="+mn-lt"/>
                          <a:ea typeface="+mn-ea"/>
                          <a:cs typeface="+mn-cs"/>
                        </a:rPr>
                        <a:t>Epolene</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Albacer</a:t>
                      </a:r>
                      <a:endParaRPr lang="tr-TR" sz="1050" kern="1200" baseline="0" dirty="0">
                        <a:solidFill>
                          <a:schemeClr val="dk1"/>
                        </a:solidFill>
                        <a:latin typeface="+mn-lt"/>
                        <a:ea typeface="+mn-ea"/>
                        <a:cs typeface="+mn-cs"/>
                      </a:endParaRPr>
                    </a:p>
                  </a:txBody>
                  <a:tcPr/>
                </a:tc>
                <a:tc rowSpan="4">
                  <a:txBody>
                    <a:bodyPr/>
                    <a:lstStyle/>
                    <a:p>
                      <a:r>
                        <a:rPr lang="tr-TR" sz="1050" kern="1200" baseline="0" dirty="0" smtClean="0">
                          <a:solidFill>
                            <a:schemeClr val="dk1"/>
                          </a:solidFill>
                          <a:latin typeface="+mn-lt"/>
                          <a:ea typeface="+mn-ea"/>
                          <a:cs typeface="+mn-cs"/>
                        </a:rPr>
                        <a:t>Stearik asit, </a:t>
                      </a:r>
                      <a:r>
                        <a:rPr lang="tr-TR" sz="1050" kern="1200" baseline="0" dirty="0" err="1" smtClean="0">
                          <a:solidFill>
                            <a:schemeClr val="dk1"/>
                          </a:solidFill>
                          <a:latin typeface="+mn-lt"/>
                          <a:ea typeface="+mn-ea"/>
                          <a:cs typeface="+mn-cs"/>
                        </a:rPr>
                        <a:t>Gliseril</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Tristearat</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Oils</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Turpentine</a:t>
                      </a:r>
                      <a:r>
                        <a:rPr lang="tr-TR" sz="1050" kern="1200" baseline="0" dirty="0" smtClean="0">
                          <a:solidFill>
                            <a:schemeClr val="dk1"/>
                          </a:solidFill>
                          <a:latin typeface="+mn-lt"/>
                          <a:ea typeface="+mn-ea"/>
                          <a:cs typeface="+mn-cs"/>
                        </a:rPr>
                        <a:t>, Renk maddeleri, Doğal reçineler, </a:t>
                      </a:r>
                      <a:r>
                        <a:rPr lang="tr-TR" sz="1050" kern="1200" baseline="0" dirty="0" err="1" smtClean="0">
                          <a:solidFill>
                            <a:schemeClr val="dk1"/>
                          </a:solidFill>
                          <a:latin typeface="+mn-lt"/>
                          <a:ea typeface="+mn-ea"/>
                          <a:cs typeface="+mn-cs"/>
                        </a:rPr>
                        <a:t>Rosin</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Copal</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Dammar</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Sandarae</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Mastic</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Shellac,Polietilen</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Polistren</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Kauri</a:t>
                      </a:r>
                      <a:endParaRPr lang="tr-TR" sz="1050" kern="1200" baseline="0" dirty="0" smtClean="0">
                        <a:solidFill>
                          <a:schemeClr val="dk1"/>
                        </a:solidFill>
                        <a:latin typeface="+mn-lt"/>
                        <a:ea typeface="+mn-ea"/>
                        <a:cs typeface="+mn-cs"/>
                      </a:endParaRPr>
                    </a:p>
                  </a:txBody>
                  <a:tcPr/>
                </a:tc>
              </a:tr>
              <a:tr h="475253">
                <a:tc>
                  <a:txBody>
                    <a:bodyPr/>
                    <a:lstStyle/>
                    <a:p>
                      <a:r>
                        <a:rPr lang="tr-TR" sz="1600" kern="1200" dirty="0" smtClean="0">
                          <a:solidFill>
                            <a:schemeClr val="dk1"/>
                          </a:solidFill>
                          <a:latin typeface="+mn-lt"/>
                          <a:ea typeface="+mn-ea"/>
                          <a:cs typeface="+mn-cs"/>
                        </a:rPr>
                        <a:t>Bitkisel</a:t>
                      </a:r>
                    </a:p>
                    <a:p>
                      <a:r>
                        <a:rPr lang="tr-TR" sz="1050" kern="1200" dirty="0" err="1" smtClean="0">
                          <a:solidFill>
                            <a:schemeClr val="dk1"/>
                          </a:solidFill>
                          <a:latin typeface="+mn-lt"/>
                          <a:ea typeface="+mn-ea"/>
                          <a:cs typeface="+mn-cs"/>
                        </a:rPr>
                        <a:t>Carnauba</a:t>
                      </a:r>
                      <a:r>
                        <a:rPr lang="tr-TR" sz="1050" kern="1200" dirty="0" smtClean="0">
                          <a:solidFill>
                            <a:schemeClr val="dk1"/>
                          </a:solidFill>
                          <a:latin typeface="+mn-lt"/>
                          <a:ea typeface="+mn-ea"/>
                          <a:cs typeface="+mn-cs"/>
                        </a:rPr>
                        <a:t>, </a:t>
                      </a:r>
                      <a:r>
                        <a:rPr lang="tr-TR" sz="1050" kern="1200" dirty="0" err="1" smtClean="0">
                          <a:solidFill>
                            <a:schemeClr val="dk1"/>
                          </a:solidFill>
                          <a:latin typeface="+mn-lt"/>
                          <a:ea typeface="+mn-ea"/>
                          <a:cs typeface="+mn-cs"/>
                        </a:rPr>
                        <a:t>Ouricury</a:t>
                      </a:r>
                      <a:r>
                        <a:rPr lang="tr-TR" sz="1050" kern="1200" dirty="0" smtClean="0">
                          <a:solidFill>
                            <a:schemeClr val="dk1"/>
                          </a:solidFill>
                          <a:latin typeface="+mn-lt"/>
                          <a:ea typeface="+mn-ea"/>
                          <a:cs typeface="+mn-cs"/>
                        </a:rPr>
                        <a:t>,</a:t>
                      </a:r>
                      <a:r>
                        <a:rPr lang="tr-TR" sz="1050" kern="1200" baseline="0" dirty="0" smtClean="0">
                          <a:solidFill>
                            <a:schemeClr val="dk1"/>
                          </a:solidFill>
                          <a:latin typeface="+mn-lt"/>
                          <a:ea typeface="+mn-ea"/>
                          <a:cs typeface="+mn-cs"/>
                        </a:rPr>
                        <a:t> </a:t>
                      </a:r>
                      <a:r>
                        <a:rPr lang="tr-TR" sz="1050" kern="1200" baseline="0" dirty="0" err="1" smtClean="0">
                          <a:solidFill>
                            <a:schemeClr val="dk1"/>
                          </a:solidFill>
                          <a:latin typeface="+mn-lt"/>
                          <a:ea typeface="+mn-ea"/>
                          <a:cs typeface="+mn-cs"/>
                        </a:rPr>
                        <a:t>Candelilla</a:t>
                      </a:r>
                      <a:r>
                        <a:rPr lang="tr-TR" sz="1050" kern="1200" baseline="0" dirty="0" smtClean="0">
                          <a:solidFill>
                            <a:schemeClr val="dk1"/>
                          </a:solidFill>
                          <a:latin typeface="+mn-lt"/>
                          <a:ea typeface="+mn-ea"/>
                          <a:cs typeface="+mn-cs"/>
                        </a:rPr>
                        <a:t>, Japon mumu</a:t>
                      </a:r>
                    </a:p>
                    <a:p>
                      <a:r>
                        <a:rPr lang="tr-TR" sz="1050" kern="1200" baseline="0" dirty="0" smtClean="0">
                          <a:solidFill>
                            <a:schemeClr val="dk1"/>
                          </a:solidFill>
                          <a:latin typeface="+mn-lt"/>
                          <a:ea typeface="+mn-ea"/>
                          <a:cs typeface="+mn-cs"/>
                        </a:rPr>
                        <a:t>Kakao yağı</a:t>
                      </a:r>
                      <a:endParaRPr lang="tr-TR" sz="1050" kern="1200" dirty="0">
                        <a:solidFill>
                          <a:schemeClr val="dk1"/>
                        </a:solidFill>
                        <a:latin typeface="+mn-lt"/>
                        <a:ea typeface="+mn-ea"/>
                        <a:cs typeface="+mn-cs"/>
                      </a:endParaRPr>
                    </a:p>
                  </a:txBody>
                  <a:tcPr/>
                </a:tc>
                <a:tc vMerge="1">
                  <a:txBody>
                    <a:bodyPr/>
                    <a:lstStyle/>
                    <a:p>
                      <a:endParaRPr lang="tr-TR" dirty="0"/>
                    </a:p>
                  </a:txBody>
                  <a:tcPr/>
                </a:tc>
                <a:tc vMerge="1">
                  <a:txBody>
                    <a:bodyPr/>
                    <a:lstStyle/>
                    <a:p>
                      <a:endParaRPr lang="tr-TR" dirty="0"/>
                    </a:p>
                  </a:txBody>
                  <a:tcPr/>
                </a:tc>
              </a:tr>
              <a:tr h="475253">
                <a:tc>
                  <a:txBody>
                    <a:bodyPr/>
                    <a:lstStyle/>
                    <a:p>
                      <a:r>
                        <a:rPr lang="tr-TR" sz="1600" kern="1200" dirty="0" err="1" smtClean="0">
                          <a:solidFill>
                            <a:schemeClr val="dk1"/>
                          </a:solidFill>
                          <a:latin typeface="+mn-lt"/>
                          <a:ea typeface="+mn-ea"/>
                          <a:cs typeface="+mn-cs"/>
                        </a:rPr>
                        <a:t>Böceksel</a:t>
                      </a:r>
                      <a:endParaRPr lang="tr-TR" sz="1600" kern="1200" dirty="0" smtClean="0">
                        <a:solidFill>
                          <a:schemeClr val="dk1"/>
                        </a:solidFill>
                        <a:latin typeface="+mn-lt"/>
                        <a:ea typeface="+mn-ea"/>
                        <a:cs typeface="+mn-cs"/>
                      </a:endParaRPr>
                    </a:p>
                    <a:p>
                      <a:r>
                        <a:rPr lang="tr-TR" sz="1050" kern="1200" dirty="0" smtClean="0">
                          <a:solidFill>
                            <a:schemeClr val="dk1"/>
                          </a:solidFill>
                          <a:latin typeface="+mn-lt"/>
                          <a:ea typeface="+mn-ea"/>
                          <a:cs typeface="+mn-cs"/>
                        </a:rPr>
                        <a:t>Balmumu</a:t>
                      </a:r>
                      <a:endParaRPr lang="tr-TR" sz="1050" kern="1200" dirty="0">
                        <a:solidFill>
                          <a:schemeClr val="dk1"/>
                        </a:solidFill>
                        <a:latin typeface="+mn-lt"/>
                        <a:ea typeface="+mn-ea"/>
                        <a:cs typeface="+mn-cs"/>
                      </a:endParaRPr>
                    </a:p>
                  </a:txBody>
                  <a:tcPr/>
                </a:tc>
                <a:tc vMerge="1">
                  <a:txBody>
                    <a:bodyPr/>
                    <a:lstStyle/>
                    <a:p>
                      <a:endParaRPr lang="tr-TR" dirty="0"/>
                    </a:p>
                  </a:txBody>
                  <a:tcPr/>
                </a:tc>
                <a:tc vMerge="1">
                  <a:txBody>
                    <a:bodyPr/>
                    <a:lstStyle/>
                    <a:p>
                      <a:endParaRPr lang="tr-TR" dirty="0"/>
                    </a:p>
                  </a:txBody>
                  <a:tcPr/>
                </a:tc>
              </a:tr>
              <a:tr h="475253">
                <a:tc>
                  <a:txBody>
                    <a:bodyPr/>
                    <a:lstStyle/>
                    <a:p>
                      <a:r>
                        <a:rPr lang="tr-TR" sz="1600" kern="1200" dirty="0" smtClean="0">
                          <a:solidFill>
                            <a:schemeClr val="dk1"/>
                          </a:solidFill>
                          <a:latin typeface="+mn-lt"/>
                          <a:ea typeface="+mn-ea"/>
                          <a:cs typeface="+mn-cs"/>
                        </a:rPr>
                        <a:t>Hayvansal</a:t>
                      </a:r>
                    </a:p>
                    <a:p>
                      <a:r>
                        <a:rPr lang="tr-TR" sz="1050" kern="1200" dirty="0" smtClean="0">
                          <a:solidFill>
                            <a:schemeClr val="dk1"/>
                          </a:solidFill>
                          <a:latin typeface="+mn-lt"/>
                          <a:ea typeface="+mn-ea"/>
                          <a:cs typeface="+mn-cs"/>
                        </a:rPr>
                        <a:t>İspermeçet mumu</a:t>
                      </a:r>
                      <a:endParaRPr lang="tr-TR" sz="1050" kern="1200" dirty="0">
                        <a:solidFill>
                          <a:schemeClr val="dk1"/>
                        </a:solidFill>
                        <a:latin typeface="+mn-lt"/>
                        <a:ea typeface="+mn-ea"/>
                        <a:cs typeface="+mn-cs"/>
                      </a:endParaRPr>
                    </a:p>
                  </a:txBody>
                  <a:tcPr/>
                </a:tc>
                <a:tc vMerge="1">
                  <a:txBody>
                    <a:bodyPr/>
                    <a:lstStyle/>
                    <a:p>
                      <a:endParaRPr lang="tr-TR" dirty="0"/>
                    </a:p>
                  </a:txBody>
                  <a:tcPr/>
                </a:tc>
                <a:tc vMerge="1">
                  <a:txBody>
                    <a:bodyPr/>
                    <a:lstStyle/>
                    <a:p>
                      <a:endParaRPr lang="tr-TR" dirty="0"/>
                    </a:p>
                  </a:txBody>
                  <a:tcPr/>
                </a:tc>
              </a:tr>
            </a:tbl>
          </a:graphicData>
        </a:graphic>
      </p:graphicFrame>
      <p:sp>
        <p:nvSpPr>
          <p:cNvPr id="3" name="Metin kutusu 2"/>
          <p:cNvSpPr txBox="1"/>
          <p:nvPr/>
        </p:nvSpPr>
        <p:spPr>
          <a:xfrm>
            <a:off x="179511" y="4077072"/>
            <a:ext cx="8856985" cy="2062103"/>
          </a:xfrm>
          <a:prstGeom prst="rect">
            <a:avLst/>
          </a:prstGeom>
          <a:noFill/>
        </p:spPr>
        <p:txBody>
          <a:bodyPr wrap="square" rtlCol="0">
            <a:spAutoFit/>
          </a:bodyPr>
          <a:lstStyle/>
          <a:p>
            <a:r>
              <a:rPr lang="tr-TR" sz="1600" b="1" dirty="0">
                <a:solidFill>
                  <a:srgbClr val="000000"/>
                </a:solidFill>
              </a:rPr>
              <a:t>MODELAJ </a:t>
            </a:r>
            <a:r>
              <a:rPr lang="tr-TR" sz="1600" b="1" dirty="0" smtClean="0">
                <a:solidFill>
                  <a:srgbClr val="000000"/>
                </a:solidFill>
              </a:rPr>
              <a:t>MUMLARI</a:t>
            </a:r>
          </a:p>
          <a:p>
            <a:endParaRPr lang="tr-TR" sz="1600" b="1" dirty="0">
              <a:solidFill>
                <a:srgbClr val="000000"/>
              </a:solidFill>
            </a:endParaRPr>
          </a:p>
          <a:p>
            <a:r>
              <a:rPr lang="tr-TR" sz="1600" dirty="0" smtClean="0">
                <a:solidFill>
                  <a:srgbClr val="000000"/>
                </a:solidFill>
              </a:rPr>
              <a:t>Genel bir sınıf olarak kullanılan bu mumlar, döküme veya bir şeyin yapımına hazırlık olarak  bir restorasyonun büyüklüğünü ve konturlarını önceden hazırlamada kullanılır. Sabit protezlerde bu mum modelaj sonradan </a:t>
            </a:r>
            <a:r>
              <a:rPr lang="tr-TR" sz="1600" dirty="0" err="1" smtClean="0">
                <a:solidFill>
                  <a:srgbClr val="000000"/>
                </a:solidFill>
              </a:rPr>
              <a:t>revetmana</a:t>
            </a:r>
            <a:r>
              <a:rPr lang="tr-TR" sz="1600" dirty="0" smtClean="0">
                <a:solidFill>
                  <a:srgbClr val="000000"/>
                </a:solidFill>
              </a:rPr>
              <a:t> alınarak herhangi bir metal alaşımıyla dökülür. Hareketli protezlerde ise akrilik reçine gibi daha dayanıklı bir maddeye dönüştürülür. </a:t>
            </a:r>
          </a:p>
          <a:p>
            <a:pPr marL="285750" indent="-285750">
              <a:buFontTx/>
              <a:buChar char="-"/>
            </a:pPr>
            <a:r>
              <a:rPr lang="tr-TR" sz="1600" dirty="0" smtClean="0">
                <a:solidFill>
                  <a:srgbClr val="000000"/>
                </a:solidFill>
              </a:rPr>
              <a:t>Isı karşısında boyutsal değişikliklere uğrarlar</a:t>
            </a:r>
          </a:p>
          <a:p>
            <a:pPr marL="285750" indent="-285750">
              <a:buFontTx/>
              <a:buChar char="-"/>
            </a:pPr>
            <a:r>
              <a:rPr lang="tr-TR" sz="1600" dirty="0" smtClean="0">
                <a:solidFill>
                  <a:srgbClr val="000000"/>
                </a:solidFill>
              </a:rPr>
              <a:t>Açıkta dururken yüzeysel ayrılamaya uğrarlar</a:t>
            </a:r>
            <a:endParaRPr lang="tr-TR" sz="1600" dirty="0">
              <a:solidFill>
                <a:srgbClr val="000000"/>
              </a:solidFill>
            </a:endParaRPr>
          </a:p>
        </p:txBody>
      </p:sp>
    </p:spTree>
    <p:extLst>
      <p:ext uri="{BB962C8B-B14F-4D97-AF65-F5344CB8AC3E}">
        <p14:creationId xmlns:p14="http://schemas.microsoft.com/office/powerpoint/2010/main" val="2947490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620688"/>
            <a:ext cx="8579296" cy="5342790"/>
          </a:xfrm>
        </p:spPr>
        <p:txBody>
          <a:bodyPr/>
          <a:lstStyle/>
          <a:p>
            <a:pPr marL="0" indent="0">
              <a:buNone/>
            </a:pPr>
            <a:r>
              <a:rPr lang="tr-TR" sz="1600" b="1" dirty="0" smtClean="0">
                <a:solidFill>
                  <a:srgbClr val="000000"/>
                </a:solidFill>
                <a:latin typeface="Arial" panose="020B0604020202020204" pitchFamily="34" charset="0"/>
                <a:cs typeface="Arial" panose="020B0604020202020204" pitchFamily="34" charset="0"/>
              </a:rPr>
              <a:t>İNLEY MUMLAR</a:t>
            </a:r>
          </a:p>
          <a:p>
            <a:pPr marL="0" indent="0">
              <a:buNone/>
            </a:pPr>
            <a:endParaRPr lang="tr-TR" sz="1600" dirty="0" smtClean="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Kuron ve köprü gibi sabit </a:t>
            </a:r>
            <a:r>
              <a:rPr lang="tr-TR" sz="1600" dirty="0" err="1" smtClean="0">
                <a:solidFill>
                  <a:srgbClr val="000000"/>
                </a:solidFill>
                <a:latin typeface="Arial" panose="020B0604020202020204" pitchFamily="34" charset="0"/>
                <a:cs typeface="Arial" panose="020B0604020202020204" pitchFamily="34" charset="0"/>
              </a:rPr>
              <a:t>protetik</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apereyler</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soymetal</a:t>
            </a:r>
            <a:r>
              <a:rPr lang="tr-TR" sz="1600" dirty="0" smtClean="0">
                <a:solidFill>
                  <a:srgbClr val="000000"/>
                </a:solidFill>
                <a:latin typeface="Arial" panose="020B0604020202020204" pitchFamily="34" charset="0"/>
                <a:cs typeface="Arial" panose="020B0604020202020204" pitchFamily="34" charset="0"/>
              </a:rPr>
              <a:t>, yarı </a:t>
            </a:r>
            <a:r>
              <a:rPr lang="tr-TR" sz="1600" dirty="0" err="1" smtClean="0">
                <a:solidFill>
                  <a:srgbClr val="000000"/>
                </a:solidFill>
                <a:latin typeface="Arial" panose="020B0604020202020204" pitchFamily="34" charset="0"/>
                <a:cs typeface="Arial" panose="020B0604020202020204" pitchFamily="34" charset="0"/>
              </a:rPr>
              <a:t>soymetal</a:t>
            </a:r>
            <a:r>
              <a:rPr lang="tr-TR" sz="1600" dirty="0" smtClean="0">
                <a:solidFill>
                  <a:srgbClr val="000000"/>
                </a:solidFill>
                <a:latin typeface="Arial" panose="020B0604020202020204" pitchFamily="34" charset="0"/>
                <a:cs typeface="Arial" panose="020B0604020202020204" pitchFamily="34" charset="0"/>
              </a:rPr>
              <a:t> veya soy olmayan metallerle dökülür. Bu iş için öncelikle dökülecek </a:t>
            </a:r>
            <a:r>
              <a:rPr lang="tr-TR" sz="1600" dirty="0" err="1" smtClean="0">
                <a:solidFill>
                  <a:srgbClr val="000000"/>
                </a:solidFill>
                <a:latin typeface="Arial" panose="020B0604020202020204" pitchFamily="34" charset="0"/>
                <a:cs typeface="Arial" panose="020B0604020202020204" pitchFamily="34" charset="0"/>
              </a:rPr>
              <a:t>protetik</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apereyin</a:t>
            </a:r>
            <a:r>
              <a:rPr lang="tr-TR" sz="1600" dirty="0" smtClean="0">
                <a:solidFill>
                  <a:srgbClr val="000000"/>
                </a:solidFill>
                <a:latin typeface="Arial" panose="020B0604020202020204" pitchFamily="34" charset="0"/>
                <a:cs typeface="Arial" panose="020B0604020202020204" pitchFamily="34" charset="0"/>
              </a:rPr>
              <a:t> boyutlarını aynen taklit eden mumdan bir kopyasını(</a:t>
            </a:r>
            <a:r>
              <a:rPr lang="tr-TR" sz="1600" dirty="0" err="1" smtClean="0">
                <a:solidFill>
                  <a:srgbClr val="000000"/>
                </a:solidFill>
                <a:latin typeface="Arial" panose="020B0604020202020204" pitchFamily="34" charset="0"/>
                <a:cs typeface="Arial" panose="020B0604020202020204" pitchFamily="34" charset="0"/>
              </a:rPr>
              <a:t>duplikat</a:t>
            </a:r>
            <a:r>
              <a:rPr lang="tr-TR" sz="1600" dirty="0" smtClean="0">
                <a:solidFill>
                  <a:srgbClr val="000000"/>
                </a:solidFill>
                <a:latin typeface="Arial" panose="020B0604020202020204" pitchFamily="34" charset="0"/>
                <a:cs typeface="Arial" panose="020B0604020202020204" pitchFamily="34" charset="0"/>
              </a:rPr>
              <a:t>) yapmak gerekir. Böyle o modelin mumdan bir </a:t>
            </a:r>
            <a:r>
              <a:rPr lang="tr-TR" sz="1600" dirty="0" err="1" smtClean="0">
                <a:solidFill>
                  <a:srgbClr val="000000"/>
                </a:solidFill>
                <a:latin typeface="Arial" panose="020B0604020202020204" pitchFamily="34" charset="0"/>
                <a:cs typeface="Arial" panose="020B0604020202020204" pitchFamily="34" charset="0"/>
              </a:rPr>
              <a:t>moeli</a:t>
            </a:r>
            <a:r>
              <a:rPr lang="tr-TR" sz="1600" dirty="0" smtClean="0">
                <a:solidFill>
                  <a:srgbClr val="000000"/>
                </a:solidFill>
                <a:latin typeface="Arial" panose="020B0604020202020204" pitchFamily="34" charset="0"/>
                <a:cs typeface="Arial" panose="020B0604020202020204" pitchFamily="34" charset="0"/>
              </a:rPr>
              <a:t> elde edilmiş olur. İşte bu iş için kullanılan mumlara </a:t>
            </a:r>
            <a:r>
              <a:rPr lang="tr-TR" sz="1600" dirty="0" err="1" smtClean="0">
                <a:solidFill>
                  <a:srgbClr val="000000"/>
                </a:solidFill>
                <a:latin typeface="Arial" panose="020B0604020202020204" pitchFamily="34" charset="0"/>
                <a:cs typeface="Arial" panose="020B0604020202020204" pitchFamily="34" charset="0"/>
              </a:rPr>
              <a:t>inley</a:t>
            </a:r>
            <a:r>
              <a:rPr lang="tr-TR" sz="1600" dirty="0" smtClean="0">
                <a:solidFill>
                  <a:srgbClr val="000000"/>
                </a:solidFill>
                <a:latin typeface="Arial" panose="020B0604020202020204" pitchFamily="34" charset="0"/>
                <a:cs typeface="Arial" panose="020B0604020202020204" pitchFamily="34" charset="0"/>
              </a:rPr>
              <a:t> mum denir. </a:t>
            </a:r>
            <a:r>
              <a:rPr lang="tr-TR" sz="1600" dirty="0" err="1" smtClean="0">
                <a:solidFill>
                  <a:srgbClr val="000000"/>
                </a:solidFill>
                <a:latin typeface="Arial" panose="020B0604020202020204" pitchFamily="34" charset="0"/>
                <a:cs typeface="Arial" panose="020B0604020202020204" pitchFamily="34" charset="0"/>
              </a:rPr>
              <a:t>İnley</a:t>
            </a:r>
            <a:r>
              <a:rPr lang="tr-TR" sz="1600" dirty="0" smtClean="0">
                <a:solidFill>
                  <a:srgbClr val="000000"/>
                </a:solidFill>
                <a:latin typeface="Arial" panose="020B0604020202020204" pitchFamily="34" charset="0"/>
                <a:cs typeface="Arial" panose="020B0604020202020204" pitchFamily="34" charset="0"/>
              </a:rPr>
              <a:t> mumların büyük kısmı madensel mumlardan oluşur; %60 parafin, %25 </a:t>
            </a:r>
            <a:r>
              <a:rPr lang="tr-TR" sz="1600" dirty="0" err="1" smtClean="0">
                <a:solidFill>
                  <a:srgbClr val="000000"/>
                </a:solidFill>
                <a:latin typeface="Arial" panose="020B0604020202020204" pitchFamily="34" charset="0"/>
                <a:cs typeface="Arial" panose="020B0604020202020204" pitchFamily="34" charset="0"/>
              </a:rPr>
              <a:t>carnauba</a:t>
            </a:r>
            <a:r>
              <a:rPr lang="tr-TR" sz="1600" dirty="0" smtClean="0">
                <a:solidFill>
                  <a:srgbClr val="000000"/>
                </a:solidFill>
                <a:latin typeface="Arial" panose="020B0604020202020204" pitchFamily="34" charset="0"/>
                <a:cs typeface="Arial" panose="020B0604020202020204" pitchFamily="34" charset="0"/>
              </a:rPr>
              <a:t>, %10 </a:t>
            </a:r>
            <a:r>
              <a:rPr lang="tr-TR" sz="1600" dirty="0" err="1" smtClean="0">
                <a:solidFill>
                  <a:srgbClr val="000000"/>
                </a:solidFill>
                <a:latin typeface="Arial" panose="020B0604020202020204" pitchFamily="34" charset="0"/>
                <a:cs typeface="Arial" panose="020B0604020202020204" pitchFamily="34" charset="0"/>
              </a:rPr>
              <a:t>ceserin</a:t>
            </a:r>
            <a:r>
              <a:rPr lang="tr-TR" sz="1600" dirty="0" smtClean="0">
                <a:solidFill>
                  <a:srgbClr val="000000"/>
                </a:solidFill>
                <a:latin typeface="Arial" panose="020B0604020202020204" pitchFamily="34" charset="0"/>
                <a:cs typeface="Arial" panose="020B0604020202020204" pitchFamily="34" charset="0"/>
              </a:rPr>
              <a:t>, %4 balmumu, %1 </a:t>
            </a:r>
            <a:r>
              <a:rPr lang="tr-TR" sz="1600" dirty="0" err="1" smtClean="0">
                <a:solidFill>
                  <a:srgbClr val="000000"/>
                </a:solidFill>
                <a:latin typeface="Arial" panose="020B0604020202020204" pitchFamily="34" charset="0"/>
                <a:cs typeface="Arial" panose="020B0604020202020204" pitchFamily="34" charset="0"/>
              </a:rPr>
              <a:t>resin</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Piyasada çubuk, koni veya top halinde, koyu mavi, yeşil veya pembe halde bulunabilirler. </a:t>
            </a:r>
            <a:r>
              <a:rPr lang="tr-TR" sz="1600" dirty="0" err="1" smtClean="0">
                <a:solidFill>
                  <a:srgbClr val="000000"/>
                </a:solidFill>
                <a:latin typeface="Arial" panose="020B0604020202020204" pitchFamily="34" charset="0"/>
                <a:cs typeface="Arial" panose="020B0604020202020204" pitchFamily="34" charset="0"/>
              </a:rPr>
              <a:t>İnley</a:t>
            </a:r>
            <a:r>
              <a:rPr lang="tr-TR" sz="1600" dirty="0" smtClean="0">
                <a:solidFill>
                  <a:srgbClr val="000000"/>
                </a:solidFill>
                <a:latin typeface="Arial" panose="020B0604020202020204" pitchFamily="34" charset="0"/>
                <a:cs typeface="Arial" panose="020B0604020202020204" pitchFamily="34" charset="0"/>
              </a:rPr>
              <a:t> mumlar Tip I ve Tip II olarak ikiye ayrılırlar;</a:t>
            </a:r>
          </a:p>
          <a:p>
            <a:pPr marL="0" indent="0" algn="just">
              <a:buNone/>
            </a:pPr>
            <a:endParaRPr lang="tr-TR" sz="1600" dirty="0" smtClean="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Tip I</a:t>
            </a:r>
          </a:p>
          <a:p>
            <a:pPr marL="0" indent="0" algn="just">
              <a:buNone/>
            </a:pPr>
            <a:r>
              <a:rPr lang="tr-TR" sz="1600" dirty="0" smtClean="0">
                <a:solidFill>
                  <a:srgbClr val="000000"/>
                </a:solidFill>
                <a:latin typeface="Arial" panose="020B0604020202020204" pitchFamily="34" charset="0"/>
                <a:cs typeface="Arial" panose="020B0604020202020204" pitchFamily="34" charset="0"/>
              </a:rPr>
              <a:t>Daha sert olup ağızdaki direkt uygulamalarda kullanılır. Bunlar ağız sıcaklığının biraz üstünde yumuşar ve ağız sıcaklığında sertleşirler.</a:t>
            </a:r>
          </a:p>
          <a:p>
            <a:pPr marL="0" indent="0" algn="just">
              <a:buNone/>
            </a:pPr>
            <a:endParaRPr lang="tr-TR" sz="1600" dirty="0" smtClean="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Tip II</a:t>
            </a: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Bir öncekine benzerler ancak biraz daha yumuşaktır ve işlem hasta üzerinde değil, </a:t>
            </a:r>
            <a:r>
              <a:rPr lang="tr-TR" sz="1600" dirty="0" err="1" smtClean="0">
                <a:solidFill>
                  <a:srgbClr val="000000"/>
                </a:solidFill>
                <a:latin typeface="Arial" panose="020B0604020202020204" pitchFamily="34" charset="0"/>
                <a:cs typeface="Arial" panose="020B0604020202020204" pitchFamily="34" charset="0"/>
              </a:rPr>
              <a:t>laboratuarda</a:t>
            </a:r>
            <a:r>
              <a:rPr lang="tr-TR" sz="1600" dirty="0" smtClean="0">
                <a:solidFill>
                  <a:srgbClr val="000000"/>
                </a:solidFill>
                <a:latin typeface="Arial" panose="020B0604020202020204" pitchFamily="34" charset="0"/>
                <a:cs typeface="Arial" panose="020B0604020202020204" pitchFamily="34" charset="0"/>
              </a:rPr>
              <a:t> model üzerinde yapılır. Bunlar daha alçak derecelerde yumuşar ve bu nedenle termal büzülmeleri azdır.</a:t>
            </a:r>
            <a:endParaRPr lang="tr-TR" sz="1600" dirty="0">
              <a:solidFill>
                <a:srgbClr val="000000"/>
              </a:solidFill>
              <a:latin typeface="Arial" panose="020B0604020202020204" pitchFamily="34" charset="0"/>
              <a:cs typeface="Arial" panose="020B0604020202020204" pitchFamily="34" charset="0"/>
            </a:endParaRPr>
          </a:p>
          <a:p>
            <a:pPr marL="0" indent="0">
              <a:buNone/>
            </a:pPr>
            <a:endParaRPr lang="tr-TR" sz="1600" b="1"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612503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783374"/>
            <a:ext cx="8928992" cy="5597954"/>
          </a:xfrm>
        </p:spPr>
        <p:txBody>
          <a:bodyPr/>
          <a:lstStyle/>
          <a:p>
            <a:pPr marL="0" indent="0">
              <a:buNone/>
            </a:pPr>
            <a:r>
              <a:rPr lang="tr-TR" sz="1600" dirty="0" smtClean="0">
                <a:solidFill>
                  <a:srgbClr val="000000"/>
                </a:solidFill>
                <a:latin typeface="Arial" panose="020B0604020202020204" pitchFamily="34" charset="0"/>
                <a:cs typeface="Arial" panose="020B0604020202020204" pitchFamily="34" charset="0"/>
              </a:rPr>
              <a:t>Mum </a:t>
            </a:r>
            <a:r>
              <a:rPr lang="tr-TR" sz="1600" dirty="0" err="1" smtClean="0">
                <a:solidFill>
                  <a:srgbClr val="000000"/>
                </a:solidFill>
                <a:latin typeface="Arial" panose="020B0604020202020204" pitchFamily="34" charset="0"/>
                <a:cs typeface="Arial" panose="020B0604020202020204" pitchFamily="34" charset="0"/>
              </a:rPr>
              <a:t>paternlerinde</a:t>
            </a:r>
            <a:r>
              <a:rPr lang="tr-TR" sz="1600" dirty="0" smtClean="0">
                <a:solidFill>
                  <a:srgbClr val="000000"/>
                </a:solidFill>
                <a:latin typeface="Arial" panose="020B0604020202020204" pitchFamily="34" charset="0"/>
                <a:cs typeface="Arial" panose="020B0604020202020204" pitchFamily="34" charset="0"/>
              </a:rPr>
              <a:t> sıcaklık değeri iç stres birikmesinde önemli rol oynamaktadır. Düşük sıcaklıklar </a:t>
            </a:r>
            <a:r>
              <a:rPr lang="tr-TR" sz="1600" dirty="0" err="1" smtClean="0">
                <a:solidFill>
                  <a:srgbClr val="000000"/>
                </a:solidFill>
                <a:latin typeface="Arial" panose="020B0604020202020204" pitchFamily="34" charset="0"/>
                <a:cs typeface="Arial" panose="020B0604020202020204" pitchFamily="34" charset="0"/>
              </a:rPr>
              <a:t>distorsiyonu</a:t>
            </a:r>
            <a:r>
              <a:rPr lang="tr-TR" sz="1600" dirty="0" smtClean="0">
                <a:solidFill>
                  <a:srgbClr val="000000"/>
                </a:solidFill>
                <a:latin typeface="Arial" panose="020B0604020202020204" pitchFamily="34" charset="0"/>
                <a:cs typeface="Arial" panose="020B0604020202020204" pitchFamily="34" charset="0"/>
              </a:rPr>
              <a:t> azaltacaktır. Mum </a:t>
            </a:r>
            <a:r>
              <a:rPr lang="tr-TR" sz="1600" dirty="0" err="1" smtClean="0">
                <a:solidFill>
                  <a:srgbClr val="000000"/>
                </a:solidFill>
                <a:latin typeface="Arial" panose="020B0604020202020204" pitchFamily="34" charset="0"/>
                <a:cs typeface="Arial" panose="020B0604020202020204" pitchFamily="34" charset="0"/>
              </a:rPr>
              <a:t>paternlerin</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distorsiyonu</a:t>
            </a:r>
            <a:r>
              <a:rPr lang="tr-TR" sz="1600" dirty="0" smtClean="0">
                <a:solidFill>
                  <a:srgbClr val="000000"/>
                </a:solidFill>
                <a:latin typeface="Arial" panose="020B0604020202020204" pitchFamily="34" charset="0"/>
                <a:cs typeface="Arial" panose="020B0604020202020204" pitchFamily="34" charset="0"/>
              </a:rPr>
              <a:t> döküm yolunun adaptasyonu sırasında da olabilir. Bütün bu </a:t>
            </a:r>
            <a:r>
              <a:rPr lang="tr-TR" sz="1600" dirty="0" err="1" smtClean="0">
                <a:solidFill>
                  <a:srgbClr val="000000"/>
                </a:solidFill>
                <a:latin typeface="Arial" panose="020B0604020202020204" pitchFamily="34" charset="0"/>
                <a:cs typeface="Arial" panose="020B0604020202020204" pitchFamily="34" charset="0"/>
              </a:rPr>
              <a:t>distorsiyonların</a:t>
            </a:r>
            <a:r>
              <a:rPr lang="tr-TR" sz="1600" dirty="0" smtClean="0">
                <a:solidFill>
                  <a:srgbClr val="000000"/>
                </a:solidFill>
                <a:latin typeface="Arial" panose="020B0604020202020204" pitchFamily="34" charset="0"/>
                <a:cs typeface="Arial" panose="020B0604020202020204" pitchFamily="34" charset="0"/>
              </a:rPr>
              <a:t> sebebi mum </a:t>
            </a:r>
            <a:r>
              <a:rPr lang="tr-TR" sz="1600" dirty="0" err="1" smtClean="0">
                <a:solidFill>
                  <a:srgbClr val="000000"/>
                </a:solidFill>
                <a:latin typeface="Arial" panose="020B0604020202020204" pitchFamily="34" charset="0"/>
                <a:cs typeface="Arial" panose="020B0604020202020204" pitchFamily="34" charset="0"/>
              </a:rPr>
              <a:t>inley</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paterninin</a:t>
            </a:r>
            <a:r>
              <a:rPr lang="tr-TR" sz="1600" dirty="0" smtClean="0">
                <a:solidFill>
                  <a:srgbClr val="000000"/>
                </a:solidFill>
                <a:latin typeface="Arial" panose="020B0604020202020204" pitchFamily="34" charset="0"/>
                <a:cs typeface="Arial" panose="020B0604020202020204" pitchFamily="34" charset="0"/>
              </a:rPr>
              <a:t> yapımı sırasında sıcaklık sonucu içinde biriken artık streslerin sonradan açığa çıkmasıdır. Bu nedenle mumların kullanılmadan önce ortalama 50</a:t>
            </a:r>
            <a:r>
              <a:rPr lang="tr-TR" sz="1600" baseline="30000" dirty="0" smtClean="0">
                <a:solidFill>
                  <a:srgbClr val="000000"/>
                </a:solidFill>
                <a:latin typeface="Arial" panose="020B0604020202020204" pitchFamily="34" charset="0"/>
                <a:cs typeface="Arial" panose="020B0604020202020204" pitchFamily="34" charset="0"/>
              </a:rPr>
              <a:t>0</a:t>
            </a:r>
            <a:r>
              <a:rPr lang="tr-TR" sz="1600" dirty="0" smtClean="0">
                <a:solidFill>
                  <a:srgbClr val="000000"/>
                </a:solidFill>
                <a:latin typeface="Arial" panose="020B0604020202020204" pitchFamily="34" charset="0"/>
                <a:cs typeface="Arial" panose="020B0604020202020204" pitchFamily="34" charset="0"/>
              </a:rPr>
              <a:t>C de 15 dakika tutularak homojen bir şekilde yumuşatılması, yalancı köklerin ve kullanılan aletlerin bile ısıtılması ve mum </a:t>
            </a:r>
            <a:r>
              <a:rPr lang="tr-TR" sz="1600" dirty="0" err="1" smtClean="0">
                <a:solidFill>
                  <a:srgbClr val="000000"/>
                </a:solidFill>
                <a:latin typeface="Arial" panose="020B0604020202020204" pitchFamily="34" charset="0"/>
                <a:cs typeface="Arial" panose="020B0604020202020204" pitchFamily="34" charset="0"/>
              </a:rPr>
              <a:t>patern</a:t>
            </a:r>
            <a:r>
              <a:rPr lang="tr-TR" sz="1600" dirty="0" smtClean="0">
                <a:solidFill>
                  <a:srgbClr val="000000"/>
                </a:solidFill>
                <a:latin typeface="Arial" panose="020B0604020202020204" pitchFamily="34" charset="0"/>
                <a:cs typeface="Arial" panose="020B0604020202020204" pitchFamily="34" charset="0"/>
              </a:rPr>
              <a:t> yapılırken mumun azar azar konulması gerekmektedir.</a:t>
            </a:r>
          </a:p>
          <a:p>
            <a:pPr marL="0" indent="0">
              <a:buNone/>
            </a:pPr>
            <a:r>
              <a:rPr lang="tr-TR" sz="1600" dirty="0" err="1" smtClean="0">
                <a:solidFill>
                  <a:srgbClr val="000000"/>
                </a:solidFill>
                <a:latin typeface="Arial" panose="020B0604020202020204" pitchFamily="34" charset="0"/>
                <a:cs typeface="Arial" panose="020B0604020202020204" pitchFamily="34" charset="0"/>
              </a:rPr>
              <a:t>İnley</a:t>
            </a:r>
            <a:r>
              <a:rPr lang="tr-TR" sz="1600" dirty="0" smtClean="0">
                <a:solidFill>
                  <a:srgbClr val="000000"/>
                </a:solidFill>
                <a:latin typeface="Arial" panose="020B0604020202020204" pitchFamily="34" charset="0"/>
                <a:cs typeface="Arial" panose="020B0604020202020204" pitchFamily="34" charset="0"/>
              </a:rPr>
              <a:t> mumların </a:t>
            </a:r>
            <a:r>
              <a:rPr lang="tr-TR" sz="1600" dirty="0" err="1" smtClean="0">
                <a:solidFill>
                  <a:srgbClr val="000000"/>
                </a:solidFill>
                <a:latin typeface="Arial" panose="020B0604020202020204" pitchFamily="34" charset="0"/>
                <a:cs typeface="Arial" panose="020B0604020202020204" pitchFamily="34" charset="0"/>
              </a:rPr>
              <a:t>distorsiyonunu</a:t>
            </a:r>
            <a:r>
              <a:rPr lang="tr-TR" sz="1600" dirty="0" smtClean="0">
                <a:solidFill>
                  <a:srgbClr val="000000"/>
                </a:solidFill>
                <a:latin typeface="Arial" panose="020B0604020202020204" pitchFamily="34" charset="0"/>
                <a:cs typeface="Arial" panose="020B0604020202020204" pitchFamily="34" charset="0"/>
              </a:rPr>
              <a:t> önlemek için yapılması gerekenler </a:t>
            </a:r>
            <a:r>
              <a:rPr lang="tr-TR" sz="1600" dirty="0" err="1" smtClean="0">
                <a:solidFill>
                  <a:srgbClr val="000000"/>
                </a:solidFill>
                <a:latin typeface="Arial" panose="020B0604020202020204" pitchFamily="34" charset="0"/>
                <a:cs typeface="Arial" panose="020B0604020202020204" pitchFamily="34" charset="0"/>
              </a:rPr>
              <a:t>maddelenecek</a:t>
            </a:r>
            <a:r>
              <a:rPr lang="tr-TR" sz="1600" dirty="0" smtClean="0">
                <a:solidFill>
                  <a:srgbClr val="000000"/>
                </a:solidFill>
                <a:latin typeface="Arial" panose="020B0604020202020204" pitchFamily="34" charset="0"/>
                <a:cs typeface="Arial" panose="020B0604020202020204" pitchFamily="34" charset="0"/>
              </a:rPr>
              <a:t> olursa;</a:t>
            </a:r>
          </a:p>
          <a:p>
            <a:pPr>
              <a:buFont typeface="+mj-lt"/>
              <a:buAutoNum type="arabicPeriod"/>
            </a:pPr>
            <a:r>
              <a:rPr lang="tr-TR" sz="1600" dirty="0" smtClean="0">
                <a:solidFill>
                  <a:srgbClr val="000000"/>
                </a:solidFill>
                <a:latin typeface="Arial" panose="020B0604020202020204" pitchFamily="34" charset="0"/>
                <a:cs typeface="Arial" panose="020B0604020202020204" pitchFamily="34" charset="0"/>
              </a:rPr>
              <a:t>Mum kullanılmadan önce 50</a:t>
            </a:r>
            <a:r>
              <a:rPr lang="tr-TR" sz="1600" baseline="30000" dirty="0" smtClean="0">
                <a:solidFill>
                  <a:srgbClr val="000000"/>
                </a:solidFill>
                <a:latin typeface="Arial" panose="020B0604020202020204" pitchFamily="34" charset="0"/>
                <a:cs typeface="Arial" panose="020B0604020202020204" pitchFamily="34" charset="0"/>
              </a:rPr>
              <a:t>0</a:t>
            </a:r>
            <a:r>
              <a:rPr lang="tr-TR" sz="1600" dirty="0" smtClean="0">
                <a:solidFill>
                  <a:srgbClr val="000000"/>
                </a:solidFill>
                <a:latin typeface="Arial" panose="020B0604020202020204" pitchFamily="34" charset="0"/>
                <a:cs typeface="Arial" panose="020B0604020202020204" pitchFamily="34" charset="0"/>
              </a:rPr>
              <a:t>C de 15 </a:t>
            </a:r>
            <a:r>
              <a:rPr lang="tr-TR" sz="1600" dirty="0" err="1" smtClean="0">
                <a:solidFill>
                  <a:srgbClr val="000000"/>
                </a:solidFill>
                <a:latin typeface="Arial" panose="020B0604020202020204" pitchFamily="34" charset="0"/>
                <a:cs typeface="Arial" panose="020B0604020202020204" pitchFamily="34" charset="0"/>
              </a:rPr>
              <a:t>dk</a:t>
            </a:r>
            <a:r>
              <a:rPr lang="tr-TR" sz="1600" dirty="0" smtClean="0">
                <a:solidFill>
                  <a:srgbClr val="000000"/>
                </a:solidFill>
                <a:latin typeface="Arial" panose="020B0604020202020204" pitchFamily="34" charset="0"/>
                <a:cs typeface="Arial" panose="020B0604020202020204" pitchFamily="34" charset="0"/>
              </a:rPr>
              <a:t> homojen olarak yumuşatılmalıdır</a:t>
            </a:r>
          </a:p>
          <a:p>
            <a:pPr>
              <a:buFont typeface="+mj-lt"/>
              <a:buAutoNum type="arabicPeriod"/>
            </a:pPr>
            <a:r>
              <a:rPr lang="tr-TR" sz="1600" dirty="0" smtClean="0">
                <a:solidFill>
                  <a:srgbClr val="000000"/>
                </a:solidFill>
                <a:latin typeface="Arial" panose="020B0604020202020204" pitchFamily="34" charset="0"/>
                <a:cs typeface="Arial" panose="020B0604020202020204" pitchFamily="34" charset="0"/>
              </a:rPr>
              <a:t>Mum </a:t>
            </a:r>
            <a:r>
              <a:rPr lang="tr-TR" sz="1600" dirty="0" err="1" smtClean="0">
                <a:solidFill>
                  <a:srgbClr val="000000"/>
                </a:solidFill>
                <a:latin typeface="Arial" panose="020B0604020202020204" pitchFamily="34" charset="0"/>
                <a:cs typeface="Arial" panose="020B0604020202020204" pitchFamily="34" charset="0"/>
              </a:rPr>
              <a:t>patern</a:t>
            </a:r>
            <a:r>
              <a:rPr lang="tr-TR" sz="1600" dirty="0" smtClean="0">
                <a:solidFill>
                  <a:srgbClr val="000000"/>
                </a:solidFill>
                <a:latin typeface="Arial" panose="020B0604020202020204" pitchFamily="34" charset="0"/>
                <a:cs typeface="Arial" panose="020B0604020202020204" pitchFamily="34" charset="0"/>
              </a:rPr>
              <a:t> tamamlandıktan sonra hemen manşete alınmalıdır</a:t>
            </a:r>
          </a:p>
          <a:p>
            <a:pPr>
              <a:buFont typeface="+mj-lt"/>
              <a:buAutoNum type="arabicPeriod"/>
            </a:pPr>
            <a:r>
              <a:rPr lang="tr-TR" sz="1600" dirty="0" err="1" smtClean="0">
                <a:solidFill>
                  <a:srgbClr val="000000"/>
                </a:solidFill>
                <a:latin typeface="Arial" panose="020B0604020202020204" pitchFamily="34" charset="0"/>
                <a:cs typeface="Arial" panose="020B0604020202020204" pitchFamily="34" charset="0"/>
              </a:rPr>
              <a:t>Revetman</a:t>
            </a:r>
            <a:r>
              <a:rPr lang="tr-TR" sz="1600" dirty="0" smtClean="0">
                <a:solidFill>
                  <a:srgbClr val="000000"/>
                </a:solidFill>
                <a:latin typeface="Arial" panose="020B0604020202020204" pitchFamily="34" charset="0"/>
                <a:cs typeface="Arial" panose="020B0604020202020204" pitchFamily="34" charset="0"/>
              </a:rPr>
              <a:t> çok kaliteli ve dirençli olmalı ve </a:t>
            </a:r>
            <a:r>
              <a:rPr lang="tr-TR" sz="1600" dirty="0" err="1" smtClean="0">
                <a:solidFill>
                  <a:srgbClr val="000000"/>
                </a:solidFill>
                <a:latin typeface="Arial" panose="020B0604020202020204" pitchFamily="34" charset="0"/>
                <a:cs typeface="Arial" panose="020B0604020202020204" pitchFamily="34" charset="0"/>
              </a:rPr>
              <a:t>rijit</a:t>
            </a:r>
            <a:r>
              <a:rPr lang="tr-TR" sz="1600" dirty="0" smtClean="0">
                <a:solidFill>
                  <a:srgbClr val="000000"/>
                </a:solidFill>
                <a:latin typeface="Arial" panose="020B0604020202020204" pitchFamily="34" charset="0"/>
                <a:cs typeface="Arial" panose="020B0604020202020204" pitchFamily="34" charset="0"/>
              </a:rPr>
              <a:t> duvarlarıyla mum </a:t>
            </a:r>
            <a:r>
              <a:rPr lang="tr-TR" sz="1600" dirty="0" err="1" smtClean="0">
                <a:solidFill>
                  <a:srgbClr val="000000"/>
                </a:solidFill>
                <a:latin typeface="Arial" panose="020B0604020202020204" pitchFamily="34" charset="0"/>
                <a:cs typeface="Arial" panose="020B0604020202020204" pitchFamily="34" charset="0"/>
              </a:rPr>
              <a:t>paterni</a:t>
            </a:r>
            <a:r>
              <a:rPr lang="tr-TR" sz="1600" dirty="0" smtClean="0">
                <a:solidFill>
                  <a:srgbClr val="000000"/>
                </a:solidFill>
                <a:latin typeface="Arial" panose="020B0604020202020204" pitchFamily="34" charset="0"/>
                <a:cs typeface="Arial" panose="020B0604020202020204" pitchFamily="34" charset="0"/>
              </a:rPr>
              <a:t> sınırlayarak </a:t>
            </a:r>
            <a:r>
              <a:rPr lang="tr-TR" sz="1600" dirty="0" err="1" smtClean="0">
                <a:solidFill>
                  <a:srgbClr val="000000"/>
                </a:solidFill>
                <a:latin typeface="Arial" panose="020B0604020202020204" pitchFamily="34" charset="0"/>
                <a:cs typeface="Arial" panose="020B0604020202020204" pitchFamily="34" charset="0"/>
              </a:rPr>
              <a:t>distorsiyonu</a:t>
            </a:r>
            <a:r>
              <a:rPr lang="tr-TR" sz="1600" dirty="0" smtClean="0">
                <a:solidFill>
                  <a:srgbClr val="000000"/>
                </a:solidFill>
                <a:latin typeface="Arial" panose="020B0604020202020204" pitchFamily="34" charset="0"/>
                <a:cs typeface="Arial" panose="020B0604020202020204" pitchFamily="34" charset="0"/>
              </a:rPr>
              <a:t> önlemelidir</a:t>
            </a:r>
          </a:p>
          <a:p>
            <a:pPr>
              <a:buFont typeface="+mj-lt"/>
              <a:buAutoNum type="arabicPeriod"/>
            </a:pPr>
            <a:r>
              <a:rPr lang="tr-TR" sz="1600" dirty="0" smtClean="0">
                <a:solidFill>
                  <a:srgbClr val="000000"/>
                </a:solidFill>
                <a:latin typeface="Arial" panose="020B0604020202020204" pitchFamily="34" charset="0"/>
                <a:cs typeface="Arial" panose="020B0604020202020204" pitchFamily="34" charset="0"/>
              </a:rPr>
              <a:t>Mum </a:t>
            </a:r>
            <a:r>
              <a:rPr lang="tr-TR" sz="1600" dirty="0" err="1" smtClean="0">
                <a:solidFill>
                  <a:srgbClr val="000000"/>
                </a:solidFill>
                <a:latin typeface="Arial" panose="020B0604020202020204" pitchFamily="34" charset="0"/>
                <a:cs typeface="Arial" panose="020B0604020202020204" pitchFamily="34" charset="0"/>
              </a:rPr>
              <a:t>patern</a:t>
            </a:r>
            <a:r>
              <a:rPr lang="tr-TR" sz="1600" dirty="0" smtClean="0">
                <a:solidFill>
                  <a:srgbClr val="000000"/>
                </a:solidFill>
                <a:latin typeface="Arial" panose="020B0604020202020204" pitchFamily="34" charset="0"/>
                <a:cs typeface="Arial" panose="020B0604020202020204" pitchFamily="34" charset="0"/>
              </a:rPr>
              <a:t> hemen manşete alınmayacak ise, sıcaklık derecesi düşük bir ortamda saklanmalıdır</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b="1" dirty="0" smtClean="0">
                <a:solidFill>
                  <a:srgbClr val="000000"/>
                </a:solidFill>
                <a:latin typeface="Arial" panose="020B0604020202020204" pitchFamily="34" charset="0"/>
                <a:cs typeface="Arial" panose="020B0604020202020204" pitchFamily="34" charset="0"/>
              </a:rPr>
              <a:t>DÖKÜM MUMLAR</a:t>
            </a: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Bunlar genelde tek parça iskelet protezlerinde model üzerinde modelajını yapmak için kullanılan iskeletin tüm </a:t>
            </a:r>
            <a:r>
              <a:rPr lang="tr-TR" sz="1600" dirty="0" err="1" smtClean="0">
                <a:solidFill>
                  <a:srgbClr val="000000"/>
                </a:solidFill>
                <a:latin typeface="Arial" panose="020B0604020202020204" pitchFamily="34" charset="0"/>
                <a:cs typeface="Arial" panose="020B0604020202020204" pitchFamily="34" charset="0"/>
              </a:rPr>
              <a:t>kompenentlerini</a:t>
            </a:r>
            <a:r>
              <a:rPr lang="tr-TR" sz="1600" dirty="0" smtClean="0">
                <a:solidFill>
                  <a:srgbClr val="000000"/>
                </a:solidFill>
                <a:latin typeface="Arial" panose="020B0604020202020204" pitchFamily="34" charset="0"/>
                <a:cs typeface="Arial" panose="020B0604020202020204" pitchFamily="34" charset="0"/>
              </a:rPr>
              <a:t> içeren mumlardır. İskelet protezlerin dışında üst total ölçülerde ve erken diş temaslarının saptanması gibi yerlerde kullanılırlar. </a:t>
            </a:r>
            <a:r>
              <a:rPr lang="tr-TR" sz="1600" dirty="0" err="1" smtClean="0">
                <a:solidFill>
                  <a:srgbClr val="000000"/>
                </a:solidFill>
                <a:latin typeface="Arial" panose="020B0604020202020204" pitchFamily="34" charset="0"/>
                <a:cs typeface="Arial" panose="020B0604020202020204" pitchFamily="34" charset="0"/>
              </a:rPr>
              <a:t>Bellli</a:t>
            </a:r>
            <a:r>
              <a:rPr lang="tr-TR" sz="1600" dirty="0">
                <a:solidFill>
                  <a:srgbClr val="000000"/>
                </a:solidFill>
                <a:latin typeface="Arial" panose="020B0604020202020204" pitchFamily="34" charset="0"/>
                <a:cs typeface="Arial" panose="020B0604020202020204" pitchFamily="34" charset="0"/>
              </a:rPr>
              <a:t> </a:t>
            </a:r>
            <a:r>
              <a:rPr lang="tr-TR" sz="1600" dirty="0" smtClean="0">
                <a:solidFill>
                  <a:srgbClr val="000000"/>
                </a:solidFill>
                <a:latin typeface="Arial" panose="020B0604020202020204" pitchFamily="34" charset="0"/>
                <a:cs typeface="Arial" panose="020B0604020202020204" pitchFamily="34" charset="0"/>
              </a:rPr>
              <a:t>bir sertlikte olmalı, ölçü boyutları doğru olmalı, boyutsal değişiklikler minimum olmalı, ısıtınca </a:t>
            </a:r>
            <a:r>
              <a:rPr lang="tr-TR" sz="1600" dirty="0" err="1" smtClean="0">
                <a:solidFill>
                  <a:srgbClr val="000000"/>
                </a:solidFill>
                <a:latin typeface="Arial" panose="020B0604020202020204" pitchFamily="34" charset="0"/>
                <a:cs typeface="Arial" panose="020B0604020202020204" pitchFamily="34" charset="0"/>
              </a:rPr>
              <a:t>revetman</a:t>
            </a:r>
            <a:r>
              <a:rPr lang="tr-TR" sz="1600" dirty="0" smtClean="0">
                <a:solidFill>
                  <a:srgbClr val="000000"/>
                </a:solidFill>
                <a:latin typeface="Arial" panose="020B0604020202020204" pitchFamily="34" charset="0"/>
                <a:cs typeface="Arial" panose="020B0604020202020204" pitchFamily="34" charset="0"/>
              </a:rPr>
              <a:t> kalıbın içinden hiç artık bırakmadan tamamen uçmalıdır.</a:t>
            </a:r>
            <a:endParaRPr lang="tr-TR" sz="1600" dirty="0">
              <a:solidFill>
                <a:srgbClr val="000000"/>
              </a:solidFill>
              <a:latin typeface="Arial" panose="020B0604020202020204" pitchFamily="34" charset="0"/>
              <a:cs typeface="Arial" panose="020B0604020202020204" pitchFamily="34" charset="0"/>
            </a:endParaRP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576355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783374"/>
            <a:ext cx="8579296" cy="5342790"/>
          </a:xfrm>
        </p:spPr>
        <p:txBody>
          <a:bodyPr/>
          <a:lstStyle/>
          <a:p>
            <a:pPr marL="0" indent="0">
              <a:buNone/>
            </a:pPr>
            <a:r>
              <a:rPr lang="tr-TR" sz="1600" b="1" dirty="0" smtClean="0">
                <a:solidFill>
                  <a:srgbClr val="000000"/>
                </a:solidFill>
                <a:latin typeface="Arial" panose="020B0604020202020204" pitchFamily="34" charset="0"/>
                <a:cs typeface="Arial" panose="020B0604020202020204" pitchFamily="34" charset="0"/>
              </a:rPr>
              <a:t>BAZPLAK MUMLARI</a:t>
            </a:r>
          </a:p>
          <a:p>
            <a:pPr marL="0" indent="0">
              <a:buNone/>
            </a:pPr>
            <a:r>
              <a:rPr lang="tr-TR" sz="1600" dirty="0" smtClean="0">
                <a:solidFill>
                  <a:srgbClr val="000000"/>
                </a:solidFill>
                <a:latin typeface="Arial" panose="020B0604020202020204" pitchFamily="34" charset="0"/>
                <a:cs typeface="Arial" panose="020B0604020202020204" pitchFamily="34" charset="0"/>
              </a:rPr>
              <a:t>Bu mumlar hareketli protezlerin ve </a:t>
            </a:r>
            <a:r>
              <a:rPr lang="tr-TR" sz="1600" dirty="0" err="1" smtClean="0">
                <a:solidFill>
                  <a:srgbClr val="000000"/>
                </a:solidFill>
                <a:latin typeface="Arial" panose="020B0604020202020204" pitchFamily="34" charset="0"/>
                <a:cs typeface="Arial" panose="020B0604020202020204" pitchFamily="34" charset="0"/>
              </a:rPr>
              <a:t>ortodotik</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apereylerin</a:t>
            </a:r>
            <a:r>
              <a:rPr lang="tr-TR" sz="1600" dirty="0" smtClean="0">
                <a:solidFill>
                  <a:srgbClr val="000000"/>
                </a:solidFill>
                <a:latin typeface="Arial" panose="020B0604020202020204" pitchFamily="34" charset="0"/>
                <a:cs typeface="Arial" panose="020B0604020202020204" pitchFamily="34" charset="0"/>
              </a:rPr>
              <a:t> yapımının çeşitli aşamalarında ve buna benzer işlemlerde çok sık kullanılır. Örnek bir </a:t>
            </a:r>
            <a:r>
              <a:rPr lang="tr-TR" sz="1600" dirty="0" err="1" smtClean="0">
                <a:solidFill>
                  <a:srgbClr val="000000"/>
                </a:solidFill>
                <a:latin typeface="Arial" panose="020B0604020202020204" pitchFamily="34" charset="0"/>
                <a:cs typeface="Arial" panose="020B0604020202020204" pitchFamily="34" charset="0"/>
              </a:rPr>
              <a:t>bazplak</a:t>
            </a:r>
            <a:r>
              <a:rPr lang="tr-TR" sz="1600" dirty="0" smtClean="0">
                <a:solidFill>
                  <a:srgbClr val="000000"/>
                </a:solidFill>
                <a:latin typeface="Arial" panose="020B0604020202020204" pitchFamily="34" charset="0"/>
                <a:cs typeface="Arial" panose="020B0604020202020204" pitchFamily="34" charset="0"/>
              </a:rPr>
              <a:t> mum bileşimi;</a:t>
            </a:r>
          </a:p>
          <a:p>
            <a:pPr marL="0" indent="0">
              <a:buNone/>
            </a:pPr>
            <a:r>
              <a:rPr lang="tr-TR" sz="1600" dirty="0" smtClean="0">
                <a:solidFill>
                  <a:srgbClr val="000000"/>
                </a:solidFill>
                <a:latin typeface="Arial" panose="020B0604020202020204" pitchFamily="34" charset="0"/>
                <a:cs typeface="Arial" panose="020B0604020202020204" pitchFamily="34" charset="0"/>
              </a:rPr>
              <a:t>%80 </a:t>
            </a:r>
            <a:r>
              <a:rPr lang="tr-TR" sz="1600" dirty="0" err="1" smtClean="0">
                <a:solidFill>
                  <a:srgbClr val="000000"/>
                </a:solidFill>
                <a:latin typeface="Arial" panose="020B0604020202020204" pitchFamily="34" charset="0"/>
                <a:cs typeface="Arial" panose="020B0604020202020204" pitchFamily="34" charset="0"/>
              </a:rPr>
              <a:t>ceresin</a:t>
            </a:r>
            <a:r>
              <a:rPr lang="tr-TR" sz="1600" dirty="0" smtClean="0">
                <a:solidFill>
                  <a:srgbClr val="000000"/>
                </a:solidFill>
                <a:latin typeface="Arial" panose="020B0604020202020204" pitchFamily="34" charset="0"/>
                <a:cs typeface="Arial" panose="020B0604020202020204" pitchFamily="34" charset="0"/>
              </a:rPr>
              <a:t>, %12 balmumu, %2.5 </a:t>
            </a:r>
            <a:r>
              <a:rPr lang="tr-TR" sz="1600" dirty="0" err="1" smtClean="0">
                <a:solidFill>
                  <a:srgbClr val="000000"/>
                </a:solidFill>
                <a:latin typeface="Arial" panose="020B0604020202020204" pitchFamily="34" charset="0"/>
                <a:cs typeface="Arial" panose="020B0604020202020204" pitchFamily="34" charset="0"/>
              </a:rPr>
              <a:t>carnauba</a:t>
            </a:r>
            <a:r>
              <a:rPr lang="tr-TR" sz="1600" dirty="0" smtClean="0">
                <a:solidFill>
                  <a:srgbClr val="000000"/>
                </a:solidFill>
                <a:latin typeface="Arial" panose="020B0604020202020204" pitchFamily="34" charset="0"/>
                <a:cs typeface="Arial" panose="020B0604020202020204" pitchFamily="34" charset="0"/>
              </a:rPr>
              <a:t>, %3 doğal veya sentetik reçineler, %2.5 </a:t>
            </a:r>
            <a:r>
              <a:rPr lang="tr-TR" sz="1600" dirty="0" err="1" smtClean="0">
                <a:solidFill>
                  <a:srgbClr val="000000"/>
                </a:solidFill>
                <a:latin typeface="Arial" panose="020B0604020202020204" pitchFamily="34" charset="0"/>
                <a:cs typeface="Arial" panose="020B0604020202020204" pitchFamily="34" charset="0"/>
              </a:rPr>
              <a:t>Mikrokristalin</a:t>
            </a:r>
            <a:r>
              <a:rPr lang="tr-TR" sz="1600" dirty="0" smtClean="0">
                <a:solidFill>
                  <a:srgbClr val="000000"/>
                </a:solidFill>
                <a:latin typeface="Arial" panose="020B0604020202020204" pitchFamily="34" charset="0"/>
                <a:cs typeface="Arial" panose="020B0604020202020204" pitchFamily="34" charset="0"/>
              </a:rPr>
              <a:t> veya sentetik mumlar.</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Ülkemizde renginden dolayı pembe mum olarak adlandırılırlar. Bu renklerinden dolayı diş eti rengini doğal algılanmasını sağlarlar. Tip I, Tip II ve Tip III olmak üzere yumuşak, sert ve çok sert çeşitleri vardır. </a:t>
            </a:r>
            <a:r>
              <a:rPr lang="tr-TR" sz="1600" dirty="0" err="1" smtClean="0">
                <a:solidFill>
                  <a:srgbClr val="000000"/>
                </a:solidFill>
                <a:latin typeface="Arial" panose="020B0604020202020204" pitchFamily="34" charset="0"/>
                <a:cs typeface="Arial" panose="020B0604020202020204" pitchFamily="34" charset="0"/>
              </a:rPr>
              <a:t>Bazplak</a:t>
            </a:r>
            <a:r>
              <a:rPr lang="tr-TR" sz="1600" dirty="0" smtClean="0">
                <a:solidFill>
                  <a:srgbClr val="000000"/>
                </a:solidFill>
                <a:latin typeface="Arial" panose="020B0604020202020204" pitchFamily="34" charset="0"/>
                <a:cs typeface="Arial" panose="020B0604020202020204" pitchFamily="34" charset="0"/>
              </a:rPr>
              <a:t> mumlardan beklenen bazı özellikler;</a:t>
            </a:r>
          </a:p>
          <a:p>
            <a:r>
              <a:rPr lang="tr-TR" sz="1600" dirty="0" smtClean="0">
                <a:solidFill>
                  <a:srgbClr val="000000"/>
                </a:solidFill>
                <a:latin typeface="Arial" panose="020B0604020202020204" pitchFamily="34" charset="0"/>
                <a:cs typeface="Arial" panose="020B0604020202020204" pitchFamily="34" charset="0"/>
              </a:rPr>
              <a:t>Yumuşatılmış mum pul </a:t>
            </a:r>
            <a:r>
              <a:rPr lang="tr-TR" sz="1600" dirty="0" err="1" smtClean="0">
                <a:solidFill>
                  <a:srgbClr val="000000"/>
                </a:solidFill>
                <a:latin typeface="Arial" panose="020B0604020202020204" pitchFamily="34" charset="0"/>
                <a:cs typeface="Arial" panose="020B0604020202020204" pitchFamily="34" charset="0"/>
              </a:rPr>
              <a:t>pul</a:t>
            </a:r>
            <a:r>
              <a:rPr lang="tr-TR" sz="1600" dirty="0" smtClean="0">
                <a:solidFill>
                  <a:srgbClr val="000000"/>
                </a:solidFill>
                <a:latin typeface="Arial" panose="020B0604020202020204" pitchFamily="34" charset="0"/>
                <a:cs typeface="Arial" panose="020B0604020202020204" pitchFamily="34" charset="0"/>
              </a:rPr>
              <a:t> olmadan ve parmaklara yapışmadan hemen yapışabilmelidir</a:t>
            </a:r>
          </a:p>
          <a:p>
            <a:r>
              <a:rPr lang="tr-TR" sz="1600" dirty="0" smtClean="0">
                <a:solidFill>
                  <a:srgbClr val="000000"/>
                </a:solidFill>
                <a:latin typeface="Arial" panose="020B0604020202020204" pitchFamily="34" charset="0"/>
                <a:cs typeface="Arial" panose="020B0604020202020204" pitchFamily="34" charset="0"/>
              </a:rPr>
              <a:t>Ağız dokularını irrite etmemelidir</a:t>
            </a:r>
          </a:p>
          <a:p>
            <a:r>
              <a:rPr lang="tr-TR" sz="1600" dirty="0" smtClean="0">
                <a:solidFill>
                  <a:srgbClr val="000000"/>
                </a:solidFill>
                <a:latin typeface="Arial" panose="020B0604020202020204" pitchFamily="34" charset="0"/>
                <a:cs typeface="Arial" panose="020B0604020202020204" pitchFamily="34" charset="0"/>
              </a:rPr>
              <a:t>Porselen ve plastik dişler üzerinde artık bırakmamalıdır</a:t>
            </a:r>
          </a:p>
          <a:p>
            <a:r>
              <a:rPr lang="tr-TR" sz="1600" dirty="0" smtClean="0">
                <a:solidFill>
                  <a:srgbClr val="000000"/>
                </a:solidFill>
                <a:latin typeface="Arial" panose="020B0604020202020204" pitchFamily="34" charset="0"/>
                <a:cs typeface="Arial" panose="020B0604020202020204" pitchFamily="34" charset="0"/>
              </a:rPr>
              <a:t>Renk pigmentleri alçıya geçmemelidir</a:t>
            </a:r>
          </a:p>
          <a:p>
            <a:r>
              <a:rPr lang="tr-TR" sz="1600" dirty="0" smtClean="0">
                <a:solidFill>
                  <a:srgbClr val="000000"/>
                </a:solidFill>
                <a:latin typeface="Arial" panose="020B0604020202020204" pitchFamily="34" charset="0"/>
                <a:cs typeface="Arial" panose="020B0604020202020204" pitchFamily="34" charset="0"/>
              </a:rPr>
              <a:t>Saklama koşullarında kağıda veya birbirlerine yapışmamalıdır</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b="1" dirty="0" smtClean="0">
                <a:solidFill>
                  <a:srgbClr val="000000"/>
                </a:solidFill>
                <a:latin typeface="Arial" panose="020B0604020202020204" pitchFamily="34" charset="0"/>
                <a:cs typeface="Arial" panose="020B0604020202020204" pitchFamily="34" charset="0"/>
              </a:rPr>
              <a:t>İŞLEM MUMLARI</a:t>
            </a:r>
          </a:p>
          <a:p>
            <a:pPr marL="0" indent="0">
              <a:buNone/>
            </a:pPr>
            <a:endParaRPr lang="tr-TR" sz="1600" b="1" dirty="0">
              <a:solidFill>
                <a:srgbClr val="000000"/>
              </a:solidFill>
              <a:latin typeface="Arial" panose="020B0604020202020204" pitchFamily="34" charset="0"/>
              <a:cs typeface="Arial" panose="020B0604020202020204" pitchFamily="34" charset="0"/>
            </a:endParaRPr>
          </a:p>
          <a:p>
            <a:pPr marL="0" indent="0">
              <a:buNone/>
            </a:pPr>
            <a:r>
              <a:rPr lang="tr-TR" sz="1600" dirty="0" err="1" smtClean="0">
                <a:solidFill>
                  <a:srgbClr val="000000"/>
                </a:solidFill>
                <a:latin typeface="Arial" panose="020B0604020202020204" pitchFamily="34" charset="0"/>
                <a:cs typeface="Arial" panose="020B0604020202020204" pitchFamily="34" charset="0"/>
              </a:rPr>
              <a:t>Protetik</a:t>
            </a:r>
            <a:r>
              <a:rPr lang="tr-TR" sz="1600" dirty="0" smtClean="0">
                <a:solidFill>
                  <a:srgbClr val="000000"/>
                </a:solidFill>
                <a:latin typeface="Arial" panose="020B0604020202020204" pitchFamily="34" charset="0"/>
                <a:cs typeface="Arial" panose="020B0604020202020204" pitchFamily="34" charset="0"/>
              </a:rPr>
              <a:t> diş tedavisinde kullanılan çok çeşitli işlemler vardır ve her işlem için farklı mumlar kullanılır.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4283366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980728"/>
            <a:ext cx="8964488" cy="5472608"/>
          </a:xfrm>
        </p:spPr>
        <p:txBody>
          <a:bodyPr/>
          <a:lstStyle/>
          <a:p>
            <a:pPr marL="0" indent="0" algn="just">
              <a:buNone/>
            </a:pPr>
            <a:r>
              <a:rPr lang="tr-TR" sz="1600" dirty="0" smtClean="0">
                <a:solidFill>
                  <a:srgbClr val="000000"/>
                </a:solidFill>
                <a:latin typeface="Arial" panose="020B0604020202020204" pitchFamily="34" charset="0"/>
                <a:cs typeface="Arial" panose="020B0604020202020204" pitchFamily="34" charset="0"/>
              </a:rPr>
              <a:t>1.Kutulama Mumları(</a:t>
            </a:r>
            <a:r>
              <a:rPr lang="tr-TR" sz="1600" dirty="0" err="1" smtClean="0">
                <a:solidFill>
                  <a:srgbClr val="000000"/>
                </a:solidFill>
                <a:latin typeface="Arial" panose="020B0604020202020204" pitchFamily="34" charset="0"/>
                <a:cs typeface="Arial" panose="020B0604020202020204" pitchFamily="34" charset="0"/>
              </a:rPr>
              <a:t>boxing</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wax</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Bu tür mumlar ana model elde etmek için son total ölçülerinin kutulanmasında kullanılır. Basitçe ifade etmek gerekirse ölçünün kenar yüksekliğinin alt tarafında ince mumdan bir şerit çevirmek sonra da tüm etrafa mumdan bir kutu yapmaktır. Oda sıcaklığında yumuşaktır, kolayca adapte edilebilir.</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2.Yapıştırıcı Mum(</a:t>
            </a:r>
            <a:r>
              <a:rPr lang="tr-TR" sz="1600" dirty="0" err="1" smtClean="0">
                <a:solidFill>
                  <a:srgbClr val="000000"/>
                </a:solidFill>
                <a:latin typeface="Arial" panose="020B0604020202020204" pitchFamily="34" charset="0"/>
                <a:cs typeface="Arial" panose="020B0604020202020204" pitchFamily="34" charset="0"/>
              </a:rPr>
              <a:t>sticky</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waxe</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Ülkemizde </a:t>
            </a:r>
            <a:r>
              <a:rPr lang="tr-TR" sz="1600" dirty="0" err="1" smtClean="0">
                <a:solidFill>
                  <a:srgbClr val="000000"/>
                </a:solidFill>
                <a:latin typeface="Arial" panose="020B0604020202020204" pitchFamily="34" charset="0"/>
                <a:cs typeface="Arial" panose="020B0604020202020204" pitchFamily="34" charset="0"/>
              </a:rPr>
              <a:t>sirkolan</a:t>
            </a:r>
            <a:r>
              <a:rPr lang="tr-TR" sz="1600" dirty="0" smtClean="0">
                <a:solidFill>
                  <a:srgbClr val="000000"/>
                </a:solidFill>
                <a:latin typeface="Arial" panose="020B0604020202020204" pitchFamily="34" charset="0"/>
                <a:cs typeface="Arial" panose="020B0604020202020204" pitchFamily="34" charset="0"/>
              </a:rPr>
              <a:t> diye anılır, çeşitli mumların, doğal reçinelerin ve bazı katkı ve renk maddelerinin birleşiminden ibarettir. Yapıştırıcı mum alçı, metal ve akrilik parçalarının yapıştırılmasına yarar. Oda sıcaklığında katı, kırılgandır ve yapışkan değildir. </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3.Yardımcı Mum(</a:t>
            </a:r>
            <a:r>
              <a:rPr lang="tr-TR" sz="1600" dirty="0" err="1" smtClean="0">
                <a:solidFill>
                  <a:srgbClr val="000000"/>
                </a:solidFill>
                <a:latin typeface="Arial" panose="020B0604020202020204" pitchFamily="34" charset="0"/>
                <a:cs typeface="Arial" panose="020B0604020202020204" pitchFamily="34" charset="0"/>
              </a:rPr>
              <a:t>Utility</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wax</a:t>
            </a:r>
            <a:r>
              <a:rPr lang="tr-TR" sz="1600" dirty="0" smtClean="0">
                <a:solidFill>
                  <a:srgbClr val="000000"/>
                </a:solidFill>
                <a:latin typeface="Arial" panose="020B0604020202020204" pitchFamily="34" charset="0"/>
                <a:cs typeface="Arial" panose="020B0604020202020204" pitchFamily="34" charset="0"/>
              </a:rPr>
              <a:t>)</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Bu mumların birleşimi çeşitli oranlarda </a:t>
            </a:r>
            <a:r>
              <a:rPr lang="tr-TR" sz="1600" dirty="0" err="1" smtClean="0">
                <a:solidFill>
                  <a:srgbClr val="000000"/>
                </a:solidFill>
                <a:latin typeface="Arial" panose="020B0604020202020204" pitchFamily="34" charset="0"/>
                <a:cs typeface="Arial" panose="020B0604020202020204" pitchFamily="34" charset="0"/>
              </a:rPr>
              <a:t>balmumu,saf</a:t>
            </a:r>
            <a:r>
              <a:rPr lang="tr-TR" sz="1600" dirty="0" smtClean="0">
                <a:solidFill>
                  <a:srgbClr val="000000"/>
                </a:solidFill>
                <a:latin typeface="Arial" panose="020B0604020202020204" pitchFamily="34" charset="0"/>
                <a:cs typeface="Arial" panose="020B0604020202020204" pitchFamily="34" charset="0"/>
              </a:rPr>
              <a:t> vazelin ve diğer yumuşak mumlardan ibaret olabilir. Ancak net ifadeler kullanılmaz. Çubuk veya tabaka şeklinde, koyu kırmızı veya portakal rengindedirler. </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3959382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783374"/>
            <a:ext cx="8507288" cy="5342790"/>
          </a:xfrm>
        </p:spPr>
        <p:txBody>
          <a:bodyPr/>
          <a:lstStyle/>
          <a:p>
            <a:pPr marL="0" indent="0" algn="just">
              <a:buNone/>
            </a:pPr>
            <a:r>
              <a:rPr lang="tr-TR" sz="1600" dirty="0" smtClean="0">
                <a:solidFill>
                  <a:srgbClr val="000000"/>
                </a:solidFill>
                <a:latin typeface="Arial" panose="020B0604020202020204" pitchFamily="34" charset="0"/>
                <a:cs typeface="Arial" panose="020B0604020202020204" pitchFamily="34" charset="0"/>
              </a:rPr>
              <a:t>4.Doldurma Mumu</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İskelet protezlerde boşlukları kapatmak için kullanılır</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5.Beyaz Mum</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Bazı kronların modelajında kullanılır.</a:t>
            </a:r>
          </a:p>
          <a:p>
            <a:pPr marL="0" indent="0" algn="just">
              <a:buNone/>
            </a:pPr>
            <a:endParaRPr lang="tr-TR" sz="1600" dirty="0">
              <a:solidFill>
                <a:srgbClr val="000000"/>
              </a:solidFill>
              <a:latin typeface="Arial" panose="020B0604020202020204" pitchFamily="34" charset="0"/>
              <a:cs typeface="Arial" panose="020B0604020202020204" pitchFamily="34" charset="0"/>
            </a:endParaRPr>
          </a:p>
          <a:p>
            <a:pPr marL="0" indent="0" algn="just">
              <a:buNone/>
            </a:pPr>
            <a:r>
              <a:rPr lang="tr-TR" sz="1600" b="1" dirty="0">
                <a:solidFill>
                  <a:srgbClr val="000000"/>
                </a:solidFill>
                <a:latin typeface="Arial" panose="020B0604020202020204" pitchFamily="34" charset="0"/>
                <a:cs typeface="Arial" panose="020B0604020202020204" pitchFamily="34" charset="0"/>
              </a:rPr>
              <a:t>ÖLÇÜ </a:t>
            </a:r>
            <a:r>
              <a:rPr lang="tr-TR" sz="1600" b="1" dirty="0" smtClean="0">
                <a:solidFill>
                  <a:srgbClr val="000000"/>
                </a:solidFill>
                <a:latin typeface="Arial" panose="020B0604020202020204" pitchFamily="34" charset="0"/>
                <a:cs typeface="Arial" panose="020B0604020202020204" pitchFamily="34" charset="0"/>
              </a:rPr>
              <a:t>MUMLARI</a:t>
            </a:r>
          </a:p>
          <a:p>
            <a:pPr marL="0" indent="0" algn="just">
              <a:buNone/>
            </a:pPr>
            <a:endParaRPr lang="tr-TR" sz="1600" b="1" dirty="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1.Düzeltici Ölçü Mumları</a:t>
            </a:r>
          </a:p>
          <a:p>
            <a:pPr marL="0" indent="0" algn="just">
              <a:buNone/>
            </a:pPr>
            <a:endParaRPr lang="tr-TR" sz="1600" dirty="0" smtClean="0">
              <a:solidFill>
                <a:srgbClr val="000000"/>
              </a:solidFill>
              <a:latin typeface="Arial" panose="020B0604020202020204" pitchFamily="34" charset="0"/>
              <a:cs typeface="Arial" panose="020B0604020202020204" pitchFamily="34" charset="0"/>
            </a:endParaRPr>
          </a:p>
          <a:p>
            <a:pPr marL="0" indent="0" algn="just">
              <a:buNone/>
            </a:pPr>
            <a:r>
              <a:rPr lang="tr-TR" sz="1600" dirty="0" smtClean="0">
                <a:solidFill>
                  <a:srgbClr val="000000"/>
                </a:solidFill>
                <a:latin typeface="Arial" panose="020B0604020202020204" pitchFamily="34" charset="0"/>
                <a:cs typeface="Arial" panose="020B0604020202020204" pitchFamily="34" charset="0"/>
              </a:rPr>
              <a:t>Bunlar orijinal ölçü yüzeyine uygulanarak mukozanın daha ince ayrıntılarını kaydetmek için geliştirilmiş olan mum türleridir. Amacı yumuşak dokuların aşırı yer değiştirmesine sebep olmaksızın onları proteze destek olabilecek bir durumda kaydetmektir. Böylece düzeltici ölçü mumlarının dokunun fonksiyonel halini kaydettiği ve protezin kullanımı esnasında kaide plağının fonksiyon halindeki doku ile temasını koruduğu iddia edilir.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56472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783374"/>
            <a:ext cx="8579296" cy="5597954"/>
          </a:xfrm>
        </p:spPr>
        <p:txBody>
          <a:bodyPr/>
          <a:lstStyle/>
          <a:p>
            <a:pPr marL="0" indent="0">
              <a:buNone/>
            </a:pPr>
            <a:r>
              <a:rPr lang="tr-TR" sz="1600" dirty="0" smtClean="0">
                <a:solidFill>
                  <a:srgbClr val="000000"/>
                </a:solidFill>
                <a:latin typeface="Arial" panose="020B0604020202020204" pitchFamily="34" charset="0"/>
                <a:cs typeface="Arial" panose="020B0604020202020204" pitchFamily="34" charset="0"/>
              </a:rPr>
              <a:t>2.Kapanış Kayıt Mumları</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Karşılıklı diş ilişkilerini kaydetmek ve sonra modelleri bu durumda </a:t>
            </a:r>
            <a:r>
              <a:rPr lang="tr-TR" sz="1600" dirty="0" err="1" smtClean="0">
                <a:solidFill>
                  <a:srgbClr val="000000"/>
                </a:solidFill>
                <a:latin typeface="Arial" panose="020B0604020202020204" pitchFamily="34" charset="0"/>
                <a:cs typeface="Arial" panose="020B0604020202020204" pitchFamily="34" charset="0"/>
              </a:rPr>
              <a:t>artikülatöre</a:t>
            </a:r>
            <a:r>
              <a:rPr lang="tr-TR" sz="1600" dirty="0" smtClean="0">
                <a:solidFill>
                  <a:srgbClr val="000000"/>
                </a:solidFill>
                <a:latin typeface="Arial" panose="020B0604020202020204" pitchFamily="34" charset="0"/>
                <a:cs typeface="Arial" panose="020B0604020202020204" pitchFamily="34" charset="0"/>
              </a:rPr>
              <a:t> nakletmek için kullanılır. Kapanış mumu diye sınıflandırılan mumlar balmumundan veya parafin, hidrokarbon mumlarından formüle </a:t>
            </a:r>
            <a:r>
              <a:rPr lang="tr-TR" sz="1600" dirty="0" err="1" smtClean="0">
                <a:solidFill>
                  <a:srgbClr val="000000"/>
                </a:solidFill>
                <a:latin typeface="Arial" panose="020B0604020202020204" pitchFamily="34" charset="0"/>
                <a:cs typeface="Arial" panose="020B0604020202020204" pitchFamily="34" charset="0"/>
              </a:rPr>
              <a:t>edilimiş</a:t>
            </a:r>
            <a:r>
              <a:rPr lang="tr-TR" sz="1600" dirty="0" smtClean="0">
                <a:solidFill>
                  <a:srgbClr val="000000"/>
                </a:solidFill>
                <a:latin typeface="Arial" panose="020B0604020202020204" pitchFamily="34" charset="0"/>
                <a:cs typeface="Arial" panose="020B0604020202020204" pitchFamily="34" charset="0"/>
              </a:rPr>
              <a:t> gibi görünmektedir. Bazı kayıt mumlarının içinde alüminyum ve bakır partikülleri de vardır. </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marL="0" indent="0">
              <a:buNone/>
            </a:pPr>
            <a:r>
              <a:rPr lang="tr-TR" sz="1600" dirty="0" smtClean="0">
                <a:solidFill>
                  <a:srgbClr val="000000"/>
                </a:solidFill>
                <a:latin typeface="Arial" panose="020B0604020202020204" pitchFamily="34" charset="0"/>
                <a:cs typeface="Arial" panose="020B0604020202020204" pitchFamily="34" charset="0"/>
              </a:rPr>
              <a:t>Mumların temel özelliklerine bağlı olarak uygulamada ortaya çıkan bazı sorunların nedenleri ve nasıl çözülecekleri hakkında bilgi vermek gerekirse; </a:t>
            </a:r>
          </a:p>
          <a:p>
            <a:pPr marL="0" indent="0">
              <a:buNone/>
            </a:pPr>
            <a:endParaRPr lang="tr-TR" sz="1600" dirty="0">
              <a:solidFill>
                <a:srgbClr val="000000"/>
              </a:solidFill>
              <a:latin typeface="Arial" panose="020B0604020202020204" pitchFamily="34" charset="0"/>
              <a:cs typeface="Arial" panose="020B0604020202020204" pitchFamily="34" charset="0"/>
            </a:endParaRPr>
          </a:p>
          <a:p>
            <a:pPr>
              <a:buFont typeface="Arial" panose="020B0604020202020204" pitchFamily="34" charset="0"/>
              <a:buChar char="•"/>
            </a:pPr>
            <a:r>
              <a:rPr lang="tr-TR" sz="1600" dirty="0" err="1" smtClean="0">
                <a:solidFill>
                  <a:srgbClr val="000000"/>
                </a:solidFill>
                <a:latin typeface="Arial" panose="020B0604020202020204" pitchFamily="34" charset="0"/>
                <a:cs typeface="Arial" panose="020B0604020202020204" pitchFamily="34" charset="0"/>
              </a:rPr>
              <a:t>Maniplasyon</a:t>
            </a:r>
            <a:r>
              <a:rPr lang="tr-TR" sz="1600" dirty="0" smtClean="0">
                <a:solidFill>
                  <a:srgbClr val="000000"/>
                </a:solidFill>
                <a:latin typeface="Arial" panose="020B0604020202020204" pitchFamily="34" charset="0"/>
                <a:cs typeface="Arial" panose="020B0604020202020204" pitchFamily="34" charset="0"/>
              </a:rPr>
              <a:t> sırasında mum </a:t>
            </a:r>
            <a:r>
              <a:rPr lang="tr-TR" sz="1600" dirty="0" err="1" smtClean="0">
                <a:solidFill>
                  <a:srgbClr val="000000"/>
                </a:solidFill>
                <a:latin typeface="Arial" panose="020B0604020202020204" pitchFamily="34" charset="0"/>
                <a:cs typeface="Arial" panose="020B0604020202020204" pitchFamily="34" charset="0"/>
              </a:rPr>
              <a:t>paternlerin</a:t>
            </a:r>
            <a:r>
              <a:rPr lang="tr-TR" sz="1600" dirty="0" smtClean="0">
                <a:solidFill>
                  <a:srgbClr val="000000"/>
                </a:solidFill>
                <a:latin typeface="Arial" panose="020B0604020202020204" pitchFamily="34" charset="0"/>
                <a:cs typeface="Arial" panose="020B0604020202020204" pitchFamily="34" charset="0"/>
              </a:rPr>
              <a:t> içinde daima bir miktar artık stres kaldığı bilinir. Mum </a:t>
            </a:r>
            <a:r>
              <a:rPr lang="tr-TR" sz="1600" dirty="0" err="1" smtClean="0">
                <a:solidFill>
                  <a:srgbClr val="000000"/>
                </a:solidFill>
                <a:latin typeface="Arial" panose="020B0604020202020204" pitchFamily="34" charset="0"/>
                <a:cs typeface="Arial" panose="020B0604020202020204" pitchFamily="34" charset="0"/>
              </a:rPr>
              <a:t>patern</a:t>
            </a:r>
            <a:r>
              <a:rPr lang="tr-TR" sz="1600" dirty="0" smtClean="0">
                <a:solidFill>
                  <a:srgbClr val="000000"/>
                </a:solidFill>
                <a:latin typeface="Arial" panose="020B0604020202020204" pitchFamily="34" charset="0"/>
                <a:cs typeface="Arial" panose="020B0604020202020204" pitchFamily="34" charset="0"/>
              </a:rPr>
              <a:t> döküm için </a:t>
            </a:r>
            <a:r>
              <a:rPr lang="tr-TR" sz="1600" dirty="0" err="1" smtClean="0">
                <a:solidFill>
                  <a:srgbClr val="000000"/>
                </a:solidFill>
                <a:latin typeface="Arial" panose="020B0604020202020204" pitchFamily="34" charset="0"/>
                <a:cs typeface="Arial" panose="020B0604020202020204" pitchFamily="34" charset="0"/>
              </a:rPr>
              <a:t>revetmana</a:t>
            </a:r>
            <a:r>
              <a:rPr lang="tr-TR" sz="1600" dirty="0" smtClean="0">
                <a:solidFill>
                  <a:srgbClr val="000000"/>
                </a:solidFill>
                <a:latin typeface="Arial" panose="020B0604020202020204" pitchFamily="34" charset="0"/>
                <a:cs typeface="Arial" panose="020B0604020202020204" pitchFamily="34" charset="0"/>
              </a:rPr>
              <a:t> alınmadan önce </a:t>
            </a:r>
            <a:r>
              <a:rPr lang="tr-TR" sz="1600" dirty="0" err="1" smtClean="0">
                <a:solidFill>
                  <a:srgbClr val="000000"/>
                </a:solidFill>
                <a:latin typeface="Arial" panose="020B0604020202020204" pitchFamily="34" charset="0"/>
                <a:cs typeface="Arial" panose="020B0604020202020204" pitchFamily="34" charset="0"/>
              </a:rPr>
              <a:t>bekletirlirse</a:t>
            </a:r>
            <a:r>
              <a:rPr lang="tr-TR" sz="1600" dirty="0" smtClean="0">
                <a:solidFill>
                  <a:srgbClr val="000000"/>
                </a:solidFill>
                <a:latin typeface="Arial" panose="020B0604020202020204" pitchFamily="34" charset="0"/>
                <a:cs typeface="Arial" panose="020B0604020202020204" pitchFamily="34" charset="0"/>
              </a:rPr>
              <a:t> bu artık stresler açığa çıkar ve sonuçta </a:t>
            </a:r>
            <a:r>
              <a:rPr lang="tr-TR" sz="1600" dirty="0" err="1" smtClean="0">
                <a:solidFill>
                  <a:srgbClr val="000000"/>
                </a:solidFill>
                <a:latin typeface="Arial" panose="020B0604020202020204" pitchFamily="34" charset="0"/>
                <a:cs typeface="Arial" panose="020B0604020202020204" pitchFamily="34" charset="0"/>
              </a:rPr>
              <a:t>distorsiyon</a:t>
            </a:r>
            <a:r>
              <a:rPr lang="tr-TR" sz="1600" dirty="0" smtClean="0">
                <a:solidFill>
                  <a:srgbClr val="000000"/>
                </a:solidFill>
                <a:latin typeface="Arial" panose="020B0604020202020204" pitchFamily="34" charset="0"/>
                <a:cs typeface="Arial" panose="020B0604020202020204" pitchFamily="34" charset="0"/>
              </a:rPr>
              <a:t> olur. Bu sebeple mum </a:t>
            </a:r>
            <a:r>
              <a:rPr lang="tr-TR" sz="1600" dirty="0" err="1" smtClean="0">
                <a:solidFill>
                  <a:srgbClr val="000000"/>
                </a:solidFill>
                <a:latin typeface="Arial" panose="020B0604020202020204" pitchFamily="34" charset="0"/>
                <a:cs typeface="Arial" panose="020B0604020202020204" pitchFamily="34" charset="0"/>
              </a:rPr>
              <a:t>patern</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revetmana</a:t>
            </a:r>
            <a:r>
              <a:rPr lang="tr-TR" sz="1600" dirty="0" smtClean="0">
                <a:solidFill>
                  <a:srgbClr val="000000"/>
                </a:solidFill>
                <a:latin typeface="Arial" panose="020B0604020202020204" pitchFamily="34" charset="0"/>
                <a:cs typeface="Arial" panose="020B0604020202020204" pitchFamily="34" charset="0"/>
              </a:rPr>
              <a:t> alınmadan önce yalancı kök üzerine oturtularak köle kesimlerinin tekrar adapte edilmesi gerekir.</a:t>
            </a:r>
          </a:p>
          <a:p>
            <a:pPr>
              <a:buFont typeface="Arial" panose="020B0604020202020204" pitchFamily="34" charset="0"/>
              <a:buChar char="•"/>
            </a:pPr>
            <a:r>
              <a:rPr lang="tr-TR" sz="1600" dirty="0" smtClean="0">
                <a:solidFill>
                  <a:srgbClr val="000000"/>
                </a:solidFill>
                <a:latin typeface="Arial" panose="020B0604020202020204" pitchFamily="34" charset="0"/>
                <a:cs typeface="Arial" panose="020B0604020202020204" pitchFamily="34" charset="0"/>
              </a:rPr>
              <a:t>Mumla ilgili boyutsal değişimler hareketli protezler içinde söz konusudur. Modelajı </a:t>
            </a:r>
            <a:r>
              <a:rPr lang="tr-TR" sz="1600" dirty="0" err="1" smtClean="0">
                <a:solidFill>
                  <a:srgbClr val="000000"/>
                </a:solidFill>
                <a:latin typeface="Arial" panose="020B0604020202020204" pitchFamily="34" charset="0"/>
                <a:cs typeface="Arial" panose="020B0604020202020204" pitchFamily="34" charset="0"/>
              </a:rPr>
              <a:t>bitirlmiş</a:t>
            </a:r>
            <a:r>
              <a:rPr lang="tr-TR" sz="1600" dirty="0" smtClean="0">
                <a:solidFill>
                  <a:srgbClr val="000000"/>
                </a:solidFill>
                <a:latin typeface="Arial" panose="020B0604020202020204" pitchFamily="34" charset="0"/>
                <a:cs typeface="Arial" panose="020B0604020202020204" pitchFamily="34" charset="0"/>
              </a:rPr>
              <a:t> bir total protezin bir gece boyunca olduğu gibi bırakıldığında ertesi saba azıların birbirine değmediği görülür. Eritilmiş mumlarla yapılan diş diminin, cilalı yüzeylere erimiş mum ilavesinin ve sonunda tüm mum yüzeylerinin düzeltilmesinin sonucu olarak aşırı genleşen mumlar gece boyunca soğuyarak sonunda </a:t>
            </a:r>
            <a:r>
              <a:rPr lang="tr-TR" sz="1600" dirty="0" err="1" smtClean="0">
                <a:solidFill>
                  <a:srgbClr val="000000"/>
                </a:solidFill>
                <a:latin typeface="Arial" panose="020B0604020202020204" pitchFamily="34" charset="0"/>
                <a:cs typeface="Arial" panose="020B0604020202020204" pitchFamily="34" charset="0"/>
              </a:rPr>
              <a:t>kontrakte</a:t>
            </a:r>
            <a:r>
              <a:rPr lang="tr-TR" sz="1600" dirty="0" smtClean="0">
                <a:solidFill>
                  <a:srgbClr val="000000"/>
                </a:solidFill>
                <a:latin typeface="Arial" panose="020B0604020202020204" pitchFamily="34" charset="0"/>
                <a:cs typeface="Arial" panose="020B0604020202020204" pitchFamily="34" charset="0"/>
              </a:rPr>
              <a:t> olur. Onun için modelajı çok aşırı sıcaklıktaki mumlarla yapmamalı ve daha da önemlisi modelajı bitirdikten sonra protezi hemen muflaya almalıdır.</a:t>
            </a:r>
            <a:endParaRPr lang="tr-TR" sz="1600" dirty="0">
              <a:solidFill>
                <a:srgbClr val="000000"/>
              </a:solidFill>
              <a:latin typeface="Arial" panose="020B0604020202020204" pitchFamily="34" charset="0"/>
              <a:cs typeface="Arial" panose="020B0604020202020204" pitchFamily="34" charset="0"/>
            </a:endParaRP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4242319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980728"/>
            <a:ext cx="8507288" cy="5145435"/>
          </a:xfrm>
        </p:spPr>
        <p:txBody>
          <a:bodyPr/>
          <a:lstStyle/>
          <a:p>
            <a:r>
              <a:rPr lang="tr-TR" sz="1600" dirty="0" smtClean="0">
                <a:solidFill>
                  <a:srgbClr val="000000"/>
                </a:solidFill>
                <a:latin typeface="Arial" panose="020B0604020202020204" pitchFamily="34" charset="0"/>
                <a:cs typeface="Arial" panose="020B0604020202020204" pitchFamily="34" charset="0"/>
              </a:rPr>
              <a:t>Ölçü mumları her tür ölçü maddesine tam olarak yapışamaz. Örneğin </a:t>
            </a:r>
            <a:r>
              <a:rPr lang="tr-TR" sz="1600" dirty="0" err="1" smtClean="0">
                <a:solidFill>
                  <a:srgbClr val="000000"/>
                </a:solidFill>
                <a:latin typeface="Arial" panose="020B0604020202020204" pitchFamily="34" charset="0"/>
                <a:cs typeface="Arial" panose="020B0604020202020204" pitchFamily="34" charset="0"/>
              </a:rPr>
              <a:t>polisülfit</a:t>
            </a:r>
            <a:r>
              <a:rPr lang="tr-TR" sz="1600" dirty="0" smtClean="0">
                <a:solidFill>
                  <a:srgbClr val="000000"/>
                </a:solidFill>
                <a:latin typeface="Arial" panose="020B0604020202020204" pitchFamily="34" charset="0"/>
                <a:cs typeface="Arial" panose="020B0604020202020204" pitchFamily="34" charset="0"/>
              </a:rPr>
              <a:t> kauçukla veya silikonla alınmış üst total ölçülerine direkt yöntemle ve ölçü mumuyla </a:t>
            </a:r>
            <a:r>
              <a:rPr lang="tr-TR" sz="1600" dirty="0" err="1" smtClean="0">
                <a:solidFill>
                  <a:srgbClr val="000000"/>
                </a:solidFill>
                <a:latin typeface="Arial" panose="020B0604020202020204" pitchFamily="34" charset="0"/>
                <a:cs typeface="Arial" panose="020B0604020202020204" pitchFamily="34" charset="0"/>
              </a:rPr>
              <a:t>postdam</a:t>
            </a:r>
            <a:r>
              <a:rPr lang="tr-TR" sz="1600" dirty="0" smtClean="0">
                <a:solidFill>
                  <a:srgbClr val="000000"/>
                </a:solidFill>
                <a:latin typeface="Arial" panose="020B0604020202020204" pitchFamily="34" charset="0"/>
                <a:cs typeface="Arial" panose="020B0604020202020204" pitchFamily="34" charset="0"/>
              </a:rPr>
              <a:t> yapılması mümkün olmaz. Bunu önlemek için post </a:t>
            </a:r>
            <a:r>
              <a:rPr lang="tr-TR" sz="1600" dirty="0" err="1" smtClean="0">
                <a:solidFill>
                  <a:srgbClr val="000000"/>
                </a:solidFill>
                <a:latin typeface="Arial" panose="020B0604020202020204" pitchFamily="34" charset="0"/>
                <a:cs typeface="Arial" panose="020B0604020202020204" pitchFamily="34" charset="0"/>
              </a:rPr>
              <a:t>palatal</a:t>
            </a:r>
            <a:r>
              <a:rPr lang="tr-TR" sz="1600" dirty="0" smtClean="0">
                <a:solidFill>
                  <a:srgbClr val="000000"/>
                </a:solidFill>
                <a:latin typeface="Arial" panose="020B0604020202020204" pitchFamily="34" charset="0"/>
                <a:cs typeface="Arial" panose="020B0604020202020204" pitchFamily="34" charset="0"/>
              </a:rPr>
              <a:t> </a:t>
            </a:r>
            <a:r>
              <a:rPr lang="tr-TR" sz="1600" dirty="0" err="1" smtClean="0">
                <a:solidFill>
                  <a:srgbClr val="000000"/>
                </a:solidFill>
                <a:latin typeface="Arial" panose="020B0604020202020204" pitchFamily="34" charset="0"/>
                <a:cs typeface="Arial" panose="020B0604020202020204" pitchFamily="34" charset="0"/>
              </a:rPr>
              <a:t>seal</a:t>
            </a:r>
            <a:r>
              <a:rPr lang="tr-TR" sz="1600" dirty="0" smtClean="0">
                <a:solidFill>
                  <a:srgbClr val="000000"/>
                </a:solidFill>
                <a:latin typeface="Arial" panose="020B0604020202020204" pitchFamily="34" charset="0"/>
                <a:cs typeface="Arial" panose="020B0604020202020204" pitchFamily="34" charset="0"/>
              </a:rPr>
              <a:t> bölgesine önce çok ince bir tabaka yapıştırıcı mum konur, sonra bunun üzerine ölçü mumu konularak </a:t>
            </a:r>
            <a:r>
              <a:rPr lang="tr-TR" sz="1600" dirty="0" err="1" smtClean="0">
                <a:solidFill>
                  <a:srgbClr val="000000"/>
                </a:solidFill>
                <a:latin typeface="Arial" panose="020B0604020202020204" pitchFamily="34" charset="0"/>
                <a:cs typeface="Arial" panose="020B0604020202020204" pitchFamily="34" charset="0"/>
              </a:rPr>
              <a:t>postdam</a:t>
            </a:r>
            <a:r>
              <a:rPr lang="tr-TR" sz="1600" dirty="0" smtClean="0">
                <a:solidFill>
                  <a:srgbClr val="000000"/>
                </a:solidFill>
                <a:latin typeface="Arial" panose="020B0604020202020204" pitchFamily="34" charset="0"/>
                <a:cs typeface="Arial" panose="020B0604020202020204" pitchFamily="34" charset="0"/>
              </a:rPr>
              <a:t> direkt olarak ağızda saptanır.</a:t>
            </a:r>
          </a:p>
        </p:txBody>
      </p:sp>
      <p:sp>
        <p:nvSpPr>
          <p:cNvPr id="4" name="Unvan 1"/>
          <p:cNvSpPr>
            <a:spLocks noGrp="1"/>
          </p:cNvSpPr>
          <p:nvPr>
            <p:ph type="title"/>
          </p:nvPr>
        </p:nvSpPr>
        <p:spPr>
          <a:xfrm>
            <a:off x="0" y="5275"/>
            <a:ext cx="8229600" cy="778098"/>
          </a:xfrm>
        </p:spPr>
        <p:txBody>
          <a:bodyPr/>
          <a:lstStyle/>
          <a:p>
            <a:pPr algn="l"/>
            <a:r>
              <a:rPr lang="tr-TR" sz="2400" b="1" dirty="0" smtClean="0"/>
              <a:t>Mumlar(</a:t>
            </a:r>
            <a:r>
              <a:rPr lang="tr-TR" sz="2400" b="1" dirty="0" err="1" smtClean="0"/>
              <a:t>Waxes</a:t>
            </a:r>
            <a:r>
              <a:rPr lang="tr-TR" sz="2400" b="1" dirty="0" smtClean="0"/>
              <a:t>)</a:t>
            </a:r>
            <a:endParaRPr lang="tr-TR" sz="2400" b="1" dirty="0"/>
          </a:p>
        </p:txBody>
      </p:sp>
    </p:spTree>
    <p:extLst>
      <p:ext uri="{BB962C8B-B14F-4D97-AF65-F5344CB8AC3E}">
        <p14:creationId xmlns:p14="http://schemas.microsoft.com/office/powerpoint/2010/main" val="3299691321"/>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2394</TotalTime>
  <Words>1755</Words>
  <Application>Microsoft Office PowerPoint</Application>
  <PresentationFormat>Ekran Gösterisi (4:3)</PresentationFormat>
  <Paragraphs>164</Paragraphs>
  <Slides>15</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15</vt:i4>
      </vt:variant>
    </vt:vector>
  </HeadingPairs>
  <TitlesOfParts>
    <vt:vector size="17" baseType="lpstr">
      <vt:lpstr>Arial</vt:lpstr>
      <vt:lpstr>Varsayılan Tasarım</vt:lpstr>
      <vt:lpstr>PowerPoint Sunusu</vt:lpstr>
      <vt:lpstr>Maddenin Yapısı ve Özellikleri</vt:lpstr>
      <vt:lpstr>Mumlar(Waxes)</vt:lpstr>
      <vt:lpstr>Mumlar(Waxes)</vt:lpstr>
      <vt:lpstr>Mumlar(Waxes)</vt:lpstr>
      <vt:lpstr>Mumlar(Waxes)</vt:lpstr>
      <vt:lpstr>Mumlar(Waxes)</vt:lpstr>
      <vt:lpstr>Mumlar(Waxes)</vt:lpstr>
      <vt:lpstr>Mumlar(Waxes)</vt:lpstr>
      <vt:lpstr>Mumlar(Waxes)</vt:lpstr>
      <vt:lpstr>Mumlar(Waxes)</vt:lpstr>
      <vt:lpstr>Mumlar(Waxes)</vt:lpstr>
      <vt:lpstr>Mumlar(Waxes)</vt:lpstr>
      <vt:lpstr>Mumlar(Waxes)</vt:lpstr>
      <vt:lpstr>Mumlar(Waxes)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erdinç</cp:lastModifiedBy>
  <cp:revision>116</cp:revision>
  <cp:lastPrinted>1601-01-01T00:00:00Z</cp:lastPrinted>
  <dcterms:created xsi:type="dcterms:W3CDTF">2020-07-09T11:02:09Z</dcterms:created>
  <dcterms:modified xsi:type="dcterms:W3CDTF">2020-10-25T21:25:05Z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