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7"/>
  </p:notesMasterIdLst>
  <p:sldIdLst>
    <p:sldId id="256" r:id="rId2"/>
    <p:sldId id="257" r:id="rId3"/>
    <p:sldId id="260" r:id="rId4"/>
    <p:sldId id="265" r:id="rId5"/>
    <p:sldId id="258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4E035-A9FC-45B5-A148-64AE0ECB34A7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E19EA-CF6A-4CA4-9DAC-5398B7808F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362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48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2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42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761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577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338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86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75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221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42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91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2006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9287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461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722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131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037E0-57D1-4A74-9EA3-09DA7A4DAC2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8B0233E-0453-4B15-BE1E-6B96F32F0A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60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dirty="0" smtClean="0"/>
              <a:t>ÖZGÜL ÖĞRENME BOZUKLUĞU</a:t>
            </a:r>
            <a:endParaRPr lang="tr-TR" sz="400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486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ÖZGÜL ÖĞRENME BOZUKLUĞU (DSM-V)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00200"/>
            <a:ext cx="8424936" cy="4525963"/>
          </a:xfrm>
        </p:spPr>
        <p:txBody>
          <a:bodyPr>
            <a:normAutofit/>
          </a:bodyPr>
          <a:lstStyle/>
          <a:p>
            <a:pPr marL="457200" indent="-457200">
              <a:buAutoNum type="alphaUcPeriod"/>
            </a:pPr>
            <a:r>
              <a:rPr lang="tr-TR" dirty="0" smtClean="0"/>
              <a:t>Gerekli </a:t>
            </a:r>
            <a:r>
              <a:rPr lang="tr-TR" dirty="0"/>
              <a:t>girişimlerde bulunulmuş olmasına karşın, en az altı aydır süren, aşağıdaki belirtilerden en az birinin varlığı ile belirli, öğrenme ve okul becerilerini kullanma güçlükleri </a:t>
            </a:r>
            <a:endParaRPr lang="tr-TR" dirty="0" smtClean="0"/>
          </a:p>
          <a:p>
            <a:pPr marL="0" indent="0">
              <a:spcBef>
                <a:spcPts val="0"/>
              </a:spcBef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1.Sözcük </a:t>
            </a:r>
            <a:r>
              <a:rPr lang="tr-TR" dirty="0"/>
              <a:t>okumanın yanlış, yavaş ya da çok çaba gerektiriyor olması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2.Okunanın </a:t>
            </a:r>
            <a:r>
              <a:rPr lang="tr-TR" dirty="0"/>
              <a:t>anlamını anlama güçlüğü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3</a:t>
            </a:r>
            <a:r>
              <a:rPr lang="tr-TR" dirty="0"/>
              <a:t>. Harf </a:t>
            </a:r>
            <a:r>
              <a:rPr lang="tr-TR" dirty="0" err="1"/>
              <a:t>harf</a:t>
            </a:r>
            <a:r>
              <a:rPr lang="tr-TR" dirty="0"/>
              <a:t> söyleme yazma güçlükleri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4</a:t>
            </a:r>
            <a:r>
              <a:rPr lang="tr-TR" dirty="0"/>
              <a:t>. Yazılı anlatım güçlükleri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5</a:t>
            </a:r>
            <a:r>
              <a:rPr lang="tr-TR" dirty="0"/>
              <a:t>. Sayı algısı, sayı gerçekleri ya da hesaplama güçlükleri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6</a:t>
            </a:r>
            <a:r>
              <a:rPr lang="tr-TR" dirty="0"/>
              <a:t>. Sayısal akıl yürütme </a:t>
            </a:r>
            <a:r>
              <a:rPr lang="tr-TR" dirty="0" smtClean="0"/>
              <a:t>güçlükleri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7321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/>
              <a:t>B. Okul becerilerinin etkilendiğinin, geçerli başarı ölçümleri ile ölçülmüş olması ve işlevselliğinin bozulmuş olması gerekir. 17 yaş üstünde, öyküsünde başarısızlığının belgelenmiş olması gerekir.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C</a:t>
            </a:r>
            <a:r>
              <a:rPr lang="tr-TR" dirty="0"/>
              <a:t>. Okul yıllarında başlar ama etkilenen okul becerileri tam olarak kendini göstermeyebilir (zamanla sınırlı sınavlar, az zamanda uzun karmaşık raporları okuma, okulda aşırı yüklenme durumlarında ortaya çıkar.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D</a:t>
            </a:r>
            <a:r>
              <a:rPr lang="tr-TR" dirty="0"/>
              <a:t>. Diğer ruhsal bozukluklar, okulda kullanılan dili tam bilememe ile daha iyi açıklanamaz.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 smtClean="0"/>
              <a:t>******* Kişinin </a:t>
            </a:r>
            <a:r>
              <a:rPr lang="tr-TR" b="1" dirty="0"/>
              <a:t>öyküsü (gelişim, sağlık, aile, eğitim</a:t>
            </a:r>
            <a:r>
              <a:rPr lang="tr-TR" b="1" dirty="0" smtClean="0"/>
              <a:t>),  </a:t>
            </a:r>
            <a:r>
              <a:rPr lang="tr-TR" b="1" dirty="0"/>
              <a:t>o</a:t>
            </a:r>
            <a:r>
              <a:rPr lang="tr-TR" b="1" dirty="0" smtClean="0"/>
              <a:t>kuldan </a:t>
            </a:r>
            <a:r>
              <a:rPr lang="tr-TR" b="1" dirty="0"/>
              <a:t>edinilen bilgiler </a:t>
            </a:r>
            <a:r>
              <a:rPr lang="tr-TR" b="1" dirty="0" smtClean="0"/>
              <a:t>ve ruhsal </a:t>
            </a:r>
            <a:r>
              <a:rPr lang="tr-TR" b="1" dirty="0"/>
              <a:t>eğitsel </a:t>
            </a:r>
            <a:r>
              <a:rPr lang="tr-TR" b="1" dirty="0" smtClean="0"/>
              <a:t>değerlendirmenin ortak klinik yorumu !!!!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7110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Özgül Öğrenme </a:t>
            </a:r>
            <a:r>
              <a:rPr lang="tr-TR" dirty="0" smtClean="0"/>
              <a:t>Bozukluğu, </a:t>
            </a:r>
            <a:r>
              <a:rPr lang="tr-TR" dirty="0"/>
              <a:t>bir çocuğun zekası normal ya da normalin üstünde olmasına ve iyi eğitim alıyor olmasına rağmen okuma-yazma veya matematik becerilerinde yaşıtlarına ve zekasına oranla düşük başarı göstermesidir. </a:t>
            </a:r>
            <a:endParaRPr lang="tr-TR" dirty="0" smtClean="0"/>
          </a:p>
          <a:p>
            <a:r>
              <a:rPr lang="tr-TR" dirty="0"/>
              <a:t>Özgül </a:t>
            </a:r>
            <a:r>
              <a:rPr lang="tr-TR" dirty="0" smtClean="0"/>
              <a:t>Öğrenme Bozukluğu; zeka </a:t>
            </a:r>
            <a:r>
              <a:rPr lang="tr-TR" dirty="0"/>
              <a:t>geriliği </a:t>
            </a:r>
            <a:r>
              <a:rPr lang="tr-TR" dirty="0" smtClean="0"/>
              <a:t>veya Dikkat </a:t>
            </a:r>
            <a:r>
              <a:rPr lang="tr-TR" dirty="0"/>
              <a:t>Eksikliği Bozukluğu değildir. </a:t>
            </a:r>
            <a:endParaRPr lang="tr-TR" dirty="0" smtClean="0"/>
          </a:p>
          <a:p>
            <a:r>
              <a:rPr lang="tr-TR" dirty="0" smtClean="0"/>
              <a:t>Çocuğun </a:t>
            </a:r>
            <a:r>
              <a:rPr lang="tr-TR" dirty="0"/>
              <a:t>zihinsel geriliği olmamasına rağmen, akademik açıdan gerilik göstermesi, öğrenme </a:t>
            </a:r>
            <a:r>
              <a:rPr lang="tr-TR" dirty="0" smtClean="0"/>
              <a:t>güçlüğünün </a:t>
            </a:r>
            <a:r>
              <a:rPr lang="tr-TR" dirty="0"/>
              <a:t>en çarpıcı özelliğidir. Bir çocuk için öğrenme güçlüğü okula başladıklarında ve akademik beceriler kazanmakta başarısız olduklarında göze çarpar. </a:t>
            </a:r>
            <a:endParaRPr lang="tr-TR" dirty="0" smtClean="0"/>
          </a:p>
          <a:p>
            <a:r>
              <a:rPr lang="tr-TR" dirty="0" smtClean="0"/>
              <a:t>Sıklığı </a:t>
            </a:r>
            <a:r>
              <a:rPr lang="tr-TR" dirty="0"/>
              <a:t>%6-8 arasında olup aslında zeka geriliklerinden (%2-3) çok daha sık görülen bir durumdur. </a:t>
            </a:r>
            <a:r>
              <a:rPr lang="tr-TR" dirty="0" smtClean="0"/>
              <a:t> Ancak toplum ve aile tarafından zeka geriliği olarak düşünülebilir.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012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ÖZGÜL ÖĞRENME BOZUKLUĞU</a:t>
            </a:r>
            <a:br>
              <a:rPr lang="tr-TR" dirty="0" smtClean="0"/>
            </a:br>
            <a:r>
              <a:rPr lang="tr-TR" dirty="0" smtClean="0"/>
              <a:t>ALT TİPLER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u="sng" dirty="0"/>
              <a:t>Okuma bozukluğu ile giden </a:t>
            </a:r>
            <a:r>
              <a:rPr lang="tr-TR" b="1" u="sng" dirty="0" smtClean="0"/>
              <a:t>(DİSLEKSİ)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Sözcükleri okumada güçlük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Okuma hızında ve akıcılığında gerilik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Okuduğunu anlamada güçlük</a:t>
            </a:r>
          </a:p>
          <a:p>
            <a:pPr marL="0" indent="0">
              <a:buNone/>
            </a:pPr>
            <a:endParaRPr lang="tr-TR" u="sng" dirty="0" smtClean="0"/>
          </a:p>
          <a:p>
            <a:pPr marL="0" indent="0">
              <a:buNone/>
            </a:pPr>
            <a:r>
              <a:rPr lang="tr-TR" b="1" u="sng" dirty="0" smtClean="0"/>
              <a:t>Yazılı </a:t>
            </a:r>
            <a:r>
              <a:rPr lang="tr-TR" b="1" u="sng" dirty="0"/>
              <a:t>anlatım </a:t>
            </a:r>
            <a:r>
              <a:rPr lang="tr-TR" b="1" u="sng" dirty="0" smtClean="0"/>
              <a:t>bozukluğu (DİSGRAFİ)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Harfleri söyleme ve/veya yazmada güçlük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Dilbilgisi kuralları ve noktalama işaretlerini uygun kullanamama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Yazılı anlatımın açıklığı veya düzeninde bozukluk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u="sng" dirty="0" smtClean="0"/>
              <a:t>Sayısal(Matematik</a:t>
            </a:r>
            <a:r>
              <a:rPr lang="tr-TR" b="1" u="sng" dirty="0"/>
              <a:t>) bozukluk ile giden </a:t>
            </a:r>
            <a:r>
              <a:rPr lang="tr-TR" b="1" u="sng" dirty="0" smtClean="0"/>
              <a:t>(DİSKALKULİ)</a:t>
            </a:r>
          </a:p>
          <a:p>
            <a:pPr marL="0" indent="0">
              <a:buNone/>
            </a:pPr>
            <a:r>
              <a:rPr lang="tr-TR" dirty="0" smtClean="0"/>
              <a:t>Sayı algısında bozukluk</a:t>
            </a:r>
          </a:p>
          <a:p>
            <a:pPr marL="0" indent="0">
              <a:buNone/>
            </a:pPr>
            <a:r>
              <a:rPr lang="tr-TR" dirty="0" smtClean="0"/>
              <a:t>Doğru ve akıcı hesaplamada yaşına uygun gelişim gösterememe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Sayısal bilgileri ezberlemede güçlük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5467292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328</TotalTime>
  <Words>351</Words>
  <Application>Microsoft Office PowerPoint</Application>
  <PresentationFormat>Ekran Gösterisi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Wingdings</vt:lpstr>
      <vt:lpstr>Wingdings 3</vt:lpstr>
      <vt:lpstr>Duman</vt:lpstr>
      <vt:lpstr>ÖZGÜL ÖĞRENME BOZUKLUĞU</vt:lpstr>
      <vt:lpstr>ÖZGÜL ÖĞRENME BOZUKLUĞU (DSM-V)</vt:lpstr>
      <vt:lpstr>PowerPoint Sunusu</vt:lpstr>
      <vt:lpstr>PowerPoint Sunusu</vt:lpstr>
      <vt:lpstr>ÖZGÜL ÖĞRENME BOZUKLUĞU ALT TİPLER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ÖZGÜL ÖĞRENME BOZUKLUĞU</dc:title>
  <dc:creator>Hande Sinirlioğlu</dc:creator>
  <cp:lastModifiedBy>Windows Kullanıcısı</cp:lastModifiedBy>
  <cp:revision>13</cp:revision>
  <dcterms:created xsi:type="dcterms:W3CDTF">2016-04-06T10:37:59Z</dcterms:created>
  <dcterms:modified xsi:type="dcterms:W3CDTF">2020-01-15T08:23:18Z</dcterms:modified>
</cp:coreProperties>
</file>