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82"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3" r:id="rId29"/>
    <p:sldId id="284" r:id="rId3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0" d="100"/>
          <a:sy n="50" d="100"/>
        </p:scale>
        <p:origin x="566" y="29"/>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Başlık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tr-TR" smtClean="0"/>
              <a:t>Asıl başlık stili için tıklatın</a:t>
            </a:r>
            <a:endParaRPr kumimoji="0" lang="en-US"/>
          </a:p>
        </p:txBody>
      </p:sp>
      <p:sp>
        <p:nvSpPr>
          <p:cNvPr id="9" name="Alt Başlık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Veri Yer Tutucusu 27"/>
          <p:cNvSpPr>
            <a:spLocks noGrp="1"/>
          </p:cNvSpPr>
          <p:nvPr>
            <p:ph type="dt" sz="half" idx="10"/>
          </p:nvPr>
        </p:nvSpPr>
        <p:spPr>
          <a:xfrm>
            <a:off x="6400800" y="6355080"/>
            <a:ext cx="2286000" cy="365760"/>
          </a:xfrm>
        </p:spPr>
        <p:txBody>
          <a:bodyPr/>
          <a:lstStyle>
            <a:lvl1pPr>
              <a:defRPr sz="1400"/>
            </a:lvl1pPr>
          </a:lstStyle>
          <a:p>
            <a:fld id="{A23720DD-5B6D-40BF-8493-A6B52D484E6B}" type="datetimeFigureOut">
              <a:rPr lang="tr-TR" smtClean="0"/>
              <a:t>18.05.2022</a:t>
            </a:fld>
            <a:endParaRPr lang="tr-TR"/>
          </a:p>
        </p:txBody>
      </p:sp>
      <p:sp>
        <p:nvSpPr>
          <p:cNvPr id="17" name="Altbilgi Yer Tutucusu 16"/>
          <p:cNvSpPr>
            <a:spLocks noGrp="1"/>
          </p:cNvSpPr>
          <p:nvPr>
            <p:ph type="ftr" sz="quarter" idx="11"/>
          </p:nvPr>
        </p:nvSpPr>
        <p:spPr>
          <a:xfrm>
            <a:off x="2898648" y="6355080"/>
            <a:ext cx="3474720" cy="365760"/>
          </a:xfrm>
        </p:spPr>
        <p:txBody>
          <a:bodyPr/>
          <a:lstStyle/>
          <a:p>
            <a:endParaRPr lang="tr-TR"/>
          </a:p>
        </p:txBody>
      </p:sp>
      <p:sp>
        <p:nvSpPr>
          <p:cNvPr id="29" name="Slayt Numarası Yer Tutucusu 28"/>
          <p:cNvSpPr>
            <a:spLocks noGrp="1"/>
          </p:cNvSpPr>
          <p:nvPr>
            <p:ph type="sldNum" sz="quarter" idx="12"/>
          </p:nvPr>
        </p:nvSpPr>
        <p:spPr>
          <a:xfrm>
            <a:off x="1216152" y="6355080"/>
            <a:ext cx="1219200" cy="365760"/>
          </a:xfrm>
        </p:spPr>
        <p:txBody>
          <a:bodyPr/>
          <a:lstStyle/>
          <a:p>
            <a:fld id="{F302176B-0E47-46AC-8F43-DAB4B8A37D06}" type="slidenum">
              <a:rPr lang="tr-TR" smtClean="0"/>
              <a:t>‹#›</a:t>
            </a:fld>
            <a:endParaRPr lang="tr-TR"/>
          </a:p>
        </p:txBody>
      </p:sp>
      <p:sp>
        <p:nvSpPr>
          <p:cNvPr id="21" name="Dikdörtgen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Dikdörtgen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Dikdörtgen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Dikdörtgen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A23720DD-5B6D-40BF-8493-A6B52D484E6B}" type="datetimeFigureOut">
              <a:rPr lang="tr-TR" smtClean="0"/>
              <a:t>18.05.2022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A23720DD-5B6D-40BF-8493-A6B52D484E6B}" type="datetimeFigureOut">
              <a:rPr lang="tr-TR" smtClean="0"/>
              <a:t>18.05.2022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
        <p:nvSpPr>
          <p:cNvPr id="7" name="Düz Bağlayıcı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kizkenar Üçgen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Düz Bağlayıcı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4" name="Veri Yer Tutucusu 3"/>
          <p:cNvSpPr>
            <a:spLocks noGrp="1"/>
          </p:cNvSpPr>
          <p:nvPr>
            <p:ph type="dt" sz="half" idx="10"/>
          </p:nvPr>
        </p:nvSpPr>
        <p:spPr/>
        <p:txBody>
          <a:bodyPr/>
          <a:lstStyle/>
          <a:p>
            <a:fld id="{A23720DD-5B6D-40BF-8493-A6B52D484E6B}" type="datetimeFigureOut">
              <a:rPr lang="tr-TR" smtClean="0"/>
              <a:t>18.05.2022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
        <p:nvSpPr>
          <p:cNvPr id="8" name="İçerik Yer Tutucusu 7"/>
          <p:cNvSpPr>
            <a:spLocks noGrp="1"/>
          </p:cNvSpPr>
          <p:nvPr>
            <p:ph sz="quarter" idx="1"/>
          </p:nvPr>
        </p:nvSpPr>
        <p:spPr>
          <a:xfrm>
            <a:off x="457200" y="1219200"/>
            <a:ext cx="8229600"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Veri Yer Tutucusu 3"/>
          <p:cNvSpPr>
            <a:spLocks noGrp="1"/>
          </p:cNvSpPr>
          <p:nvPr>
            <p:ph type="dt" sz="half" idx="10"/>
          </p:nvPr>
        </p:nvSpPr>
        <p:spPr>
          <a:xfrm>
            <a:off x="6400800" y="6355080"/>
            <a:ext cx="2286000" cy="365760"/>
          </a:xfrm>
        </p:spPr>
        <p:txBody>
          <a:bodyPr/>
          <a:lstStyle/>
          <a:p>
            <a:fld id="{A23720DD-5B6D-40BF-8493-A6B52D484E6B}" type="datetimeFigureOut">
              <a:rPr lang="tr-TR" smtClean="0"/>
              <a:t>18.05.2022</a:t>
            </a:fld>
            <a:endParaRPr lang="tr-TR"/>
          </a:p>
        </p:txBody>
      </p:sp>
      <p:sp>
        <p:nvSpPr>
          <p:cNvPr id="5" name="Altbilgi Yer Tutucusu 4"/>
          <p:cNvSpPr>
            <a:spLocks noGrp="1"/>
          </p:cNvSpPr>
          <p:nvPr>
            <p:ph type="ftr" sz="quarter" idx="11"/>
          </p:nvPr>
        </p:nvSpPr>
        <p:spPr>
          <a:xfrm>
            <a:off x="2898648" y="6355080"/>
            <a:ext cx="3474720" cy="365760"/>
          </a:xfrm>
        </p:spPr>
        <p:txBody>
          <a:bodyPr/>
          <a:lstStyle/>
          <a:p>
            <a:endParaRPr lang="tr-TR"/>
          </a:p>
        </p:txBody>
      </p:sp>
      <p:sp>
        <p:nvSpPr>
          <p:cNvPr id="6" name="Slayt Numarası Yer Tutucusu 5"/>
          <p:cNvSpPr>
            <a:spLocks noGrp="1"/>
          </p:cNvSpPr>
          <p:nvPr>
            <p:ph type="sldNum" sz="quarter" idx="12"/>
          </p:nvPr>
        </p:nvSpPr>
        <p:spPr>
          <a:xfrm>
            <a:off x="1069848" y="6355080"/>
            <a:ext cx="1520952" cy="365760"/>
          </a:xfrm>
        </p:spPr>
        <p:txBody>
          <a:bodyPr/>
          <a:lstStyle/>
          <a:p>
            <a:fld id="{F302176B-0E47-46AC-8F43-DAB4B8A37D06}" type="slidenum">
              <a:rPr lang="tr-TR" smtClean="0"/>
              <a:t>‹#›</a:t>
            </a:fld>
            <a:endParaRPr lang="tr-TR"/>
          </a:p>
        </p:txBody>
      </p:sp>
      <p:sp>
        <p:nvSpPr>
          <p:cNvPr id="7" name="Dikdörtgen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Dikdörtgen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5" name="Veri Yer Tutucusu 4"/>
          <p:cNvSpPr>
            <a:spLocks noGrp="1"/>
          </p:cNvSpPr>
          <p:nvPr>
            <p:ph type="dt" sz="half" idx="10"/>
          </p:nvPr>
        </p:nvSpPr>
        <p:spPr/>
        <p:txBody>
          <a:bodyPr/>
          <a:lstStyle/>
          <a:p>
            <a:fld id="{A23720DD-5B6D-40BF-8493-A6B52D484E6B}" type="datetimeFigureOut">
              <a:rPr lang="tr-TR" smtClean="0"/>
              <a:t>18.05.2022</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302176B-0E47-46AC-8F43-DAB4B8A37D06}" type="slidenum">
              <a:rPr lang="tr-TR" smtClean="0"/>
              <a:t>‹#›</a:t>
            </a:fld>
            <a:endParaRPr lang="tr-TR"/>
          </a:p>
        </p:txBody>
      </p:sp>
      <p:sp>
        <p:nvSpPr>
          <p:cNvPr id="9" name="İçerik Yer Tutucusu 8"/>
          <p:cNvSpPr>
            <a:spLocks noGrp="1"/>
          </p:cNvSpPr>
          <p:nvPr>
            <p:ph sz="quarter" idx="1"/>
          </p:nvPr>
        </p:nvSpPr>
        <p:spPr>
          <a:xfrm>
            <a:off x="457200" y="1219200"/>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İçerik Yer Tutucusu 10"/>
          <p:cNvSpPr>
            <a:spLocks noGrp="1"/>
          </p:cNvSpPr>
          <p:nvPr>
            <p:ph sz="quarter" idx="2"/>
          </p:nvPr>
        </p:nvSpPr>
        <p:spPr>
          <a:xfrm>
            <a:off x="4632198" y="1216152"/>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28600"/>
            <a:ext cx="8229600" cy="914400"/>
          </a:xfrm>
        </p:spPr>
        <p:txBody>
          <a:bodyPr anchor="ctr"/>
          <a:lstStyle>
            <a:lvl1pPr>
              <a:defRPr/>
            </a:lvl1pPr>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Metin Yer Tutucusu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Veri Yer Tutucusu 6"/>
          <p:cNvSpPr>
            <a:spLocks noGrp="1"/>
          </p:cNvSpPr>
          <p:nvPr>
            <p:ph type="dt" sz="half" idx="10"/>
          </p:nvPr>
        </p:nvSpPr>
        <p:spPr/>
        <p:txBody>
          <a:bodyPr/>
          <a:lstStyle/>
          <a:p>
            <a:fld id="{A23720DD-5B6D-40BF-8493-A6B52D484E6B}" type="datetimeFigureOut">
              <a:rPr lang="tr-TR" smtClean="0"/>
              <a:t>18.05.2022</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302176B-0E47-46AC-8F43-DAB4B8A37D06}" type="slidenum">
              <a:rPr lang="tr-TR" smtClean="0"/>
              <a:t>‹#›</a:t>
            </a:fld>
            <a:endParaRPr lang="tr-TR"/>
          </a:p>
        </p:txBody>
      </p:sp>
      <p:sp>
        <p:nvSpPr>
          <p:cNvPr id="11" name="İçerik Yer Tutucusu 10"/>
          <p:cNvSpPr>
            <a:spLocks noGrp="1"/>
          </p:cNvSpPr>
          <p:nvPr>
            <p:ph sz="quarter" idx="2"/>
          </p:nvPr>
        </p:nvSpPr>
        <p:spPr>
          <a:xfrm>
            <a:off x="457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İçerik Yer Tutucusu 12"/>
          <p:cNvSpPr>
            <a:spLocks noGrp="1"/>
          </p:cNvSpPr>
          <p:nvPr>
            <p:ph sz="quarter" idx="4"/>
          </p:nvPr>
        </p:nvSpPr>
        <p:spPr>
          <a:xfrm>
            <a:off x="4648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3" name="Veri Yer Tutucusu 2"/>
          <p:cNvSpPr>
            <a:spLocks noGrp="1"/>
          </p:cNvSpPr>
          <p:nvPr>
            <p:ph type="dt" sz="half" idx="10"/>
          </p:nvPr>
        </p:nvSpPr>
        <p:spPr/>
        <p:txBody>
          <a:bodyPr/>
          <a:lstStyle/>
          <a:p>
            <a:fld id="{A23720DD-5B6D-40BF-8493-A6B52D484E6B}" type="datetimeFigureOut">
              <a:rPr lang="tr-TR" smtClean="0"/>
              <a:t>18.05.2022</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302176B-0E47-46AC-8F43-DAB4B8A37D06}" type="slidenum">
              <a:rPr lang="tr-TR" smtClean="0"/>
              <a:t>‹#›</a:t>
            </a:fld>
            <a:endParaRPr lang="tr-TR"/>
          </a:p>
        </p:txBody>
      </p:sp>
      <p:sp>
        <p:nvSpPr>
          <p:cNvPr id="6" name="İkizkenar Üçgen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23720DD-5B6D-40BF-8493-A6B52D484E6B}" type="datetimeFigureOut">
              <a:rPr lang="tr-TR" smtClean="0"/>
              <a:t>18.05.2022</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302176B-0E47-46AC-8F43-DAB4B8A37D06}" type="slidenum">
              <a:rPr lang="tr-TR" smtClean="0"/>
              <a:t>‹#›</a:t>
            </a:fld>
            <a:endParaRPr lang="tr-TR"/>
          </a:p>
        </p:txBody>
      </p:sp>
      <p:sp>
        <p:nvSpPr>
          <p:cNvPr id="5" name="Düz Bağlayıcı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İkizkenar Üçgen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smtClean="0"/>
              <a:t>Asıl başlık stili için tıklatın</a:t>
            </a:r>
            <a:endParaRPr kumimoji="0" lang="en-US"/>
          </a:p>
        </p:txBody>
      </p:sp>
      <p:sp>
        <p:nvSpPr>
          <p:cNvPr id="3" name="Metin Yer Tutucusu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Veri Yer Tutucusu 4"/>
          <p:cNvSpPr>
            <a:spLocks noGrp="1"/>
          </p:cNvSpPr>
          <p:nvPr>
            <p:ph type="dt" sz="half" idx="10"/>
          </p:nvPr>
        </p:nvSpPr>
        <p:spPr/>
        <p:txBody>
          <a:bodyPr/>
          <a:lstStyle/>
          <a:p>
            <a:fld id="{A23720DD-5B6D-40BF-8493-A6B52D484E6B}" type="datetimeFigureOut">
              <a:rPr lang="tr-TR" smtClean="0"/>
              <a:t>18.05.2022</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302176B-0E47-46AC-8F43-DAB4B8A37D06}" type="slidenum">
              <a:rPr lang="tr-TR" smtClean="0"/>
              <a:t>‹#›</a:t>
            </a:fld>
            <a:endParaRPr lang="tr-TR"/>
          </a:p>
        </p:txBody>
      </p:sp>
      <p:sp>
        <p:nvSpPr>
          <p:cNvPr id="8" name="Düz Bağlayıcı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Düz Bağlayıcı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kizkenar Üçgen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İçerik Yer Tutucusu 11"/>
          <p:cNvSpPr>
            <a:spLocks noGrp="1"/>
          </p:cNvSpPr>
          <p:nvPr>
            <p:ph sz="quarter" idx="1"/>
          </p:nvPr>
        </p:nvSpPr>
        <p:spPr>
          <a:xfrm>
            <a:off x="304800" y="304800"/>
            <a:ext cx="57150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smtClean="0"/>
              <a:t>Asıl başlık stili için tıklatın</a:t>
            </a:r>
            <a:endParaRPr kumimoji="0" lang="en-US"/>
          </a:p>
        </p:txBody>
      </p:sp>
      <p:sp>
        <p:nvSpPr>
          <p:cNvPr id="3" name="Resim Yer Tutucusu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smtClean="0"/>
              <a:t>Resim eklemek için simgeyi tıklatın</a:t>
            </a:r>
            <a:endParaRPr kumimoji="0" lang="en-US" dirty="0"/>
          </a:p>
        </p:txBody>
      </p:sp>
      <p:sp>
        <p:nvSpPr>
          <p:cNvPr id="4" name="Metin Yer Tutucusu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Veri Yer Tutucusu 4"/>
          <p:cNvSpPr>
            <a:spLocks noGrp="1"/>
          </p:cNvSpPr>
          <p:nvPr>
            <p:ph type="dt" sz="half" idx="10"/>
          </p:nvPr>
        </p:nvSpPr>
        <p:spPr/>
        <p:txBody>
          <a:bodyPr/>
          <a:lstStyle/>
          <a:p>
            <a:fld id="{A23720DD-5B6D-40BF-8493-A6B52D484E6B}" type="datetimeFigureOut">
              <a:rPr lang="tr-TR" smtClean="0"/>
              <a:t>18.05.2022</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302176B-0E47-46AC-8F43-DAB4B8A37D06}" type="slidenum">
              <a:rPr lang="tr-TR" smtClean="0"/>
              <a:t>‹#›</a:t>
            </a:fld>
            <a:endParaRPr lang="tr-TR"/>
          </a:p>
        </p:txBody>
      </p:sp>
      <p:sp>
        <p:nvSpPr>
          <p:cNvPr id="8" name="Düz Bağlayıcı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kizkenar Üçgen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Dikdörtgen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Başlık Yer Tutucusu 21"/>
          <p:cNvSpPr>
            <a:spLocks noGrp="1"/>
          </p:cNvSpPr>
          <p:nvPr>
            <p:ph type="title"/>
          </p:nvPr>
        </p:nvSpPr>
        <p:spPr>
          <a:xfrm>
            <a:off x="457200" y="152400"/>
            <a:ext cx="8229600" cy="990600"/>
          </a:xfrm>
          <a:prstGeom prst="rect">
            <a:avLst/>
          </a:prstGeom>
        </p:spPr>
        <p:txBody>
          <a:bodyPr vert="horz" anchor="b" anchorCtr="0">
            <a:normAutofit/>
          </a:bodyPr>
          <a:lstStyle/>
          <a:p>
            <a:r>
              <a:rPr kumimoji="0" lang="tr-TR" smtClean="0"/>
              <a:t>Asıl başlık stili için tıklatın</a:t>
            </a:r>
            <a:endParaRPr kumimoji="0" lang="en-US"/>
          </a:p>
        </p:txBody>
      </p:sp>
      <p:sp>
        <p:nvSpPr>
          <p:cNvPr id="13" name="Metin Yer Tutucusu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Veri Yer Tutucusu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A23720DD-5B6D-40BF-8493-A6B52D484E6B}" type="datetimeFigureOut">
              <a:rPr lang="tr-TR" smtClean="0"/>
              <a:t>18.05.2022</a:t>
            </a:fld>
            <a:endParaRPr lang="tr-TR"/>
          </a:p>
        </p:txBody>
      </p:sp>
      <p:sp>
        <p:nvSpPr>
          <p:cNvPr id="3" name="Altbilgi Yer Tutucusu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Slayt Numarası Yer Tutucusu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F302176B-0E47-46AC-8F43-DAB4B8A37D06}" type="slidenum">
              <a:rPr lang="tr-TR" smtClean="0"/>
              <a:t>‹#›</a:t>
            </a:fld>
            <a:endParaRPr lang="tr-TR"/>
          </a:p>
        </p:txBody>
      </p:sp>
      <p:sp>
        <p:nvSpPr>
          <p:cNvPr id="28" name="Düz Bağlayıcı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Düz Bağlayıcı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kizkenar Üçgen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14.xml.rels><?xml version="1.0" encoding="UTF-8" standalone="yes"?>
<Relationships xmlns="http://schemas.openxmlformats.org/package/2006/relationships"><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image" Target="../media/image11.png"/><Relationship Id="rId1" Type="http://schemas.openxmlformats.org/officeDocument/2006/relationships/slideLayout" Target="../slideLayouts/slideLayout2.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s>
</file>

<file path=ppt/slides/_rels/slide15.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2.xml"/><Relationship Id="rId4" Type="http://schemas.openxmlformats.org/officeDocument/2006/relationships/image" Target="../media/image19.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normAutofit fontScale="90000"/>
          </a:bodyPr>
          <a:lstStyle/>
          <a:p>
            <a:r>
              <a:rPr lang="tr-TR" dirty="0" smtClean="0"/>
              <a:t>Hasta yakınlarına psikolojik destek</a:t>
            </a:r>
            <a:endParaRPr lang="tr-TR" dirty="0"/>
          </a:p>
        </p:txBody>
      </p:sp>
      <p:sp>
        <p:nvSpPr>
          <p:cNvPr id="3" name="Alt Başlık 2"/>
          <p:cNvSpPr>
            <a:spLocks noGrp="1"/>
          </p:cNvSpPr>
          <p:nvPr>
            <p:ph type="subTitle" idx="1"/>
          </p:nvPr>
        </p:nvSpPr>
        <p:spPr/>
        <p:txBody>
          <a:bodyPr/>
          <a:lstStyle/>
          <a:p>
            <a:endParaRPr lang="tr-TR" dirty="0"/>
          </a:p>
        </p:txBody>
      </p:sp>
    </p:spTree>
    <p:extLst>
      <p:ext uri="{BB962C8B-B14F-4D97-AF65-F5344CB8AC3E}">
        <p14:creationId xmlns:p14="http://schemas.microsoft.com/office/powerpoint/2010/main" val="17929962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a:solidFill>
                  <a:schemeClr val="bg2">
                    <a:lumMod val="75000"/>
                  </a:schemeClr>
                </a:solidFill>
              </a:rPr>
              <a:t>İhmal ve İstismarlarda Psikolojik Destek </a:t>
            </a:r>
            <a:endParaRPr lang="tr-TR" dirty="0">
              <a:solidFill>
                <a:schemeClr val="bg2">
                  <a:lumMod val="75000"/>
                </a:schemeClr>
              </a:solidFill>
            </a:endParaRPr>
          </a:p>
        </p:txBody>
      </p:sp>
      <p:sp>
        <p:nvSpPr>
          <p:cNvPr id="3" name="İçerik Yer Tutucusu 2"/>
          <p:cNvSpPr>
            <a:spLocks noGrp="1"/>
          </p:cNvSpPr>
          <p:nvPr>
            <p:ph sz="quarter" idx="1"/>
          </p:nvPr>
        </p:nvSpPr>
        <p:spPr/>
        <p:txBody>
          <a:bodyPr/>
          <a:lstStyle/>
          <a:p>
            <a:r>
              <a:rPr lang="tr-TR" dirty="0" smtClean="0"/>
              <a:t>Çocuk </a:t>
            </a:r>
            <a:r>
              <a:rPr lang="tr-TR" dirty="0"/>
              <a:t>ihmali ve istismarı yerel ulusal hatta uluslararası düzeyde ele alınması gerekir. Çocuk ihmali ve istismarı, yetişkinler toplum ya da ülke tarafından çocuğa bilerek ya da bilmeyerek fiziksel, psikolojik ve sosyal olumsuzluklarda bulunulması olarak tanımlanır. </a:t>
            </a:r>
          </a:p>
          <a:p>
            <a:r>
              <a:rPr lang="tr-TR" dirty="0"/>
              <a:t>Çocuk istismarına ekonomik, cinsel, fiziksel, duygusal ve ihmal gibi faktörler neden olur. </a:t>
            </a:r>
          </a:p>
        </p:txBody>
      </p:sp>
    </p:spTree>
    <p:extLst>
      <p:ext uri="{BB962C8B-B14F-4D97-AF65-F5344CB8AC3E}">
        <p14:creationId xmlns:p14="http://schemas.microsoft.com/office/powerpoint/2010/main" val="64910287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a:solidFill>
                  <a:schemeClr val="bg2">
                    <a:lumMod val="75000"/>
                  </a:schemeClr>
                </a:solidFill>
              </a:rPr>
              <a:t>İhmal ve İstismar Belirtileri </a:t>
            </a:r>
            <a:r>
              <a:rPr lang="tr-TR" dirty="0"/>
              <a:t/>
            </a:r>
            <a:br>
              <a:rPr lang="tr-TR" dirty="0"/>
            </a:br>
            <a:endParaRPr lang="tr-TR" dirty="0"/>
          </a:p>
        </p:txBody>
      </p:sp>
      <p:sp>
        <p:nvSpPr>
          <p:cNvPr id="3" name="İçerik Yer Tutucusu 2"/>
          <p:cNvSpPr>
            <a:spLocks noGrp="1"/>
          </p:cNvSpPr>
          <p:nvPr>
            <p:ph sz="quarter" idx="1"/>
          </p:nvPr>
        </p:nvSpPr>
        <p:spPr/>
        <p:txBody>
          <a:bodyPr>
            <a:normAutofit fontScale="70000" lnSpcReduction="20000"/>
          </a:bodyPr>
          <a:lstStyle/>
          <a:p>
            <a:pPr marL="0" indent="0">
              <a:buNone/>
            </a:pPr>
            <a:r>
              <a:rPr lang="tr-TR" dirty="0" smtClean="0"/>
              <a:t>Çocuk </a:t>
            </a:r>
            <a:r>
              <a:rPr lang="tr-TR" dirty="0"/>
              <a:t>ihmali ve istismarında görülen belirtiler fiziksel ve duygusal olmak üzere ikiye ayrılır. </a:t>
            </a:r>
            <a:endParaRPr lang="tr-TR" dirty="0" smtClean="0"/>
          </a:p>
          <a:p>
            <a:pPr marL="0" indent="0" algn="ctr">
              <a:buNone/>
            </a:pPr>
            <a:r>
              <a:rPr lang="tr-TR" b="1" dirty="0" smtClean="0">
                <a:solidFill>
                  <a:schemeClr val="bg2">
                    <a:lumMod val="75000"/>
                  </a:schemeClr>
                </a:solidFill>
              </a:rPr>
              <a:t>Duygusal </a:t>
            </a:r>
            <a:r>
              <a:rPr lang="tr-TR" b="1" dirty="0">
                <a:solidFill>
                  <a:schemeClr val="bg2">
                    <a:lumMod val="75000"/>
                  </a:schemeClr>
                </a:solidFill>
              </a:rPr>
              <a:t>belirtiler </a:t>
            </a:r>
            <a:endParaRPr lang="tr-TR" dirty="0">
              <a:solidFill>
                <a:schemeClr val="bg2">
                  <a:lumMod val="75000"/>
                </a:schemeClr>
              </a:solidFill>
            </a:endParaRPr>
          </a:p>
          <a:p>
            <a:endParaRPr lang="tr-TR" dirty="0"/>
          </a:p>
          <a:p>
            <a:r>
              <a:rPr lang="tr-TR" dirty="0" smtClean="0"/>
              <a:t>Depresyon </a:t>
            </a:r>
            <a:endParaRPr lang="tr-TR" dirty="0"/>
          </a:p>
          <a:p>
            <a:r>
              <a:rPr lang="tr-TR" dirty="0" smtClean="0"/>
              <a:t>Uyku </a:t>
            </a:r>
            <a:r>
              <a:rPr lang="tr-TR" dirty="0"/>
              <a:t>bozuklukları </a:t>
            </a:r>
          </a:p>
          <a:p>
            <a:r>
              <a:rPr lang="tr-TR" dirty="0" smtClean="0"/>
              <a:t>Saldırganlık </a:t>
            </a:r>
            <a:endParaRPr lang="tr-TR" dirty="0"/>
          </a:p>
          <a:p>
            <a:r>
              <a:rPr lang="tr-TR" dirty="0" smtClean="0"/>
              <a:t>Korku </a:t>
            </a:r>
            <a:endParaRPr lang="tr-TR" dirty="0"/>
          </a:p>
          <a:p>
            <a:r>
              <a:rPr lang="tr-TR" dirty="0" smtClean="0"/>
              <a:t>Ağlama </a:t>
            </a:r>
            <a:r>
              <a:rPr lang="tr-TR" dirty="0"/>
              <a:t>nöbetleri </a:t>
            </a:r>
          </a:p>
          <a:p>
            <a:r>
              <a:rPr lang="tr-TR" dirty="0" smtClean="0"/>
              <a:t>Yaş </a:t>
            </a:r>
            <a:r>
              <a:rPr lang="tr-TR" dirty="0"/>
              <a:t>grubuna uygun olmayan davranışlar </a:t>
            </a:r>
          </a:p>
          <a:p>
            <a:r>
              <a:rPr lang="tr-TR" dirty="0" smtClean="0"/>
              <a:t>İntihar </a:t>
            </a:r>
            <a:r>
              <a:rPr lang="tr-TR" dirty="0"/>
              <a:t>düşüncesi </a:t>
            </a:r>
          </a:p>
          <a:p>
            <a:r>
              <a:rPr lang="tr-TR" dirty="0" smtClean="0"/>
              <a:t>Panik </a:t>
            </a:r>
            <a:r>
              <a:rPr lang="tr-TR" dirty="0"/>
              <a:t>ataklar </a:t>
            </a:r>
          </a:p>
          <a:p>
            <a:r>
              <a:rPr lang="tr-TR" dirty="0" smtClean="0"/>
              <a:t>Başkalarına </a:t>
            </a:r>
            <a:r>
              <a:rPr lang="tr-TR" dirty="0"/>
              <a:t>güvenmemesi </a:t>
            </a:r>
          </a:p>
          <a:p>
            <a:r>
              <a:rPr lang="tr-TR" dirty="0" smtClean="0"/>
              <a:t>Okula </a:t>
            </a:r>
            <a:r>
              <a:rPr lang="tr-TR" dirty="0"/>
              <a:t>gitmek istememesi veya okuldan kaçması, devamsızlık yapması </a:t>
            </a:r>
          </a:p>
          <a:p>
            <a:r>
              <a:rPr lang="tr-TR" dirty="0" smtClean="0"/>
              <a:t>Yatağını </a:t>
            </a:r>
            <a:r>
              <a:rPr lang="tr-TR" dirty="0"/>
              <a:t>ıslatma, kekeleme veya konuşmada tutukluk göstermesi </a:t>
            </a:r>
          </a:p>
          <a:p>
            <a:r>
              <a:rPr lang="tr-TR" dirty="0" smtClean="0"/>
              <a:t>Gösterdiği </a:t>
            </a:r>
            <a:r>
              <a:rPr lang="tr-TR" dirty="0"/>
              <a:t>tutum ve davranışlarıyla ilgili sorulara akla yatmayan, yalan söylediği duygusu yaratan cevaplar vermesi </a:t>
            </a:r>
          </a:p>
          <a:p>
            <a:endParaRPr lang="tr-TR" dirty="0"/>
          </a:p>
        </p:txBody>
      </p:sp>
    </p:spTree>
    <p:extLst>
      <p:ext uri="{BB962C8B-B14F-4D97-AF65-F5344CB8AC3E}">
        <p14:creationId xmlns:p14="http://schemas.microsoft.com/office/powerpoint/2010/main" val="133316302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sz="quarter" idx="1"/>
          </p:nvPr>
        </p:nvSpPr>
        <p:spPr/>
        <p:txBody>
          <a:bodyPr>
            <a:normAutofit/>
          </a:bodyPr>
          <a:lstStyle/>
          <a:p>
            <a:endParaRPr lang="tr-TR" dirty="0"/>
          </a:p>
          <a:p>
            <a:pPr marL="0" indent="0" algn="ctr">
              <a:buNone/>
            </a:pPr>
            <a:r>
              <a:rPr lang="tr-TR" b="1" dirty="0">
                <a:solidFill>
                  <a:schemeClr val="bg2">
                    <a:lumMod val="75000"/>
                  </a:schemeClr>
                </a:solidFill>
              </a:rPr>
              <a:t>Fiziksel belirtiler </a:t>
            </a:r>
            <a:endParaRPr lang="tr-TR" dirty="0">
              <a:solidFill>
                <a:schemeClr val="bg2">
                  <a:lumMod val="75000"/>
                </a:schemeClr>
              </a:solidFill>
            </a:endParaRPr>
          </a:p>
          <a:p>
            <a:endParaRPr lang="tr-TR" dirty="0"/>
          </a:p>
          <a:p>
            <a:r>
              <a:rPr lang="tr-TR" dirty="0" smtClean="0"/>
              <a:t>Çocuğun </a:t>
            </a:r>
            <a:r>
              <a:rPr lang="tr-TR" dirty="0"/>
              <a:t>vücudunun muhtelif yerlerinde morluklar, farklı düzeylerde ve farklı zamanlarda iyileşme gösteren tipik darp izleri olabilir. Yine darp izleri tatil, hafta sonu gibi rutin aralıklarla tekrarlanan belirtiler verebilir. </a:t>
            </a:r>
          </a:p>
          <a:p>
            <a:r>
              <a:rPr lang="tr-TR" dirty="0" smtClean="0"/>
              <a:t>Nedeni </a:t>
            </a:r>
            <a:r>
              <a:rPr lang="tr-TR" dirty="0"/>
              <a:t>açıklanamayan yanıklar, özellikle el ayasında, ayak tabanında, kaba etlerde sigara yanıkları tedavinin geciktiğini düşündüren yara ve yara enfeksiyonları olabilir. </a:t>
            </a:r>
          </a:p>
          <a:p>
            <a:r>
              <a:rPr lang="es-ES" dirty="0" smtClean="0"/>
              <a:t>İyileşmeyen</a:t>
            </a:r>
            <a:r>
              <a:rPr lang="es-ES" dirty="0"/>
              <a:t>, sebebi belli olmayan yaralar. </a:t>
            </a:r>
          </a:p>
          <a:p>
            <a:endParaRPr lang="tr-TR"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72199" y="116632"/>
            <a:ext cx="2326483" cy="21922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89453800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pic>
        <p:nvPicPr>
          <p:cNvPr id="4098" name="Picture 2"/>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bwMode="auto">
          <a:xfrm>
            <a:off x="467544" y="1268760"/>
            <a:ext cx="1898501" cy="268474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09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59832" y="1628800"/>
            <a:ext cx="1743249" cy="212708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10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80111" y="1628800"/>
            <a:ext cx="2305343" cy="201014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101"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3568" y="4581128"/>
            <a:ext cx="1796102" cy="187220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102"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98056" y="4581128"/>
            <a:ext cx="1576596" cy="187220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103"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084168" y="4081463"/>
            <a:ext cx="2088232" cy="2424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81705838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pic>
        <p:nvPicPr>
          <p:cNvPr id="5122" name="Picture 2"/>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bwMode="auto">
          <a:xfrm>
            <a:off x="343780" y="1484784"/>
            <a:ext cx="2056818" cy="16768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12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06880" y="892538"/>
            <a:ext cx="1825159" cy="234407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124"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96136" y="1124744"/>
            <a:ext cx="2328817" cy="201622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125"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87624" y="4293096"/>
            <a:ext cx="1440160" cy="181767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126"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15231" y="4270626"/>
            <a:ext cx="1980535" cy="196668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127"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516216" y="4221088"/>
            <a:ext cx="2088232" cy="20588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62117873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pic>
        <p:nvPicPr>
          <p:cNvPr id="6146" name="Picture 2"/>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bwMode="auto">
          <a:xfrm>
            <a:off x="3563888" y="2996952"/>
            <a:ext cx="2016936" cy="241342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14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5576" y="1631924"/>
            <a:ext cx="2592288" cy="255840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14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56176" y="2060848"/>
            <a:ext cx="2699293" cy="222197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06136581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a:solidFill>
                  <a:schemeClr val="bg2">
                    <a:lumMod val="75000"/>
                  </a:schemeClr>
                </a:solidFill>
              </a:rPr>
              <a:t>İhmal ve İstismarlarda Psikolojik Destek </a:t>
            </a:r>
            <a:r>
              <a:rPr lang="tr-TR" dirty="0"/>
              <a:t/>
            </a:r>
            <a:br>
              <a:rPr lang="tr-TR" dirty="0"/>
            </a:br>
            <a:endParaRPr lang="tr-TR" dirty="0"/>
          </a:p>
        </p:txBody>
      </p:sp>
      <p:sp>
        <p:nvSpPr>
          <p:cNvPr id="3" name="İçerik Yer Tutucusu 2"/>
          <p:cNvSpPr>
            <a:spLocks noGrp="1"/>
          </p:cNvSpPr>
          <p:nvPr>
            <p:ph sz="quarter" idx="1"/>
          </p:nvPr>
        </p:nvSpPr>
        <p:spPr/>
        <p:txBody>
          <a:bodyPr/>
          <a:lstStyle/>
          <a:p>
            <a:r>
              <a:rPr lang="tr-TR" dirty="0" smtClean="0"/>
              <a:t>Çocuk </a:t>
            </a:r>
            <a:r>
              <a:rPr lang="tr-TR" dirty="0"/>
              <a:t>ihmal ve istismarlarında psikolojik destek sağlamak için iyi öykü almak ve güven oluşturmak iyileşmeyi hızlandırmak açısından önemlidir. </a:t>
            </a:r>
          </a:p>
        </p:txBody>
      </p:sp>
    </p:spTree>
    <p:extLst>
      <p:ext uri="{BB962C8B-B14F-4D97-AF65-F5344CB8AC3E}">
        <p14:creationId xmlns:p14="http://schemas.microsoft.com/office/powerpoint/2010/main" val="313439854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a:t/>
            </a:r>
            <a:br>
              <a:rPr lang="tr-TR" dirty="0"/>
            </a:br>
            <a:r>
              <a:rPr lang="tr-TR" b="1" dirty="0">
                <a:solidFill>
                  <a:schemeClr val="bg2">
                    <a:lumMod val="75000"/>
                  </a:schemeClr>
                </a:solidFill>
              </a:rPr>
              <a:t>Öykü alma </a:t>
            </a:r>
            <a:r>
              <a:rPr lang="tr-TR" dirty="0"/>
              <a:t/>
            </a:r>
            <a:br>
              <a:rPr lang="tr-TR" dirty="0"/>
            </a:br>
            <a:endParaRPr lang="tr-TR" dirty="0"/>
          </a:p>
        </p:txBody>
      </p:sp>
      <p:sp>
        <p:nvSpPr>
          <p:cNvPr id="3" name="İçerik Yer Tutucusu 2"/>
          <p:cNvSpPr>
            <a:spLocks noGrp="1"/>
          </p:cNvSpPr>
          <p:nvPr>
            <p:ph sz="quarter" idx="1"/>
          </p:nvPr>
        </p:nvSpPr>
        <p:spPr/>
        <p:txBody>
          <a:bodyPr>
            <a:normAutofit fontScale="77500" lnSpcReduction="20000"/>
          </a:bodyPr>
          <a:lstStyle/>
          <a:p>
            <a:endParaRPr lang="tr-TR" dirty="0"/>
          </a:p>
          <a:p>
            <a:r>
              <a:rPr lang="tr-TR" dirty="0" smtClean="0"/>
              <a:t>Sağlık </a:t>
            </a:r>
            <a:r>
              <a:rPr lang="tr-TR" dirty="0"/>
              <a:t>personeli ihmal ve istismara uğrayan çocuğa kendini, görevini ismiyle birlikte yumuşak ses tonuyla tanıtarak öykü almaya başlamalıdır. </a:t>
            </a:r>
          </a:p>
          <a:p>
            <a:r>
              <a:rPr lang="tr-TR" dirty="0" smtClean="0"/>
              <a:t>İsmiyle </a:t>
            </a:r>
            <a:r>
              <a:rPr lang="tr-TR" dirty="0"/>
              <a:t>hitap edip çocukla yan yana oturmak doğru öykü almaya yardımcı olacaktır. </a:t>
            </a:r>
          </a:p>
          <a:p>
            <a:r>
              <a:rPr lang="tr-TR" dirty="0" smtClean="0"/>
              <a:t>Olayın </a:t>
            </a:r>
            <a:r>
              <a:rPr lang="tr-TR" dirty="0"/>
              <a:t>oluş şekliyle ilgili olarak (nasıl, ne) sorularıyla başlayan cümleler kurulmalıdır. Niçin, neden, vb. ifadeler kullanılmamalıdır. </a:t>
            </a:r>
          </a:p>
          <a:p>
            <a:r>
              <a:rPr lang="tr-TR" dirty="0" smtClean="0"/>
              <a:t>Çocuğun </a:t>
            </a:r>
            <a:r>
              <a:rPr lang="tr-TR" dirty="0"/>
              <a:t>anlattığı olayda abartı hissedilirse aynı soru bir süre sonra içeriği </a:t>
            </a:r>
            <a:r>
              <a:rPr lang="tr-TR" dirty="0" smtClean="0"/>
              <a:t>değiştirilmeden </a:t>
            </a:r>
            <a:r>
              <a:rPr lang="tr-TR" dirty="0"/>
              <a:t>tekrar sorulabilir. </a:t>
            </a:r>
          </a:p>
          <a:p>
            <a:r>
              <a:rPr lang="tr-TR" dirty="0" smtClean="0"/>
              <a:t>Dikkatle </a:t>
            </a:r>
            <a:r>
              <a:rPr lang="tr-TR" dirty="0"/>
              <a:t>dinlemek, dinlerken yargılamamak ve doğal olmak iyi öykü almayı sağlayacaktır. </a:t>
            </a:r>
          </a:p>
          <a:p>
            <a:r>
              <a:rPr lang="tr-TR" dirty="0" smtClean="0"/>
              <a:t>Çocuğun </a:t>
            </a:r>
            <a:r>
              <a:rPr lang="tr-TR" dirty="0"/>
              <a:t>kişilik özellikleri, hobileri, fobileri, yakınları ile ilişkileri, ailenin </a:t>
            </a:r>
            <a:r>
              <a:rPr lang="tr-TR" dirty="0" err="1"/>
              <a:t>sosyo</a:t>
            </a:r>
            <a:r>
              <a:rPr lang="tr-TR" dirty="0"/>
              <a:t>– ekonomik durumu, arkadaş ilişkileri, beslenme ve temizlik alışkanlıkları ile ilgili bilgiler istismar için önemli ipuçları verir. </a:t>
            </a:r>
          </a:p>
          <a:p>
            <a:r>
              <a:rPr lang="tr-TR" dirty="0" smtClean="0"/>
              <a:t>Ebeveynle </a:t>
            </a:r>
            <a:r>
              <a:rPr lang="tr-TR" dirty="0"/>
              <a:t>ya da çocuğun bakımı ile ilgilenen kişilerle ayrı ayrı görüştükten sonra gerekirse beraber görüşmek yerinde ve doğru olur. </a:t>
            </a:r>
          </a:p>
          <a:p>
            <a:endParaRPr lang="tr-TR" dirty="0"/>
          </a:p>
        </p:txBody>
      </p:sp>
    </p:spTree>
    <p:extLst>
      <p:ext uri="{BB962C8B-B14F-4D97-AF65-F5344CB8AC3E}">
        <p14:creationId xmlns:p14="http://schemas.microsoft.com/office/powerpoint/2010/main" val="168461550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a:solidFill>
                  <a:schemeClr val="bg2">
                    <a:lumMod val="75000"/>
                  </a:schemeClr>
                </a:solidFill>
              </a:rPr>
              <a:t>Güven ilişkisi oluşturma </a:t>
            </a:r>
            <a:r>
              <a:rPr lang="tr-TR" dirty="0"/>
              <a:t/>
            </a:r>
            <a:br>
              <a:rPr lang="tr-TR" dirty="0"/>
            </a:br>
            <a:endParaRPr lang="tr-TR" dirty="0"/>
          </a:p>
        </p:txBody>
      </p:sp>
      <p:sp>
        <p:nvSpPr>
          <p:cNvPr id="3" name="İçerik Yer Tutucusu 2"/>
          <p:cNvSpPr>
            <a:spLocks noGrp="1"/>
          </p:cNvSpPr>
          <p:nvPr>
            <p:ph sz="quarter" idx="1"/>
          </p:nvPr>
        </p:nvSpPr>
        <p:spPr>
          <a:xfrm>
            <a:off x="457200" y="908720"/>
            <a:ext cx="8229600" cy="5400600"/>
          </a:xfrm>
        </p:spPr>
        <p:txBody>
          <a:bodyPr>
            <a:normAutofit fontScale="77500" lnSpcReduction="20000"/>
          </a:bodyPr>
          <a:lstStyle/>
          <a:p>
            <a:endParaRPr lang="tr-TR" dirty="0"/>
          </a:p>
          <a:p>
            <a:endParaRPr lang="tr-TR" dirty="0"/>
          </a:p>
          <a:p>
            <a:r>
              <a:rPr lang="tr-TR" dirty="0" smtClean="0"/>
              <a:t>Uygun </a:t>
            </a:r>
            <a:r>
              <a:rPr lang="tr-TR" dirty="0"/>
              <a:t>ortam sağlanır. </a:t>
            </a:r>
          </a:p>
          <a:p>
            <a:r>
              <a:rPr lang="tr-TR" dirty="0" smtClean="0"/>
              <a:t>Yan </a:t>
            </a:r>
            <a:r>
              <a:rPr lang="tr-TR" dirty="0"/>
              <a:t>yana oturulur (karşısına oturmak iletişimi olumsuz etkileyebilir). </a:t>
            </a:r>
          </a:p>
          <a:p>
            <a:r>
              <a:rPr lang="tr-TR" dirty="0" smtClean="0"/>
              <a:t>Çocuğun </a:t>
            </a:r>
            <a:r>
              <a:rPr lang="tr-TR" dirty="0"/>
              <a:t>ismi öğrenilip kendinizi tanıtarak iletişime başlanır. </a:t>
            </a:r>
          </a:p>
          <a:p>
            <a:r>
              <a:rPr lang="tr-TR" dirty="0" smtClean="0"/>
              <a:t>Bedeninin </a:t>
            </a:r>
            <a:r>
              <a:rPr lang="tr-TR" dirty="0"/>
              <a:t>ona ait ve özel olduğu anlatılmalıdır. </a:t>
            </a:r>
          </a:p>
          <a:p>
            <a:r>
              <a:rPr lang="tr-TR" dirty="0" smtClean="0"/>
              <a:t>Mahremiyetine </a:t>
            </a:r>
            <a:r>
              <a:rPr lang="tr-TR" dirty="0"/>
              <a:t>saygılı olunduğu hissettirilmelidir. </a:t>
            </a:r>
          </a:p>
          <a:p>
            <a:r>
              <a:rPr lang="tr-TR" dirty="0" smtClean="0"/>
              <a:t>Çocukların </a:t>
            </a:r>
            <a:r>
              <a:rPr lang="tr-TR" dirty="0"/>
              <a:t>da büyükler gibi duyguları olduğunu, izinsiz dokunulmasına “hayır” deme hakkının bulunduğu özellikle vurgulanmalıdır. </a:t>
            </a:r>
          </a:p>
          <a:p>
            <a:r>
              <a:rPr lang="tr-TR" dirty="0" smtClean="0"/>
              <a:t>Paylaşımcı </a:t>
            </a:r>
            <a:r>
              <a:rPr lang="tr-TR" dirty="0"/>
              <a:t>olmamak, gereksiz detaylara girmek güven ilişkisini zedeleyebilir. </a:t>
            </a:r>
          </a:p>
          <a:p>
            <a:r>
              <a:rPr lang="tr-TR" dirty="0" smtClean="0"/>
              <a:t>İstismar </a:t>
            </a:r>
            <a:r>
              <a:rPr lang="tr-TR" dirty="0"/>
              <a:t>ve ihmal durumlarında ne olursa olsun kendisinin suçlu olamayacağı belirtilmelidir. </a:t>
            </a:r>
          </a:p>
          <a:p>
            <a:r>
              <a:rPr lang="tr-TR" dirty="0" smtClean="0"/>
              <a:t>Her </a:t>
            </a:r>
            <a:r>
              <a:rPr lang="tr-TR" dirty="0"/>
              <a:t>olumsuzlukta mutlaka yardım için söz verilmeli ve her şeyi rahatça anlatması için güven sağlanmalıdır. </a:t>
            </a:r>
          </a:p>
          <a:p>
            <a:r>
              <a:rPr lang="tr-TR" dirty="0" smtClean="0"/>
              <a:t>İstismar </a:t>
            </a:r>
            <a:r>
              <a:rPr lang="tr-TR" dirty="0"/>
              <a:t>ve ihmalle ilgili veya bunları hatırlatacak film, program izlemesi engellenmeli, bu konuda aile ve ilgili kuruluşlarla işbirliği yapılmalıdır. </a:t>
            </a:r>
          </a:p>
          <a:p>
            <a:endParaRPr lang="tr-TR" dirty="0"/>
          </a:p>
        </p:txBody>
      </p:sp>
    </p:spTree>
    <p:extLst>
      <p:ext uri="{BB962C8B-B14F-4D97-AF65-F5344CB8AC3E}">
        <p14:creationId xmlns:p14="http://schemas.microsoft.com/office/powerpoint/2010/main" val="172441234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400" b="1" dirty="0">
                <a:solidFill>
                  <a:schemeClr val="bg2">
                    <a:lumMod val="75000"/>
                  </a:schemeClr>
                </a:solidFill>
              </a:rPr>
              <a:t>İhmal ve İstismarlarda Gerekli Birimlerden Yardım Alma </a:t>
            </a:r>
            <a:endParaRPr lang="tr-TR" sz="2400" dirty="0">
              <a:solidFill>
                <a:schemeClr val="bg2">
                  <a:lumMod val="75000"/>
                </a:schemeClr>
              </a:solidFill>
            </a:endParaRPr>
          </a:p>
        </p:txBody>
      </p:sp>
      <p:sp>
        <p:nvSpPr>
          <p:cNvPr id="3" name="İçerik Yer Tutucusu 2"/>
          <p:cNvSpPr>
            <a:spLocks noGrp="1"/>
          </p:cNvSpPr>
          <p:nvPr>
            <p:ph sz="quarter" idx="1"/>
          </p:nvPr>
        </p:nvSpPr>
        <p:spPr/>
        <p:txBody>
          <a:bodyPr>
            <a:normAutofit fontScale="77500" lnSpcReduction="20000"/>
          </a:bodyPr>
          <a:lstStyle/>
          <a:p>
            <a:pPr marL="0" indent="0">
              <a:buNone/>
            </a:pPr>
            <a:r>
              <a:rPr lang="tr-TR" dirty="0" smtClean="0"/>
              <a:t>Çocuk </a:t>
            </a:r>
            <a:r>
              <a:rPr lang="tr-TR" dirty="0"/>
              <a:t>ihmali ve istismarında; hukuk- emniyet, sağlık, eğitim, sosyal hizmetler ve sivil toplum kuruluşları ile işbirliği, yardımlaşma sorunun çözümü için gereklidir. </a:t>
            </a:r>
          </a:p>
          <a:p>
            <a:r>
              <a:rPr lang="tr-TR" b="1" dirty="0" smtClean="0"/>
              <a:t>Hukuk–Emniyet</a:t>
            </a:r>
            <a:r>
              <a:rPr lang="tr-TR" b="1" dirty="0"/>
              <a:t>; </a:t>
            </a:r>
            <a:r>
              <a:rPr lang="tr-TR" dirty="0"/>
              <a:t>çocuk hakları, sorgulama ve muayene ile ilgili yasal düzenlemeler takip edilmeli ve yardım alınmalıdır. </a:t>
            </a:r>
          </a:p>
          <a:p>
            <a:r>
              <a:rPr lang="tr-TR" b="1" dirty="0" smtClean="0"/>
              <a:t>Sağlık</a:t>
            </a:r>
            <a:r>
              <a:rPr lang="tr-TR" b="1" dirty="0"/>
              <a:t>; </a:t>
            </a:r>
            <a:r>
              <a:rPr lang="tr-TR" dirty="0"/>
              <a:t>ebeveyn psikolojisi, çocuk gelişimi, risk altındaki grubun tanımlanması, istismar ve ihmalin tıbbi olarak belirlenmesi gerekmektedir. </a:t>
            </a:r>
          </a:p>
          <a:p>
            <a:r>
              <a:rPr lang="tr-TR" b="1" dirty="0" smtClean="0"/>
              <a:t>Eğitim</a:t>
            </a:r>
            <a:r>
              <a:rPr lang="tr-TR" b="1" dirty="0"/>
              <a:t>; </a:t>
            </a:r>
            <a:r>
              <a:rPr lang="tr-TR" dirty="0"/>
              <a:t>aile, öğrenci, veli, özellikle riskli aile öğrenci grubunun eğitimi ve takibi gereklidir. Ayrıca psikolog, pedagog vb. meslek mensuplarının hizmet içi eğitimle yenilikleri takip etmelidir. </a:t>
            </a:r>
          </a:p>
          <a:p>
            <a:r>
              <a:rPr lang="tr-TR" b="1" dirty="0" smtClean="0"/>
              <a:t>Sosyal </a:t>
            </a:r>
            <a:r>
              <a:rPr lang="tr-TR" b="1" dirty="0"/>
              <a:t>hizmetler; </a:t>
            </a:r>
            <a:r>
              <a:rPr lang="tr-TR" dirty="0"/>
              <a:t>risk taşıyan grupların belirlenmesi, desteklenmesi, ev ziyaretleri ile özel durumların düzeltilmesi ve gerekirse çocukları koruma altına alınmalıdır. </a:t>
            </a:r>
          </a:p>
          <a:p>
            <a:r>
              <a:rPr lang="tr-TR" b="1" dirty="0" smtClean="0"/>
              <a:t>Sivil </a:t>
            </a:r>
            <a:r>
              <a:rPr lang="tr-TR" b="1" dirty="0"/>
              <a:t>toplum kuruluşları; </a:t>
            </a:r>
            <a:r>
              <a:rPr lang="tr-TR" dirty="0"/>
              <a:t>bu alanda son yıllarda sivil toplum kuruluşları ciddi ve duyarlı çalışmalarla kamu kuruluşlarına yardımcı olmaktadır. </a:t>
            </a:r>
          </a:p>
          <a:p>
            <a:endParaRPr lang="tr-TR" dirty="0"/>
          </a:p>
        </p:txBody>
      </p:sp>
    </p:spTree>
    <p:extLst>
      <p:ext uri="{BB962C8B-B14F-4D97-AF65-F5344CB8AC3E}">
        <p14:creationId xmlns:p14="http://schemas.microsoft.com/office/powerpoint/2010/main" val="361958676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a:solidFill>
                  <a:schemeClr val="bg2">
                    <a:lumMod val="75000"/>
                  </a:schemeClr>
                </a:solidFill>
              </a:rPr>
              <a:t>Pediatrik Hastaya Yaklaşım İlkeleri </a:t>
            </a:r>
            <a:r>
              <a:rPr lang="tr-TR" dirty="0"/>
              <a:t/>
            </a:r>
            <a:br>
              <a:rPr lang="tr-TR" dirty="0"/>
            </a:br>
            <a:endParaRPr lang="tr-TR" dirty="0"/>
          </a:p>
        </p:txBody>
      </p:sp>
      <p:sp>
        <p:nvSpPr>
          <p:cNvPr id="3" name="İçerik Yer Tutucusu 2"/>
          <p:cNvSpPr>
            <a:spLocks noGrp="1"/>
          </p:cNvSpPr>
          <p:nvPr>
            <p:ph sz="quarter" idx="1"/>
          </p:nvPr>
        </p:nvSpPr>
        <p:spPr/>
        <p:txBody>
          <a:bodyPr/>
          <a:lstStyle/>
          <a:p>
            <a:r>
              <a:rPr lang="tr-TR" dirty="0" smtClean="0"/>
              <a:t>Çocuk </a:t>
            </a:r>
            <a:r>
              <a:rPr lang="tr-TR" dirty="0"/>
              <a:t>hastalar hayata ve hastalığa ait tecrübeleri sınırlı olduğu için, müdahalede bulunacak sağlık personelinin pediatrik hastaya yaklaşım ilkelerini iyi bilmesi gerekir. </a:t>
            </a:r>
            <a:endParaRPr lang="tr-TR" dirty="0" smtClean="0"/>
          </a:p>
          <a:p>
            <a:r>
              <a:rPr lang="tr-TR" dirty="0" smtClean="0"/>
              <a:t>Soğukkanlı </a:t>
            </a:r>
            <a:r>
              <a:rPr lang="tr-TR" dirty="0"/>
              <a:t>ve tecrübeli yaklaşım gösterilmezse aile ve diğer yakınların duygusal tepkileri yoğunluk kazanacak ve gerekli müdahale yapılamaz olacaktır. </a:t>
            </a:r>
            <a:endParaRPr lang="tr-TR" dirty="0" smtClean="0"/>
          </a:p>
          <a:p>
            <a:r>
              <a:rPr lang="tr-TR" dirty="0" smtClean="0"/>
              <a:t>Pediatrik </a:t>
            </a:r>
            <a:r>
              <a:rPr lang="tr-TR" dirty="0"/>
              <a:t>hastaya bakım ilkelerini ana hatları ile şöyle sıralayabiliriz. </a:t>
            </a:r>
          </a:p>
        </p:txBody>
      </p:sp>
    </p:spTree>
    <p:extLst>
      <p:ext uri="{BB962C8B-B14F-4D97-AF65-F5344CB8AC3E}">
        <p14:creationId xmlns:p14="http://schemas.microsoft.com/office/powerpoint/2010/main" val="177014489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200" b="1" dirty="0">
                <a:solidFill>
                  <a:schemeClr val="bg2">
                    <a:lumMod val="75000"/>
                  </a:schemeClr>
                </a:solidFill>
              </a:rPr>
              <a:t>GERİATRİK HASTAYA PSİKOLOJİK DESTEK </a:t>
            </a:r>
            <a:r>
              <a:rPr lang="tr-TR" dirty="0"/>
              <a:t/>
            </a:r>
            <a:br>
              <a:rPr lang="tr-TR" dirty="0"/>
            </a:br>
            <a:endParaRPr lang="tr-TR" dirty="0"/>
          </a:p>
        </p:txBody>
      </p:sp>
      <p:sp>
        <p:nvSpPr>
          <p:cNvPr id="3" name="İçerik Yer Tutucusu 2"/>
          <p:cNvSpPr>
            <a:spLocks noGrp="1"/>
          </p:cNvSpPr>
          <p:nvPr>
            <p:ph sz="quarter" idx="1"/>
          </p:nvPr>
        </p:nvSpPr>
        <p:spPr/>
        <p:txBody>
          <a:bodyPr/>
          <a:lstStyle/>
          <a:p>
            <a:r>
              <a:rPr lang="tr-TR" dirty="0" smtClean="0"/>
              <a:t>65 </a:t>
            </a:r>
            <a:r>
              <a:rPr lang="tr-TR" dirty="0"/>
              <a:t>yaş ve üstü nüfusun artmasına bağlı olarak yaşlıların sağlık ve hastalık durumlarının değerlendirilmesi yaşlılığa bağlı komplikasyonların azaltılması amacıyla tıpta geriatri bilimine ihtiyaç duyulmuştur. </a:t>
            </a:r>
            <a:endParaRPr lang="tr-TR" dirty="0" smtClean="0"/>
          </a:p>
          <a:p>
            <a:r>
              <a:rPr lang="tr-TR" dirty="0" smtClean="0"/>
              <a:t>Yaşlılık</a:t>
            </a:r>
            <a:r>
              <a:rPr lang="tr-TR" dirty="0"/>
              <a:t>, hastalık değildir. </a:t>
            </a:r>
            <a:endParaRPr lang="tr-TR" dirty="0" smtClean="0"/>
          </a:p>
          <a:p>
            <a:r>
              <a:rPr lang="tr-TR" dirty="0" smtClean="0"/>
              <a:t>Organ </a:t>
            </a:r>
            <a:r>
              <a:rPr lang="tr-TR" dirty="0"/>
              <a:t>ve sistemlerdeki yaşlanmayı hastalıklardan ayırt etmek gerekir. </a:t>
            </a:r>
            <a:endParaRPr lang="tr-TR" dirty="0" smtClean="0"/>
          </a:p>
          <a:p>
            <a:r>
              <a:rPr lang="tr-TR" dirty="0" smtClean="0"/>
              <a:t>Buna </a:t>
            </a:r>
            <a:r>
              <a:rPr lang="tr-TR" dirty="0"/>
              <a:t>bağlı olarak yaşlı hastaların psikolojisinde de bu döneme bağlı değişimlerin olması normal kabul edilir. </a:t>
            </a:r>
            <a:endParaRPr lang="tr-TR" dirty="0" smtClean="0"/>
          </a:p>
          <a:p>
            <a:r>
              <a:rPr lang="tr-TR" dirty="0" smtClean="0"/>
              <a:t>Yaşlının </a:t>
            </a:r>
            <a:r>
              <a:rPr lang="tr-TR" dirty="0"/>
              <a:t>hayatını daha kaliteli devam ettirmesi için psikolojik yönden de desteklenmelidir. </a:t>
            </a:r>
          </a:p>
        </p:txBody>
      </p:sp>
    </p:spTree>
    <p:extLst>
      <p:ext uri="{BB962C8B-B14F-4D97-AF65-F5344CB8AC3E}">
        <p14:creationId xmlns:p14="http://schemas.microsoft.com/office/powerpoint/2010/main" val="62998699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a:solidFill>
                  <a:schemeClr val="bg2">
                    <a:lumMod val="75000"/>
                  </a:schemeClr>
                </a:solidFill>
              </a:rPr>
              <a:t>Geriatri </a:t>
            </a:r>
            <a:r>
              <a:rPr lang="tr-TR" dirty="0"/>
              <a:t/>
            </a:r>
            <a:br>
              <a:rPr lang="tr-TR" dirty="0"/>
            </a:br>
            <a:endParaRPr lang="tr-TR" dirty="0"/>
          </a:p>
        </p:txBody>
      </p:sp>
      <p:sp>
        <p:nvSpPr>
          <p:cNvPr id="3" name="İçerik Yer Tutucusu 2"/>
          <p:cNvSpPr>
            <a:spLocks noGrp="1"/>
          </p:cNvSpPr>
          <p:nvPr>
            <p:ph sz="quarter" idx="1"/>
          </p:nvPr>
        </p:nvSpPr>
        <p:spPr/>
        <p:txBody>
          <a:bodyPr>
            <a:normAutofit fontScale="92500"/>
          </a:bodyPr>
          <a:lstStyle/>
          <a:p>
            <a:r>
              <a:rPr lang="tr-TR" dirty="0" smtClean="0"/>
              <a:t>Yaşlılık</a:t>
            </a:r>
            <a:r>
              <a:rPr lang="tr-TR" dirty="0"/>
              <a:t>, bireylerin genlere has bir zaman süreci içinde, iç ve dış çevredeki değişikliklere uyum yeteneğinin azalması sonucu, problemlerle başa çıkmanın zorlaştığı ve pek çok hastalığın karşımıza çıktığı bir yaşam dönemidir. </a:t>
            </a:r>
            <a:endParaRPr lang="tr-TR" dirty="0" smtClean="0"/>
          </a:p>
          <a:p>
            <a:r>
              <a:rPr lang="tr-TR" dirty="0" smtClean="0"/>
              <a:t>Bu </a:t>
            </a:r>
            <a:r>
              <a:rPr lang="tr-TR" dirty="0"/>
              <a:t>dönemde amaç yaşlanmanın ortadan kaldırılması değil, yaşlılık yıllarına sağlıklı ulaşmak ve mevcut sağlığın olabildiğince korunmasını temin etmektir. </a:t>
            </a:r>
            <a:endParaRPr lang="tr-TR" dirty="0" smtClean="0"/>
          </a:p>
          <a:p>
            <a:r>
              <a:rPr lang="tr-TR" dirty="0" smtClean="0"/>
              <a:t>Dünya </a:t>
            </a:r>
            <a:r>
              <a:rPr lang="tr-TR" dirty="0"/>
              <a:t>Sağlık Teşkilatı 65 yaş ve üstü olarak belirlediği </a:t>
            </a:r>
            <a:r>
              <a:rPr lang="tr-TR" dirty="0" err="1"/>
              <a:t>geriatrik</a:t>
            </a:r>
            <a:r>
              <a:rPr lang="tr-TR" dirty="0"/>
              <a:t> popülasyonda sağlıklı yaşlanmanın mümkün olabilmesi için 1995 yılında 'Yaşlanma ve Sağlık' programını uygulamaya koymuştur. </a:t>
            </a:r>
            <a:endParaRPr lang="tr-TR" dirty="0" smtClean="0"/>
          </a:p>
          <a:p>
            <a:r>
              <a:rPr lang="tr-TR" dirty="0" err="1" smtClean="0"/>
              <a:t>Geriatrik</a:t>
            </a:r>
            <a:r>
              <a:rPr lang="tr-TR" dirty="0" smtClean="0"/>
              <a:t> </a:t>
            </a:r>
            <a:r>
              <a:rPr lang="tr-TR" dirty="0"/>
              <a:t>döneminin önemi ve özelliklerini anlatan en önemli bilim adamlarından birisi </a:t>
            </a:r>
            <a:r>
              <a:rPr lang="tr-TR" dirty="0" err="1"/>
              <a:t>Erickson’dur</a:t>
            </a:r>
            <a:r>
              <a:rPr lang="tr-TR" dirty="0"/>
              <a:t>. </a:t>
            </a:r>
          </a:p>
        </p:txBody>
      </p:sp>
    </p:spTree>
    <p:extLst>
      <p:ext uri="{BB962C8B-B14F-4D97-AF65-F5344CB8AC3E}">
        <p14:creationId xmlns:p14="http://schemas.microsoft.com/office/powerpoint/2010/main" val="315762442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700" b="1" dirty="0" err="1">
                <a:solidFill>
                  <a:schemeClr val="bg2">
                    <a:lumMod val="75000"/>
                  </a:schemeClr>
                </a:solidFill>
              </a:rPr>
              <a:t>Erickson’un</a:t>
            </a:r>
            <a:r>
              <a:rPr lang="tr-TR" sz="2700" b="1" dirty="0">
                <a:solidFill>
                  <a:schemeClr val="bg2">
                    <a:lumMod val="75000"/>
                  </a:schemeClr>
                </a:solidFill>
              </a:rPr>
              <a:t> </a:t>
            </a:r>
            <a:r>
              <a:rPr lang="tr-TR" sz="2700" b="1" dirty="0" err="1">
                <a:solidFill>
                  <a:schemeClr val="bg2">
                    <a:lumMod val="75000"/>
                  </a:schemeClr>
                </a:solidFill>
              </a:rPr>
              <a:t>Psikososyal</a:t>
            </a:r>
            <a:r>
              <a:rPr lang="tr-TR" sz="2700" b="1" dirty="0">
                <a:solidFill>
                  <a:schemeClr val="bg2">
                    <a:lumMod val="75000"/>
                  </a:schemeClr>
                </a:solidFill>
              </a:rPr>
              <a:t> Gelişim Kuramı </a:t>
            </a:r>
            <a:r>
              <a:rPr lang="tr-TR" dirty="0"/>
              <a:t/>
            </a:r>
            <a:br>
              <a:rPr lang="tr-TR" dirty="0"/>
            </a:br>
            <a:endParaRPr lang="tr-TR" dirty="0"/>
          </a:p>
        </p:txBody>
      </p:sp>
      <p:sp>
        <p:nvSpPr>
          <p:cNvPr id="3" name="İçerik Yer Tutucusu 2"/>
          <p:cNvSpPr>
            <a:spLocks noGrp="1"/>
          </p:cNvSpPr>
          <p:nvPr>
            <p:ph sz="quarter" idx="1"/>
          </p:nvPr>
        </p:nvSpPr>
        <p:spPr>
          <a:xfrm>
            <a:off x="457200" y="1219200"/>
            <a:ext cx="8229600" cy="5378152"/>
          </a:xfrm>
        </p:spPr>
        <p:txBody>
          <a:bodyPr>
            <a:normAutofit fontScale="85000" lnSpcReduction="20000"/>
          </a:bodyPr>
          <a:lstStyle/>
          <a:p>
            <a:pPr marL="0" indent="0">
              <a:buNone/>
            </a:pPr>
            <a:endParaRPr lang="tr-TR" dirty="0"/>
          </a:p>
          <a:p>
            <a:pPr marL="0" indent="0">
              <a:buNone/>
            </a:pPr>
            <a:r>
              <a:rPr lang="tr-TR" dirty="0" err="1" smtClean="0"/>
              <a:t>Erickson’a</a:t>
            </a:r>
            <a:r>
              <a:rPr lang="tr-TR" dirty="0" smtClean="0"/>
              <a:t> </a:t>
            </a:r>
            <a:r>
              <a:rPr lang="tr-TR" dirty="0"/>
              <a:t>göre insan hayatı </a:t>
            </a:r>
            <a:r>
              <a:rPr lang="tr-TR" dirty="0" err="1"/>
              <a:t>psikososyal</a:t>
            </a:r>
            <a:r>
              <a:rPr lang="tr-TR" dirty="0"/>
              <a:t> olarak doğumundan ölümüne kadar sekiz evreye ayrılır. Yedinci evre </a:t>
            </a:r>
            <a:r>
              <a:rPr lang="tr-TR" dirty="0" err="1"/>
              <a:t>geriatrik</a:t>
            </a:r>
            <a:r>
              <a:rPr lang="tr-TR" dirty="0"/>
              <a:t> dönemin </a:t>
            </a:r>
            <a:r>
              <a:rPr lang="tr-TR" dirty="0" err="1"/>
              <a:t>psikososyal</a:t>
            </a:r>
            <a:r>
              <a:rPr lang="tr-TR" dirty="0"/>
              <a:t> özelliklerini anlatır. </a:t>
            </a:r>
            <a:r>
              <a:rPr lang="tr-TR" dirty="0" err="1"/>
              <a:t>Geriatrik</a:t>
            </a:r>
            <a:r>
              <a:rPr lang="tr-TR" dirty="0"/>
              <a:t> dönemin </a:t>
            </a:r>
            <a:r>
              <a:rPr lang="tr-TR" dirty="0" err="1"/>
              <a:t>psikososyal</a:t>
            </a:r>
            <a:r>
              <a:rPr lang="tr-TR" dirty="0"/>
              <a:t> özellikleri; </a:t>
            </a:r>
          </a:p>
          <a:p>
            <a:r>
              <a:rPr lang="tr-TR" b="1" dirty="0" smtClean="0"/>
              <a:t>Üretkenliğe </a:t>
            </a:r>
            <a:r>
              <a:rPr lang="tr-TR" b="1" dirty="0"/>
              <a:t>karşı durgunluk: </a:t>
            </a:r>
            <a:r>
              <a:rPr lang="tr-TR" dirty="0"/>
              <a:t>İnsan, biyolojik üretkenliğin dışında diğer meslek ve uğraşılarla gelecek nesillere rehberlik ederek üretken olabilir. Ancak üretkenliğin bittiği </a:t>
            </a:r>
            <a:r>
              <a:rPr lang="tr-TR" dirty="0" err="1"/>
              <a:t>geriatrik</a:t>
            </a:r>
            <a:r>
              <a:rPr lang="tr-TR" dirty="0"/>
              <a:t> dönemde kendisini işe yaramaz hissedebilir. Benmerkezci sahte ilişkiler kurabilir. Umursamaz davranışlar içine girebilir. Üretemediğini düşünerek mutsuz olur. Bu dönemde ev ve işini paylaştığı insanlara önemli sorumluluklar düşmektedir. </a:t>
            </a:r>
          </a:p>
          <a:p>
            <a:r>
              <a:rPr lang="tr-TR" b="1" dirty="0" smtClean="0"/>
              <a:t>Benlik </a:t>
            </a:r>
            <a:r>
              <a:rPr lang="tr-TR" b="1" dirty="0"/>
              <a:t>bütünlüğüne karşı umutsuzluk: </a:t>
            </a:r>
            <a:r>
              <a:rPr lang="tr-TR" dirty="0"/>
              <a:t>Bu dönemde kişi geride bıraktığı dönemleri olumlu geçirmişse birikimlerinden yararlanılan, sevilen, aranan ve güvenilen bir kişi olarak mutlu şekilde hayatını devam ettirir. </a:t>
            </a:r>
          </a:p>
          <a:p>
            <a:r>
              <a:rPr lang="tr-TR" dirty="0"/>
              <a:t>Bunun aksine, geride bırakılan dönemde çok çatışma ve olumsuzluklar yaşamış ise aksi, hırçın bir insan olarak hayatını devam ettirebilir. </a:t>
            </a:r>
          </a:p>
        </p:txBody>
      </p:sp>
    </p:spTree>
    <p:extLst>
      <p:ext uri="{BB962C8B-B14F-4D97-AF65-F5344CB8AC3E}">
        <p14:creationId xmlns:p14="http://schemas.microsoft.com/office/powerpoint/2010/main" val="36699165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800" b="1" dirty="0" smtClean="0">
                <a:solidFill>
                  <a:schemeClr val="bg2">
                    <a:lumMod val="75000"/>
                  </a:schemeClr>
                </a:solidFill>
              </a:rPr>
              <a:t>Geriatri </a:t>
            </a:r>
            <a:r>
              <a:rPr lang="tr-TR" sz="2800" b="1" dirty="0">
                <a:solidFill>
                  <a:schemeClr val="bg2">
                    <a:lumMod val="75000"/>
                  </a:schemeClr>
                </a:solidFill>
              </a:rPr>
              <a:t>Hastaların Özellikleri </a:t>
            </a:r>
            <a:endParaRPr lang="tr-TR" sz="2800" dirty="0">
              <a:solidFill>
                <a:schemeClr val="bg2">
                  <a:lumMod val="75000"/>
                </a:schemeClr>
              </a:solidFill>
            </a:endParaRPr>
          </a:p>
        </p:txBody>
      </p:sp>
      <p:sp>
        <p:nvSpPr>
          <p:cNvPr id="3" name="İçerik Yer Tutucusu 2"/>
          <p:cNvSpPr>
            <a:spLocks noGrp="1"/>
          </p:cNvSpPr>
          <p:nvPr>
            <p:ph sz="quarter" idx="1"/>
          </p:nvPr>
        </p:nvSpPr>
        <p:spPr/>
        <p:txBody>
          <a:bodyPr>
            <a:normAutofit fontScale="85000" lnSpcReduction="20000"/>
          </a:bodyPr>
          <a:lstStyle/>
          <a:p>
            <a:r>
              <a:rPr lang="tr-TR" dirty="0" smtClean="0"/>
              <a:t>Geriatri </a:t>
            </a:r>
            <a:r>
              <a:rPr lang="tr-TR" dirty="0"/>
              <a:t>dönemine bağlı olarak değişiklikleri iki başlık hâlinde ele alabiliriz. Bunlar organik ve psikolojik özelliklerdir. </a:t>
            </a:r>
          </a:p>
          <a:p>
            <a:pPr marL="0" indent="0" algn="ctr">
              <a:buNone/>
            </a:pPr>
            <a:r>
              <a:rPr lang="tr-TR" b="1" dirty="0" smtClean="0">
                <a:solidFill>
                  <a:schemeClr val="bg2">
                    <a:lumMod val="75000"/>
                  </a:schemeClr>
                </a:solidFill>
              </a:rPr>
              <a:t>Geriatri </a:t>
            </a:r>
            <a:r>
              <a:rPr lang="tr-TR" b="1" dirty="0">
                <a:solidFill>
                  <a:schemeClr val="bg2">
                    <a:lumMod val="75000"/>
                  </a:schemeClr>
                </a:solidFill>
              </a:rPr>
              <a:t>hastalarının organik özellikleri </a:t>
            </a:r>
            <a:endParaRPr lang="tr-TR" dirty="0">
              <a:solidFill>
                <a:schemeClr val="bg2">
                  <a:lumMod val="75000"/>
                </a:schemeClr>
              </a:solidFill>
            </a:endParaRPr>
          </a:p>
          <a:p>
            <a:endParaRPr lang="tr-TR" dirty="0"/>
          </a:p>
          <a:p>
            <a:r>
              <a:rPr lang="tr-TR" dirty="0" smtClean="0"/>
              <a:t>Gözlerdeki </a:t>
            </a:r>
            <a:r>
              <a:rPr lang="tr-TR" dirty="0"/>
              <a:t>görme fonksiyonunun azalması </a:t>
            </a:r>
          </a:p>
          <a:p>
            <a:r>
              <a:rPr lang="tr-TR" dirty="0" smtClean="0"/>
              <a:t>Kulaktaki </a:t>
            </a:r>
            <a:r>
              <a:rPr lang="tr-TR" dirty="0"/>
              <a:t>işitme fonksiyonunun azalması </a:t>
            </a:r>
          </a:p>
          <a:p>
            <a:r>
              <a:rPr lang="tr-TR" dirty="0" smtClean="0"/>
              <a:t>Dişlerdeki </a:t>
            </a:r>
            <a:r>
              <a:rPr lang="tr-TR" dirty="0"/>
              <a:t>kayıplar </a:t>
            </a:r>
          </a:p>
          <a:p>
            <a:r>
              <a:rPr lang="tr-TR" dirty="0" smtClean="0"/>
              <a:t>Kemiklerde </a:t>
            </a:r>
            <a:r>
              <a:rPr lang="tr-TR" dirty="0"/>
              <a:t>kalsiyum çekilmesi ve buna bağlı </a:t>
            </a:r>
            <a:r>
              <a:rPr lang="tr-TR" dirty="0" err="1"/>
              <a:t>romatizmal</a:t>
            </a:r>
            <a:r>
              <a:rPr lang="tr-TR" dirty="0"/>
              <a:t> hastalıklar </a:t>
            </a:r>
          </a:p>
          <a:p>
            <a:r>
              <a:rPr lang="tr-TR" dirty="0" smtClean="0"/>
              <a:t>Kalp </a:t>
            </a:r>
            <a:r>
              <a:rPr lang="tr-TR" dirty="0"/>
              <a:t>damar hastalıklarına bağlı fonksiyon bozuklukları </a:t>
            </a:r>
          </a:p>
          <a:p>
            <a:r>
              <a:rPr lang="tr-TR" dirty="0" smtClean="0"/>
              <a:t>Endokrin </a:t>
            </a:r>
            <a:r>
              <a:rPr lang="tr-TR" dirty="0"/>
              <a:t>sistem değişikliklerine bağlı fonksiyon bozuklukları ve diyabet </a:t>
            </a:r>
          </a:p>
          <a:p>
            <a:r>
              <a:rPr lang="tr-TR" dirty="0" smtClean="0"/>
              <a:t>Sinir </a:t>
            </a:r>
            <a:r>
              <a:rPr lang="tr-TR" dirty="0"/>
              <a:t>sistemi dejenerasyonuna bağlı olarak; idrar ve dışkı </a:t>
            </a:r>
            <a:r>
              <a:rPr lang="tr-TR" dirty="0" err="1"/>
              <a:t>inkontinansı</a:t>
            </a:r>
            <a:r>
              <a:rPr lang="tr-TR" dirty="0"/>
              <a:t> (tutamama) ellerde tremor (titreme) görülebilir. </a:t>
            </a:r>
          </a:p>
          <a:p>
            <a:r>
              <a:rPr lang="tr-TR" dirty="0" smtClean="0"/>
              <a:t>Ciltteki </a:t>
            </a:r>
            <a:r>
              <a:rPr lang="tr-TR" dirty="0"/>
              <a:t>su kaybına bağlı cildin kuruması egzama gibi sorunların yanında, cilt kırışmasına bağlı estetik sorunlar olabilir. </a:t>
            </a:r>
          </a:p>
          <a:p>
            <a:endParaRPr lang="tr-TR" dirty="0"/>
          </a:p>
        </p:txBody>
      </p:sp>
    </p:spTree>
    <p:extLst>
      <p:ext uri="{BB962C8B-B14F-4D97-AF65-F5344CB8AC3E}">
        <p14:creationId xmlns:p14="http://schemas.microsoft.com/office/powerpoint/2010/main" val="211377007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700" b="1" dirty="0">
                <a:solidFill>
                  <a:schemeClr val="bg2">
                    <a:lumMod val="75000"/>
                  </a:schemeClr>
                </a:solidFill>
              </a:rPr>
              <a:t>Geriatri hastaların psikolojik özellikleri </a:t>
            </a:r>
            <a:r>
              <a:rPr lang="tr-TR" dirty="0"/>
              <a:t/>
            </a:r>
            <a:br>
              <a:rPr lang="tr-TR" dirty="0"/>
            </a:br>
            <a:endParaRPr lang="tr-TR" dirty="0"/>
          </a:p>
        </p:txBody>
      </p:sp>
      <p:sp>
        <p:nvSpPr>
          <p:cNvPr id="3" name="İçerik Yer Tutucusu 2"/>
          <p:cNvSpPr>
            <a:spLocks noGrp="1"/>
          </p:cNvSpPr>
          <p:nvPr>
            <p:ph sz="quarter" idx="1"/>
          </p:nvPr>
        </p:nvSpPr>
        <p:spPr>
          <a:xfrm>
            <a:off x="457200" y="1219200"/>
            <a:ext cx="8229600" cy="5306144"/>
          </a:xfrm>
        </p:spPr>
        <p:txBody>
          <a:bodyPr>
            <a:normAutofit fontScale="85000" lnSpcReduction="20000"/>
          </a:bodyPr>
          <a:lstStyle/>
          <a:p>
            <a:endParaRPr lang="tr-TR" dirty="0"/>
          </a:p>
          <a:p>
            <a:endParaRPr lang="tr-TR" dirty="0"/>
          </a:p>
          <a:p>
            <a:r>
              <a:rPr lang="tr-TR" b="1" dirty="0" smtClean="0"/>
              <a:t>Depresyon</a:t>
            </a:r>
            <a:r>
              <a:rPr lang="tr-TR" b="1" dirty="0"/>
              <a:t>; </a:t>
            </a:r>
            <a:r>
              <a:rPr lang="tr-TR" dirty="0"/>
              <a:t>hayattan zevk alamama, suçluluk duygusu, intihar düşüncesi, öz bakımda isteksizlik, kendini değersiz hissetme gibi belirtiler görülebilir. </a:t>
            </a:r>
          </a:p>
          <a:p>
            <a:r>
              <a:rPr lang="tr-TR" b="1" dirty="0" err="1" smtClean="0"/>
              <a:t>Demans</a:t>
            </a:r>
            <a:r>
              <a:rPr lang="tr-TR" b="1" dirty="0"/>
              <a:t>; </a:t>
            </a:r>
            <a:r>
              <a:rPr lang="tr-TR" dirty="0"/>
              <a:t>hafıza, düşünme, problem çözme gibi zihinsel faaliyetlerde önemli ölçüde düşüş görülür. Yaşlılığın ilk dönemlerinde </a:t>
            </a:r>
            <a:r>
              <a:rPr lang="tr-TR" dirty="0" err="1"/>
              <a:t>demans</a:t>
            </a:r>
            <a:r>
              <a:rPr lang="tr-TR" dirty="0"/>
              <a:t> az görülür. İleri dönemlerinde </a:t>
            </a:r>
            <a:r>
              <a:rPr lang="tr-TR" dirty="0" err="1"/>
              <a:t>demans</a:t>
            </a:r>
            <a:r>
              <a:rPr lang="tr-TR" dirty="0"/>
              <a:t> belirginleşir. İlk dönemlerde unutkanlık normal kabul edilebilir. Yaşlı bunun için notlar tutar, isimler yazar, sosyal hayatında fazla aksaklık yaşamaz. Daha sonraki dönemlerde unutkanlık artar. Özellikle yakın belleğe özgü unutkanlıklar yoğunlaşmaya başlar. Etrafındaki kişilerin isimlerini karıştırır, günlük eşyaları nereye koyduğunu bulamaz. Unutkanlığın yanında genel </a:t>
            </a:r>
            <a:r>
              <a:rPr lang="tr-TR" dirty="0" err="1"/>
              <a:t>konfüzyon</a:t>
            </a:r>
            <a:r>
              <a:rPr lang="tr-TR" dirty="0"/>
              <a:t> belirtileri vardır. Bunlar ani öfke patlamaları, ağlama nöbetleri, kıskançlık, kuşku gibi kişilik değişiklikleri görülebilir. Daha ileri dönemde ise unutkanlık hayatının tamamen içindedir. Aylar ve günler birbirine karışmıştır. Yemeği ocakta unutma gibi tehlikeli unutkanlıklar başlamıştır. </a:t>
            </a:r>
          </a:p>
          <a:p>
            <a:endParaRPr lang="tr-TR" dirty="0"/>
          </a:p>
        </p:txBody>
      </p:sp>
    </p:spTree>
    <p:extLst>
      <p:ext uri="{BB962C8B-B14F-4D97-AF65-F5344CB8AC3E}">
        <p14:creationId xmlns:p14="http://schemas.microsoft.com/office/powerpoint/2010/main" val="54771707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700" b="1" dirty="0" err="1" smtClean="0">
                <a:solidFill>
                  <a:schemeClr val="bg2">
                    <a:lumMod val="75000"/>
                  </a:schemeClr>
                </a:solidFill>
              </a:rPr>
              <a:t>Geriatrik</a:t>
            </a:r>
            <a:r>
              <a:rPr lang="tr-TR" sz="2700" b="1" dirty="0" smtClean="0">
                <a:solidFill>
                  <a:schemeClr val="bg2">
                    <a:lumMod val="75000"/>
                  </a:schemeClr>
                </a:solidFill>
              </a:rPr>
              <a:t> </a:t>
            </a:r>
            <a:r>
              <a:rPr lang="tr-TR" sz="2700" b="1" dirty="0">
                <a:solidFill>
                  <a:schemeClr val="bg2">
                    <a:lumMod val="75000"/>
                  </a:schemeClr>
                </a:solidFill>
              </a:rPr>
              <a:t>Hastaya Psikolojik Yaklaşım </a:t>
            </a:r>
            <a:r>
              <a:rPr lang="tr-TR" dirty="0"/>
              <a:t/>
            </a:r>
            <a:br>
              <a:rPr lang="tr-TR" dirty="0"/>
            </a:br>
            <a:endParaRPr lang="tr-TR" dirty="0"/>
          </a:p>
        </p:txBody>
      </p:sp>
      <p:sp>
        <p:nvSpPr>
          <p:cNvPr id="3" name="İçerik Yer Tutucusu 2"/>
          <p:cNvSpPr>
            <a:spLocks noGrp="1"/>
          </p:cNvSpPr>
          <p:nvPr>
            <p:ph sz="quarter" idx="1"/>
          </p:nvPr>
        </p:nvSpPr>
        <p:spPr/>
        <p:txBody>
          <a:bodyPr>
            <a:normAutofit fontScale="77500" lnSpcReduction="20000"/>
          </a:bodyPr>
          <a:lstStyle/>
          <a:p>
            <a:r>
              <a:rPr lang="tr-TR" dirty="0" err="1" smtClean="0"/>
              <a:t>Geriatrik</a:t>
            </a:r>
            <a:r>
              <a:rPr lang="tr-TR" dirty="0" smtClean="0"/>
              <a:t> </a:t>
            </a:r>
            <a:r>
              <a:rPr lang="tr-TR" dirty="0"/>
              <a:t>hastalar yukarıda anlatıldığı üzere hem psikolojik hem de organik özellikleri gereği desteğe ihtiyaç duyarlar. </a:t>
            </a:r>
            <a:endParaRPr lang="tr-TR" dirty="0" smtClean="0"/>
          </a:p>
          <a:p>
            <a:r>
              <a:rPr lang="tr-TR" dirty="0" smtClean="0"/>
              <a:t>Problemlerin </a:t>
            </a:r>
            <a:r>
              <a:rPr lang="tr-TR" dirty="0"/>
              <a:t>en aza indirilmesi için sağlık ekibinin, </a:t>
            </a:r>
            <a:r>
              <a:rPr lang="tr-TR" dirty="0" smtClean="0"/>
              <a:t>kurallara </a:t>
            </a:r>
            <a:r>
              <a:rPr lang="tr-TR" dirty="0"/>
              <a:t>uymasının yanında hasta yakınları ile sürekli işbirliği içerisinde olması gereklidir. Bundan hareketle </a:t>
            </a:r>
            <a:r>
              <a:rPr lang="tr-TR" dirty="0" err="1"/>
              <a:t>geriatrik</a:t>
            </a:r>
            <a:r>
              <a:rPr lang="tr-TR" dirty="0"/>
              <a:t> hastalara psikolojik yaklaşımları şöyle sıralayabiliriz. </a:t>
            </a:r>
          </a:p>
          <a:p>
            <a:r>
              <a:rPr lang="tr-TR" dirty="0" smtClean="0"/>
              <a:t>Hasta </a:t>
            </a:r>
            <a:r>
              <a:rPr lang="tr-TR" dirty="0"/>
              <a:t>hakları yönetmeliği hakkında bilgi edinip değişen ve gelişen bilgiler takip edilmeli. </a:t>
            </a:r>
          </a:p>
          <a:p>
            <a:r>
              <a:rPr lang="tr-TR" dirty="0" smtClean="0"/>
              <a:t>Hasta </a:t>
            </a:r>
            <a:r>
              <a:rPr lang="tr-TR" dirty="0"/>
              <a:t>veya yaralıya kendini tanıtıp, uygun ve samimi dille hitap ederek önemli biri olduğunu hissettirmek. </a:t>
            </a:r>
          </a:p>
          <a:p>
            <a:r>
              <a:rPr lang="tr-TR" dirty="0" err="1" smtClean="0"/>
              <a:t>Geriatrik</a:t>
            </a:r>
            <a:r>
              <a:rPr lang="tr-TR" dirty="0" smtClean="0"/>
              <a:t> </a:t>
            </a:r>
            <a:r>
              <a:rPr lang="tr-TR" dirty="0"/>
              <a:t>hastalara sadece ihtiyaç duyduğu zaman değil, muhtelif zamanlarda dönemleri ve döneme ait sorunları ile ilgili açık, yalın bir dille, endişelendirmeden bilgilendirmek. </a:t>
            </a:r>
          </a:p>
          <a:p>
            <a:r>
              <a:rPr lang="tr-TR" dirty="0" smtClean="0"/>
              <a:t>Sadece </a:t>
            </a:r>
            <a:r>
              <a:rPr lang="tr-TR" dirty="0" err="1"/>
              <a:t>geriatrik</a:t>
            </a:r>
            <a:r>
              <a:rPr lang="tr-TR" dirty="0"/>
              <a:t> hastaya değil, onun bakımıyla ilgili yakınlarının da endişelerini azaltmak ve bilinçli refakatlerini sağlamak için eğitmek gerekir. </a:t>
            </a:r>
            <a:endParaRPr lang="tr-TR" dirty="0" smtClean="0"/>
          </a:p>
          <a:p>
            <a:r>
              <a:rPr lang="tr-TR" dirty="0" smtClean="0"/>
              <a:t>Hasta </a:t>
            </a:r>
            <a:r>
              <a:rPr lang="tr-TR" dirty="0"/>
              <a:t>ve yaralı yakınlarına bilgi verirken, fazla ayrıntıya girmek gereksiz endişe ve paniğe sebep olabilir. </a:t>
            </a:r>
          </a:p>
          <a:p>
            <a:endParaRPr lang="tr-TR" dirty="0"/>
          </a:p>
        </p:txBody>
      </p:sp>
    </p:spTree>
    <p:extLst>
      <p:ext uri="{BB962C8B-B14F-4D97-AF65-F5344CB8AC3E}">
        <p14:creationId xmlns:p14="http://schemas.microsoft.com/office/powerpoint/2010/main" val="175939867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fontScale="92500" lnSpcReduction="10000"/>
          </a:bodyPr>
          <a:lstStyle/>
          <a:p>
            <a:endParaRPr lang="tr-TR" dirty="0"/>
          </a:p>
          <a:p>
            <a:r>
              <a:rPr lang="tr-TR" dirty="0"/>
              <a:t>Psikolojik destek verirken hasta zaman zaman yakınları ile olumlu olumsuz tartışmalar yaşayabilir. Böyle durumlarda konuya müdahale etmeden sabırla dinlemek gerekir. </a:t>
            </a:r>
          </a:p>
          <a:p>
            <a:r>
              <a:rPr lang="tr-TR" dirty="0" smtClean="0"/>
              <a:t>Psikolojik </a:t>
            </a:r>
            <a:r>
              <a:rPr lang="tr-TR" dirty="0"/>
              <a:t>sorunların zamanında tespit edilmesi rahatsızlığın tehlikeli boyutlara ulaşmasını önleyecektir. </a:t>
            </a:r>
            <a:endParaRPr lang="tr-TR" dirty="0" smtClean="0"/>
          </a:p>
          <a:p>
            <a:r>
              <a:rPr lang="tr-TR" dirty="0" smtClean="0"/>
              <a:t>Yaşlılarda </a:t>
            </a:r>
            <a:r>
              <a:rPr lang="tr-TR" dirty="0"/>
              <a:t>birçok sağlık sorunlarının bir arada olması her bir sorunun ayrı ayrı ele alınmasıyla hastanın psikolojisine daha köklü destek sağlayacaktır. Şöyle ki; görme fonksiyonunun azalmasına bağlı sorunların çözülmesi, işitme fonksiyonlarının azalmasına bağlı işitme aparatı takılması, dişlerdeki azalmalar veya protezlerin bakımı, kullanımı ve eğitimi gibi durumların gerçekleşmesinin her aşamasında hastaya yardımcı olunmalıdır. </a:t>
            </a:r>
          </a:p>
          <a:p>
            <a:endParaRPr lang="tr-TR" dirty="0"/>
          </a:p>
        </p:txBody>
      </p:sp>
    </p:spTree>
    <p:extLst>
      <p:ext uri="{BB962C8B-B14F-4D97-AF65-F5344CB8AC3E}">
        <p14:creationId xmlns:p14="http://schemas.microsoft.com/office/powerpoint/2010/main" val="44208716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fontScale="85000" lnSpcReduction="10000"/>
          </a:bodyPr>
          <a:lstStyle/>
          <a:p>
            <a:endParaRPr lang="tr-TR" dirty="0"/>
          </a:p>
          <a:p>
            <a:r>
              <a:rPr lang="tr-TR" dirty="0" err="1"/>
              <a:t>Geriatrik</a:t>
            </a:r>
            <a:r>
              <a:rPr lang="tr-TR" dirty="0"/>
              <a:t> hasta için ev, hastane veya sosyal hizmet mekânında sağlıklı, sevdiği, ihtiyaç duyduğu, eşyalarla donatılmış bir yer düzenlenmelidir. </a:t>
            </a:r>
            <a:endParaRPr lang="tr-TR" dirty="0" smtClean="0"/>
          </a:p>
          <a:p>
            <a:r>
              <a:rPr lang="tr-TR" dirty="0" smtClean="0"/>
              <a:t>Kendisine </a:t>
            </a:r>
            <a:r>
              <a:rPr lang="tr-TR" dirty="0"/>
              <a:t>refakat eden kişi, bilgili ve yardımsever olmalı ayrıca yaşlının benimsediği, sevdiği biri olmalıdır. </a:t>
            </a:r>
            <a:endParaRPr lang="tr-TR" dirty="0" smtClean="0"/>
          </a:p>
          <a:p>
            <a:r>
              <a:rPr lang="tr-TR" dirty="0" smtClean="0"/>
              <a:t>Hastanın </a:t>
            </a:r>
            <a:r>
              <a:rPr lang="tr-TR" dirty="0"/>
              <a:t>yaşını, hastalıkla ilgili özelliklerini, eğitim durumunu, beslenme alışkanlıklarını, dini inançlarını, sosyal ilişkilerini bilmek psikolojik destek için bize kolaylık sağlar. </a:t>
            </a:r>
          </a:p>
          <a:p>
            <a:r>
              <a:rPr lang="tr-TR" dirty="0" smtClean="0"/>
              <a:t>İyi </a:t>
            </a:r>
            <a:r>
              <a:rPr lang="tr-TR" dirty="0"/>
              <a:t>bir dinleyici olmak, dinlerken hastayı yargılamamak (sen zaten böylesin, sen cimrisin gibi) gerekir. </a:t>
            </a:r>
          </a:p>
          <a:p>
            <a:r>
              <a:rPr lang="tr-TR" dirty="0" err="1" smtClean="0"/>
              <a:t>Geriatrik</a:t>
            </a:r>
            <a:r>
              <a:rPr lang="tr-TR" dirty="0" smtClean="0"/>
              <a:t> </a:t>
            </a:r>
            <a:r>
              <a:rPr lang="tr-TR" dirty="0"/>
              <a:t>hastaya </a:t>
            </a:r>
            <a:r>
              <a:rPr lang="tr-TR" dirty="0" err="1"/>
              <a:t>demans</a:t>
            </a:r>
            <a:r>
              <a:rPr lang="tr-TR" dirty="0"/>
              <a:t> ve </a:t>
            </a:r>
            <a:r>
              <a:rPr lang="tr-TR" dirty="0" err="1"/>
              <a:t>konfüzyon</a:t>
            </a:r>
            <a:r>
              <a:rPr lang="tr-TR" dirty="0"/>
              <a:t> durumları için, uzun süre yalnız kalmaması, bulmaca çözmesi veya kültür durumuna göre benzeri uğraşlar önerilir. Analitik düşünce gücünü geliştirilmesi gerekir. </a:t>
            </a:r>
            <a:r>
              <a:rPr lang="tr-TR" dirty="0">
                <a:solidFill>
                  <a:srgbClr val="C00000"/>
                </a:solidFill>
              </a:rPr>
              <a:t>Örnek: Okuduğu bir kitabı yorumlaması gibi. </a:t>
            </a:r>
          </a:p>
          <a:p>
            <a:endParaRPr lang="tr-TR" dirty="0"/>
          </a:p>
        </p:txBody>
      </p:sp>
    </p:spTree>
    <p:extLst>
      <p:ext uri="{BB962C8B-B14F-4D97-AF65-F5344CB8AC3E}">
        <p14:creationId xmlns:p14="http://schemas.microsoft.com/office/powerpoint/2010/main" val="194493848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tr-TR" dirty="0"/>
              <a:t>Hem fizyolojik hem de psikolojik yönden olumlu desteklenebilmesi için, durumuna uygun spor veya hafif egzersizler tavsiye edilir. </a:t>
            </a:r>
          </a:p>
          <a:p>
            <a:r>
              <a:rPr lang="tr-TR" dirty="0"/>
              <a:t>Özellikle depresyon durumlarında dramatik yayın, film ve haberlerden uzak durmaları sağlanmalıdır. </a:t>
            </a:r>
          </a:p>
          <a:p>
            <a:r>
              <a:rPr lang="tr-TR" dirty="0"/>
              <a:t>Kullandığı ilaçlar ilaç verme ilkelerine uygun verilmeli, birebir takip edilmeli, yaşlı hastalar ilaç komplikasyonlarına fazla duyarlı oldukları için yan etkileri en az olan ilaçları seçmeye özen gösterilmelidir. </a:t>
            </a:r>
          </a:p>
          <a:p>
            <a:r>
              <a:rPr lang="tr-TR" dirty="0"/>
              <a:t>Yaş grubuna ve uğraşılarına uygun dernek veya kulüplere üye olması konusunda önerilerde bulunulabilir. </a:t>
            </a:r>
          </a:p>
          <a:p>
            <a:endParaRPr lang="tr-TR" dirty="0"/>
          </a:p>
        </p:txBody>
      </p:sp>
    </p:spTree>
    <p:extLst>
      <p:ext uri="{BB962C8B-B14F-4D97-AF65-F5344CB8AC3E}">
        <p14:creationId xmlns:p14="http://schemas.microsoft.com/office/powerpoint/2010/main" val="172220108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tr-TR" smtClean="0"/>
              <a:t>TEŞEKKÜRLER..</a:t>
            </a:r>
            <a:endParaRPr lang="tr-TR"/>
          </a:p>
        </p:txBody>
      </p:sp>
    </p:spTree>
    <p:extLst>
      <p:ext uri="{BB962C8B-B14F-4D97-AF65-F5344CB8AC3E}">
        <p14:creationId xmlns:p14="http://schemas.microsoft.com/office/powerpoint/2010/main" val="392277584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r>
              <a:rPr lang="tr-TR" dirty="0"/>
              <a:t>Pek çok anne-baba çocuklarının hastalanmakta olduğunu, hastalandığını anlarlar. </a:t>
            </a:r>
            <a:endParaRPr lang="tr-TR" dirty="0" smtClean="0"/>
          </a:p>
          <a:p>
            <a:r>
              <a:rPr lang="tr-TR" dirty="0" smtClean="0"/>
              <a:t>Çocuk </a:t>
            </a:r>
            <a:r>
              <a:rPr lang="tr-TR" dirty="0"/>
              <a:t>her zamanki kadar canlı değildir, iştahsızdır, şefkat aramaktadır. Ancak, rahatsızlığa tam teşhis koymak her zaman mümkün değildir. </a:t>
            </a:r>
            <a:endParaRPr lang="tr-TR" dirty="0" smtClean="0"/>
          </a:p>
          <a:p>
            <a:r>
              <a:rPr lang="tr-TR" dirty="0" smtClean="0"/>
              <a:t>Belirtilerin </a:t>
            </a:r>
            <a:r>
              <a:rPr lang="tr-TR" dirty="0"/>
              <a:t>önem derecesi de her zaman anlaşılamaz. Çocuğun hastalığı üzücü bir durumdur. </a:t>
            </a:r>
            <a:endParaRPr lang="tr-TR" dirty="0" smtClean="0"/>
          </a:p>
          <a:p>
            <a:r>
              <a:rPr lang="tr-TR" dirty="0" smtClean="0"/>
              <a:t>Doktora götürüp </a:t>
            </a:r>
            <a:r>
              <a:rPr lang="tr-TR" dirty="0"/>
              <a:t>götürmeme kararsızlığı, durumu daha da sıkıcı hale getirir. </a:t>
            </a:r>
            <a:endParaRPr lang="tr-TR" dirty="0" smtClean="0"/>
          </a:p>
          <a:p>
            <a:r>
              <a:rPr lang="tr-TR" dirty="0" smtClean="0"/>
              <a:t>Yaralanma </a:t>
            </a:r>
            <a:r>
              <a:rPr lang="tr-TR" dirty="0"/>
              <a:t>gibi önemli durumlarda derhal tıbbi yardım istenmelidir. </a:t>
            </a:r>
            <a:endParaRPr lang="tr-TR" dirty="0" smtClean="0"/>
          </a:p>
        </p:txBody>
      </p:sp>
    </p:spTree>
    <p:extLst>
      <p:ext uri="{BB962C8B-B14F-4D97-AF65-F5344CB8AC3E}">
        <p14:creationId xmlns:p14="http://schemas.microsoft.com/office/powerpoint/2010/main" val="123577278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r>
              <a:rPr lang="tr-TR" dirty="0"/>
              <a:t>Pek çok halde ise önem derecesi bu kadar belirgin olmayabilir, işte bu anlarda "Çocuğumun belirtileri normal mi, yoksa tehlikeli mi?" suali aklımıza gelir. </a:t>
            </a:r>
            <a:endParaRPr lang="tr-TR" dirty="0" smtClean="0"/>
          </a:p>
          <a:p>
            <a:r>
              <a:rPr lang="tr-TR" dirty="0" smtClean="0"/>
              <a:t>Bu </a:t>
            </a:r>
            <a:r>
              <a:rPr lang="tr-TR" dirty="0"/>
              <a:t>şüpheyi içinizde hissettiğiniz zaman doktora başvurmalısınız. </a:t>
            </a:r>
            <a:endParaRPr lang="tr-TR" dirty="0" smtClean="0"/>
          </a:p>
          <a:p>
            <a:r>
              <a:rPr lang="tr-TR" dirty="0" smtClean="0"/>
              <a:t>Eğer </a:t>
            </a:r>
            <a:r>
              <a:rPr lang="tr-TR" dirty="0"/>
              <a:t>çocuğunuz zaten doktor tedavisi altında ise ve hastalığın gidişatı sizi kaygılandırıyorsa doktoru tekrar aramalısınız. </a:t>
            </a:r>
            <a:endParaRPr lang="tr-TR" dirty="0" smtClean="0"/>
          </a:p>
          <a:p>
            <a:r>
              <a:rPr lang="tr-TR" dirty="0" smtClean="0"/>
              <a:t>Çocuğu </a:t>
            </a:r>
            <a:r>
              <a:rPr lang="tr-TR" dirty="0"/>
              <a:t>derhal hastaneye götürmek, çoğu zaman gereksizdir. </a:t>
            </a:r>
            <a:endParaRPr lang="tr-TR" dirty="0" smtClean="0"/>
          </a:p>
          <a:p>
            <a:endParaRPr lang="tr-TR" dirty="0"/>
          </a:p>
        </p:txBody>
      </p:sp>
    </p:spTree>
    <p:extLst>
      <p:ext uri="{BB962C8B-B14F-4D97-AF65-F5344CB8AC3E}">
        <p14:creationId xmlns:p14="http://schemas.microsoft.com/office/powerpoint/2010/main" val="267716825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tr-TR" dirty="0"/>
              <a:t>0-1 yaş grubunda çocuklar mutlaka anne ya da çocuğun bakımıyla birebir ilgilenen kişinin kucağında muayene edilmelidir. Çünkü bu dönemde çocuk kendisinin anneden ya da bakan kişiden ayrı birey olduğunu düşünemez. </a:t>
            </a:r>
          </a:p>
          <a:p>
            <a:r>
              <a:rPr lang="tr-TR" dirty="0"/>
              <a:t>Aksi uygulamalar ayrılık </a:t>
            </a:r>
            <a:r>
              <a:rPr lang="tr-TR" dirty="0" err="1"/>
              <a:t>anksiyetesinin</a:t>
            </a:r>
            <a:r>
              <a:rPr lang="tr-TR" dirty="0"/>
              <a:t> ve panik atakların temelini oluşturabilir. </a:t>
            </a:r>
          </a:p>
          <a:p>
            <a:r>
              <a:rPr lang="tr-TR" dirty="0"/>
              <a:t>Stetoskop ve benzeri tıbbi aletlerin ısıtılması, bebek emiyorsa bitmesinin beklenmesi bu yaş grubunda önemli yaklaşım ilkelerindendir. </a:t>
            </a:r>
          </a:p>
        </p:txBody>
      </p:sp>
    </p:spTree>
    <p:extLst>
      <p:ext uri="{BB962C8B-B14F-4D97-AF65-F5344CB8AC3E}">
        <p14:creationId xmlns:p14="http://schemas.microsoft.com/office/powerpoint/2010/main" val="419797719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fontScale="77500" lnSpcReduction="20000"/>
          </a:bodyPr>
          <a:lstStyle/>
          <a:p>
            <a:r>
              <a:rPr lang="tr-TR" dirty="0"/>
              <a:t>Doktor, bir teşhis koyabilmek, hastalık ya da yaralanmanın ciddiyetini ölçebilmek için bazı sorularına kesin cevaplar isteyecektir. </a:t>
            </a:r>
            <a:endParaRPr lang="tr-TR" dirty="0" smtClean="0"/>
          </a:p>
          <a:p>
            <a:r>
              <a:rPr lang="tr-TR" dirty="0" smtClean="0"/>
              <a:t>Doktorun </a:t>
            </a:r>
            <a:r>
              <a:rPr lang="tr-TR" dirty="0"/>
              <a:t>olabildiği kadar çok bilgiye ihtiyacı vardır. Doktorla konuşurken unutmamanız için yardımcı olabileceğini düşündüğünüz her belirti ve bilgiyi bir kağıda not alın. </a:t>
            </a:r>
            <a:endParaRPr lang="tr-TR" dirty="0" smtClean="0"/>
          </a:p>
          <a:p>
            <a:r>
              <a:rPr lang="tr-TR" dirty="0" smtClean="0"/>
              <a:t>Doktorun </a:t>
            </a:r>
            <a:r>
              <a:rPr lang="tr-TR" dirty="0"/>
              <a:t>aşağıdaki bilgilere ihtiyacı olacaktır. .Çocuğunuzun yaşı. </a:t>
            </a:r>
            <a:r>
              <a:rPr lang="tr-TR" dirty="0" smtClean="0"/>
              <a:t>Çocuğunuzun </a:t>
            </a:r>
            <a:r>
              <a:rPr lang="tr-TR" dirty="0"/>
              <a:t>ateşi olup olmadığı. Var ise ne kadar zamandır ve kaç derece olduğu. Düşüş çıkışlar olup olmadığı ve bunların tablosu. .Ateşin aniden mi yükseldiği. .Boyun bezlerinde şiş var mı? .Çocuğunuz kustu mu? .Çocuğunuz </a:t>
            </a:r>
            <a:r>
              <a:rPr lang="tr-TR" dirty="0" err="1"/>
              <a:t>diyare</a:t>
            </a:r>
            <a:r>
              <a:rPr lang="tr-TR" dirty="0"/>
              <a:t> oldu mu? .Çocuğunuz herhangi bir ağrıdan şikayet etti mi, ettiyse vücudunun neresinde? .Çocuğunuz baş dönmesinden (özellikle son zamanlarda başına bir darbe yemişse) veya bulanık görmekten şikayet etti mi? .Çocuğunuz kendinden geçti mi? .Çocuğunuz kendisine verilen son yemeği yedi mi? Son üç saat içinde yemek yedi mi? Sorularıyla hekime yardımcı olunmalıdır. </a:t>
            </a:r>
            <a:endParaRPr lang="tr-TR" dirty="0" smtClean="0"/>
          </a:p>
          <a:p>
            <a:r>
              <a:rPr lang="tr-TR" dirty="0" smtClean="0"/>
              <a:t>Bu </a:t>
            </a:r>
            <a:r>
              <a:rPr lang="tr-TR" dirty="0"/>
              <a:t>doğrultuda, Pediatrik hastaya bakım ilkelerini ana hatları ile şöyle sıralayabiliriz. </a:t>
            </a:r>
          </a:p>
        </p:txBody>
      </p:sp>
    </p:spTree>
    <p:extLst>
      <p:ext uri="{BB962C8B-B14F-4D97-AF65-F5344CB8AC3E}">
        <p14:creationId xmlns:p14="http://schemas.microsoft.com/office/powerpoint/2010/main" val="214942719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endParaRPr lang="tr-TR" dirty="0"/>
          </a:p>
          <a:p>
            <a:r>
              <a:rPr lang="tr-TR" dirty="0"/>
              <a:t>1-3 yaş grubunun da psikolojik olarak anneden ayrı muayenesi uygun olmayabilir. Göz seviyesinde iletişim kurmak, eline oyuncak almasını sağlamak güven veren olumlu psikolojik yaklaşımlardandır. </a:t>
            </a:r>
          </a:p>
          <a:p>
            <a:endParaRPr lang="tr-TR"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31840" y="3789040"/>
            <a:ext cx="2571750" cy="16573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3995818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endParaRPr lang="tr-TR" dirty="0"/>
          </a:p>
          <a:p>
            <a:r>
              <a:rPr lang="tr-TR" dirty="0"/>
              <a:t>3-5 yaş grubu hastalarda ağrı </a:t>
            </a:r>
            <a:r>
              <a:rPr lang="tr-TR" dirty="0" smtClean="0"/>
              <a:t>korkusu </a:t>
            </a:r>
            <a:r>
              <a:rPr lang="tr-TR" dirty="0"/>
              <a:t>görülür. </a:t>
            </a:r>
            <a:endParaRPr lang="tr-TR" dirty="0" smtClean="0"/>
          </a:p>
          <a:p>
            <a:r>
              <a:rPr lang="tr-TR" dirty="0" smtClean="0"/>
              <a:t>Göz </a:t>
            </a:r>
            <a:r>
              <a:rPr lang="tr-TR" dirty="0"/>
              <a:t>seviyesi hizasında iletişim sağlanır. </a:t>
            </a:r>
            <a:endParaRPr lang="tr-TR" dirty="0" smtClean="0"/>
          </a:p>
          <a:p>
            <a:r>
              <a:rPr lang="tr-TR" dirty="0" smtClean="0"/>
              <a:t>Pansuman</a:t>
            </a:r>
            <a:r>
              <a:rPr lang="tr-TR" dirty="0"/>
              <a:t>, alçı ve buna benzer bölgelere resimler yapabileceği söylenebilir</a:t>
            </a:r>
            <a:r>
              <a:rPr lang="tr-TR" dirty="0" smtClean="0"/>
              <a:t>.</a:t>
            </a:r>
          </a:p>
          <a:p>
            <a:r>
              <a:rPr lang="tr-TR" dirty="0" smtClean="0"/>
              <a:t> </a:t>
            </a:r>
            <a:r>
              <a:rPr lang="tr-TR" dirty="0" err="1"/>
              <a:t>Anemnezi</a:t>
            </a:r>
            <a:r>
              <a:rPr lang="tr-TR" dirty="0"/>
              <a:t> göz önünde bulundurularak sevebileceği küçük ödüllerle güven sağlanabilir. </a:t>
            </a:r>
          </a:p>
          <a:p>
            <a:endParaRPr lang="tr-TR"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52120" y="4413109"/>
            <a:ext cx="2952328" cy="196821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25348882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fontScale="77500" lnSpcReduction="20000"/>
          </a:bodyPr>
          <a:lstStyle/>
          <a:p>
            <a:pPr marL="0" indent="0">
              <a:buNone/>
            </a:pPr>
            <a:endParaRPr lang="tr-TR" dirty="0"/>
          </a:p>
          <a:p>
            <a:pPr marL="0" indent="0">
              <a:buNone/>
            </a:pPr>
            <a:r>
              <a:rPr lang="tr-TR" dirty="0" smtClean="0"/>
              <a:t>5-12 </a:t>
            </a:r>
            <a:r>
              <a:rPr lang="tr-TR" dirty="0"/>
              <a:t>yaş grubundaki çocuklar ağrıdan, şekil bozukluğundan, organ kaybından ve ölümden korkabilirler. </a:t>
            </a:r>
            <a:endParaRPr lang="tr-TR" dirty="0" smtClean="0"/>
          </a:p>
          <a:p>
            <a:pPr algn="ctr"/>
            <a:r>
              <a:rPr lang="tr-TR" dirty="0" smtClean="0"/>
              <a:t>Bu </a:t>
            </a:r>
            <a:r>
              <a:rPr lang="tr-TR" dirty="0"/>
              <a:t>gruptaki çocuklara psikolojik destek şöyle sağlanabilir: </a:t>
            </a:r>
          </a:p>
          <a:p>
            <a:r>
              <a:rPr lang="tr-TR" dirty="0" smtClean="0"/>
              <a:t>Durum </a:t>
            </a:r>
            <a:r>
              <a:rPr lang="tr-TR" dirty="0"/>
              <a:t>uygunsa hastanın yanına oturulmalıdır. </a:t>
            </a:r>
          </a:p>
          <a:p>
            <a:r>
              <a:rPr lang="tr-TR" dirty="0" smtClean="0"/>
              <a:t>Sağlık </a:t>
            </a:r>
            <a:r>
              <a:rPr lang="tr-TR" dirty="0"/>
              <a:t>personeli ismini söyleyip kendini tanıtmalıdır. </a:t>
            </a:r>
          </a:p>
          <a:p>
            <a:r>
              <a:rPr lang="tr-TR" dirty="0" smtClean="0"/>
              <a:t>Hastanın </a:t>
            </a:r>
            <a:r>
              <a:rPr lang="tr-TR" dirty="0"/>
              <a:t>rahatsızlığını kendisinin anlatması sağlanmalıdır. </a:t>
            </a:r>
          </a:p>
          <a:p>
            <a:r>
              <a:rPr lang="tr-TR" dirty="0" smtClean="0"/>
              <a:t>Ağrıyan </a:t>
            </a:r>
            <a:r>
              <a:rPr lang="tr-TR" dirty="0"/>
              <a:t>yeri varsa kendisinin göstermesi istenmelidir. </a:t>
            </a:r>
          </a:p>
          <a:p>
            <a:r>
              <a:rPr lang="tr-TR" dirty="0" smtClean="0"/>
              <a:t>Yapılan </a:t>
            </a:r>
            <a:r>
              <a:rPr lang="tr-TR" dirty="0"/>
              <a:t>işlem ve gerekçeleri dürüstçe ve yalın ifadeyle anlatılmalıdır. </a:t>
            </a:r>
          </a:p>
          <a:p>
            <a:r>
              <a:rPr lang="tr-TR" dirty="0" smtClean="0"/>
              <a:t>Kararlı </a:t>
            </a:r>
            <a:r>
              <a:rPr lang="tr-TR" dirty="0"/>
              <a:t>ve hızlı davranmak çocuğun size güvenmesini ve işlemin amacına daha çabuk ulaşmasını sağlayacaktır. </a:t>
            </a:r>
          </a:p>
          <a:p>
            <a:r>
              <a:rPr lang="tr-TR" dirty="0" smtClean="0"/>
              <a:t>Tedavide </a:t>
            </a:r>
            <a:r>
              <a:rPr lang="tr-TR" dirty="0"/>
              <a:t>mümkünse seçenekler sunulup mahremiyetine saygı duyulmalıdır. </a:t>
            </a:r>
          </a:p>
          <a:p>
            <a:r>
              <a:rPr lang="tr-TR" dirty="0" smtClean="0"/>
              <a:t>Emsalleri </a:t>
            </a:r>
            <a:r>
              <a:rPr lang="tr-TR" dirty="0"/>
              <a:t>ile iletişime geçmesi sağlanmalıdır. </a:t>
            </a:r>
          </a:p>
          <a:p>
            <a:r>
              <a:rPr lang="tr-TR" dirty="0" smtClean="0"/>
              <a:t>Nöbet </a:t>
            </a:r>
            <a:r>
              <a:rPr lang="tr-TR" dirty="0"/>
              <a:t>değişimlerinde devir alacak yeni sağlık personeline hasta tanıştırılmalıdır. </a:t>
            </a:r>
          </a:p>
          <a:p>
            <a:endParaRPr lang="tr-TR" dirty="0"/>
          </a:p>
        </p:txBody>
      </p:sp>
    </p:spTree>
    <p:extLst>
      <p:ext uri="{BB962C8B-B14F-4D97-AF65-F5344CB8AC3E}">
        <p14:creationId xmlns:p14="http://schemas.microsoft.com/office/powerpoint/2010/main" val="211822057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Kaynak">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58</TotalTime>
  <Words>2184</Words>
  <Application>Microsoft Office PowerPoint</Application>
  <PresentationFormat>Ekran Gösterisi (4:3)</PresentationFormat>
  <Paragraphs>153</Paragraphs>
  <Slides>29</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29</vt:i4>
      </vt:variant>
    </vt:vector>
  </HeadingPairs>
  <TitlesOfParts>
    <vt:vector size="34" baseType="lpstr">
      <vt:lpstr>Bookman Old Style</vt:lpstr>
      <vt:lpstr>Gill Sans MT</vt:lpstr>
      <vt:lpstr>Wingdings</vt:lpstr>
      <vt:lpstr>Wingdings 3</vt:lpstr>
      <vt:lpstr>Kaynak</vt:lpstr>
      <vt:lpstr>Hasta yakınlarına psikolojik destek</vt:lpstr>
      <vt:lpstr>Pediatrik Hastaya Yaklaşım İlkeleri  </vt:lpstr>
      <vt:lpstr>PowerPoint Sunusu</vt:lpstr>
      <vt:lpstr>PowerPoint Sunusu</vt:lpstr>
      <vt:lpstr>PowerPoint Sunusu</vt:lpstr>
      <vt:lpstr>PowerPoint Sunusu</vt:lpstr>
      <vt:lpstr>PowerPoint Sunusu</vt:lpstr>
      <vt:lpstr>PowerPoint Sunusu</vt:lpstr>
      <vt:lpstr>PowerPoint Sunusu</vt:lpstr>
      <vt:lpstr>İhmal ve İstismarlarda Psikolojik Destek </vt:lpstr>
      <vt:lpstr>İhmal ve İstismar Belirtileri  </vt:lpstr>
      <vt:lpstr>PowerPoint Sunusu</vt:lpstr>
      <vt:lpstr>PowerPoint Sunusu</vt:lpstr>
      <vt:lpstr>PowerPoint Sunusu</vt:lpstr>
      <vt:lpstr>PowerPoint Sunusu</vt:lpstr>
      <vt:lpstr>İhmal ve İstismarlarda Psikolojik Destek  </vt:lpstr>
      <vt:lpstr> Öykü alma  </vt:lpstr>
      <vt:lpstr>Güven ilişkisi oluşturma  </vt:lpstr>
      <vt:lpstr>İhmal ve İstismarlarda Gerekli Birimlerden Yardım Alma </vt:lpstr>
      <vt:lpstr>GERİATRİK HASTAYA PSİKOLOJİK DESTEK  </vt:lpstr>
      <vt:lpstr>Geriatri  </vt:lpstr>
      <vt:lpstr>Erickson’un Psikososyal Gelişim Kuramı  </vt:lpstr>
      <vt:lpstr>Geriatri Hastaların Özellikleri </vt:lpstr>
      <vt:lpstr>Geriatri hastaların psikolojik özellikleri  </vt:lpstr>
      <vt:lpstr>Geriatrik Hastaya Psikolojik Yaklaşım  </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Hasta yakınlarına psikolojik destek</dc:title>
  <dc:creator>User</dc:creator>
  <cp:lastModifiedBy>Windows Kullanıcısı</cp:lastModifiedBy>
  <cp:revision>20</cp:revision>
  <dcterms:created xsi:type="dcterms:W3CDTF">2017-01-18T11:09:56Z</dcterms:created>
  <dcterms:modified xsi:type="dcterms:W3CDTF">2022-05-17T21:36:12Z</dcterms:modified>
</cp:coreProperties>
</file>