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260" r:id="rId2"/>
    <p:sldId id="261" r:id="rId3"/>
    <p:sldId id="263" r:id="rId4"/>
    <p:sldId id="264" r:id="rId5"/>
    <p:sldId id="266" r:id="rId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74" d="100"/>
          <a:sy n="74" d="100"/>
        </p:scale>
        <p:origin x="124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19.03.2020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3CE4BA-BF72-4276-B6BB-8571EA7EC21E}" type="datetimeFigureOut">
              <a:rPr lang="tr-TR" smtClean="0"/>
              <a:t>19.03.2020</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A5C660-11DA-4D98-8050-9BACD0F8DA9F}" type="slidenum">
              <a:rPr lang="tr-TR" smtClean="0"/>
              <a:t>‹#›</a:t>
            </a:fld>
            <a:endParaRPr lang="tr-TR"/>
          </a:p>
        </p:txBody>
      </p:sp>
    </p:spTree>
    <p:extLst>
      <p:ext uri="{BB962C8B-B14F-4D97-AF65-F5344CB8AC3E}">
        <p14:creationId xmlns:p14="http://schemas.microsoft.com/office/powerpoint/2010/main" val="2938526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GB" dirty="0"/>
          </a:p>
        </p:txBody>
      </p:sp>
      <p:sp>
        <p:nvSpPr>
          <p:cNvPr id="4" name="Slayt Numarası Yer Tutucusu 3"/>
          <p:cNvSpPr>
            <a:spLocks noGrp="1"/>
          </p:cNvSpPr>
          <p:nvPr>
            <p:ph type="sldNum" sz="quarter" idx="5"/>
          </p:nvPr>
        </p:nvSpPr>
        <p:spPr/>
        <p:txBody>
          <a:bodyPr/>
          <a:lstStyle/>
          <a:p>
            <a:fld id="{DF8DC6B9-9C7B-4B7A-8E44-69CEB5BFDC5B}" type="slidenum">
              <a:rPr lang="tr-TR" smtClean="0"/>
              <a:t>5</a:t>
            </a:fld>
            <a:endParaRPr lang="tr-TR"/>
          </a:p>
        </p:txBody>
      </p:sp>
    </p:spTree>
    <p:extLst>
      <p:ext uri="{BB962C8B-B14F-4D97-AF65-F5344CB8AC3E}">
        <p14:creationId xmlns:p14="http://schemas.microsoft.com/office/powerpoint/2010/main" val="4140213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93D6B2D-3122-4689-BC5A-9C00C3B4DFEB}"/>
              </a:ext>
            </a:extLst>
          </p:cNvPr>
          <p:cNvSpPr>
            <a:spLocks noGrp="1"/>
          </p:cNvSpPr>
          <p:nvPr>
            <p:ph type="title"/>
          </p:nvPr>
        </p:nvSpPr>
        <p:spPr>
          <a:xfrm>
            <a:off x="0" y="0"/>
            <a:ext cx="9144000" cy="1844824"/>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tr-TR" dirty="0"/>
              <a:t>İnsan Hakları ile İlgili BM Organları</a:t>
            </a:r>
          </a:p>
        </p:txBody>
      </p:sp>
      <p:sp>
        <p:nvSpPr>
          <p:cNvPr id="3" name="İçerik Yer Tutucusu 2">
            <a:extLst>
              <a:ext uri="{FF2B5EF4-FFF2-40B4-BE49-F238E27FC236}">
                <a16:creationId xmlns:a16="http://schemas.microsoft.com/office/drawing/2014/main" xmlns="" id="{6833E536-9D19-45B3-A8E8-6806399D0B25}"/>
              </a:ext>
            </a:extLst>
          </p:cNvPr>
          <p:cNvSpPr>
            <a:spLocks noGrp="1"/>
          </p:cNvSpPr>
          <p:nvPr>
            <p:ph idx="1"/>
          </p:nvPr>
        </p:nvSpPr>
        <p:spPr>
          <a:xfrm>
            <a:off x="-108520" y="1844824"/>
            <a:ext cx="9073008" cy="4525963"/>
          </a:xfrm>
        </p:spPr>
        <p:style>
          <a:lnRef idx="1">
            <a:schemeClr val="accent5"/>
          </a:lnRef>
          <a:fillRef idx="2">
            <a:schemeClr val="accent5"/>
          </a:fillRef>
          <a:effectRef idx="1">
            <a:schemeClr val="accent5"/>
          </a:effectRef>
          <a:fontRef idx="minor">
            <a:schemeClr val="dk1"/>
          </a:fontRef>
        </p:style>
        <p:txBody>
          <a:bodyPr/>
          <a:lstStyle/>
          <a:p>
            <a:pPr marL="0" indent="0">
              <a:buNone/>
            </a:pPr>
            <a:endParaRPr lang="tr-TR" dirty="0"/>
          </a:p>
          <a:p>
            <a:pPr marL="0" indent="0" algn="just">
              <a:buNone/>
            </a:pPr>
            <a:r>
              <a:rPr lang="tr-TR" dirty="0"/>
              <a:t>BM sisteminde insan hakları ile ilgili birimleri </a:t>
            </a:r>
            <a:r>
              <a:rPr lang="tr-TR" b="1" dirty="0"/>
              <a:t>BM Şartı </a:t>
            </a:r>
            <a:r>
              <a:rPr lang="tr-TR" dirty="0"/>
              <a:t>ve </a:t>
            </a:r>
            <a:r>
              <a:rPr lang="tr-TR" b="1" dirty="0"/>
              <a:t>anlaşmalara dayalı birimler </a:t>
            </a:r>
            <a:r>
              <a:rPr lang="tr-TR" dirty="0"/>
              <a:t>olarak iki gruba ayırmak mümkündür. İnsan Hakları Komisyonu ve İnsan Hakları Yüksek Komiserliği gibi BM Şartı ile kurulan birimler dışında, anlaşmalarla kurulan toplam sekiz ayrı komite bulunmaktadır.</a:t>
            </a:r>
          </a:p>
        </p:txBody>
      </p:sp>
    </p:spTree>
    <p:extLst>
      <p:ext uri="{BB962C8B-B14F-4D97-AF65-F5344CB8AC3E}">
        <p14:creationId xmlns:p14="http://schemas.microsoft.com/office/powerpoint/2010/main" val="1060563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0"/>
            <a:ext cx="8229600" cy="1417638"/>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tr-TR" dirty="0"/>
              <a:t>Anlaşmalarla Kurulan BM İnsan Hakları Organları</a:t>
            </a:r>
          </a:p>
        </p:txBody>
      </p:sp>
      <p:sp>
        <p:nvSpPr>
          <p:cNvPr id="3" name="İçerik Yer Tutucusu 2"/>
          <p:cNvSpPr>
            <a:spLocks noGrp="1"/>
          </p:cNvSpPr>
          <p:nvPr>
            <p:ph idx="1"/>
          </p:nvPr>
        </p:nvSpPr>
        <p:spPr>
          <a:xfrm>
            <a:off x="442960" y="1433737"/>
            <a:ext cx="8229600" cy="4525963"/>
          </a:xfrm>
        </p:spPr>
        <p:style>
          <a:lnRef idx="1">
            <a:schemeClr val="accent5"/>
          </a:lnRef>
          <a:fillRef idx="2">
            <a:schemeClr val="accent5"/>
          </a:fillRef>
          <a:effectRef idx="1">
            <a:schemeClr val="accent5"/>
          </a:effectRef>
          <a:fontRef idx="minor">
            <a:schemeClr val="dk1"/>
          </a:fontRef>
        </p:style>
        <p:txBody>
          <a:bodyPr>
            <a:normAutofit fontScale="70000" lnSpcReduction="20000"/>
          </a:bodyPr>
          <a:lstStyle/>
          <a:p>
            <a:pPr marL="0" indent="0">
              <a:buNone/>
            </a:pPr>
            <a:endParaRPr lang="tr-TR" dirty="0"/>
          </a:p>
          <a:p>
            <a:pPr marL="0" indent="0" algn="just">
              <a:buNone/>
            </a:pPr>
            <a:r>
              <a:rPr lang="tr-TR" dirty="0"/>
              <a:t>Bunlar </a:t>
            </a:r>
            <a:r>
              <a:rPr lang="tr-TR" dirty="0" err="1"/>
              <a:t>BMce</a:t>
            </a:r>
            <a:r>
              <a:rPr lang="tr-TR" dirty="0"/>
              <a:t> kabul edilen sekiz sözleşmenin her biri için kurulan izleme ve denetim komiteleridir. Bağımsız uzmanlardan oluşan bu komiteler, uluslararası insan hakları anlaşmalarının uygulamasını denetleme görevini yürütürler. Her biri ilgili sözleşme ile kurulmuştur. Bu komiteler:</a:t>
            </a:r>
          </a:p>
          <a:p>
            <a:r>
              <a:rPr lang="tr-TR" dirty="0"/>
              <a:t> İnsan Hakları Komitesi (CCPR)</a:t>
            </a:r>
          </a:p>
          <a:p>
            <a:r>
              <a:rPr lang="tr-TR" dirty="0"/>
              <a:t>Ekonomik, Sosyal ve Kültürel Haklar Komitesi (CESCR)</a:t>
            </a:r>
          </a:p>
          <a:p>
            <a:r>
              <a:rPr lang="tr-TR" dirty="0"/>
              <a:t> Irk Ayrımcılığını Önleme Komitesi (CERD)</a:t>
            </a:r>
          </a:p>
          <a:p>
            <a:r>
              <a:rPr lang="tr-TR" dirty="0"/>
              <a:t> Kadınlara Karşı Ayrımcılığı Önleme Komitesi (CEDAW)</a:t>
            </a:r>
          </a:p>
          <a:p>
            <a:r>
              <a:rPr lang="tr-TR" dirty="0"/>
              <a:t> İşkenceyi Önleme Komitesi (CAT)</a:t>
            </a:r>
          </a:p>
          <a:p>
            <a:r>
              <a:rPr lang="tr-TR" dirty="0"/>
              <a:t> Çocuk Hakları Komitesi (CRC)</a:t>
            </a:r>
          </a:p>
          <a:p>
            <a:r>
              <a:rPr lang="tr-TR" dirty="0"/>
              <a:t> Göçmen İşçiler Komitesi (CMW)</a:t>
            </a:r>
          </a:p>
          <a:p>
            <a:r>
              <a:rPr lang="tr-TR" dirty="0"/>
              <a:t> Engelliler Komitesi (CRPD)’</a:t>
            </a:r>
            <a:r>
              <a:rPr lang="tr-TR" dirty="0" err="1"/>
              <a:t>dir</a:t>
            </a:r>
            <a:r>
              <a:rPr lang="tr-TR" dirty="0"/>
              <a:t>.</a:t>
            </a:r>
          </a:p>
        </p:txBody>
      </p:sp>
    </p:spTree>
    <p:extLst>
      <p:ext uri="{BB962C8B-B14F-4D97-AF65-F5344CB8AC3E}">
        <p14:creationId xmlns:p14="http://schemas.microsoft.com/office/powerpoint/2010/main" val="1557944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116632"/>
            <a:ext cx="8229600" cy="1483568"/>
          </a:xfrm>
        </p:spPr>
        <p:style>
          <a:lnRef idx="3">
            <a:schemeClr val="lt1"/>
          </a:lnRef>
          <a:fillRef idx="1">
            <a:schemeClr val="accent2"/>
          </a:fillRef>
          <a:effectRef idx="1">
            <a:schemeClr val="accent2"/>
          </a:effectRef>
          <a:fontRef idx="minor">
            <a:schemeClr val="lt1"/>
          </a:fontRef>
        </p:style>
        <p:txBody>
          <a:bodyPr/>
          <a:lstStyle/>
          <a:p>
            <a:pPr algn="ctr"/>
            <a:r>
              <a:rPr lang="tr-TR" dirty="0"/>
              <a:t>Anlaşmalarla Kurulan BM İnsan Hakları Organları</a:t>
            </a:r>
          </a:p>
        </p:txBody>
      </p:sp>
      <p:sp>
        <p:nvSpPr>
          <p:cNvPr id="3" name="İçerik Yer Tutucusu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62500" lnSpcReduction="20000"/>
          </a:bodyPr>
          <a:lstStyle/>
          <a:p>
            <a:endParaRPr lang="tr-TR" dirty="0"/>
          </a:p>
          <a:p>
            <a:pPr marL="0" indent="0" algn="just">
              <a:lnSpc>
                <a:spcPct val="120000"/>
              </a:lnSpc>
              <a:buNone/>
            </a:pPr>
            <a:r>
              <a:rPr lang="tr-TR" sz="2600" dirty="0"/>
              <a:t>Sözleşmeye dayalı BM insan hakları denetim organları olan Komiteler, görevlerini yerine getirirken  raporlama, bireysel ya da devletlerarası şikâyetler ve soruşturma gibi değişik prosedürlerden yararlanırlar. Sözleşme organlarının hepsi, sözleşme hükümlerinin ilgili ülkede uygulanmasının ayrıntılarına ilişkin olarak taraf devletlerin sunmuş oldukları raporları incelerler. Bu yöntem </a:t>
            </a:r>
            <a:r>
              <a:rPr lang="tr-TR" sz="2600" b="1" dirty="0"/>
              <a:t>raporlama</a:t>
            </a:r>
            <a:r>
              <a:rPr lang="tr-TR" sz="2600" dirty="0"/>
              <a:t> </a:t>
            </a:r>
            <a:r>
              <a:rPr lang="tr-TR" sz="2600" b="1" dirty="0"/>
              <a:t>yöntemi</a:t>
            </a:r>
            <a:r>
              <a:rPr lang="tr-TR" sz="2600" dirty="0"/>
              <a:t> olarak anılmaktadır. Bazı sözleşme organları, sözleşmede tanınmış olan hakların bir taraf devletçe ihlal edildiğini ileri süren bireyler tarafından yapılan şikâyetleri inceleyerek, ihlalin gerçekleşip gerçekleşmediği konusunda karar verirler. Bu yöntem </a:t>
            </a:r>
            <a:r>
              <a:rPr lang="tr-TR" sz="2600" b="1" dirty="0"/>
              <a:t>bireysel şikâyet yöntemi </a:t>
            </a:r>
            <a:r>
              <a:rPr lang="tr-TR" sz="2600" dirty="0"/>
              <a:t>olarak anılmaktadır. Üçüncü yöntem </a:t>
            </a:r>
            <a:r>
              <a:rPr lang="tr-TR" sz="2600" b="1" dirty="0"/>
              <a:t>devletlerarası şikâyet yöntemidir</a:t>
            </a:r>
            <a:r>
              <a:rPr lang="tr-TR" sz="2600" dirty="0"/>
              <a:t>. Bu yöntem, sözleşmede yer alan hakların bir taraf devletçe ihlal edildiğini düşünen diğer bir taraf devlete ilgili komiteye şikâyette bulunma olanağı tanımaktadır. </a:t>
            </a:r>
            <a:r>
              <a:rPr lang="tr-TR" sz="2600" b="1" dirty="0"/>
              <a:t>Dördüncü yöntem ise, soruşturma yöntemidir</a:t>
            </a:r>
            <a:r>
              <a:rPr lang="tr-TR" sz="2600" dirty="0"/>
              <a:t>. Bu yöntem, sözleşmede yer alan hakların taraf devletçe ağır ve sistematik bir şekilde ihlal edilmesi durumunda, ilgili komiteye bu konuda soruşturma yapma yetkisi tanımaktadır. Denetim yöntemlerin sonuncusu ziyaret yöntemidir. Bu yöntemden amaç önceden düzenli ziyaretler yaparak ihlallerin önüne geçmektir.</a:t>
            </a:r>
          </a:p>
        </p:txBody>
      </p:sp>
    </p:spTree>
    <p:extLst>
      <p:ext uri="{BB962C8B-B14F-4D97-AF65-F5344CB8AC3E}">
        <p14:creationId xmlns:p14="http://schemas.microsoft.com/office/powerpoint/2010/main" val="3300660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9144000" cy="1500039"/>
          </a:xfrm>
        </p:spPr>
        <p:style>
          <a:lnRef idx="3">
            <a:schemeClr val="lt1"/>
          </a:lnRef>
          <a:fillRef idx="1">
            <a:schemeClr val="accent2"/>
          </a:fillRef>
          <a:effectRef idx="1">
            <a:schemeClr val="accent2"/>
          </a:effectRef>
          <a:fontRef idx="minor">
            <a:schemeClr val="lt1"/>
          </a:fontRef>
        </p:style>
        <p:txBody>
          <a:bodyPr/>
          <a:lstStyle/>
          <a:p>
            <a:pPr algn="ctr"/>
            <a:r>
              <a:rPr lang="tr-TR" dirty="0"/>
              <a:t>Avrupa İnsan Hakları Sistemi</a:t>
            </a:r>
          </a:p>
        </p:txBody>
      </p:sp>
      <p:sp>
        <p:nvSpPr>
          <p:cNvPr id="3" name="İçerik Yer Tutucusu 2"/>
          <p:cNvSpPr>
            <a:spLocks noGrp="1"/>
          </p:cNvSpPr>
          <p:nvPr>
            <p:ph idx="1"/>
          </p:nvPr>
        </p:nvSpPr>
        <p:spPr>
          <a:xfrm>
            <a:off x="0" y="1600200"/>
            <a:ext cx="9144000" cy="4525963"/>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marL="0" indent="0" algn="just">
              <a:buNone/>
            </a:pPr>
            <a:r>
              <a:rPr lang="tr-TR" dirty="0"/>
              <a:t>Avrupa İnsan hakları mekanizması, genel hatlarıyla başta Avrupa Konseyi olmak üzere Avrupa Güvenlik ve İşbirliği Teşkilatı (AGİT) ve Avrupa Birliği (AB) çerçevesinde geliştirilmiştir. </a:t>
            </a:r>
          </a:p>
          <a:p>
            <a:pPr marL="0" indent="0" algn="just">
              <a:buNone/>
            </a:pPr>
            <a:r>
              <a:rPr lang="tr-TR" dirty="0"/>
              <a:t>Avrupa Konseyi 5 Mayıs 1949 yılında on Avrupa ülkesi tarafından kurulmuş ve bugün bütün Avrupa, Balkanlar ve Kafkas ülkelerini de kapsayan 47 üyeli bir bölgesel kurumdur. Avrupa Konseyi, insan haklarını, etkili denetim ve koruma mekanizmaları ile bireylerin sivil ve siyasal özgürlükleri, sosyal, ekonomik ve kültürel haklarına saygıyı güvence altına almaya çalışmaktadır. Bunu bir uluslararası anlaşma niteliğinde olan Avrupa İnsan Hakları Sözleşmesi (AİHS) ve ekli protokolleri ile Sözleşmeye dayanılarak kurulan Avrupa İnsan Hakları Mahkemesi (AİHM) kanalıyla yapmaktadır.</a:t>
            </a:r>
          </a:p>
          <a:p>
            <a:pPr marL="0" indent="0" algn="just">
              <a:buNone/>
            </a:pPr>
            <a:endParaRPr lang="tr-TR" dirty="0"/>
          </a:p>
        </p:txBody>
      </p:sp>
    </p:spTree>
    <p:extLst>
      <p:ext uri="{BB962C8B-B14F-4D97-AF65-F5344CB8AC3E}">
        <p14:creationId xmlns:p14="http://schemas.microsoft.com/office/powerpoint/2010/main" val="339373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3FBC9D4-43C5-4881-8212-A8E1C351BC4E}"/>
              </a:ext>
            </a:extLst>
          </p:cNvPr>
          <p:cNvSpPr>
            <a:spLocks noGrp="1"/>
          </p:cNvSpPr>
          <p:nvPr>
            <p:ph type="title"/>
          </p:nvPr>
        </p:nvSpPr>
        <p:spPr>
          <a:xfrm>
            <a:off x="0" y="0"/>
            <a:ext cx="9144000" cy="1417638"/>
          </a:xfrm>
          <a:ln/>
        </p:spPr>
        <p:style>
          <a:lnRef idx="3">
            <a:schemeClr val="lt1"/>
          </a:lnRef>
          <a:fillRef idx="1">
            <a:schemeClr val="accent2"/>
          </a:fillRef>
          <a:effectRef idx="1">
            <a:schemeClr val="accent2"/>
          </a:effectRef>
          <a:fontRef idx="minor">
            <a:schemeClr val="lt1"/>
          </a:fontRef>
        </p:style>
        <p:txBody>
          <a:bodyPr>
            <a:normAutofit fontScale="90000"/>
          </a:bodyPr>
          <a:lstStyle/>
          <a:p>
            <a:pPr algn="ctr"/>
            <a:r>
              <a:rPr lang="en-GB" dirty="0"/>
              <a:t/>
            </a:r>
            <a:br>
              <a:rPr lang="en-GB" dirty="0"/>
            </a:br>
            <a:r>
              <a:rPr lang="en-GB" sz="3000" b="1" dirty="0"/>
              <a:t>A</a:t>
            </a:r>
            <a:r>
              <a:rPr lang="tr-TR" sz="3000" b="1" dirty="0"/>
              <a:t>İ</a:t>
            </a:r>
            <a:r>
              <a:rPr lang="en-GB" sz="3000" b="1" dirty="0"/>
              <a:t>HM’NE BA</a:t>
            </a:r>
            <a:r>
              <a:rPr lang="tr-TR" sz="3000" b="1" dirty="0"/>
              <a:t>Ş</a:t>
            </a:r>
            <a:r>
              <a:rPr lang="en-GB" sz="3000" b="1" dirty="0"/>
              <a:t>VURUNUN KABUL ED</a:t>
            </a:r>
            <a:r>
              <a:rPr lang="tr-TR" sz="3000" b="1" dirty="0"/>
              <a:t>İ</a:t>
            </a:r>
            <a:r>
              <a:rPr lang="en-GB" sz="3000" b="1" dirty="0"/>
              <a:t>LEB</a:t>
            </a:r>
            <a:r>
              <a:rPr lang="tr-TR" sz="3000" b="1" dirty="0"/>
              <a:t>İ</a:t>
            </a:r>
            <a:r>
              <a:rPr lang="en-GB" sz="3000" b="1" dirty="0"/>
              <a:t>L</a:t>
            </a:r>
            <a:r>
              <a:rPr lang="tr-TR" sz="3000" b="1" dirty="0"/>
              <a:t>İ</a:t>
            </a:r>
            <a:r>
              <a:rPr lang="en-GB" sz="3000" b="1" dirty="0"/>
              <a:t>RL</a:t>
            </a:r>
            <a:r>
              <a:rPr lang="tr-TR" sz="3000" b="1" dirty="0"/>
              <a:t>İ</a:t>
            </a:r>
            <a:r>
              <a:rPr lang="en-GB" sz="3000" b="1" dirty="0"/>
              <a:t>K </a:t>
            </a:r>
            <a:r>
              <a:rPr lang="tr-TR" sz="3000" b="1" dirty="0"/>
              <a:t>KOŞULLARI</a:t>
            </a:r>
            <a:r>
              <a:rPr lang="en-GB" sz="3000" b="1" dirty="0"/>
              <a:t> </a:t>
            </a:r>
            <a:endParaRPr lang="en-GB" sz="3000" dirty="0"/>
          </a:p>
        </p:txBody>
      </p:sp>
      <p:sp>
        <p:nvSpPr>
          <p:cNvPr id="3" name="İçerik Yer Tutucusu 2">
            <a:extLst>
              <a:ext uri="{FF2B5EF4-FFF2-40B4-BE49-F238E27FC236}">
                <a16:creationId xmlns:a16="http://schemas.microsoft.com/office/drawing/2014/main" xmlns="" id="{6AF27ED9-E766-4BC5-98F7-C4690868FB95}"/>
              </a:ext>
            </a:extLst>
          </p:cNvPr>
          <p:cNvSpPr>
            <a:spLocks noGrp="1"/>
          </p:cNvSpPr>
          <p:nvPr>
            <p:ph idx="1"/>
          </p:nvPr>
        </p:nvSpPr>
        <p:spPr>
          <a:xfrm>
            <a:off x="0" y="1417638"/>
            <a:ext cx="9144000" cy="4847171"/>
          </a:xfrm>
        </p:spPr>
        <p:style>
          <a:lnRef idx="1">
            <a:schemeClr val="accent5"/>
          </a:lnRef>
          <a:fillRef idx="2">
            <a:schemeClr val="accent5"/>
          </a:fillRef>
          <a:effectRef idx="1">
            <a:schemeClr val="accent5"/>
          </a:effectRef>
          <a:fontRef idx="minor">
            <a:schemeClr val="dk1"/>
          </a:fontRef>
        </p:style>
        <p:txBody>
          <a:bodyPr>
            <a:normAutofit fontScale="62500" lnSpcReduction="20000"/>
          </a:bodyPr>
          <a:lstStyle/>
          <a:p>
            <a:pPr marL="0" indent="0">
              <a:buNone/>
            </a:pPr>
            <a:r>
              <a:rPr lang="tr-TR" dirty="0" err="1"/>
              <a:t>AİHM‟nin</a:t>
            </a:r>
            <a:r>
              <a:rPr lang="tr-TR" dirty="0"/>
              <a:t> ilk görevi, kendisine verilmiş olan dilekçenin kabul edilebilirliği konusunu karara bağlamaktır. Dilekçenin kabul edilebilmesi ve esastan incelenebilmesi için, bazı koşulların yerine getirilmiş olması gerekmektedir. Bu koşullar şöyle sıralanabilir: </a:t>
            </a:r>
          </a:p>
          <a:p>
            <a:pPr marL="0" indent="0">
              <a:buNone/>
            </a:pPr>
            <a:r>
              <a:rPr lang="en-GB" b="1" dirty="0"/>
              <a:t>1- </a:t>
            </a:r>
            <a:r>
              <a:rPr lang="tr-TR" dirty="0"/>
              <a:t>Başvuru yapılmadan önce, hakkında başvuru yapılacak ülkedeki iç hukuk yolları tüketilmiş olmalıdır. </a:t>
            </a:r>
          </a:p>
          <a:p>
            <a:pPr marL="0" indent="0" algn="just">
              <a:buNone/>
            </a:pPr>
            <a:r>
              <a:rPr lang="en-GB" b="1" dirty="0"/>
              <a:t>2- </a:t>
            </a:r>
            <a:r>
              <a:rPr lang="tr-TR" dirty="0"/>
              <a:t>İç hukuk yolları tüketildikten sonra gerek yargısal gerekse idari (yönetsel) kararın ilgililere bildirilmesinden itibaren </a:t>
            </a:r>
            <a:r>
              <a:rPr lang="en-GB" dirty="0"/>
              <a:t>6 ay </a:t>
            </a:r>
            <a:r>
              <a:rPr lang="tr-TR" dirty="0"/>
              <a:t>içinde</a:t>
            </a:r>
            <a:r>
              <a:rPr lang="en-GB" dirty="0"/>
              <a:t> A</a:t>
            </a:r>
            <a:r>
              <a:rPr lang="tr-TR" dirty="0"/>
              <a:t>İ</a:t>
            </a:r>
            <a:r>
              <a:rPr lang="en-GB" dirty="0" err="1"/>
              <a:t>HM’ne</a:t>
            </a:r>
            <a:r>
              <a:rPr lang="en-GB" dirty="0"/>
              <a:t> </a:t>
            </a:r>
            <a:r>
              <a:rPr lang="en-GB" dirty="0" err="1"/>
              <a:t>ba</a:t>
            </a:r>
            <a:r>
              <a:rPr lang="tr-TR" dirty="0"/>
              <a:t>ş</a:t>
            </a:r>
            <a:r>
              <a:rPr lang="en-GB" dirty="0" err="1"/>
              <a:t>vurulmalıdır</a:t>
            </a:r>
            <a:r>
              <a:rPr lang="en-GB" dirty="0"/>
              <a:t>. </a:t>
            </a:r>
            <a:r>
              <a:rPr lang="tr-TR" dirty="0"/>
              <a:t>Bu süre kararın tebliğinden değil, öğrenilmesinden itibaren başlamaktadır</a:t>
            </a:r>
            <a:r>
              <a:rPr lang="en-GB" dirty="0"/>
              <a:t>. </a:t>
            </a:r>
          </a:p>
          <a:p>
            <a:pPr marL="0" indent="0">
              <a:buNone/>
            </a:pPr>
            <a:r>
              <a:rPr lang="en-GB" b="1" dirty="0"/>
              <a:t>3- </a:t>
            </a:r>
            <a:r>
              <a:rPr lang="tr-TR" dirty="0"/>
              <a:t>Başvuruda bulunanın kimliği belli ve dilekçe bizzat ilgili veya vekili tarafından imzalanmış</a:t>
            </a:r>
            <a:r>
              <a:rPr lang="en-GB" dirty="0"/>
              <a:t> </a:t>
            </a:r>
            <a:r>
              <a:rPr lang="tr-TR" dirty="0"/>
              <a:t>olmalıdır. </a:t>
            </a:r>
          </a:p>
          <a:p>
            <a:pPr marL="0" indent="0">
              <a:buNone/>
            </a:pPr>
            <a:r>
              <a:rPr lang="en-GB" b="1" dirty="0"/>
              <a:t>4- </a:t>
            </a:r>
            <a:r>
              <a:rPr lang="tr-TR" dirty="0"/>
              <a:t>Başvuru</a:t>
            </a:r>
            <a:r>
              <a:rPr lang="en-GB" dirty="0"/>
              <a:t>, </a:t>
            </a:r>
            <a:r>
              <a:rPr lang="tr-TR" dirty="0"/>
              <a:t>daha önce </a:t>
            </a:r>
            <a:r>
              <a:rPr lang="en-GB" dirty="0"/>
              <a:t>AİHM</a:t>
            </a:r>
            <a:r>
              <a:rPr lang="tr-TR" dirty="0"/>
              <a:t>’</a:t>
            </a:r>
            <a:r>
              <a:rPr lang="en-GB" dirty="0" err="1"/>
              <a:t>nce</a:t>
            </a:r>
            <a:r>
              <a:rPr lang="en-GB" dirty="0"/>
              <a:t> </a:t>
            </a:r>
            <a:r>
              <a:rPr lang="tr-TR" dirty="0"/>
              <a:t>incelenmiş bir başvurunun aynısı olmamalıdır. </a:t>
            </a:r>
          </a:p>
          <a:p>
            <a:pPr marL="0" indent="0">
              <a:buNone/>
            </a:pPr>
            <a:r>
              <a:rPr lang="en-GB" b="1" dirty="0"/>
              <a:t>5- </a:t>
            </a:r>
            <a:r>
              <a:rPr lang="tr-TR" dirty="0"/>
              <a:t>Aynı konuda daha önce başka bir uluslararası kuruluşa başvurulmamış olmalıdır. </a:t>
            </a:r>
          </a:p>
          <a:p>
            <a:pPr marL="0" indent="0">
              <a:buNone/>
            </a:pPr>
            <a:r>
              <a:rPr lang="en-GB" b="1" dirty="0"/>
              <a:t>6- </a:t>
            </a:r>
            <a:r>
              <a:rPr lang="tr-TR" dirty="0"/>
              <a:t>Başvuru, sözleşme ile bağdaşır ve sözleşme ile güvence altına alınan bir konuda olmalıdır. </a:t>
            </a:r>
          </a:p>
          <a:p>
            <a:pPr marL="0" indent="0">
              <a:buNone/>
            </a:pPr>
            <a:r>
              <a:rPr lang="en-GB" b="1" dirty="0"/>
              <a:t>7- </a:t>
            </a:r>
            <a:r>
              <a:rPr lang="tr-TR" dirty="0"/>
              <a:t>Başvuru, açıkça temelden yoksun olmamalıdır. </a:t>
            </a:r>
          </a:p>
        </p:txBody>
      </p:sp>
    </p:spTree>
    <p:extLst>
      <p:ext uri="{BB962C8B-B14F-4D97-AF65-F5344CB8AC3E}">
        <p14:creationId xmlns:p14="http://schemas.microsoft.com/office/powerpoint/2010/main" val="2219252134"/>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(2)</Template>
  <TotalTime>15</TotalTime>
  <Words>607</Words>
  <Application>Microsoft Office PowerPoint</Application>
  <PresentationFormat>Ekran Gösterisi (4:3)</PresentationFormat>
  <Paragraphs>30</Paragraphs>
  <Slides>5</Slides>
  <Notes>1</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5</vt:i4>
      </vt:variant>
    </vt:vector>
  </HeadingPairs>
  <TitlesOfParts>
    <vt:vector size="8" baseType="lpstr">
      <vt:lpstr>Arial</vt:lpstr>
      <vt:lpstr>Calibri</vt:lpstr>
      <vt:lpstr>Varsayılan Tasarım</vt:lpstr>
      <vt:lpstr>İnsan Hakları ile İlgili BM Organları</vt:lpstr>
      <vt:lpstr>Anlaşmalarla Kurulan BM İnsan Hakları Organları</vt:lpstr>
      <vt:lpstr>Anlaşmalarla Kurulan BM İnsan Hakları Organları</vt:lpstr>
      <vt:lpstr>Avrupa İnsan Hakları Sistemi</vt:lpstr>
      <vt:lpstr> AİHM’NE BAŞVURUNUN KABUL EDİLEBİLİRLİK KOŞULLARI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Zerrin Eren</dc:creator>
  <cp:lastModifiedBy>Zerrin Eren</cp:lastModifiedBy>
  <cp:revision>5</cp:revision>
  <cp:lastPrinted>1601-01-01T00:00:00Z</cp:lastPrinted>
  <dcterms:created xsi:type="dcterms:W3CDTF">2020-03-18T22:43:42Z</dcterms:created>
  <dcterms:modified xsi:type="dcterms:W3CDTF">2020-03-19T20:14:55Z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