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0"/>
  </p:handoutMasterIdLst>
  <p:sldIdLst>
    <p:sldId id="259" r:id="rId2"/>
    <p:sldId id="260" r:id="rId3"/>
    <p:sldId id="264" r:id="rId4"/>
    <p:sldId id="268" r:id="rId5"/>
    <p:sldId id="270" r:id="rId6"/>
    <p:sldId id="272" r:id="rId7"/>
    <p:sldId id="257" r:id="rId8"/>
    <p:sldId id="258" r:id="rId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7" autoAdjust="0"/>
  </p:normalViewPr>
  <p:slideViewPr>
    <p:cSldViewPr>
      <p:cViewPr varScale="1">
        <p:scale>
          <a:sx n="74" d="100"/>
          <a:sy n="74" d="100"/>
        </p:scale>
        <p:origin x="12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dirty="0"/>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dirty="0"/>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dirty="0"/>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dirty="0"/>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dirty="0"/>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dirty="0"/>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dirty="0"/>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dirty="0"/>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dirty="0"/>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dirty="0"/>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dirty="0"/>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dirty="0"/>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dirty="0"/>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dirty="0"/>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dirty="0"/>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dirty="0"/>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smtClean="0"/>
              <a:t>Resim eklemek için simgeyi tıklatın</a:t>
            </a:r>
            <a:endParaRPr lang="tr-TR" dirty="0"/>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dirty="0"/>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dirty="0"/>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dirty="0"/>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dirty="0"/>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dirty="0"/>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DEMOKRASİ KAVRAMI</a:t>
            </a:r>
            <a:endParaRPr lang="en-GB" dirty="0"/>
          </a:p>
        </p:txBody>
      </p:sp>
      <p:sp>
        <p:nvSpPr>
          <p:cNvPr id="3" name="İçerik Yer Tutucusu 2"/>
          <p:cNvSpPr>
            <a:spLocks noGrp="1"/>
          </p:cNvSpPr>
          <p:nvPr>
            <p:ph idx="1"/>
          </p:nvPr>
        </p:nvSpPr>
        <p:spPr>
          <a:xfrm>
            <a:off x="508715" y="1196752"/>
            <a:ext cx="8229600" cy="4525963"/>
          </a:xfrm>
        </p:spPr>
        <p:txBody>
          <a:bodyPr/>
          <a:lstStyle/>
          <a:p>
            <a:pPr marL="0" indent="0">
              <a:buNone/>
            </a:pPr>
            <a:r>
              <a:rPr lang="tr-TR" sz="2800" dirty="0"/>
              <a:t>Demokrasi kavramı, eski </a:t>
            </a:r>
            <a:r>
              <a:rPr lang="tr-TR" sz="2800" dirty="0" err="1"/>
              <a:t>Yunanca’da</a:t>
            </a:r>
            <a:r>
              <a:rPr lang="tr-TR" sz="2800" dirty="0"/>
              <a:t> halk anlamına gelen «</a:t>
            </a:r>
            <a:r>
              <a:rPr lang="tr-TR" sz="2800" dirty="0" err="1"/>
              <a:t>demos</a:t>
            </a:r>
            <a:r>
              <a:rPr lang="tr-TR" sz="2800" dirty="0"/>
              <a:t>» ve iktidar anlamına gelen «</a:t>
            </a:r>
            <a:r>
              <a:rPr lang="tr-TR" sz="2800" dirty="0" err="1"/>
              <a:t>kratos</a:t>
            </a:r>
            <a:r>
              <a:rPr lang="tr-TR" sz="2800" dirty="0"/>
              <a:t>» kelimelerinin birleşmesinden oluşmuştur.  Bu nedenle, sözcük anlamıyla, demokrasi, halkın iktidarı, halkın yönetimi anlamına gelir. Ancak demokrasi yalnızca halkın yönetimi ya da halk tarafından yönetim olarak anlaşılmamalıdır; bu kavram «halk için yönetim» anlamını da içerir. Abraham Lincoln, demokrasiyi «</a:t>
            </a:r>
            <a:r>
              <a:rPr lang="tr-TR" sz="2800" i="1" dirty="0"/>
              <a:t>halkın halk tarafından halk adına yönetilmesi olarak» </a:t>
            </a:r>
            <a:r>
              <a:rPr lang="tr-TR" sz="2800" dirty="0"/>
              <a:t>tanımlamıştır.</a:t>
            </a:r>
          </a:p>
          <a:p>
            <a:endParaRPr lang="en-GB" dirty="0"/>
          </a:p>
        </p:txBody>
      </p:sp>
    </p:spTree>
    <p:extLst>
      <p:ext uri="{BB962C8B-B14F-4D97-AF65-F5344CB8AC3E}">
        <p14:creationId xmlns:p14="http://schemas.microsoft.com/office/powerpoint/2010/main" val="1155834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pPr marL="0" indent="0">
              <a:buNone/>
            </a:pPr>
            <a:r>
              <a:rPr lang="tr-TR" dirty="0"/>
              <a:t>Demokrasi «özgür bir seçim sistemi sonucunda seçilen temsilcilerden kurulan halk yönetimi», olarak da tanımlanır. Demokrasi temeline dayalı hükümetlerde egemenlik halka, halkın çoğunluğuna dayanır. Çoğunluk içinde yer almayanlar ise muhalefeti oluşturur. Çoğunluk (iktidar) ve muhalefet arasındaki katılım ve söz hakkı demokrasilerdeki eşitliğin bir sonucudur.</a:t>
            </a:r>
          </a:p>
          <a:p>
            <a:endParaRPr lang="en-GB" dirty="0"/>
          </a:p>
        </p:txBody>
      </p:sp>
    </p:spTree>
    <p:extLst>
      <p:ext uri="{BB962C8B-B14F-4D97-AF65-F5344CB8AC3E}">
        <p14:creationId xmlns:p14="http://schemas.microsoft.com/office/powerpoint/2010/main" val="1892162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dirty="0"/>
          </a:p>
        </p:txBody>
      </p:sp>
      <p:sp>
        <p:nvSpPr>
          <p:cNvPr id="3" name="İçerik Yer Tutucusu 2"/>
          <p:cNvSpPr>
            <a:spLocks noGrp="1"/>
          </p:cNvSpPr>
          <p:nvPr>
            <p:ph idx="1"/>
          </p:nvPr>
        </p:nvSpPr>
        <p:spPr>
          <a:xfrm>
            <a:off x="457200" y="1417638"/>
            <a:ext cx="8229600" cy="4857403"/>
          </a:xfrm>
        </p:spPr>
        <p:txBody>
          <a:bodyPr/>
          <a:lstStyle/>
          <a:p>
            <a:pPr marL="0" lvl="0" indent="0" fontAlgn="auto">
              <a:lnSpc>
                <a:spcPct val="90000"/>
              </a:lnSpc>
              <a:spcBef>
                <a:spcPts val="0"/>
              </a:spcBef>
              <a:spcAft>
                <a:spcPts val="0"/>
              </a:spcAft>
              <a:buNone/>
            </a:pPr>
            <a:r>
              <a:rPr lang="tr-TR" sz="1800" dirty="0">
                <a:solidFill>
                  <a:prstClr val="black"/>
                </a:solidFill>
                <a:latin typeface="Calibri" panose="020F0502020204030204"/>
              </a:rPr>
              <a:t>Süreç içinde gelişen demokrasinin bazı temellere dayanması gerektiği görüldü.</a:t>
            </a:r>
          </a:p>
          <a:p>
            <a:pPr marL="0" lvl="0" indent="0" fontAlgn="auto">
              <a:lnSpc>
                <a:spcPct val="90000"/>
              </a:lnSpc>
              <a:spcBef>
                <a:spcPts val="0"/>
              </a:spcBef>
              <a:spcAft>
                <a:spcPts val="0"/>
              </a:spcAft>
              <a:buNone/>
            </a:pPr>
            <a:r>
              <a:rPr lang="tr-TR" sz="1800" dirty="0">
                <a:solidFill>
                  <a:prstClr val="black"/>
                </a:solidFill>
                <a:latin typeface="Calibri" panose="020F0502020204030204"/>
              </a:rPr>
              <a:t>Demokrasinin </a:t>
            </a:r>
            <a:r>
              <a:rPr lang="tr-TR" sz="1800" dirty="0" err="1">
                <a:solidFill>
                  <a:prstClr val="black"/>
                </a:solidFill>
                <a:latin typeface="Calibri" panose="020F0502020204030204"/>
              </a:rPr>
              <a:t>sosyo</a:t>
            </a:r>
            <a:r>
              <a:rPr lang="tr-TR" sz="1800" dirty="0">
                <a:solidFill>
                  <a:prstClr val="black"/>
                </a:solidFill>
                <a:latin typeface="Calibri" panose="020F0502020204030204"/>
              </a:rPr>
              <a:t>-kültürel dayanakları şöyle sıralanabilir:</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 Halk egemenliği,</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Hükümetlerin yönetenlerin rızasına dayanması,</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Çoğunluğun yönetimi,</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Azınlık hakları</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Temel insan haklarının güvence altına alınması</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Özgür ve adil seçimler,</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Kanun önünde eşitlik</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Davaların hukuki usullere göre görülmesi,</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Hükümetin  Anayasa ile sınırlandırılması</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Toplumsal, ekonomik ve siyasal çoğunluk,</a:t>
            </a:r>
          </a:p>
          <a:p>
            <a:pPr marL="228600" lvl="0" indent="-228600" fontAlgn="auto">
              <a:lnSpc>
                <a:spcPct val="90000"/>
              </a:lnSpc>
              <a:spcBef>
                <a:spcPts val="1000"/>
              </a:spcBef>
              <a:spcAft>
                <a:spcPts val="0"/>
              </a:spcAft>
              <a:buFont typeface="Arial" panose="020B0604020202020204" pitchFamily="34" charset="0"/>
              <a:buChar char="•"/>
            </a:pPr>
            <a:r>
              <a:rPr lang="tr-TR" sz="1800" dirty="0">
                <a:solidFill>
                  <a:prstClr val="black"/>
                </a:solidFill>
                <a:latin typeface="Calibri" panose="020F0502020204030204"/>
              </a:rPr>
              <a:t>Hoşgörü, </a:t>
            </a:r>
            <a:r>
              <a:rPr lang="tr-TR" sz="1800" dirty="0" err="1">
                <a:solidFill>
                  <a:prstClr val="black"/>
                </a:solidFill>
                <a:latin typeface="Calibri" panose="020F0502020204030204"/>
              </a:rPr>
              <a:t>pragmatizim</a:t>
            </a:r>
            <a:r>
              <a:rPr lang="tr-TR" sz="1800" dirty="0">
                <a:solidFill>
                  <a:prstClr val="black"/>
                </a:solidFill>
                <a:latin typeface="Calibri" panose="020F0502020204030204"/>
              </a:rPr>
              <a:t>, işbirliği ve uzlaşma değerlerinin benimsenmesi. (Aktaran: Doğan, 2002, 164)</a:t>
            </a:r>
          </a:p>
          <a:p>
            <a:endParaRPr lang="en-GB" dirty="0"/>
          </a:p>
        </p:txBody>
      </p:sp>
    </p:spTree>
    <p:extLst>
      <p:ext uri="{BB962C8B-B14F-4D97-AF65-F5344CB8AC3E}">
        <p14:creationId xmlns:p14="http://schemas.microsoft.com/office/powerpoint/2010/main" val="3014899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0CF382B-BA7E-4A40-ABF8-28AE2463AA13}"/>
              </a:ext>
            </a:extLst>
          </p:cNvPr>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endParaRPr lang="tr-TR" dirty="0"/>
          </a:p>
        </p:txBody>
      </p:sp>
      <p:sp>
        <p:nvSpPr>
          <p:cNvPr id="3" name="İçerik Yer Tutucusu 2">
            <a:extLst>
              <a:ext uri="{FF2B5EF4-FFF2-40B4-BE49-F238E27FC236}">
                <a16:creationId xmlns:a16="http://schemas.microsoft.com/office/drawing/2014/main" xmlns="" id="{A7A3D877-E2C1-4207-8036-FFD3E700AAD9}"/>
              </a:ext>
            </a:extLst>
          </p:cNvPr>
          <p:cNvSpPr>
            <a:spLocks noGrp="1"/>
          </p:cNvSpPr>
          <p:nvPr>
            <p:ph idx="1"/>
          </p:nvPr>
        </p:nvSpPr>
        <p:spPr>
          <a:xfrm>
            <a:off x="457200" y="1556792"/>
            <a:ext cx="8229600" cy="4525963"/>
          </a:xfrm>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r>
              <a:rPr lang="tr-TR" dirty="0" err="1"/>
              <a:t>Sosyo</a:t>
            </a:r>
            <a:r>
              <a:rPr lang="tr-TR" dirty="0"/>
              <a:t>-kültürel dayanaklardan yola çıkarak, Doğan demokrasinin temel özelliklerini şöyle tanımlamıştır:</a:t>
            </a:r>
          </a:p>
          <a:p>
            <a:pPr marL="0" indent="0">
              <a:buNone/>
            </a:pPr>
            <a:r>
              <a:rPr lang="tr-TR" dirty="0"/>
              <a:t>1. Demokrasi temel insan hak ve özgürlüklerinin korunduğu bir sistemdir.</a:t>
            </a:r>
          </a:p>
          <a:p>
            <a:pPr marL="0" indent="0">
              <a:buNone/>
            </a:pPr>
            <a:r>
              <a:rPr lang="tr-TR" dirty="0"/>
              <a:t>2. Demokrasi bir erdemlilik rejimidir.</a:t>
            </a:r>
          </a:p>
          <a:p>
            <a:pPr marL="0" indent="0">
              <a:buNone/>
            </a:pPr>
            <a:r>
              <a:rPr lang="tr-TR" dirty="0"/>
              <a:t>3. Demokrasi hoşgörü rejimidir.</a:t>
            </a:r>
          </a:p>
          <a:p>
            <a:pPr marL="0" indent="0">
              <a:buNone/>
            </a:pPr>
            <a:r>
              <a:rPr lang="tr-TR" dirty="0"/>
              <a:t>4. Demokrasi hem bir süreç  hem de bu süreci kurumsallaştıran bir sistemdir.</a:t>
            </a:r>
          </a:p>
          <a:p>
            <a:pPr marL="0" indent="0">
              <a:buNone/>
            </a:pPr>
            <a:r>
              <a:rPr lang="tr-TR" dirty="0"/>
              <a:t>5. Demokrasilerde iktidar (erk) hiçbir kimse ya da grubun tekelinde değildir.</a:t>
            </a:r>
          </a:p>
          <a:p>
            <a:pPr marL="0" indent="0">
              <a:buNone/>
            </a:pPr>
            <a:r>
              <a:rPr lang="tr-TR" dirty="0"/>
              <a:t>6. Demokrasilerde halk irade ve egemenliği belirledikleri temsilciler aracılığıyla gerçekleşir.</a:t>
            </a:r>
          </a:p>
          <a:p>
            <a:pPr marL="0" indent="0">
              <a:buNone/>
            </a:pPr>
            <a:r>
              <a:rPr lang="tr-TR" dirty="0"/>
              <a:t>7. Demokrasiler, aktif vatandaşlara gereksinim duyar. (</a:t>
            </a:r>
            <a:r>
              <a:rPr lang="tr-TR" dirty="0" smtClean="0"/>
              <a:t>Doğan, </a:t>
            </a:r>
            <a:r>
              <a:rPr lang="tr-TR" dirty="0"/>
              <a:t>2002:145) </a:t>
            </a:r>
          </a:p>
        </p:txBody>
      </p:sp>
    </p:spTree>
    <p:extLst>
      <p:ext uri="{BB962C8B-B14F-4D97-AF65-F5344CB8AC3E}">
        <p14:creationId xmlns:p14="http://schemas.microsoft.com/office/powerpoint/2010/main" val="1301518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6D9F108-EA15-4837-A8F5-13DE04EA29FA}"/>
              </a:ext>
            </a:extLst>
          </p:cNvPr>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endParaRPr lang="tr-TR" dirty="0"/>
          </a:p>
        </p:txBody>
      </p:sp>
      <p:sp>
        <p:nvSpPr>
          <p:cNvPr id="3" name="İçerik Yer Tutucusu 2">
            <a:extLst>
              <a:ext uri="{FF2B5EF4-FFF2-40B4-BE49-F238E27FC236}">
                <a16:creationId xmlns:a16="http://schemas.microsoft.com/office/drawing/2014/main" xmlns="" id="{2C3569FC-4247-4FF3-A79A-7E0078B276B8}"/>
              </a:ext>
            </a:extLst>
          </p:cNvPr>
          <p:cNvSpPr>
            <a:spLocks noGrp="1"/>
          </p:cNvSpPr>
          <p:nvPr>
            <p:ph idx="1"/>
          </p:nvPr>
        </p:nvSpPr>
        <p:spPr>
          <a:xfrm>
            <a:off x="440985" y="1417638"/>
            <a:ext cx="8229600" cy="4525963"/>
          </a:xfrm>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r>
              <a:rPr lang="tr-TR" dirty="0"/>
              <a:t>ABD’li siyaset bilimci Robert A.  </a:t>
            </a:r>
            <a:r>
              <a:rPr lang="tr-TR" dirty="0" err="1"/>
              <a:t>Dahl’a</a:t>
            </a:r>
            <a:r>
              <a:rPr lang="tr-TR" dirty="0"/>
              <a:t> göre demokrasi için önemli olan temel yedi kriter şunlardır; </a:t>
            </a:r>
          </a:p>
          <a:p>
            <a:r>
              <a:rPr lang="tr-TR" dirty="0"/>
              <a:t>1. Yönetimle ilgili kararların anayasal olarak seçilmiş kişilerce verilmiş olması, </a:t>
            </a:r>
          </a:p>
          <a:p>
            <a:r>
              <a:rPr lang="tr-TR" dirty="0"/>
              <a:t>2. Adil ve serbest seçimlerin belli aralıklarla yapılması, </a:t>
            </a:r>
          </a:p>
          <a:p>
            <a:r>
              <a:rPr lang="tr-TR" dirty="0"/>
              <a:t>3. Genel oy ilkesi, </a:t>
            </a:r>
          </a:p>
          <a:p>
            <a:r>
              <a:rPr lang="tr-TR" dirty="0"/>
              <a:t>4. Devlet memurluğunun ayrımcılık yapılmaksızın tüm vatandaşlara açık olması, </a:t>
            </a:r>
          </a:p>
          <a:p>
            <a:r>
              <a:rPr lang="tr-TR" dirty="0"/>
              <a:t>5. İfade özgürlüğünün tam olarak sağlanması, </a:t>
            </a:r>
          </a:p>
          <a:p>
            <a:r>
              <a:rPr lang="tr-TR" dirty="0"/>
              <a:t>6. Devlet ya da bir kişi ve kurum tarafından tekelleştirilmeyen farklı bilgi kaynaklarına herkesin ulaşabilmesi, </a:t>
            </a:r>
          </a:p>
          <a:p>
            <a:r>
              <a:rPr lang="tr-TR" dirty="0"/>
              <a:t>7. Örgütlenme özgürlüğü (siyasi partiler, sivil toplum kuruluşları ve çıkar gruplarını kurma, üye olma ya da yönetme gibi). </a:t>
            </a:r>
          </a:p>
          <a:p>
            <a:endParaRPr lang="tr-TR" dirty="0"/>
          </a:p>
        </p:txBody>
      </p:sp>
    </p:spTree>
    <p:extLst>
      <p:ext uri="{BB962C8B-B14F-4D97-AF65-F5344CB8AC3E}">
        <p14:creationId xmlns:p14="http://schemas.microsoft.com/office/powerpoint/2010/main" val="3709055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C50CF0A-84CF-49C2-B85F-C3CBC73C8F35}"/>
              </a:ext>
            </a:extLst>
          </p:cNvPr>
          <p:cNvSpPr>
            <a:spLocks noGrp="1"/>
          </p:cNvSpPr>
          <p:nvPr>
            <p:ph type="title"/>
          </p:nvPr>
        </p:nvSpPr>
        <p:spPr>
          <a:xfrm>
            <a:off x="-34165" y="0"/>
            <a:ext cx="9165286" cy="1417638"/>
          </a:xfrm>
        </p:spPr>
        <p:style>
          <a:lnRef idx="3">
            <a:schemeClr val="lt1"/>
          </a:lnRef>
          <a:fillRef idx="1">
            <a:schemeClr val="accent2"/>
          </a:fillRef>
          <a:effectRef idx="1">
            <a:schemeClr val="accent2"/>
          </a:effectRef>
          <a:fontRef idx="minor">
            <a:schemeClr val="lt1"/>
          </a:fontRef>
        </p:style>
        <p:txBody>
          <a:bodyPr/>
          <a:lstStyle/>
          <a:p>
            <a:r>
              <a:rPr lang="tr-TR" dirty="0"/>
              <a:t>  </a:t>
            </a:r>
          </a:p>
        </p:txBody>
      </p:sp>
      <p:sp>
        <p:nvSpPr>
          <p:cNvPr id="3" name="İçerik Yer Tutucusu 2">
            <a:extLst>
              <a:ext uri="{FF2B5EF4-FFF2-40B4-BE49-F238E27FC236}">
                <a16:creationId xmlns:a16="http://schemas.microsoft.com/office/drawing/2014/main" xmlns="" id="{7E1054F0-5FB9-46E5-AE9F-45EF35DE20CB}"/>
              </a:ext>
            </a:extLst>
          </p:cNvPr>
          <p:cNvSpPr>
            <a:spLocks noGrp="1"/>
          </p:cNvSpPr>
          <p:nvPr>
            <p:ph idx="1"/>
          </p:nvPr>
        </p:nvSpPr>
        <p:spPr>
          <a:xfrm>
            <a:off x="0" y="1417638"/>
            <a:ext cx="9143999" cy="5107706"/>
          </a:xfrm>
        </p:spPr>
        <p:style>
          <a:lnRef idx="2">
            <a:schemeClr val="accent2"/>
          </a:lnRef>
          <a:fillRef idx="1">
            <a:schemeClr val="lt1"/>
          </a:fillRef>
          <a:effectRef idx="0">
            <a:schemeClr val="accent2"/>
          </a:effectRef>
          <a:fontRef idx="minor">
            <a:schemeClr val="dk1"/>
          </a:fontRef>
        </p:style>
        <p:txBody>
          <a:bodyPr/>
          <a:lstStyle/>
          <a:p>
            <a:pPr algn="just"/>
            <a:r>
              <a:rPr lang="tr-TR" b="1" dirty="0"/>
              <a:t>Sivil toplum kuruluşları (</a:t>
            </a:r>
            <a:r>
              <a:rPr lang="tr-TR" b="1" dirty="0" err="1"/>
              <a:t>STKlar</a:t>
            </a:r>
            <a:r>
              <a:rPr lang="tr-TR" b="1" dirty="0"/>
              <a:t>) </a:t>
            </a:r>
            <a:r>
              <a:rPr lang="tr-TR" dirty="0"/>
              <a:t>kar amacı gütmeyen, gönüllü ve toplum yararını önceleyen sivil kuruluşlardır.</a:t>
            </a:r>
          </a:p>
          <a:p>
            <a:pPr algn="just"/>
            <a:r>
              <a:rPr lang="tr-TR" b="1" dirty="0" smtClean="0"/>
              <a:t>Çıkar </a:t>
            </a:r>
            <a:r>
              <a:rPr lang="tr-TR" b="1" dirty="0"/>
              <a:t>Grupları,</a:t>
            </a:r>
            <a:r>
              <a:rPr lang="tr-TR" dirty="0"/>
              <a:t> ortak maddi ve/veya manevi çıkarlar etrafında bütünleşmiş ve bu çıkarlar çerçevesinde uzmanlığa dayalı olarak örgütlenmiş, ortak çıkarları doğrultusunda siyasi yönetimden talepte bulunan toplumsal gruplardır.</a:t>
            </a:r>
            <a:endParaRPr lang="tr-TR" b="1" dirty="0"/>
          </a:p>
          <a:p>
            <a:endParaRPr lang="tr-TR" dirty="0"/>
          </a:p>
          <a:p>
            <a:endParaRPr lang="tr-TR" dirty="0"/>
          </a:p>
          <a:p>
            <a:endParaRPr lang="tr-TR" dirty="0"/>
          </a:p>
        </p:txBody>
      </p:sp>
    </p:spTree>
    <p:extLst>
      <p:ext uri="{BB962C8B-B14F-4D97-AF65-F5344CB8AC3E}">
        <p14:creationId xmlns:p14="http://schemas.microsoft.com/office/powerpoint/2010/main" val="1645011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1417638"/>
          </a:xfrm>
        </p:spPr>
        <p:style>
          <a:lnRef idx="3">
            <a:schemeClr val="lt1"/>
          </a:lnRef>
          <a:fillRef idx="1">
            <a:schemeClr val="accent2"/>
          </a:fillRef>
          <a:effectRef idx="1">
            <a:schemeClr val="accent2"/>
          </a:effectRef>
          <a:fontRef idx="minor">
            <a:schemeClr val="lt1"/>
          </a:fontRef>
        </p:style>
        <p:txBody>
          <a:bodyPr/>
          <a:lstStyle/>
          <a:p>
            <a:r>
              <a:rPr lang="tr-TR" dirty="0"/>
              <a:t>DEMOKRASİNİN GELİŞİMİ</a:t>
            </a:r>
            <a:endParaRPr lang="en-GB" dirty="0"/>
          </a:p>
        </p:txBody>
      </p:sp>
      <p:sp>
        <p:nvSpPr>
          <p:cNvPr id="3" name="İçerik Yer Tutucusu 2"/>
          <p:cNvSpPr>
            <a:spLocks noGrp="1"/>
          </p:cNvSpPr>
          <p:nvPr>
            <p:ph idx="1"/>
          </p:nvPr>
        </p:nvSpPr>
        <p:spPr>
          <a:xfrm>
            <a:off x="432998" y="1431882"/>
            <a:ext cx="8229600" cy="4525963"/>
          </a:xfrm>
        </p:spPr>
        <p:txBody>
          <a:bodyPr/>
          <a:lstStyle/>
          <a:p>
            <a:pPr marL="0" indent="0" algn="just">
              <a:buNone/>
            </a:pPr>
            <a:r>
              <a:rPr lang="tr-TR" sz="2400" dirty="0"/>
              <a:t>Araştırmalara göre, demokrasi ilk kez Eski Yunan’da, bir site devleti olan Atina’nın siyasal düzeni yani rejimi olarak ortaya çıkmıştır. Burada halk «agora» ya da «forum» adı verilen meydanlarda toplanarak meclisi (</a:t>
            </a:r>
            <a:r>
              <a:rPr lang="tr-TR" sz="2400" dirty="0" err="1"/>
              <a:t>ecclesia</a:t>
            </a:r>
            <a:r>
              <a:rPr lang="tr-TR" sz="2400" dirty="0"/>
              <a:t>) oluşturur; bu meclis kanunları oylar; savaşa veya barışa karar verir; hakimleri tayin eder ve siyasi davalara bakardı.</a:t>
            </a:r>
          </a:p>
          <a:p>
            <a:pPr marL="0" indent="0" algn="just">
              <a:buNone/>
            </a:pPr>
            <a:r>
              <a:rPr lang="tr-TR" sz="2400" dirty="0"/>
              <a:t>Bununla birlikte, toplumun büyük bir bölümünü oluşturan kölelerin, yabancıların ve kadınların oy kullanma hakkı yoktu. Bu nedenle bu rejimin tam bir demokrasi olduğu söylenemez.</a:t>
            </a:r>
          </a:p>
          <a:p>
            <a:endParaRPr lang="en-GB" dirty="0"/>
          </a:p>
        </p:txBody>
      </p:sp>
    </p:spTree>
    <p:extLst>
      <p:ext uri="{BB962C8B-B14F-4D97-AF65-F5344CB8AC3E}">
        <p14:creationId xmlns:p14="http://schemas.microsoft.com/office/powerpoint/2010/main" val="139153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tr-TR" dirty="0"/>
              <a:t>Eski Roma’da ise, soyluların oluşturduğu «Senato» adı verilen bir meclis vardı. Devlet başkanı bu meclis tarafından seçilirdi. Bu rejimde soyluların yönetime katılması nedeniyle, Kralın yetkileri bir ölçüde sınırlandırılmış oluyordu.</a:t>
            </a:r>
          </a:p>
          <a:p>
            <a:endParaRPr lang="en-GB" dirty="0"/>
          </a:p>
        </p:txBody>
      </p:sp>
    </p:spTree>
    <p:extLst>
      <p:ext uri="{BB962C8B-B14F-4D97-AF65-F5344CB8AC3E}">
        <p14:creationId xmlns:p14="http://schemas.microsoft.com/office/powerpoint/2010/main" val="3698762410"/>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254</TotalTime>
  <Words>582</Words>
  <Application>Microsoft Office PowerPoint</Application>
  <PresentationFormat>Ekran Gösterisi (4:3)</PresentationFormat>
  <Paragraphs>40</Paragraphs>
  <Slides>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8</vt:i4>
      </vt:variant>
    </vt:vector>
  </HeadingPairs>
  <TitlesOfParts>
    <vt:vector size="11" baseType="lpstr">
      <vt:lpstr>Arial</vt:lpstr>
      <vt:lpstr>Calibri</vt:lpstr>
      <vt:lpstr>Varsayılan Tasarım</vt:lpstr>
      <vt:lpstr>DEMOKRASİ KAVRAMI</vt:lpstr>
      <vt:lpstr>PowerPoint Sunusu</vt:lpstr>
      <vt:lpstr>PowerPoint Sunusu</vt:lpstr>
      <vt:lpstr>PowerPoint Sunusu</vt:lpstr>
      <vt:lpstr>PowerPoint Sunusu</vt:lpstr>
      <vt:lpstr>  </vt:lpstr>
      <vt:lpstr>DEMOKRASİNİN GELİŞİMİ</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Zerrin Eren</dc:creator>
  <cp:lastModifiedBy>Zerrin Eren</cp:lastModifiedBy>
  <cp:revision>36</cp:revision>
  <cp:lastPrinted>1601-01-01T00:00:00Z</cp:lastPrinted>
  <dcterms:created xsi:type="dcterms:W3CDTF">2020-01-13T22:48:14Z</dcterms:created>
  <dcterms:modified xsi:type="dcterms:W3CDTF">2020-03-19T20:38:25Z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