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handoutMasterIdLst>
    <p:handoutMasterId r:id="rId23"/>
  </p:handoutMasterIdLst>
  <p:sldIdLst>
    <p:sldId id="259" r:id="rId5"/>
    <p:sldId id="260" r:id="rId6"/>
    <p:sldId id="262" r:id="rId7"/>
    <p:sldId id="264" r:id="rId8"/>
    <p:sldId id="266" r:id="rId9"/>
    <p:sldId id="268" r:id="rId10"/>
    <p:sldId id="270" r:id="rId11"/>
    <p:sldId id="272" r:id="rId12"/>
    <p:sldId id="273" r:id="rId13"/>
    <p:sldId id="275" r:id="rId14"/>
    <p:sldId id="276" r:id="rId15"/>
    <p:sldId id="278" r:id="rId16"/>
    <p:sldId id="280" r:id="rId17"/>
    <p:sldId id="282" r:id="rId18"/>
    <p:sldId id="284" r:id="rId19"/>
    <p:sldId id="286" r:id="rId20"/>
    <p:sldId id="288" r:id="rId21"/>
    <p:sldId id="290" r:id="rId2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4" d="100"/>
          <a:sy n="74" d="100"/>
        </p:scale>
        <p:origin x="12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495F5F2-6D13-4DB1-895F-C6C5C5818A2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89A1F2A1-ADC7-4FEC-AF56-49186F144A8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FBFC3F89-E614-4077-AA98-0696FB90F5A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E380DD10-6C23-4DE4-92F0-81A0804FB555}"/>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7F2D44E-EE21-41B9-AAC3-331354B3062F}"/>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4960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4F75F4-9DF4-4919-8D0C-744786C4E8C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93775B69-24EB-4947-8D9B-AF1D12FEDA3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0F0B768-1FB8-4B26-830F-77E960576D7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BB38757C-6376-4D53-8B9C-79087DCF6D4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7F6B6404-5C54-4FBD-8CCB-A702814A3203}"/>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80739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F21628-847E-48DA-9A7F-18C1DC7A0AC5}"/>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FFE074F5-E01B-428E-B9C6-1B1216F5522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0CDCEDE7-10EA-466C-BCF1-ED78607B7775}"/>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80D0E48B-8FCF-4B63-9D65-8611A949835F}"/>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EF466137-5360-4AD8-AD65-66C6AA06D9F8}"/>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8266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F9E7413-F8C0-40A6-B972-C764B3B3A11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A5932FF3-EE39-480D-AE44-FC013DA0AF86}"/>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51B2608-5B74-44B9-851E-575E8F987FBD}"/>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FED157D1-7BEB-4FB0-8E1B-7448C84B217F}"/>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813B4557-F1F7-4428-9157-53D785D80E4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7247402D-63F0-421A-9EC3-7241579D0D4D}"/>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38817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960AB71-1612-4850-A9ED-987F68948AE2}"/>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3787AA03-5A1C-49F9-B35C-A3D8FF88503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F3434854-2B50-4EA0-9D84-9BCA0954D496}"/>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0A32C265-7939-4679-92FB-FADF0FBCB78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F1B03C81-8082-4501-BFA0-9E4E846CFBFA}"/>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71594AB6-DA20-473D-8388-E7BB2E2152D3}"/>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8" name="Alt Bilgi Yer Tutucusu 7">
            <a:extLst>
              <a:ext uri="{FF2B5EF4-FFF2-40B4-BE49-F238E27FC236}">
                <a16:creationId xmlns:a16="http://schemas.microsoft.com/office/drawing/2014/main" xmlns="" id="{C7CF27B6-4BD5-4375-881F-2BE75D7BD0F9}"/>
              </a:ext>
            </a:extLst>
          </p:cNvPr>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a:extLst>
              <a:ext uri="{FF2B5EF4-FFF2-40B4-BE49-F238E27FC236}">
                <a16:creationId xmlns:a16="http://schemas.microsoft.com/office/drawing/2014/main" xmlns="" id="{D3D14746-898E-4C13-B282-61BE49C4B180}"/>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47959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612256-71C3-4939-873B-761B1277428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195E9543-8A68-48E7-B6C0-AC551F41C650}"/>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4" name="Alt Bilgi Yer Tutucusu 3">
            <a:extLst>
              <a:ext uri="{FF2B5EF4-FFF2-40B4-BE49-F238E27FC236}">
                <a16:creationId xmlns:a16="http://schemas.microsoft.com/office/drawing/2014/main" xmlns="" id="{C904A24C-075E-401A-881A-44329281F809}"/>
              </a:ext>
            </a:extLst>
          </p:cNvPr>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a:extLst>
              <a:ext uri="{FF2B5EF4-FFF2-40B4-BE49-F238E27FC236}">
                <a16:creationId xmlns:a16="http://schemas.microsoft.com/office/drawing/2014/main" xmlns="" id="{05593DB6-06EE-4456-B559-1049266F399B}"/>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7214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63CFA351-BC21-4A81-A3C3-63CF6F4C829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3" name="Alt Bilgi Yer Tutucusu 2">
            <a:extLst>
              <a:ext uri="{FF2B5EF4-FFF2-40B4-BE49-F238E27FC236}">
                <a16:creationId xmlns:a16="http://schemas.microsoft.com/office/drawing/2014/main" xmlns="" id="{4115D358-316F-4A4E-B39C-E37792F33431}"/>
              </a:ext>
            </a:extLst>
          </p:cNvPr>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a:extLst>
              <a:ext uri="{FF2B5EF4-FFF2-40B4-BE49-F238E27FC236}">
                <a16:creationId xmlns:a16="http://schemas.microsoft.com/office/drawing/2014/main" xmlns="" id="{2C66E491-D6B3-4576-B48F-8949F60183F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53358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BBF1425-85FE-4904-8C90-17CE992E6EB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0B1354D1-85EC-49FE-BFAF-0FFDE94B40A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16ADC86-DDB4-4BCD-AF8E-1C9DAD50771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402B53A6-A45B-4646-8D9C-52D9539243F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1DA553A1-01A3-48BB-9D31-B4BB726CC29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B11808AE-E5C0-4739-BD3A-2A81CDC482B5}"/>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88324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E1C2EDB-AB7B-470C-AD9B-53A346B22EE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22E44BE7-211A-465C-ADBD-B3A9EEAC0F8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xmlns="" id="{8118B362-2127-4BC3-B626-789896A0A25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0BC9894E-FDB9-43A2-9AF1-B26809FC46C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D2E84F72-5FEE-4F9E-BF09-71F10796EA16}"/>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8E692A1B-844C-4745-BF1D-68A1E5650D1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3500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B46AB05-E65B-4DE4-B164-DDDF0758841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D9FB8C09-86DA-401C-A205-9C2314749C0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0C7F88AC-38E2-42B2-8166-7A0906A87A2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11FA5FB8-81CD-420A-A561-56B91EBD4EA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1B32E38B-9814-4732-AAC8-E498C0B0BD3C}"/>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47828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37DB0B82-2DE0-4EE7-B1BB-28B513A282FB}"/>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0BEE171B-750B-42BF-AD27-F730B55DA96F}"/>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144DC0B-6E1F-4C12-AD4F-C6BD908D843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EFDC266-1FF0-4B92-B04C-B0E6109CEA77}"/>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9828F882-B7D5-45D9-B6CD-79E6277ADEF4}"/>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60074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495F5F2-6D13-4DB1-895F-C6C5C5818A2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89A1F2A1-ADC7-4FEC-AF56-49186F144A8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FBFC3F89-E614-4077-AA98-0696FB90F5A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E380DD10-6C23-4DE4-92F0-81A0804FB555}"/>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7F2D44E-EE21-41B9-AAC3-331354B3062F}"/>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32173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4F75F4-9DF4-4919-8D0C-744786C4E8C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93775B69-24EB-4947-8D9B-AF1D12FEDA3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0F0B768-1FB8-4B26-830F-77E960576D7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BB38757C-6376-4D53-8B9C-79087DCF6D4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7F6B6404-5C54-4FBD-8CCB-A702814A3203}"/>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50707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F21628-847E-48DA-9A7F-18C1DC7A0AC5}"/>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FFE074F5-E01B-428E-B9C6-1B1216F5522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0CDCEDE7-10EA-466C-BCF1-ED78607B7775}"/>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80D0E48B-8FCF-4B63-9D65-8611A949835F}"/>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EF466137-5360-4AD8-AD65-66C6AA06D9F8}"/>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29193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F9E7413-F8C0-40A6-B972-C764B3B3A11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A5932FF3-EE39-480D-AE44-FC013DA0AF86}"/>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51B2608-5B74-44B9-851E-575E8F987FBD}"/>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FED157D1-7BEB-4FB0-8E1B-7448C84B217F}"/>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813B4557-F1F7-4428-9157-53D785D80E4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7247402D-63F0-421A-9EC3-7241579D0D4D}"/>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69573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960AB71-1612-4850-A9ED-987F68948AE2}"/>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3787AA03-5A1C-49F9-B35C-A3D8FF88503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F3434854-2B50-4EA0-9D84-9BCA0954D496}"/>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0A32C265-7939-4679-92FB-FADF0FBCB78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F1B03C81-8082-4501-BFA0-9E4E846CFBFA}"/>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71594AB6-DA20-473D-8388-E7BB2E2152D3}"/>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8" name="Alt Bilgi Yer Tutucusu 7">
            <a:extLst>
              <a:ext uri="{FF2B5EF4-FFF2-40B4-BE49-F238E27FC236}">
                <a16:creationId xmlns:a16="http://schemas.microsoft.com/office/drawing/2014/main" xmlns="" id="{C7CF27B6-4BD5-4375-881F-2BE75D7BD0F9}"/>
              </a:ext>
            </a:extLst>
          </p:cNvPr>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a:extLst>
              <a:ext uri="{FF2B5EF4-FFF2-40B4-BE49-F238E27FC236}">
                <a16:creationId xmlns:a16="http://schemas.microsoft.com/office/drawing/2014/main" xmlns="" id="{D3D14746-898E-4C13-B282-61BE49C4B180}"/>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68010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612256-71C3-4939-873B-761B1277428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195E9543-8A68-48E7-B6C0-AC551F41C650}"/>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4" name="Alt Bilgi Yer Tutucusu 3">
            <a:extLst>
              <a:ext uri="{FF2B5EF4-FFF2-40B4-BE49-F238E27FC236}">
                <a16:creationId xmlns:a16="http://schemas.microsoft.com/office/drawing/2014/main" xmlns="" id="{C904A24C-075E-401A-881A-44329281F809}"/>
              </a:ext>
            </a:extLst>
          </p:cNvPr>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a:extLst>
              <a:ext uri="{FF2B5EF4-FFF2-40B4-BE49-F238E27FC236}">
                <a16:creationId xmlns:a16="http://schemas.microsoft.com/office/drawing/2014/main" xmlns="" id="{05593DB6-06EE-4456-B559-1049266F399B}"/>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09994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63CFA351-BC21-4A81-A3C3-63CF6F4C829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3" name="Alt Bilgi Yer Tutucusu 2">
            <a:extLst>
              <a:ext uri="{FF2B5EF4-FFF2-40B4-BE49-F238E27FC236}">
                <a16:creationId xmlns:a16="http://schemas.microsoft.com/office/drawing/2014/main" xmlns="" id="{4115D358-316F-4A4E-B39C-E37792F33431}"/>
              </a:ext>
            </a:extLst>
          </p:cNvPr>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a:extLst>
              <a:ext uri="{FF2B5EF4-FFF2-40B4-BE49-F238E27FC236}">
                <a16:creationId xmlns:a16="http://schemas.microsoft.com/office/drawing/2014/main" xmlns="" id="{2C66E491-D6B3-4576-B48F-8949F60183F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392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BBF1425-85FE-4904-8C90-17CE992E6EB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0B1354D1-85EC-49FE-BFAF-0FFDE94B40A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16ADC86-DDB4-4BCD-AF8E-1C9DAD50771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402B53A6-A45B-4646-8D9C-52D9539243F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1DA553A1-01A3-48BB-9D31-B4BB726CC29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B11808AE-E5C0-4739-BD3A-2A81CDC482B5}"/>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28909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E1C2EDB-AB7B-470C-AD9B-53A346B22EE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22E44BE7-211A-465C-ADBD-B3A9EEAC0F8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xmlns="" id="{8118B362-2127-4BC3-B626-789896A0A25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0BC9894E-FDB9-43A2-9AF1-B26809FC46C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D2E84F72-5FEE-4F9E-BF09-71F10796EA16}"/>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8E692A1B-844C-4745-BF1D-68A1E5650D1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650601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B46AB05-E65B-4DE4-B164-DDDF0758841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D9FB8C09-86DA-401C-A205-9C2314749C0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0C7F88AC-38E2-42B2-8166-7A0906A87A2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11FA5FB8-81CD-420A-A561-56B91EBD4EA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1B32E38B-9814-4732-AAC8-E498C0B0BD3C}"/>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58562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37DB0B82-2DE0-4EE7-B1BB-28B513A282FB}"/>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0BEE171B-750B-42BF-AD27-F730B55DA96F}"/>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144DC0B-6E1F-4C12-AD4F-C6BD908D843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EFDC266-1FF0-4B92-B04C-B0E6109CEA77}"/>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9828F882-B7D5-45D9-B6CD-79E6277ADEF4}"/>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23095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495F5F2-6D13-4DB1-895F-C6C5C5818A2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89A1F2A1-ADC7-4FEC-AF56-49186F144A8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FBFC3F89-E614-4077-AA98-0696FB90F5A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E380DD10-6C23-4DE4-92F0-81A0804FB555}"/>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7F2D44E-EE21-41B9-AAC3-331354B3062F}"/>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15086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4F75F4-9DF4-4919-8D0C-744786C4E8C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93775B69-24EB-4947-8D9B-AF1D12FEDA3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0F0B768-1FB8-4B26-830F-77E960576D7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BB38757C-6376-4D53-8B9C-79087DCF6D4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7F6B6404-5C54-4FBD-8CCB-A702814A3203}"/>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00198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F21628-847E-48DA-9A7F-18C1DC7A0AC5}"/>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FFE074F5-E01B-428E-B9C6-1B1216F5522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0CDCEDE7-10EA-466C-BCF1-ED78607B7775}"/>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80D0E48B-8FCF-4B63-9D65-8611A949835F}"/>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EF466137-5360-4AD8-AD65-66C6AA06D9F8}"/>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626897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F9E7413-F8C0-40A6-B972-C764B3B3A11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A5932FF3-EE39-480D-AE44-FC013DA0AF86}"/>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51B2608-5B74-44B9-851E-575E8F987FBD}"/>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FED157D1-7BEB-4FB0-8E1B-7448C84B217F}"/>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813B4557-F1F7-4428-9157-53D785D80E4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7247402D-63F0-421A-9EC3-7241579D0D4D}"/>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93532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960AB71-1612-4850-A9ED-987F68948AE2}"/>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3787AA03-5A1C-49F9-B35C-A3D8FF88503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F3434854-2B50-4EA0-9D84-9BCA0954D496}"/>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0A32C265-7939-4679-92FB-FADF0FBCB78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F1B03C81-8082-4501-BFA0-9E4E846CFBFA}"/>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71594AB6-DA20-473D-8388-E7BB2E2152D3}"/>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8" name="Alt Bilgi Yer Tutucusu 7">
            <a:extLst>
              <a:ext uri="{FF2B5EF4-FFF2-40B4-BE49-F238E27FC236}">
                <a16:creationId xmlns:a16="http://schemas.microsoft.com/office/drawing/2014/main" xmlns="" id="{C7CF27B6-4BD5-4375-881F-2BE75D7BD0F9}"/>
              </a:ext>
            </a:extLst>
          </p:cNvPr>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a:extLst>
              <a:ext uri="{FF2B5EF4-FFF2-40B4-BE49-F238E27FC236}">
                <a16:creationId xmlns:a16="http://schemas.microsoft.com/office/drawing/2014/main" xmlns="" id="{D3D14746-898E-4C13-B282-61BE49C4B180}"/>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248946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612256-71C3-4939-873B-761B1277428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195E9543-8A68-48E7-B6C0-AC551F41C650}"/>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4" name="Alt Bilgi Yer Tutucusu 3">
            <a:extLst>
              <a:ext uri="{FF2B5EF4-FFF2-40B4-BE49-F238E27FC236}">
                <a16:creationId xmlns:a16="http://schemas.microsoft.com/office/drawing/2014/main" xmlns="" id="{C904A24C-075E-401A-881A-44329281F809}"/>
              </a:ext>
            </a:extLst>
          </p:cNvPr>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a:extLst>
              <a:ext uri="{FF2B5EF4-FFF2-40B4-BE49-F238E27FC236}">
                <a16:creationId xmlns:a16="http://schemas.microsoft.com/office/drawing/2014/main" xmlns="" id="{05593DB6-06EE-4456-B559-1049266F399B}"/>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937460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63CFA351-BC21-4A81-A3C3-63CF6F4C829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3" name="Alt Bilgi Yer Tutucusu 2">
            <a:extLst>
              <a:ext uri="{FF2B5EF4-FFF2-40B4-BE49-F238E27FC236}">
                <a16:creationId xmlns:a16="http://schemas.microsoft.com/office/drawing/2014/main" xmlns="" id="{4115D358-316F-4A4E-B39C-E37792F33431}"/>
              </a:ext>
            </a:extLst>
          </p:cNvPr>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a:extLst>
              <a:ext uri="{FF2B5EF4-FFF2-40B4-BE49-F238E27FC236}">
                <a16:creationId xmlns:a16="http://schemas.microsoft.com/office/drawing/2014/main" xmlns="" id="{2C66E491-D6B3-4576-B48F-8949F60183F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2060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BBF1425-85FE-4904-8C90-17CE992E6EB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0B1354D1-85EC-49FE-BFAF-0FFDE94B40A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16ADC86-DDB4-4BCD-AF8E-1C9DAD50771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402B53A6-A45B-4646-8D9C-52D9539243F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1DA553A1-01A3-48BB-9D31-B4BB726CC29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B11808AE-E5C0-4739-BD3A-2A81CDC482B5}"/>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64079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E1C2EDB-AB7B-470C-AD9B-53A346B22EE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22E44BE7-211A-465C-ADBD-B3A9EEAC0F8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xmlns="" id="{8118B362-2127-4BC3-B626-789896A0A25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0BC9894E-FDB9-43A2-9AF1-B26809FC46C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D2E84F72-5FEE-4F9E-BF09-71F10796EA16}"/>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8E692A1B-844C-4745-BF1D-68A1E5650D1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90986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B46AB05-E65B-4DE4-B164-DDDF0758841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D9FB8C09-86DA-401C-A205-9C2314749C0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0C7F88AC-38E2-42B2-8166-7A0906A87A2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11FA5FB8-81CD-420A-A561-56B91EBD4EA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1B32E38B-9814-4732-AAC8-E498C0B0BD3C}"/>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371714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37DB0B82-2DE0-4EE7-B1BB-28B513A282FB}"/>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0BEE171B-750B-42BF-AD27-F730B55DA96F}"/>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144DC0B-6E1F-4C12-AD4F-C6BD908D843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EFDC266-1FF0-4B92-B04C-B0E6109CEA77}"/>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9828F882-B7D5-45D9-B6CD-79E6277ADEF4}"/>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436335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495F5F2-6D13-4DB1-895F-C6C5C5818A2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89A1F2A1-ADC7-4FEC-AF56-49186F144A8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FBFC3F89-E614-4077-AA98-0696FB90F5A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E380DD10-6C23-4DE4-92F0-81A0804FB555}"/>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7F2D44E-EE21-41B9-AAC3-331354B3062F}"/>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902337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4F75F4-9DF4-4919-8D0C-744786C4E8C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93775B69-24EB-4947-8D9B-AF1D12FEDA3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0F0B768-1FB8-4B26-830F-77E960576D7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BB38757C-6376-4D53-8B9C-79087DCF6D4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7F6B6404-5C54-4FBD-8CCB-A702814A3203}"/>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493343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AF21628-847E-48DA-9A7F-18C1DC7A0AC5}"/>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FFE074F5-E01B-428E-B9C6-1B1216F5522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0CDCEDE7-10EA-466C-BCF1-ED78607B7775}"/>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80D0E48B-8FCF-4B63-9D65-8611A949835F}"/>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EF466137-5360-4AD8-AD65-66C6AA06D9F8}"/>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909353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F9E7413-F8C0-40A6-B972-C764B3B3A11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A5932FF3-EE39-480D-AE44-FC013DA0AF86}"/>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51B2608-5B74-44B9-851E-575E8F987FBD}"/>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FED157D1-7BEB-4FB0-8E1B-7448C84B217F}"/>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813B4557-F1F7-4428-9157-53D785D80E4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7247402D-63F0-421A-9EC3-7241579D0D4D}"/>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696378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960AB71-1612-4850-A9ED-987F68948AE2}"/>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3787AA03-5A1C-49F9-B35C-A3D8FF88503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F3434854-2B50-4EA0-9D84-9BCA0954D496}"/>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0A32C265-7939-4679-92FB-FADF0FBCB78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F1B03C81-8082-4501-BFA0-9E4E846CFBFA}"/>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71594AB6-DA20-473D-8388-E7BB2E2152D3}"/>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8" name="Alt Bilgi Yer Tutucusu 7">
            <a:extLst>
              <a:ext uri="{FF2B5EF4-FFF2-40B4-BE49-F238E27FC236}">
                <a16:creationId xmlns:a16="http://schemas.microsoft.com/office/drawing/2014/main" xmlns="" id="{C7CF27B6-4BD5-4375-881F-2BE75D7BD0F9}"/>
              </a:ext>
            </a:extLst>
          </p:cNvPr>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a:extLst>
              <a:ext uri="{FF2B5EF4-FFF2-40B4-BE49-F238E27FC236}">
                <a16:creationId xmlns:a16="http://schemas.microsoft.com/office/drawing/2014/main" xmlns="" id="{D3D14746-898E-4C13-B282-61BE49C4B180}"/>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223077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612256-71C3-4939-873B-761B1277428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195E9543-8A68-48E7-B6C0-AC551F41C650}"/>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4" name="Alt Bilgi Yer Tutucusu 3">
            <a:extLst>
              <a:ext uri="{FF2B5EF4-FFF2-40B4-BE49-F238E27FC236}">
                <a16:creationId xmlns:a16="http://schemas.microsoft.com/office/drawing/2014/main" xmlns="" id="{C904A24C-075E-401A-881A-44329281F809}"/>
              </a:ext>
            </a:extLst>
          </p:cNvPr>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a:extLst>
              <a:ext uri="{FF2B5EF4-FFF2-40B4-BE49-F238E27FC236}">
                <a16:creationId xmlns:a16="http://schemas.microsoft.com/office/drawing/2014/main" xmlns="" id="{05593DB6-06EE-4456-B559-1049266F399B}"/>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39931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63CFA351-BC21-4A81-A3C3-63CF6F4C8298}"/>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3" name="Alt Bilgi Yer Tutucusu 2">
            <a:extLst>
              <a:ext uri="{FF2B5EF4-FFF2-40B4-BE49-F238E27FC236}">
                <a16:creationId xmlns:a16="http://schemas.microsoft.com/office/drawing/2014/main" xmlns="" id="{4115D358-316F-4A4E-B39C-E37792F33431}"/>
              </a:ext>
            </a:extLst>
          </p:cNvPr>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a:extLst>
              <a:ext uri="{FF2B5EF4-FFF2-40B4-BE49-F238E27FC236}">
                <a16:creationId xmlns:a16="http://schemas.microsoft.com/office/drawing/2014/main" xmlns="" id="{2C66E491-D6B3-4576-B48F-8949F60183F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334389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BBF1425-85FE-4904-8C90-17CE992E6EB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0B1354D1-85EC-49FE-BFAF-0FFDE94B40A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16ADC86-DDB4-4BCD-AF8E-1C9DAD50771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402B53A6-A45B-4646-8D9C-52D9539243F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1DA553A1-01A3-48BB-9D31-B4BB726CC295}"/>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B11808AE-E5C0-4739-BD3A-2A81CDC482B5}"/>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06043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E1C2EDB-AB7B-470C-AD9B-53A346B22EE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22E44BE7-211A-465C-ADBD-B3A9EEAC0F8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xmlns="" id="{8118B362-2127-4BC3-B626-789896A0A25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0BC9894E-FDB9-43A2-9AF1-B26809FC46C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xmlns="" id="{D2E84F72-5FEE-4F9E-BF09-71F10796EA16}"/>
              </a:ext>
            </a:extLst>
          </p:cNvPr>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xmlns="" id="{8E692A1B-844C-4745-BF1D-68A1E5650D16}"/>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230762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B46AB05-E65B-4DE4-B164-DDDF0758841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D9FB8C09-86DA-401C-A205-9C2314749C0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0C7F88AC-38E2-42B2-8166-7A0906A87A22}"/>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11FA5FB8-81CD-420A-A561-56B91EBD4EA4}"/>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1B32E38B-9814-4732-AAC8-E498C0B0BD3C}"/>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62595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37DB0B82-2DE0-4EE7-B1BB-28B513A282FB}"/>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0BEE171B-750B-42BF-AD27-F730B55DA96F}"/>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144DC0B-6E1F-4C12-AD4F-C6BD908D843B}"/>
              </a:ext>
            </a:extLst>
          </p:cNvPr>
          <p:cNvSpPr>
            <a:spLocks noGrp="1"/>
          </p:cNvSpPr>
          <p:nvPr>
            <p:ph type="dt" sz="half" idx="10"/>
          </p:nvPr>
        </p:nvSpPr>
        <p:spPr/>
        <p:txBody>
          <a:bodyPr/>
          <a:lstStyle/>
          <a:p>
            <a:fld id="{979C7EE5-A274-4CCA-B97E-D6EE69679F9F}" type="datetimeFigureOut">
              <a:rPr lang="tr-TR" smtClean="0">
                <a:solidFill>
                  <a:prstClr val="black">
                    <a:tint val="75000"/>
                  </a:prstClr>
                </a:solidFill>
              </a:rPr>
              <a:pPr/>
              <a:t>19.03.2020</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EFDC266-1FF0-4B92-B04C-B0E6109CEA77}"/>
              </a:ext>
            </a:extLst>
          </p:cNvPr>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9828F882-B7D5-45D9-B6CD-79E6277ADEF4}"/>
              </a:ext>
            </a:extLst>
          </p:cNvPr>
          <p:cNvSpPr>
            <a:spLocks noGrp="1"/>
          </p:cNvSpPr>
          <p:nvPr>
            <p:ph type="sldNum" sz="quarter" idx="12"/>
          </p:nvPr>
        </p:nvSpPr>
        <p:spPr/>
        <p:txBody>
          <a:bodyPr/>
          <a:lstStyle/>
          <a:p>
            <a:fld id="{92E6B206-E6A1-467E-B337-0E761E72D48B}"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8669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34E45942-1266-40A1-9D0C-BF7E875BCEB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94616CB1-7340-46AB-A155-7363CC968F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50B19A25-3DCA-4997-B9AA-5A4DB6C2A75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79C7EE5-A274-4CCA-B97E-D6EE69679F9F}" type="datetimeFigureOut">
              <a:rPr lang="tr-TR" smtClean="0">
                <a:solidFill>
                  <a:prstClr val="black">
                    <a:tint val="75000"/>
                  </a:prstClr>
                </a:solidFill>
                <a:latin typeface="Calibri" panose="020F0502020204030204"/>
                <a:cs typeface="+mn-cs"/>
              </a:rPr>
              <a:pPr fontAlgn="auto">
                <a:spcBef>
                  <a:spcPts val="0"/>
                </a:spcBef>
                <a:spcAft>
                  <a:spcPts val="0"/>
                </a:spcAft>
              </a:pPr>
              <a:t>19.03.2020</a:t>
            </a:fld>
            <a:endParaRPr lang="tr-TR">
              <a:solidFill>
                <a:prstClr val="black">
                  <a:tint val="75000"/>
                </a:prstClr>
              </a:solidFill>
              <a:latin typeface="Calibri" panose="020F0502020204030204"/>
              <a:cs typeface="+mn-cs"/>
            </a:endParaRPr>
          </a:p>
        </p:txBody>
      </p:sp>
      <p:sp>
        <p:nvSpPr>
          <p:cNvPr id="5" name="Alt Bilgi Yer Tutucusu 4">
            <a:extLst>
              <a:ext uri="{FF2B5EF4-FFF2-40B4-BE49-F238E27FC236}">
                <a16:creationId xmlns:a16="http://schemas.microsoft.com/office/drawing/2014/main" xmlns="" id="{AED1D0C6-BAED-4F8D-9E27-89F53315A11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tr-TR">
              <a:solidFill>
                <a:prstClr val="black">
                  <a:tint val="75000"/>
                </a:prstClr>
              </a:solidFill>
              <a:latin typeface="Calibri" panose="020F0502020204030204"/>
              <a:cs typeface="+mn-cs"/>
            </a:endParaRPr>
          </a:p>
        </p:txBody>
      </p:sp>
      <p:sp>
        <p:nvSpPr>
          <p:cNvPr id="6" name="Slayt Numarası Yer Tutucusu 5">
            <a:extLst>
              <a:ext uri="{FF2B5EF4-FFF2-40B4-BE49-F238E27FC236}">
                <a16:creationId xmlns:a16="http://schemas.microsoft.com/office/drawing/2014/main" xmlns="" id="{F54C70FD-2695-4CDC-9107-3549F372CE6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2E6B206-E6A1-467E-B337-0E761E72D48B}" type="slidenum">
              <a:rPr lang="tr-TR" smtClean="0">
                <a:solidFill>
                  <a:prstClr val="black">
                    <a:tint val="75000"/>
                  </a:prstClr>
                </a:solidFill>
                <a:latin typeface="Calibri" panose="020F0502020204030204"/>
                <a:cs typeface="+mn-cs"/>
              </a:rPr>
              <a:pPr fontAlgn="auto">
                <a:spcBef>
                  <a:spcPts val="0"/>
                </a:spcBef>
                <a:spcAft>
                  <a:spcPts val="0"/>
                </a:spcAft>
              </a:pPr>
              <a:t>‹#›</a:t>
            </a:fld>
            <a:endParaRPr lang="tr-TR">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4132867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34E45942-1266-40A1-9D0C-BF7E875BCEB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94616CB1-7340-46AB-A155-7363CC968F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50B19A25-3DCA-4997-B9AA-5A4DB6C2A75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79C7EE5-A274-4CCA-B97E-D6EE69679F9F}" type="datetimeFigureOut">
              <a:rPr lang="tr-TR" smtClean="0">
                <a:solidFill>
                  <a:prstClr val="black">
                    <a:tint val="75000"/>
                  </a:prstClr>
                </a:solidFill>
                <a:latin typeface="Calibri" panose="020F0502020204030204"/>
                <a:cs typeface="+mn-cs"/>
              </a:rPr>
              <a:pPr fontAlgn="auto">
                <a:spcBef>
                  <a:spcPts val="0"/>
                </a:spcBef>
                <a:spcAft>
                  <a:spcPts val="0"/>
                </a:spcAft>
              </a:pPr>
              <a:t>19.03.2020</a:t>
            </a:fld>
            <a:endParaRPr lang="tr-TR">
              <a:solidFill>
                <a:prstClr val="black">
                  <a:tint val="75000"/>
                </a:prstClr>
              </a:solidFill>
              <a:latin typeface="Calibri" panose="020F0502020204030204"/>
              <a:cs typeface="+mn-cs"/>
            </a:endParaRPr>
          </a:p>
        </p:txBody>
      </p:sp>
      <p:sp>
        <p:nvSpPr>
          <p:cNvPr id="5" name="Alt Bilgi Yer Tutucusu 4">
            <a:extLst>
              <a:ext uri="{FF2B5EF4-FFF2-40B4-BE49-F238E27FC236}">
                <a16:creationId xmlns:a16="http://schemas.microsoft.com/office/drawing/2014/main" xmlns="" id="{AED1D0C6-BAED-4F8D-9E27-89F53315A11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tr-TR">
              <a:solidFill>
                <a:prstClr val="black">
                  <a:tint val="75000"/>
                </a:prstClr>
              </a:solidFill>
              <a:latin typeface="Calibri" panose="020F0502020204030204"/>
              <a:cs typeface="+mn-cs"/>
            </a:endParaRPr>
          </a:p>
        </p:txBody>
      </p:sp>
      <p:sp>
        <p:nvSpPr>
          <p:cNvPr id="6" name="Slayt Numarası Yer Tutucusu 5">
            <a:extLst>
              <a:ext uri="{FF2B5EF4-FFF2-40B4-BE49-F238E27FC236}">
                <a16:creationId xmlns:a16="http://schemas.microsoft.com/office/drawing/2014/main" xmlns="" id="{F54C70FD-2695-4CDC-9107-3549F372CE6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2E6B206-E6A1-467E-B337-0E761E72D48B}" type="slidenum">
              <a:rPr lang="tr-TR" smtClean="0">
                <a:solidFill>
                  <a:prstClr val="black">
                    <a:tint val="75000"/>
                  </a:prstClr>
                </a:solidFill>
                <a:latin typeface="Calibri" panose="020F0502020204030204"/>
                <a:cs typeface="+mn-cs"/>
              </a:rPr>
              <a:pPr fontAlgn="auto">
                <a:spcBef>
                  <a:spcPts val="0"/>
                </a:spcBef>
                <a:spcAft>
                  <a:spcPts val="0"/>
                </a:spcAft>
              </a:pPr>
              <a:t>‹#›</a:t>
            </a:fld>
            <a:endParaRPr lang="tr-TR">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6472679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34E45942-1266-40A1-9D0C-BF7E875BCEB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94616CB1-7340-46AB-A155-7363CC968F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50B19A25-3DCA-4997-B9AA-5A4DB6C2A75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79C7EE5-A274-4CCA-B97E-D6EE69679F9F}" type="datetimeFigureOut">
              <a:rPr lang="tr-TR" smtClean="0">
                <a:solidFill>
                  <a:prstClr val="black">
                    <a:tint val="75000"/>
                  </a:prstClr>
                </a:solidFill>
                <a:latin typeface="Calibri" panose="020F0502020204030204"/>
                <a:cs typeface="+mn-cs"/>
              </a:rPr>
              <a:pPr fontAlgn="auto">
                <a:spcBef>
                  <a:spcPts val="0"/>
                </a:spcBef>
                <a:spcAft>
                  <a:spcPts val="0"/>
                </a:spcAft>
              </a:pPr>
              <a:t>19.03.2020</a:t>
            </a:fld>
            <a:endParaRPr lang="tr-TR">
              <a:solidFill>
                <a:prstClr val="black">
                  <a:tint val="75000"/>
                </a:prstClr>
              </a:solidFill>
              <a:latin typeface="Calibri" panose="020F0502020204030204"/>
              <a:cs typeface="+mn-cs"/>
            </a:endParaRPr>
          </a:p>
        </p:txBody>
      </p:sp>
      <p:sp>
        <p:nvSpPr>
          <p:cNvPr id="5" name="Alt Bilgi Yer Tutucusu 4">
            <a:extLst>
              <a:ext uri="{FF2B5EF4-FFF2-40B4-BE49-F238E27FC236}">
                <a16:creationId xmlns:a16="http://schemas.microsoft.com/office/drawing/2014/main" xmlns="" id="{AED1D0C6-BAED-4F8D-9E27-89F53315A11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tr-TR">
              <a:solidFill>
                <a:prstClr val="black">
                  <a:tint val="75000"/>
                </a:prstClr>
              </a:solidFill>
              <a:latin typeface="Calibri" panose="020F0502020204030204"/>
              <a:cs typeface="+mn-cs"/>
            </a:endParaRPr>
          </a:p>
        </p:txBody>
      </p:sp>
      <p:sp>
        <p:nvSpPr>
          <p:cNvPr id="6" name="Slayt Numarası Yer Tutucusu 5">
            <a:extLst>
              <a:ext uri="{FF2B5EF4-FFF2-40B4-BE49-F238E27FC236}">
                <a16:creationId xmlns:a16="http://schemas.microsoft.com/office/drawing/2014/main" xmlns="" id="{F54C70FD-2695-4CDC-9107-3549F372CE6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2E6B206-E6A1-467E-B337-0E761E72D48B}" type="slidenum">
              <a:rPr lang="tr-TR" smtClean="0">
                <a:solidFill>
                  <a:prstClr val="black">
                    <a:tint val="75000"/>
                  </a:prstClr>
                </a:solidFill>
                <a:latin typeface="Calibri" panose="020F0502020204030204"/>
                <a:cs typeface="+mn-cs"/>
              </a:rPr>
              <a:pPr fontAlgn="auto">
                <a:spcBef>
                  <a:spcPts val="0"/>
                </a:spcBef>
                <a:spcAft>
                  <a:spcPts val="0"/>
                </a:spcAft>
              </a:pPr>
              <a:t>‹#›</a:t>
            </a:fld>
            <a:endParaRPr lang="tr-TR">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706063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34E45942-1266-40A1-9D0C-BF7E875BCEB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94616CB1-7340-46AB-A155-7363CC968F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50B19A25-3DCA-4997-B9AA-5A4DB6C2A75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79C7EE5-A274-4CCA-B97E-D6EE69679F9F}" type="datetimeFigureOut">
              <a:rPr lang="tr-TR" smtClean="0">
                <a:solidFill>
                  <a:prstClr val="black">
                    <a:tint val="75000"/>
                  </a:prstClr>
                </a:solidFill>
                <a:latin typeface="Calibri" panose="020F0502020204030204"/>
                <a:cs typeface="+mn-cs"/>
              </a:rPr>
              <a:pPr fontAlgn="auto">
                <a:spcBef>
                  <a:spcPts val="0"/>
                </a:spcBef>
                <a:spcAft>
                  <a:spcPts val="0"/>
                </a:spcAft>
              </a:pPr>
              <a:t>19.03.2020</a:t>
            </a:fld>
            <a:endParaRPr lang="tr-TR">
              <a:solidFill>
                <a:prstClr val="black">
                  <a:tint val="75000"/>
                </a:prstClr>
              </a:solidFill>
              <a:latin typeface="Calibri" panose="020F0502020204030204"/>
              <a:cs typeface="+mn-cs"/>
            </a:endParaRPr>
          </a:p>
        </p:txBody>
      </p:sp>
      <p:sp>
        <p:nvSpPr>
          <p:cNvPr id="5" name="Alt Bilgi Yer Tutucusu 4">
            <a:extLst>
              <a:ext uri="{FF2B5EF4-FFF2-40B4-BE49-F238E27FC236}">
                <a16:creationId xmlns:a16="http://schemas.microsoft.com/office/drawing/2014/main" xmlns="" id="{AED1D0C6-BAED-4F8D-9E27-89F53315A11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tr-TR">
              <a:solidFill>
                <a:prstClr val="black">
                  <a:tint val="75000"/>
                </a:prstClr>
              </a:solidFill>
              <a:latin typeface="Calibri" panose="020F0502020204030204"/>
              <a:cs typeface="+mn-cs"/>
            </a:endParaRPr>
          </a:p>
        </p:txBody>
      </p:sp>
      <p:sp>
        <p:nvSpPr>
          <p:cNvPr id="6" name="Slayt Numarası Yer Tutucusu 5">
            <a:extLst>
              <a:ext uri="{FF2B5EF4-FFF2-40B4-BE49-F238E27FC236}">
                <a16:creationId xmlns:a16="http://schemas.microsoft.com/office/drawing/2014/main" xmlns="" id="{F54C70FD-2695-4CDC-9107-3549F372CE6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2E6B206-E6A1-467E-B337-0E761E72D48B}" type="slidenum">
              <a:rPr lang="tr-TR" smtClean="0">
                <a:solidFill>
                  <a:prstClr val="black">
                    <a:tint val="75000"/>
                  </a:prstClr>
                </a:solidFill>
                <a:latin typeface="Calibri" panose="020F0502020204030204"/>
                <a:cs typeface="+mn-cs"/>
              </a:rPr>
              <a:pPr fontAlgn="auto">
                <a:spcBef>
                  <a:spcPts val="0"/>
                </a:spcBef>
                <a:spcAft>
                  <a:spcPts val="0"/>
                </a:spcAft>
              </a:pPr>
              <a:t>‹#›</a:t>
            </a:fld>
            <a:endParaRPr lang="tr-TR">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141102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F42B54E-18E2-44A3-9A4C-078F08FC79AF}"/>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Devlet- İnsan İlişkisine Göre Hakların Sınıflandırılması</a:t>
            </a:r>
            <a:endParaRPr lang="en-GB" dirty="0"/>
          </a:p>
        </p:txBody>
      </p:sp>
      <p:sp>
        <p:nvSpPr>
          <p:cNvPr id="3" name="İçerik Yer Tutucusu 2">
            <a:extLst>
              <a:ext uri="{FF2B5EF4-FFF2-40B4-BE49-F238E27FC236}">
                <a16:creationId xmlns:a16="http://schemas.microsoft.com/office/drawing/2014/main" xmlns="" id="{F87930F7-CC99-40E9-B98F-BCC50B2738C1}"/>
              </a:ext>
            </a:extLst>
          </p:cNvPr>
          <p:cNvSpPr>
            <a:spLocks noGrp="1"/>
          </p:cNvSpPr>
          <p:nvPr>
            <p:ph idx="1"/>
          </p:nvPr>
        </p:nvSpPr>
        <p:spPr>
          <a:xfrm>
            <a:off x="628650" y="1702965"/>
            <a:ext cx="7886700" cy="3275410"/>
          </a:xfrm>
        </p:spPr>
        <p:style>
          <a:lnRef idx="1">
            <a:schemeClr val="accent5"/>
          </a:lnRef>
          <a:fillRef idx="2">
            <a:schemeClr val="accent5"/>
          </a:fillRef>
          <a:effectRef idx="1">
            <a:schemeClr val="accent5"/>
          </a:effectRef>
          <a:fontRef idx="minor">
            <a:schemeClr val="dk1"/>
          </a:fontRef>
        </p:style>
        <p:txBody>
          <a:bodyPr/>
          <a:lstStyle/>
          <a:p>
            <a:pPr marL="0" indent="0">
              <a:buNone/>
            </a:pPr>
            <a:r>
              <a:rPr lang="tr-TR" dirty="0"/>
              <a:t>Temel</a:t>
            </a:r>
            <a:r>
              <a:rPr lang="en-GB" dirty="0"/>
              <a:t> </a:t>
            </a:r>
            <a:r>
              <a:rPr lang="en-GB" dirty="0" err="1"/>
              <a:t>hak</a:t>
            </a:r>
            <a:r>
              <a:rPr lang="en-GB" dirty="0"/>
              <a:t> </a:t>
            </a:r>
            <a:r>
              <a:rPr lang="en-GB" dirty="0" err="1"/>
              <a:t>ve</a:t>
            </a:r>
            <a:r>
              <a:rPr lang="en-GB" dirty="0"/>
              <a:t> </a:t>
            </a:r>
            <a:r>
              <a:rPr lang="en-GB" dirty="0" err="1"/>
              <a:t>hürriyetler</a:t>
            </a:r>
            <a:r>
              <a:rPr lang="tr-TR" dirty="0"/>
              <a:t>, yaygın olarak Negatif Statü Hakları, Pozitif Statü Hakları ve Aktif Statü Hakları olarak üç sınıfa ayrılır;  bu sınıflama </a:t>
            </a:r>
            <a:r>
              <a:rPr lang="en-GB" dirty="0"/>
              <a:t>Georg </a:t>
            </a:r>
            <a:r>
              <a:rPr lang="en-GB" dirty="0" err="1"/>
              <a:t>Jellinek’in</a:t>
            </a:r>
            <a:r>
              <a:rPr lang="en-GB" dirty="0"/>
              <a:t> </a:t>
            </a:r>
            <a:r>
              <a:rPr lang="en-GB" dirty="0" err="1"/>
              <a:t>geliştirdiği</a:t>
            </a:r>
            <a:r>
              <a:rPr lang="tr-TR" dirty="0"/>
              <a:t> için</a:t>
            </a:r>
            <a:r>
              <a:rPr lang="en-GB" dirty="0"/>
              <a:t> </a:t>
            </a:r>
            <a:r>
              <a:rPr lang="en-GB" i="1" dirty="0"/>
              <a:t>“</a:t>
            </a:r>
            <a:r>
              <a:rPr lang="en-GB" i="1" dirty="0" err="1"/>
              <a:t>Jellinek</a:t>
            </a:r>
            <a:r>
              <a:rPr lang="en-GB" i="1" dirty="0"/>
              <a:t> </a:t>
            </a:r>
            <a:r>
              <a:rPr lang="en-GB" dirty="0" err="1"/>
              <a:t>Üçlüsü</a:t>
            </a:r>
            <a:r>
              <a:rPr lang="en-GB" dirty="0"/>
              <a:t>” </a:t>
            </a:r>
            <a:r>
              <a:rPr lang="en-GB" dirty="0" err="1"/>
              <a:t>olarak</a:t>
            </a:r>
            <a:r>
              <a:rPr lang="en-GB" dirty="0"/>
              <a:t> </a:t>
            </a:r>
            <a:r>
              <a:rPr lang="tr-TR" dirty="0"/>
              <a:t>bilinir</a:t>
            </a:r>
            <a:r>
              <a:rPr lang="en-GB" dirty="0"/>
              <a:t>. </a:t>
            </a:r>
            <a:endParaRPr lang="tr-TR" dirty="0"/>
          </a:p>
          <a:p>
            <a:pPr marL="0" indent="0">
              <a:buNone/>
            </a:pPr>
            <a:r>
              <a:rPr lang="tr-TR" b="1" dirty="0"/>
              <a:t>1- Negatif Statü Hakları</a:t>
            </a:r>
          </a:p>
          <a:p>
            <a:pPr marL="0" indent="0" algn="just">
              <a:buNone/>
            </a:pPr>
            <a:r>
              <a:rPr lang="tr-TR" dirty="0"/>
              <a:t>Negatif statü hakları, bireyin devlet tarafından dokunulamayacak haklarını ve bu hakların kullanımının sınırlarını çizen haklardır. Bu haklara, kişiyi devlete karşı koruyan haklar olması nedeniyle, “koruyucu haklar” da denir. Örneğin konut dokunulmazlığı hakkı, kişi güvenliği hakkı, din hürriyeti, düşünce hürriyeti negatif statü hakkı niteliğindedir.</a:t>
            </a:r>
            <a:endParaRPr lang="en-GB" b="1" dirty="0"/>
          </a:p>
        </p:txBody>
      </p:sp>
    </p:spTree>
    <p:extLst>
      <p:ext uri="{BB962C8B-B14F-4D97-AF65-F5344CB8AC3E}">
        <p14:creationId xmlns:p14="http://schemas.microsoft.com/office/powerpoint/2010/main" val="3580139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6785B2D-5191-4834-9056-050CDFDB07AB}"/>
              </a:ext>
            </a:extLst>
          </p:cNvPr>
          <p:cNvSpPr>
            <a:spLocks noGrp="1"/>
          </p:cNvSpPr>
          <p:nvPr>
            <p:ph type="title"/>
          </p:nvPr>
        </p:nvSpPr>
        <p:spPr>
          <a:xfrm>
            <a:off x="219706" y="116632"/>
            <a:ext cx="8771948" cy="1685603"/>
          </a:xfrm>
        </p:spPr>
        <p:style>
          <a:lnRef idx="3">
            <a:schemeClr val="lt1"/>
          </a:lnRef>
          <a:fillRef idx="1">
            <a:schemeClr val="accent5"/>
          </a:fillRef>
          <a:effectRef idx="1">
            <a:schemeClr val="accent5"/>
          </a:effectRef>
          <a:fontRef idx="minor">
            <a:schemeClr val="lt1"/>
          </a:fontRef>
        </p:style>
        <p:txBody>
          <a:bodyPr/>
          <a:lstStyle/>
          <a:p>
            <a:endParaRPr lang="tr-TR" dirty="0"/>
          </a:p>
        </p:txBody>
      </p:sp>
      <p:sp>
        <p:nvSpPr>
          <p:cNvPr id="3" name="İçerik Yer Tutucusu 2">
            <a:extLst>
              <a:ext uri="{FF2B5EF4-FFF2-40B4-BE49-F238E27FC236}">
                <a16:creationId xmlns:a16="http://schemas.microsoft.com/office/drawing/2014/main" xmlns="" id="{CF9635A3-623C-443D-A24C-499F4F2DF0A1}"/>
              </a:ext>
            </a:extLst>
          </p:cNvPr>
          <p:cNvSpPr>
            <a:spLocks noGrp="1"/>
          </p:cNvSpPr>
          <p:nvPr>
            <p:ph idx="1"/>
          </p:nvPr>
        </p:nvSpPr>
        <p:spPr>
          <a:xfrm>
            <a:off x="219705" y="1722732"/>
            <a:ext cx="8784976" cy="4690639"/>
          </a:xfrm>
        </p:spPr>
        <p:style>
          <a:lnRef idx="1">
            <a:schemeClr val="accent5"/>
          </a:lnRef>
          <a:fillRef idx="2">
            <a:schemeClr val="accent5"/>
          </a:fillRef>
          <a:effectRef idx="1">
            <a:schemeClr val="accent5"/>
          </a:effectRef>
          <a:fontRef idx="minor">
            <a:schemeClr val="dk1"/>
          </a:fontRef>
        </p:style>
        <p:txBody>
          <a:bodyPr>
            <a:normAutofit/>
          </a:bodyPr>
          <a:lstStyle/>
          <a:p>
            <a:pPr marL="0" indent="0">
              <a:buNone/>
            </a:pPr>
            <a:r>
              <a:rPr lang="tr-TR" b="1" dirty="0"/>
              <a:t>2. Pozitif Statü Hakları</a:t>
            </a:r>
          </a:p>
          <a:p>
            <a:pPr marL="0" indent="0" algn="just">
              <a:buNone/>
            </a:pPr>
            <a:r>
              <a:rPr lang="tr-TR" dirty="0"/>
              <a:t>Pozitif statü hakları, devletten isteyebilme hakkıdır ; bireylere devletten olumlu bir davranış, bir hizmet, bir yardım isteme imkanını tanıyan haklardır. Bu tür haklar, Anayasamızın ikinci kısmının üçüncü bölümünde (m.41-65) sayılmıştır. Örneğin çalışma hakkı, sağlık hakkı, konut hakkı, sosyal güvenlik hakkı bu tür haklardandır. Bu tür haklar, devlete sosyal alanda bir takım ödevler yüklerler. Bu hakların çoğunluğu sosyal ve ekonomik alanlarla ilişkin olduğu, bu haklara “sosyal </a:t>
            </a:r>
            <a:r>
              <a:rPr lang="tr-TR" dirty="0" err="1"/>
              <a:t>haklar”da</a:t>
            </a:r>
            <a:r>
              <a:rPr lang="tr-TR" dirty="0"/>
              <a:t> denir.</a:t>
            </a:r>
            <a:endParaRPr lang="tr-TR" b="1" dirty="0"/>
          </a:p>
          <a:p>
            <a:endParaRPr lang="tr-TR" dirty="0"/>
          </a:p>
        </p:txBody>
      </p:sp>
    </p:spTree>
    <p:extLst>
      <p:ext uri="{BB962C8B-B14F-4D97-AF65-F5344CB8AC3E}">
        <p14:creationId xmlns:p14="http://schemas.microsoft.com/office/powerpoint/2010/main" val="1593414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83DA7D3-5553-47F6-BC3F-3E733C39F908}"/>
              </a:ext>
            </a:extLst>
          </p:cNvPr>
          <p:cNvSpPr>
            <a:spLocks noGrp="1"/>
          </p:cNvSpPr>
          <p:nvPr>
            <p:ph type="title"/>
          </p:nvPr>
        </p:nvSpPr>
        <p:spPr>
          <a:xfrm>
            <a:off x="251520" y="252916"/>
            <a:ext cx="8892480" cy="1325563"/>
          </a:xfrm>
        </p:spPr>
        <p:style>
          <a:lnRef idx="3">
            <a:schemeClr val="lt1"/>
          </a:lnRef>
          <a:fillRef idx="1">
            <a:schemeClr val="accent5"/>
          </a:fillRef>
          <a:effectRef idx="1">
            <a:schemeClr val="accent5"/>
          </a:effectRef>
          <a:fontRef idx="minor">
            <a:schemeClr val="lt1"/>
          </a:fontRef>
        </p:style>
        <p:txBody>
          <a:bodyPr/>
          <a:lstStyle/>
          <a:p>
            <a:endParaRPr lang="tr-TR" dirty="0"/>
          </a:p>
        </p:txBody>
      </p:sp>
      <p:sp>
        <p:nvSpPr>
          <p:cNvPr id="3" name="İçerik Yer Tutucusu 2">
            <a:extLst>
              <a:ext uri="{FF2B5EF4-FFF2-40B4-BE49-F238E27FC236}">
                <a16:creationId xmlns:a16="http://schemas.microsoft.com/office/drawing/2014/main" xmlns="" id="{8D572EC9-DE21-414F-9EDE-6CCF5A2247D5}"/>
              </a:ext>
            </a:extLst>
          </p:cNvPr>
          <p:cNvSpPr>
            <a:spLocks noGrp="1"/>
          </p:cNvSpPr>
          <p:nvPr>
            <p:ph idx="1"/>
          </p:nvPr>
        </p:nvSpPr>
        <p:spPr>
          <a:xfrm>
            <a:off x="251520" y="1721260"/>
            <a:ext cx="8892480" cy="4156012"/>
          </a:xfrm>
        </p:spPr>
        <p:style>
          <a:lnRef idx="1">
            <a:schemeClr val="accent5"/>
          </a:lnRef>
          <a:fillRef idx="2">
            <a:schemeClr val="accent5"/>
          </a:fillRef>
          <a:effectRef idx="1">
            <a:schemeClr val="accent5"/>
          </a:effectRef>
          <a:fontRef idx="minor">
            <a:schemeClr val="dk1"/>
          </a:fontRef>
        </p:style>
        <p:txBody>
          <a:bodyPr/>
          <a:lstStyle/>
          <a:p>
            <a:pPr marL="0" indent="0">
              <a:buNone/>
            </a:pPr>
            <a:r>
              <a:rPr lang="tr-TR" b="1" dirty="0"/>
              <a:t>3- Aktif Statü Hakları</a:t>
            </a:r>
          </a:p>
          <a:p>
            <a:pPr marL="0" indent="0">
              <a:buNone/>
            </a:pPr>
            <a:endParaRPr lang="tr-TR" b="1" dirty="0"/>
          </a:p>
          <a:p>
            <a:pPr marL="0" indent="0">
              <a:buNone/>
            </a:pPr>
            <a:endParaRPr lang="tr-TR" b="1" dirty="0"/>
          </a:p>
        </p:txBody>
      </p:sp>
      <p:sp>
        <p:nvSpPr>
          <p:cNvPr id="4" name="Dikdörtgen 3">
            <a:extLst>
              <a:ext uri="{FF2B5EF4-FFF2-40B4-BE49-F238E27FC236}">
                <a16:creationId xmlns:a16="http://schemas.microsoft.com/office/drawing/2014/main" xmlns="" id="{713C7990-D853-4359-95DB-4B3C246CE130}"/>
              </a:ext>
            </a:extLst>
          </p:cNvPr>
          <p:cNvSpPr/>
          <p:nvPr/>
        </p:nvSpPr>
        <p:spPr>
          <a:xfrm>
            <a:off x="771525" y="2564606"/>
            <a:ext cx="6950869" cy="2354491"/>
          </a:xfrm>
          <a:prstGeom prst="rect">
            <a:avLst/>
          </a:prstGeom>
        </p:spPr>
        <p:txBody>
          <a:bodyPr wrap="square">
            <a:spAutoFit/>
          </a:bodyPr>
          <a:lstStyle/>
          <a:p>
            <a:pPr algn="just"/>
            <a:r>
              <a:rPr lang="tr-TR" sz="2100" dirty="0">
                <a:solidFill>
                  <a:srgbClr val="000000"/>
                </a:solidFill>
              </a:rPr>
              <a:t>Bu haklar,  kişinin devlet yönetimine katılmasını sağlayan haklar olarak tanımlanmaktadır. Bu nedenle bu haklara «katılma hakları» da denir.</a:t>
            </a:r>
            <a:r>
              <a:rPr lang="tr-TR" sz="2100" dirty="0"/>
              <a:t> Seçme ve seçilme hakkı, siyasî parti kurma hakkı, siyasî faaliyette bulunma hakkı, kamu hizmetine girme hakkı, dilekçe hakkı aktif statü haklarına örnek olarak verilebilir. Bu haklara “siyasî haklar” da denir.</a:t>
            </a:r>
          </a:p>
        </p:txBody>
      </p:sp>
    </p:spTree>
    <p:extLst>
      <p:ext uri="{BB962C8B-B14F-4D97-AF65-F5344CB8AC3E}">
        <p14:creationId xmlns:p14="http://schemas.microsoft.com/office/powerpoint/2010/main" val="124306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6E2F18A-A72B-4796-8043-2122763E823C}"/>
              </a:ext>
            </a:extLst>
          </p:cNvPr>
          <p:cNvSpPr>
            <a:spLocks noGrp="1"/>
          </p:cNvSpPr>
          <p:nvPr>
            <p:ph type="title"/>
          </p:nvPr>
        </p:nvSpPr>
        <p:spPr>
          <a:xfrm>
            <a:off x="0" y="0"/>
            <a:ext cx="9252520" cy="1357951"/>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b="1" dirty="0"/>
              <a:t>Olağanüstü Hallerde Temel Hak ve Özgürlüklerin Sınırlandırılması</a:t>
            </a:r>
            <a:endParaRPr lang="en-GB" b="1" dirty="0"/>
          </a:p>
        </p:txBody>
      </p:sp>
      <p:sp>
        <p:nvSpPr>
          <p:cNvPr id="3" name="İçerik Yer Tutucusu 2">
            <a:extLst>
              <a:ext uri="{FF2B5EF4-FFF2-40B4-BE49-F238E27FC236}">
                <a16:creationId xmlns:a16="http://schemas.microsoft.com/office/drawing/2014/main" xmlns="" id="{3D316CFA-9CCC-4D0D-B121-37D7BAF06CC7}"/>
              </a:ext>
            </a:extLst>
          </p:cNvPr>
          <p:cNvSpPr>
            <a:spLocks noGrp="1"/>
          </p:cNvSpPr>
          <p:nvPr>
            <p:ph idx="1"/>
          </p:nvPr>
        </p:nvSpPr>
        <p:spPr>
          <a:xfrm>
            <a:off x="0" y="1520265"/>
            <a:ext cx="9324528" cy="4941168"/>
          </a:xfrm>
        </p:spPr>
        <p:style>
          <a:lnRef idx="1">
            <a:schemeClr val="accent5"/>
          </a:lnRef>
          <a:fillRef idx="2">
            <a:schemeClr val="accent5"/>
          </a:fillRef>
          <a:effectRef idx="1">
            <a:schemeClr val="accent5"/>
          </a:effectRef>
          <a:fontRef idx="minor">
            <a:schemeClr val="dk1"/>
          </a:fontRef>
        </p:style>
        <p:txBody>
          <a:bodyPr/>
          <a:lstStyle/>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Anayasa, genel olarak temel hak ve özgürlüklerin sınırlandırılmasını 13. maddesinde düzenlemiştir.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Ancak, savaş, seferberlik, sıkıyönetim ve olağanüstü hallerde hak ve özgürlüklerin sınırlandırılmasını ve hatta durdurulmasını özel olarak düzenleyen madde 15. maddedir.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"Temel hak ve hürriyetlerin kullanılmasının durdurulması" başlığını taşıyan 15. madde şöyledir:</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"Savaş, seferberlik, sıkıyönetim veya olağanüstü hallerde, milletlerarası hukuktan doğan yükümlülükler ihlâl edilmemek kaydıyla, durumun gerektirdiği ölçüde, temel hak ve hürriyetlerin kullanılması kısmen veya tamamen durdurulabilir veya bunlar için Anayasa'da öngörülen güvencelere aykırı tedbirler alınabilir.</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Birinci fıkrada belirlenen durumlarda da, savaş hukukuna uygun fiiller sonucu meydana gelen ölümler dışında, kişinin yaşama hakkına, maddi ve manevi varlığının bütünlüğüne dokunulamaz; kimse din, vicdan, düşünce ve kanaatlerini açıklamaya zorlanamaz ve bunlardan dolayı suçlanamaz; suç ve cezalar geçmişe yürütülemez; suçluluğu mahkeme kararı ile saptanıncaya kadar kimse suçlu sayılamaz."</a:t>
            </a:r>
          </a:p>
          <a:p>
            <a:endParaRPr lang="en-GB" dirty="0"/>
          </a:p>
        </p:txBody>
      </p:sp>
    </p:spTree>
    <p:extLst>
      <p:ext uri="{BB962C8B-B14F-4D97-AF65-F5344CB8AC3E}">
        <p14:creationId xmlns:p14="http://schemas.microsoft.com/office/powerpoint/2010/main" val="1278330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1EC7D5A-2F48-4FB6-B396-43283D46ECFB}"/>
              </a:ext>
            </a:extLst>
          </p:cNvPr>
          <p:cNvSpPr>
            <a:spLocks noGrp="1"/>
          </p:cNvSpPr>
          <p:nvPr>
            <p:ph type="title"/>
          </p:nvPr>
        </p:nvSpPr>
        <p:spPr>
          <a:xfrm>
            <a:off x="0" y="188640"/>
            <a:ext cx="9144000" cy="1406135"/>
          </a:xfrm>
        </p:spPr>
        <p:style>
          <a:lnRef idx="2">
            <a:schemeClr val="accent5">
              <a:shade val="50000"/>
            </a:schemeClr>
          </a:lnRef>
          <a:fillRef idx="1">
            <a:schemeClr val="accent5"/>
          </a:fillRef>
          <a:effectRef idx="0">
            <a:schemeClr val="accent5"/>
          </a:effectRef>
          <a:fontRef idx="minor">
            <a:schemeClr val="lt1"/>
          </a:fontRef>
        </p:style>
        <p:txBody>
          <a:bodyPr/>
          <a:lstStyle/>
          <a:p>
            <a:endParaRPr lang="en-GB" dirty="0"/>
          </a:p>
        </p:txBody>
      </p:sp>
      <p:sp>
        <p:nvSpPr>
          <p:cNvPr id="3" name="İçerik Yer Tutucusu 2">
            <a:extLst>
              <a:ext uri="{FF2B5EF4-FFF2-40B4-BE49-F238E27FC236}">
                <a16:creationId xmlns:a16="http://schemas.microsoft.com/office/drawing/2014/main" xmlns="" id="{56CF45CE-1FB4-4D7D-997E-A26281BA90A4}"/>
              </a:ext>
            </a:extLst>
          </p:cNvPr>
          <p:cNvSpPr>
            <a:spLocks noGrp="1"/>
          </p:cNvSpPr>
          <p:nvPr>
            <p:ph idx="1"/>
          </p:nvPr>
        </p:nvSpPr>
        <p:spPr>
          <a:xfrm>
            <a:off x="0" y="1594775"/>
            <a:ext cx="9144000" cy="5486294"/>
          </a:xfrm>
        </p:spPr>
        <p:style>
          <a:lnRef idx="1">
            <a:schemeClr val="accent5"/>
          </a:lnRef>
          <a:fillRef idx="2">
            <a:schemeClr val="accent5"/>
          </a:fillRef>
          <a:effectRef idx="1">
            <a:schemeClr val="accent5"/>
          </a:effectRef>
          <a:fontRef idx="minor">
            <a:schemeClr val="dk1"/>
          </a:fontRef>
        </p:style>
        <p:txBody>
          <a:bodyPr/>
          <a:lstStyle/>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Maddede, savaş, seferberlik, sıkıyönetim ve olağanüstü hallerde temel hak ve özgürlüklerin kullanılmasının kısmen veya tamamen durdurulabileceği veya bunlar için Anayasa'da öngörülen güvencelere aykırı önlemler alınabileceği öngörülmektedir.</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Olağanüstü yönetimlerde, temel hak ve özgürlüklerin kullanılmasının sınırlandırılması ve durdurulması Anayasa'nın 15. maddesine göre yapılabilecektir.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Ancak, 15. madde bu konuda sınırsız bir yetki tanımamakta, temel hak ve özgürlüklerin sınırlandırılmasına üç ölçüt getirmektedir.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Buna göre sınırlandırma: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a- Milletlerarası hukuktan doğan yükümlülüklere aykırı olmamalı,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b- Durumun gerektirdiği ölçüde olmalı, </a:t>
            </a:r>
          </a:p>
          <a:p>
            <a:pPr marL="0" indent="0" algn="just" fontAlgn="base">
              <a:lnSpc>
                <a:spcPct val="80000"/>
              </a:lnSpc>
              <a:spcBef>
                <a:spcPct val="20000"/>
              </a:spcBef>
              <a:spcAft>
                <a:spcPct val="0"/>
              </a:spcAft>
              <a:buClr>
                <a:srgbClr val="00007D"/>
              </a:buClr>
              <a:buSzPct val="75000"/>
              <a:buNone/>
            </a:pPr>
            <a:r>
              <a:rPr lang="tr-TR" altLang="tr-TR" sz="2000" dirty="0">
                <a:solidFill>
                  <a:srgbClr val="000000"/>
                </a:solidFill>
                <a:latin typeface="Arial"/>
                <a:cs typeface="Arial"/>
              </a:rPr>
              <a:t>c- Maddenin ikinci fıkrasında sayılan hak ve özgürlüklere dokunmamalıdır.</a:t>
            </a:r>
          </a:p>
          <a:p>
            <a:endParaRPr lang="en-GB" dirty="0"/>
          </a:p>
        </p:txBody>
      </p:sp>
    </p:spTree>
    <p:extLst>
      <p:ext uri="{BB962C8B-B14F-4D97-AF65-F5344CB8AC3E}">
        <p14:creationId xmlns:p14="http://schemas.microsoft.com/office/powerpoint/2010/main" val="3715002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B485C3B-0AC5-4F5B-9265-D8E38306DD22}"/>
              </a:ext>
            </a:extLst>
          </p:cNvPr>
          <p:cNvSpPr>
            <a:spLocks noGrp="1"/>
          </p:cNvSpPr>
          <p:nvPr>
            <p:ph type="title"/>
          </p:nvPr>
        </p:nvSpPr>
        <p:spPr>
          <a:xfrm>
            <a:off x="0" y="0"/>
            <a:ext cx="9324528" cy="2103223"/>
          </a:xfrm>
        </p:spPr>
        <p:style>
          <a:lnRef idx="3">
            <a:schemeClr val="lt1"/>
          </a:lnRef>
          <a:fillRef idx="1">
            <a:schemeClr val="accent5"/>
          </a:fillRef>
          <a:effectRef idx="1">
            <a:schemeClr val="accent5"/>
          </a:effectRef>
          <a:fontRef idx="minor">
            <a:schemeClr val="lt1"/>
          </a:fontRef>
        </p:style>
        <p:txBody>
          <a:bodyPr>
            <a:normAutofit/>
          </a:bodyPr>
          <a:lstStyle/>
          <a:p>
            <a:pPr marL="204788" indent="-204788" algn="ctr">
              <a:spcBef>
                <a:spcPts val="750"/>
              </a:spcBef>
            </a:pPr>
            <a:r>
              <a:rPr lang="tr-TR" altLang="tr-TR" sz="2025" dirty="0">
                <a:solidFill>
                  <a:prstClr val="black"/>
                </a:solidFill>
                <a:latin typeface="Calibri" panose="020F0502020204030204"/>
              </a:rPr>
              <a:t/>
            </a:r>
            <a:br>
              <a:rPr lang="tr-TR" altLang="tr-TR" sz="2025" dirty="0">
                <a:solidFill>
                  <a:prstClr val="black"/>
                </a:solidFill>
                <a:latin typeface="Calibri" panose="020F0502020204030204"/>
              </a:rPr>
            </a:br>
            <a:r>
              <a:rPr lang="tr-TR" altLang="tr-TR" sz="2325" b="1" dirty="0">
                <a:solidFill>
                  <a:prstClr val="black"/>
                </a:solidFill>
                <a:latin typeface="Calibri" panose="020F0502020204030204"/>
              </a:rPr>
              <a:t>Anayasa'nın 15. maddesinin ikinci fıkrasına göre mutlak olarak korunması gereken ve olağanüstü hallerde bile dokunulamayan hak, özgürlük ve ilkeler şunlardır: </a:t>
            </a:r>
            <a:r>
              <a:rPr lang="tr-TR" altLang="tr-TR" sz="1950" dirty="0">
                <a:solidFill>
                  <a:prstClr val="black"/>
                </a:solidFill>
                <a:latin typeface="Calibri" panose="020F0502020204030204"/>
              </a:rPr>
              <a:t/>
            </a:r>
            <a:br>
              <a:rPr lang="tr-TR" altLang="tr-TR" sz="1950" dirty="0">
                <a:solidFill>
                  <a:prstClr val="black"/>
                </a:solidFill>
                <a:latin typeface="Calibri" panose="020F0502020204030204"/>
              </a:rPr>
            </a:br>
            <a:endParaRPr lang="en-GB" dirty="0"/>
          </a:p>
        </p:txBody>
      </p:sp>
      <p:sp>
        <p:nvSpPr>
          <p:cNvPr id="3" name="İçerik Yer Tutucusu 2">
            <a:extLst>
              <a:ext uri="{FF2B5EF4-FFF2-40B4-BE49-F238E27FC236}">
                <a16:creationId xmlns:a16="http://schemas.microsoft.com/office/drawing/2014/main" xmlns="" id="{C6AE0651-226E-424F-972A-2C06EFDD2B1C}"/>
              </a:ext>
            </a:extLst>
          </p:cNvPr>
          <p:cNvSpPr>
            <a:spLocks noGrp="1"/>
          </p:cNvSpPr>
          <p:nvPr>
            <p:ph idx="1"/>
          </p:nvPr>
        </p:nvSpPr>
        <p:spPr>
          <a:xfrm>
            <a:off x="0" y="2276872"/>
            <a:ext cx="9144000" cy="468052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just">
              <a:buNone/>
            </a:pPr>
            <a:r>
              <a:rPr lang="tr-TR" altLang="tr-TR" sz="2400" dirty="0"/>
              <a:t>a) Savaş hukukuna uygun fiiller sonucu meydana gelen ölümler dışında kişinin yaşama hakkına, maddi ve manevi varlığının bütünlüğüne dokunulamaz; </a:t>
            </a:r>
          </a:p>
          <a:p>
            <a:pPr marL="0" indent="0" algn="just">
              <a:buNone/>
            </a:pPr>
            <a:r>
              <a:rPr lang="tr-TR" altLang="tr-TR" sz="2400" dirty="0"/>
              <a:t>b) Kimse vicdan, din, düşünce ve kanaatlerini açıklamaya zorlanamaz ve bunlardan dolayı suçlanamaz; </a:t>
            </a:r>
          </a:p>
          <a:p>
            <a:pPr marL="0" indent="0" algn="just">
              <a:buNone/>
            </a:pPr>
            <a:r>
              <a:rPr lang="tr-TR" altLang="tr-TR" sz="2400" dirty="0"/>
              <a:t>c) Suç ve cezalar geçmişe yürütülemez; </a:t>
            </a:r>
          </a:p>
          <a:p>
            <a:pPr marL="0" indent="0" algn="just">
              <a:buNone/>
            </a:pPr>
            <a:r>
              <a:rPr lang="tr-TR" altLang="tr-TR" sz="2400" dirty="0"/>
              <a:t>d) Suçluluğu mahkeme kararıyla saptanana kadar kimse suçlu sayılamaz.</a:t>
            </a:r>
          </a:p>
          <a:p>
            <a:endParaRPr lang="en-GB" dirty="0"/>
          </a:p>
        </p:txBody>
      </p:sp>
    </p:spTree>
    <p:extLst>
      <p:ext uri="{BB962C8B-B14F-4D97-AF65-F5344CB8AC3E}">
        <p14:creationId xmlns:p14="http://schemas.microsoft.com/office/powerpoint/2010/main" val="3626341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AB54783-FCF6-4495-AD4A-8E6A0287AD4E}"/>
              </a:ext>
            </a:extLst>
          </p:cNvPr>
          <p:cNvSpPr>
            <a:spLocks noGrp="1"/>
          </p:cNvSpPr>
          <p:nvPr>
            <p:ph type="title"/>
          </p:nvPr>
        </p:nvSpPr>
        <p:spPr>
          <a:xfrm>
            <a:off x="-33596" y="116632"/>
            <a:ext cx="9145212" cy="1574057"/>
          </a:xfrm>
        </p:spPr>
        <p:style>
          <a:lnRef idx="2">
            <a:schemeClr val="accent5">
              <a:shade val="50000"/>
            </a:schemeClr>
          </a:lnRef>
          <a:fillRef idx="1">
            <a:schemeClr val="accent5"/>
          </a:fillRef>
          <a:effectRef idx="0">
            <a:schemeClr val="accent5"/>
          </a:effectRef>
          <a:fontRef idx="minor">
            <a:schemeClr val="lt1"/>
          </a:fontRef>
        </p:style>
        <p:txBody>
          <a:bodyPr/>
          <a:lstStyle/>
          <a:p>
            <a:r>
              <a:rPr lang="tr-TR" b="1" dirty="0"/>
              <a:t>İnsan Haklarının Korunması (Ulusal Düzey)</a:t>
            </a:r>
            <a:endParaRPr lang="en-GB" b="1" dirty="0"/>
          </a:p>
        </p:txBody>
      </p:sp>
      <p:sp>
        <p:nvSpPr>
          <p:cNvPr id="3" name="İçerik Yer Tutucusu 2">
            <a:extLst>
              <a:ext uri="{FF2B5EF4-FFF2-40B4-BE49-F238E27FC236}">
                <a16:creationId xmlns:a16="http://schemas.microsoft.com/office/drawing/2014/main" xmlns="" id="{C9A4AB96-90BC-46F6-885D-88F55F30D084}"/>
              </a:ext>
            </a:extLst>
          </p:cNvPr>
          <p:cNvSpPr>
            <a:spLocks noGrp="1"/>
          </p:cNvSpPr>
          <p:nvPr>
            <p:ph idx="1"/>
          </p:nvPr>
        </p:nvSpPr>
        <p:spPr>
          <a:xfrm>
            <a:off x="21284" y="1690689"/>
            <a:ext cx="9070091" cy="5410719"/>
          </a:xfrm>
        </p:spPr>
        <p:style>
          <a:lnRef idx="1">
            <a:schemeClr val="accent5"/>
          </a:lnRef>
          <a:fillRef idx="2">
            <a:schemeClr val="accent5"/>
          </a:fillRef>
          <a:effectRef idx="1">
            <a:schemeClr val="accent5"/>
          </a:effectRef>
          <a:fontRef idx="minor">
            <a:schemeClr val="dk1"/>
          </a:fontRef>
        </p:style>
        <p:txBody>
          <a:bodyPr>
            <a:normAutofit/>
          </a:bodyPr>
          <a:lstStyle/>
          <a:p>
            <a:r>
              <a:rPr lang="tr-TR" sz="2400" b="1" dirty="0"/>
              <a:t>TBMM İnsan Haklarını İnceleme Komisyonu</a:t>
            </a:r>
          </a:p>
          <a:p>
            <a:pPr marL="0" indent="0" algn="just">
              <a:buNone/>
            </a:pPr>
            <a:r>
              <a:rPr lang="tr-TR" sz="2400" dirty="0"/>
              <a:t>Türkiye Büyük Millet Meclisi (TBMM) İnsan Haklarını İnceleme  Komisyonu, 3686 sayılı Kanun ile 1990 yılında kurulmuştur. </a:t>
            </a:r>
            <a:r>
              <a:rPr lang="tr-TR" sz="2400" b="1" dirty="0"/>
              <a:t>Komisyon</a:t>
            </a:r>
            <a:r>
              <a:rPr lang="tr-TR" sz="2400" dirty="0"/>
              <a:t> TBMM bünyesinde yer alan ihtisas komisyonların birisidir ve TBMM dışında bir tüzel kişiliği bulunmamaktadır. Üyelerinin tamamı milletvekillerinden oluşur. Türk hukuk sisteminin, Türkiye’nin taraf olduğu anlaşmalara uyum sağlaması için gerekli değişiklikleri tespit eder. </a:t>
            </a:r>
          </a:p>
          <a:p>
            <a:pPr marL="0" indent="0" algn="just">
              <a:buNone/>
            </a:pPr>
            <a:r>
              <a:rPr lang="tr-TR" sz="2400" dirty="0"/>
              <a:t>Komisyon; nezarethane, karakol, ıslahevi, cezaevi, akıl hastanesi gibi kurumlarda incelemelerde bulunur ve bu incelemeler sonunda rapor hazırlar.</a:t>
            </a:r>
            <a:endParaRPr lang="en-GB" sz="2400" dirty="0"/>
          </a:p>
        </p:txBody>
      </p:sp>
    </p:spTree>
    <p:extLst>
      <p:ext uri="{BB962C8B-B14F-4D97-AF65-F5344CB8AC3E}">
        <p14:creationId xmlns:p14="http://schemas.microsoft.com/office/powerpoint/2010/main" val="1071398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DD4A609-1D4D-46EE-B167-7BB0BBDC8963}"/>
              </a:ext>
            </a:extLst>
          </p:cNvPr>
          <p:cNvSpPr>
            <a:spLocks noGrp="1"/>
          </p:cNvSpPr>
          <p:nvPr>
            <p:ph type="title"/>
          </p:nvPr>
        </p:nvSpPr>
        <p:spPr>
          <a:xfrm>
            <a:off x="17351" y="188640"/>
            <a:ext cx="9138735" cy="1936627"/>
          </a:xfrm>
        </p:spPr>
        <p:style>
          <a:lnRef idx="3">
            <a:schemeClr val="lt1"/>
          </a:lnRef>
          <a:fillRef idx="1">
            <a:schemeClr val="accent5"/>
          </a:fillRef>
          <a:effectRef idx="1">
            <a:schemeClr val="accent5"/>
          </a:effectRef>
          <a:fontRef idx="minor">
            <a:schemeClr val="lt1"/>
          </a:fontRef>
        </p:style>
        <p:txBody>
          <a:bodyPr/>
          <a:lstStyle/>
          <a:p>
            <a:endParaRPr lang="en-GB" dirty="0"/>
          </a:p>
        </p:txBody>
      </p:sp>
      <p:sp>
        <p:nvSpPr>
          <p:cNvPr id="3" name="İçerik Yer Tutucusu 2">
            <a:extLst>
              <a:ext uri="{FF2B5EF4-FFF2-40B4-BE49-F238E27FC236}">
                <a16:creationId xmlns:a16="http://schemas.microsoft.com/office/drawing/2014/main" xmlns="" id="{0E780425-9C6C-4CBF-938F-D75FABF0730B}"/>
              </a:ext>
            </a:extLst>
          </p:cNvPr>
          <p:cNvSpPr>
            <a:spLocks noGrp="1"/>
          </p:cNvSpPr>
          <p:nvPr>
            <p:ph idx="1"/>
          </p:nvPr>
        </p:nvSpPr>
        <p:spPr>
          <a:xfrm>
            <a:off x="17351" y="2125266"/>
            <a:ext cx="9121383" cy="4732733"/>
          </a:xfrm>
        </p:spPr>
        <p:style>
          <a:lnRef idx="1">
            <a:schemeClr val="accent5"/>
          </a:lnRef>
          <a:fillRef idx="2">
            <a:schemeClr val="accent5"/>
          </a:fillRef>
          <a:effectRef idx="1">
            <a:schemeClr val="accent5"/>
          </a:effectRef>
          <a:fontRef idx="minor">
            <a:schemeClr val="dk1"/>
          </a:fontRef>
        </p:style>
        <p:txBody>
          <a:bodyPr/>
          <a:lstStyle/>
          <a:p>
            <a:pPr marL="0" indent="0">
              <a:buNone/>
            </a:pPr>
            <a:r>
              <a:rPr lang="tr-TR" sz="2400" b="1" dirty="0"/>
              <a:t>Dilekçe Komisyonu</a:t>
            </a:r>
          </a:p>
          <a:p>
            <a:pPr marL="0" indent="0" algn="just">
              <a:buNone/>
            </a:pPr>
            <a:r>
              <a:rPr lang="tr-TR" sz="2400" dirty="0"/>
              <a:t>Kanuni Esasi (1876) itibaren var olan bir haktır. </a:t>
            </a:r>
            <a:r>
              <a:rPr lang="tr-TR" sz="2400" dirty="0">
                <a:latin typeface="Times New Roman" panose="02020603050405020304" pitchFamily="18" charset="0"/>
                <a:cs typeface="Times New Roman" panose="02020603050405020304" pitchFamily="18" charset="0"/>
              </a:rPr>
              <a:t>Dilekçe Komisyonu aracılığıyla yapılan çalışma, Türkiye Büyük Millet Meclisine doğrudan ulaşan talep ve şikâyet konularının önce Meclisin kendi üyelerinden oluşan bir komisyonca incelenmesi, alınan kararların muhatap idareler tarafından uygulanmasının gözetilmesi ve gerekli görülen başvuruların en son Meclis Genel Kurulunda görüşülerek bir karara bağlaması faaliyetini içerir.</a:t>
            </a:r>
          </a:p>
          <a:p>
            <a:pPr marL="0" indent="0">
              <a:buNone/>
            </a:pPr>
            <a:endParaRPr lang="en-GB" dirty="0"/>
          </a:p>
        </p:txBody>
      </p:sp>
    </p:spTree>
    <p:extLst>
      <p:ext uri="{BB962C8B-B14F-4D97-AF65-F5344CB8AC3E}">
        <p14:creationId xmlns:p14="http://schemas.microsoft.com/office/powerpoint/2010/main" val="419591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16632"/>
            <a:ext cx="9144000" cy="1574057"/>
          </a:xfrm>
        </p:spPr>
        <p:style>
          <a:lnRef idx="2">
            <a:schemeClr val="accent1">
              <a:shade val="50000"/>
            </a:schemeClr>
          </a:lnRef>
          <a:fillRef idx="1">
            <a:schemeClr val="accent1"/>
          </a:fillRef>
          <a:effectRef idx="0">
            <a:schemeClr val="accent1"/>
          </a:effectRef>
          <a:fontRef idx="minor">
            <a:schemeClr val="lt1"/>
          </a:fontRef>
        </p:style>
        <p:txBody>
          <a:bodyPr/>
          <a:lstStyle/>
          <a:p>
            <a:endParaRPr lang="tr-TR" dirty="0"/>
          </a:p>
        </p:txBody>
      </p:sp>
      <p:sp>
        <p:nvSpPr>
          <p:cNvPr id="4" name="İçerik Yer Tutucusu 2">
            <a:extLst>
              <a:ext uri="{FF2B5EF4-FFF2-40B4-BE49-F238E27FC236}">
                <a16:creationId xmlns:a16="http://schemas.microsoft.com/office/drawing/2014/main" xmlns="" id="{53C46D59-4A38-4E1C-8449-F92B9B4FEAE5}"/>
              </a:ext>
            </a:extLst>
          </p:cNvPr>
          <p:cNvSpPr>
            <a:spLocks noGrp="1"/>
          </p:cNvSpPr>
          <p:nvPr>
            <p:ph idx="1"/>
          </p:nvPr>
        </p:nvSpPr>
        <p:spPr>
          <a:xfrm>
            <a:off x="0" y="1690689"/>
            <a:ext cx="9144000" cy="5167311"/>
          </a:xfrm>
        </p:spPr>
        <p:style>
          <a:lnRef idx="1">
            <a:schemeClr val="accent5"/>
          </a:lnRef>
          <a:fillRef idx="2">
            <a:schemeClr val="accent5"/>
          </a:fillRef>
          <a:effectRef idx="1">
            <a:schemeClr val="accent5"/>
          </a:effectRef>
          <a:fontRef idx="minor">
            <a:schemeClr val="dk1"/>
          </a:fontRef>
        </p:style>
        <p:txBody>
          <a:bodyPr>
            <a:normAutofit/>
          </a:bodyPr>
          <a:lstStyle/>
          <a:p>
            <a:r>
              <a:rPr lang="tr-TR" sz="2800" b="1" dirty="0"/>
              <a:t>Kadın-Erkek Fırsat Eşitliği Komisyonu</a:t>
            </a:r>
          </a:p>
          <a:p>
            <a:pPr marL="0" indent="0">
              <a:buNone/>
            </a:pPr>
            <a:r>
              <a:rPr lang="tr-TR" sz="2800" dirty="0"/>
              <a:t>2009 yılında 5840 sayılı kanunla kurulmuştur.</a:t>
            </a:r>
            <a:endParaRPr lang="en-GB" sz="2800" dirty="0"/>
          </a:p>
        </p:txBody>
      </p:sp>
    </p:spTree>
    <p:extLst>
      <p:ext uri="{BB962C8B-B14F-4D97-AF65-F5344CB8AC3E}">
        <p14:creationId xmlns:p14="http://schemas.microsoft.com/office/powerpoint/2010/main" val="3763476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89AF1FB-4147-466B-9054-7BF087EAEB65}"/>
              </a:ext>
            </a:extLst>
          </p:cNvPr>
          <p:cNvSpPr>
            <a:spLocks noGrp="1"/>
          </p:cNvSpPr>
          <p:nvPr>
            <p:ph type="title"/>
          </p:nvPr>
        </p:nvSpPr>
        <p:spPr>
          <a:xfrm>
            <a:off x="0" y="0"/>
            <a:ext cx="9144000" cy="2109625"/>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b="1" dirty="0"/>
              <a:t>Anayasa Mahkemesine Bireysel Başvuru</a:t>
            </a:r>
            <a:endParaRPr lang="en-GB" b="1" dirty="0"/>
          </a:p>
        </p:txBody>
      </p:sp>
      <p:sp>
        <p:nvSpPr>
          <p:cNvPr id="3" name="İçerik Yer Tutucusu 2">
            <a:extLst>
              <a:ext uri="{FF2B5EF4-FFF2-40B4-BE49-F238E27FC236}">
                <a16:creationId xmlns:a16="http://schemas.microsoft.com/office/drawing/2014/main" xmlns="" id="{97A1A3F1-CA0F-4416-8EBA-01C50F4C0882}"/>
              </a:ext>
            </a:extLst>
          </p:cNvPr>
          <p:cNvSpPr>
            <a:spLocks noGrp="1"/>
          </p:cNvSpPr>
          <p:nvPr>
            <p:ph idx="1"/>
          </p:nvPr>
        </p:nvSpPr>
        <p:spPr>
          <a:xfrm>
            <a:off x="0" y="2125266"/>
            <a:ext cx="9036496" cy="4732733"/>
          </a:xfrm>
        </p:spPr>
        <p:style>
          <a:lnRef idx="1">
            <a:schemeClr val="accent5"/>
          </a:lnRef>
          <a:fillRef idx="2">
            <a:schemeClr val="accent5"/>
          </a:fillRef>
          <a:effectRef idx="1">
            <a:schemeClr val="accent5"/>
          </a:effectRef>
          <a:fontRef idx="minor">
            <a:schemeClr val="dk1"/>
          </a:fontRef>
        </p:style>
        <p:txBody>
          <a:bodyPr/>
          <a:lstStyle/>
          <a:p>
            <a:pPr marL="0" indent="0" algn="just">
              <a:buNone/>
            </a:pPr>
            <a:r>
              <a:rPr lang="tr-TR" sz="2400" dirty="0"/>
              <a:t>Anayasa’da güvence altına alınmış temel hak ve özgürlüklerinden ya da Avrupa İnsan Hakları Sözleşmesi ve buna ek Türkiye’nin taraf olduğu protokoller kapsamındaki hak ve özgürlüklerinden herhangi birinin kamu gücü tarafından ihlal edildiği iddiasıyla herkes Anayasa Mahkemesine başvurabilir.</a:t>
            </a:r>
          </a:p>
          <a:p>
            <a:pPr marL="0" indent="0" algn="just">
              <a:buNone/>
            </a:pPr>
            <a:r>
              <a:rPr lang="tr-TR" sz="2400" dirty="0"/>
              <a:t>Başvuru yapılmadan önce, kanunda öngörülmüş olan idari ve yargısal yollarının tümünün tüketilmiş olması gerekmektedir. Başvurunun, diğer yolların tüketilmesinden itibaren 30 gün içinde yapılması gerekmektedir.</a:t>
            </a:r>
          </a:p>
          <a:p>
            <a:endParaRPr lang="en-GB" dirty="0"/>
          </a:p>
        </p:txBody>
      </p:sp>
    </p:spTree>
    <p:extLst>
      <p:ext uri="{BB962C8B-B14F-4D97-AF65-F5344CB8AC3E}">
        <p14:creationId xmlns:p14="http://schemas.microsoft.com/office/powerpoint/2010/main" val="1169168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2757794-3BC2-4418-8E62-1A483FBF0123}"/>
              </a:ext>
            </a:extLst>
          </p:cNvPr>
          <p:cNvSpPr>
            <a:spLocks noGrp="1"/>
          </p:cNvSpPr>
          <p:nvPr>
            <p:ph type="title"/>
          </p:nvPr>
        </p:nvSpPr>
        <p:spPr>
          <a:xfrm>
            <a:off x="0" y="0"/>
            <a:ext cx="9270268" cy="1953274"/>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r>
              <a:rPr lang="tr-TR" b="1" dirty="0"/>
              <a:t>İNSAN HAKLARI ALANINDA TÜRKİYE’NİN TARAF OLDUĞU BİRLEŞMİŞ MİLLETLER SÖZLEŞMELERİ: </a:t>
            </a:r>
            <a:endParaRPr lang="tr-TR" dirty="0"/>
          </a:p>
        </p:txBody>
      </p:sp>
      <p:sp>
        <p:nvSpPr>
          <p:cNvPr id="3" name="İçerik Yer Tutucusu 2">
            <a:extLst>
              <a:ext uri="{FF2B5EF4-FFF2-40B4-BE49-F238E27FC236}">
                <a16:creationId xmlns:a16="http://schemas.microsoft.com/office/drawing/2014/main" xmlns="" id="{91C12849-6536-4B66-8A9B-63A44A726C02}"/>
              </a:ext>
            </a:extLst>
          </p:cNvPr>
          <p:cNvSpPr>
            <a:spLocks noGrp="1"/>
          </p:cNvSpPr>
          <p:nvPr>
            <p:ph idx="1"/>
          </p:nvPr>
        </p:nvSpPr>
        <p:spPr>
          <a:xfrm>
            <a:off x="0" y="1988840"/>
            <a:ext cx="9396536" cy="4869160"/>
          </a:xfrm>
        </p:spPr>
        <p:style>
          <a:lnRef idx="1">
            <a:schemeClr val="accent5"/>
          </a:lnRef>
          <a:fillRef idx="2">
            <a:schemeClr val="accent5"/>
          </a:fillRef>
          <a:effectRef idx="1">
            <a:schemeClr val="accent5"/>
          </a:effectRef>
          <a:fontRef idx="minor">
            <a:schemeClr val="dk1"/>
          </a:fontRef>
        </p:style>
        <p:txBody>
          <a:bodyPr/>
          <a:lstStyle/>
          <a:p>
            <a:pPr algn="just"/>
            <a:r>
              <a:rPr lang="tr-TR" b="1" dirty="0"/>
              <a:t> </a:t>
            </a:r>
            <a:r>
              <a:rPr lang="tr-TR" sz="2400" dirty="0"/>
              <a:t>1965 tarihli  «Her Türlü Irk Ayrımcılığının Önlenmesine İlişkin Birleşmiş Milletler Sözleşmesi» </a:t>
            </a:r>
          </a:p>
          <a:p>
            <a:pPr algn="just"/>
            <a:r>
              <a:rPr lang="tr-TR" sz="2400" dirty="0"/>
              <a:t> 1979 BM tarafından kabul edilen «Kadınlara Karşı Her Türlü Ayrımcılığın Önlenmesi Sözleşmesi». </a:t>
            </a:r>
          </a:p>
          <a:p>
            <a:pPr algn="just"/>
            <a:r>
              <a:rPr lang="tr-TR" sz="2400" dirty="0"/>
              <a:t>1984 yılında BM tarafından kabul edilen  «İşkencenin Önlenmesi Sözleşmesi». </a:t>
            </a:r>
          </a:p>
          <a:p>
            <a:pPr algn="just"/>
            <a:r>
              <a:rPr lang="tr-TR" sz="2400" dirty="0"/>
              <a:t>1989 yılında BM’de kabul edilen Çocuk Hakları Sözleşmesi.  </a:t>
            </a:r>
          </a:p>
        </p:txBody>
      </p:sp>
    </p:spTree>
    <p:extLst>
      <p:ext uri="{BB962C8B-B14F-4D97-AF65-F5344CB8AC3E}">
        <p14:creationId xmlns:p14="http://schemas.microsoft.com/office/powerpoint/2010/main" val="3722644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662C575-723E-4E44-9F97-EE879A4BECEC}"/>
              </a:ext>
            </a:extLst>
          </p:cNvPr>
          <p:cNvSpPr>
            <a:spLocks noGrp="1"/>
          </p:cNvSpPr>
          <p:nvPr>
            <p:ph type="title"/>
          </p:nvPr>
        </p:nvSpPr>
        <p:spPr>
          <a:xfrm>
            <a:off x="0" y="1"/>
            <a:ext cx="9146348" cy="1828696"/>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İnsan Hakları Alanındaki Sözleşmeler  (Kadın Hakları)</a:t>
            </a:r>
          </a:p>
        </p:txBody>
      </p:sp>
      <p:sp>
        <p:nvSpPr>
          <p:cNvPr id="3" name="İçerik Yer Tutucusu 2">
            <a:extLst>
              <a:ext uri="{FF2B5EF4-FFF2-40B4-BE49-F238E27FC236}">
                <a16:creationId xmlns:a16="http://schemas.microsoft.com/office/drawing/2014/main" xmlns="" id="{4B7E35FB-17D6-4631-BE2E-B65CD4B8255F}"/>
              </a:ext>
            </a:extLst>
          </p:cNvPr>
          <p:cNvSpPr>
            <a:spLocks noGrp="1"/>
          </p:cNvSpPr>
          <p:nvPr>
            <p:ph idx="1"/>
          </p:nvPr>
        </p:nvSpPr>
        <p:spPr>
          <a:xfrm>
            <a:off x="0" y="1825624"/>
            <a:ext cx="9252520" cy="5032375"/>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just">
              <a:buNone/>
            </a:pPr>
            <a:r>
              <a:rPr lang="tr-TR" dirty="0"/>
              <a:t>Kadın hakları uluslararası insan haklarının bir parçasıdır; bununla birlikte kadına yönelik şiddetin, düzeyi değişse bile, dünyanın tüm toplumlarının ortak sorunu olduğu da bir gerçektir. </a:t>
            </a:r>
          </a:p>
          <a:p>
            <a:pPr marL="0" indent="0" algn="just">
              <a:buNone/>
            </a:pPr>
            <a:r>
              <a:rPr lang="tr-TR" dirty="0"/>
              <a:t> Toplumu eşitlikçi temelde düzenleyen insan haklarının kadını gerçek anlamda koruyamadığı fark edilmiş; 1979’da BM tarafından Kadınlara Karşı Her Türlü Ayrımcılığın Önlenmesi Sözleşmesi kabul edilmiştir.  Ancak bu düzenlemelerin kadına yönelik ayrımcılığı, kadın sorunlarını sona erdirdiği söylenemez.</a:t>
            </a:r>
          </a:p>
          <a:p>
            <a:pPr marL="0" indent="0" algn="just">
              <a:buNone/>
            </a:pPr>
            <a:r>
              <a:rPr lang="tr-TR" dirty="0"/>
              <a:t>Ülkemizde 2012 yılında kabul edilen Ailenin Korunması ve Kadına Yönelik Şiddetin Ortadan Kaldırılmasına Dair Kanun, özellikle kadına yönelik şiddet ve aile içi şiddet kavramlarının tanımlanması ve suç kapsamına alınması açısından oldukça önemlidir.   </a:t>
            </a:r>
          </a:p>
        </p:txBody>
      </p:sp>
    </p:spTree>
    <p:extLst>
      <p:ext uri="{BB962C8B-B14F-4D97-AF65-F5344CB8AC3E}">
        <p14:creationId xmlns:p14="http://schemas.microsoft.com/office/powerpoint/2010/main" val="3291747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a:extLst>
              <a:ext uri="{FF2B5EF4-FFF2-40B4-BE49-F238E27FC236}">
                <a16:creationId xmlns:a16="http://schemas.microsoft.com/office/drawing/2014/main" xmlns="" id="{45B1E23E-97C4-4F46-A6E2-D97798075960}"/>
              </a:ext>
            </a:extLst>
          </p:cNvPr>
          <p:cNvSpPr>
            <a:spLocks noGrp="1"/>
          </p:cNvSpPr>
          <p:nvPr>
            <p:ph type="title"/>
          </p:nvPr>
        </p:nvSpPr>
        <p:spPr>
          <a:xfrm>
            <a:off x="0" y="-1"/>
            <a:ext cx="9144000" cy="1825625"/>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KADIN HAKLARI</a:t>
            </a:r>
          </a:p>
        </p:txBody>
      </p:sp>
      <p:sp>
        <p:nvSpPr>
          <p:cNvPr id="3" name="İçerik Yer Tutucusu 2">
            <a:extLst>
              <a:ext uri="{FF2B5EF4-FFF2-40B4-BE49-F238E27FC236}">
                <a16:creationId xmlns:a16="http://schemas.microsoft.com/office/drawing/2014/main" xmlns="" id="{4D45830F-0065-48D7-A9D6-A9E85E989E29}"/>
              </a:ext>
            </a:extLst>
          </p:cNvPr>
          <p:cNvSpPr>
            <a:spLocks noGrp="1"/>
          </p:cNvSpPr>
          <p:nvPr>
            <p:ph idx="1"/>
          </p:nvPr>
        </p:nvSpPr>
        <p:spPr>
          <a:xfrm>
            <a:off x="0" y="1825624"/>
            <a:ext cx="9144000" cy="5032375"/>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tr-TR" sz="2400" dirty="0"/>
              <a:t>Yasaya göre, Ev içi şiddet, “Şiddet mağduru ve şiddet uygulayanla aynı haneyi paylaşmasa da aile veya hanede ya da aile mensubu sayılan diğer kişiler arasında meydana gelen her türlü fiziksel, cinsel, psikolojik ve ekonomik şiddeti” kapsarken, kadına yönelik şiddet: “Kadınlara, yalnızca kadın oldukları için uygulanan veya kadınları etkileyen cinsiyete dayalı bir ayrımcılık ile kadının insan hakları ihlaline yol açan ve bu Kanunda şiddet olarak tanımlanan her türlü tutum ve davranışı” ifade etmektedir. </a:t>
            </a:r>
          </a:p>
        </p:txBody>
      </p:sp>
    </p:spTree>
    <p:extLst>
      <p:ext uri="{BB962C8B-B14F-4D97-AF65-F5344CB8AC3E}">
        <p14:creationId xmlns:p14="http://schemas.microsoft.com/office/powerpoint/2010/main" val="127335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E910429-3220-4DCF-82AF-F74E024AE5E0}"/>
              </a:ext>
            </a:extLst>
          </p:cNvPr>
          <p:cNvSpPr>
            <a:spLocks noGrp="1"/>
          </p:cNvSpPr>
          <p:nvPr>
            <p:ph type="title"/>
          </p:nvPr>
        </p:nvSpPr>
        <p:spPr>
          <a:xfrm>
            <a:off x="0" y="0"/>
            <a:ext cx="9144000" cy="1916832"/>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KADIN HAKLARI</a:t>
            </a:r>
          </a:p>
        </p:txBody>
      </p:sp>
      <p:sp>
        <p:nvSpPr>
          <p:cNvPr id="3" name="İçerik Yer Tutucusu 2">
            <a:extLst>
              <a:ext uri="{FF2B5EF4-FFF2-40B4-BE49-F238E27FC236}">
                <a16:creationId xmlns:a16="http://schemas.microsoft.com/office/drawing/2014/main" xmlns="" id="{55CD083A-175A-4B39-A681-DBB4775B0A49}"/>
              </a:ext>
            </a:extLst>
          </p:cNvPr>
          <p:cNvSpPr>
            <a:spLocks noGrp="1"/>
          </p:cNvSpPr>
          <p:nvPr>
            <p:ph idx="1"/>
          </p:nvPr>
        </p:nvSpPr>
        <p:spPr>
          <a:xfrm>
            <a:off x="87736" y="1916832"/>
            <a:ext cx="9056263" cy="4941168"/>
          </a:xfrm>
        </p:spPr>
        <p:style>
          <a:lnRef idx="1">
            <a:schemeClr val="accent5"/>
          </a:lnRef>
          <a:fillRef idx="2">
            <a:schemeClr val="accent5"/>
          </a:fillRef>
          <a:effectRef idx="1">
            <a:schemeClr val="accent5"/>
          </a:effectRef>
          <a:fontRef idx="minor">
            <a:schemeClr val="dk1"/>
          </a:fontRef>
        </p:style>
        <p:txBody>
          <a:bodyPr>
            <a:normAutofit/>
          </a:bodyPr>
          <a:lstStyle/>
          <a:p>
            <a:r>
              <a:rPr lang="tr-TR" dirty="0"/>
              <a:t>Bu tür şiddete maruz kalan kadınlara yasal tedbirler yanında koruyucu idari önlemler de Kanun’un 3. maddesinde öyle sıralanmıştır: </a:t>
            </a:r>
          </a:p>
          <a:p>
            <a:r>
              <a:rPr lang="tr-TR" dirty="0"/>
              <a:t>a) Kendisine ve gerekiyorsa beraberindeki çocuklara, bulunduğu yerde veya başka bir yerde uygun barınma yeri sağlanması. </a:t>
            </a:r>
          </a:p>
          <a:p>
            <a:r>
              <a:rPr lang="tr-TR" dirty="0"/>
              <a:t>b) Diğer kanunlar kapsamında yapılacak yardımlar saklı kalmak üzere, geçici maddi yardım yapılması. </a:t>
            </a:r>
          </a:p>
          <a:p>
            <a:r>
              <a:rPr lang="tr-TR" dirty="0"/>
              <a:t>c) Psikolojik, meslekî, hukukî ve sosyal bakımdan rehberlik ve danışmanlık hizmeti verilmesi. </a:t>
            </a:r>
          </a:p>
          <a:p>
            <a:r>
              <a:rPr lang="tr-TR" dirty="0"/>
              <a:t>ç) Hayatî tehlikesinin bulunması hâlinde, ilgilinin talebi üzerine veya resen geçici koruma altına alınması. </a:t>
            </a:r>
          </a:p>
          <a:p>
            <a:r>
              <a:rPr lang="tr-TR" dirty="0"/>
              <a:t>d) Gerekli olması hâlinde, korunan kişinin çocukları varsa çalışma yaşamına katılımını desteklemek üzere dört ay, kişinin çalışması hâlinde ise iki aylık süre ile sınırlı olmak kaydıyla, on altı yaşından büyükler için her yıl belirlenen aylık net asgari ücret tutarının yarısını geçmemek ve belgelendirilmek kaydıyla Bakanlık bütçesinin ilgili tertibinden karşılanmak suretiyle kreş imkânının sağlanması. </a:t>
            </a:r>
          </a:p>
        </p:txBody>
      </p:sp>
    </p:spTree>
    <p:extLst>
      <p:ext uri="{BB962C8B-B14F-4D97-AF65-F5344CB8AC3E}">
        <p14:creationId xmlns:p14="http://schemas.microsoft.com/office/powerpoint/2010/main" val="3863426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D652ECD-338E-49B7-A42F-EC0EA660490D}"/>
              </a:ext>
            </a:extLst>
          </p:cNvPr>
          <p:cNvSpPr>
            <a:spLocks noGrp="1"/>
          </p:cNvSpPr>
          <p:nvPr>
            <p:ph type="title"/>
          </p:nvPr>
        </p:nvSpPr>
        <p:spPr>
          <a:xfrm>
            <a:off x="0" y="116632"/>
            <a:ext cx="9144000" cy="1574057"/>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Çocuk Hakları Sözleşmesi</a:t>
            </a:r>
          </a:p>
        </p:txBody>
      </p:sp>
      <p:sp>
        <p:nvSpPr>
          <p:cNvPr id="3" name="İçerik Yer Tutucusu 2">
            <a:extLst>
              <a:ext uri="{FF2B5EF4-FFF2-40B4-BE49-F238E27FC236}">
                <a16:creationId xmlns:a16="http://schemas.microsoft.com/office/drawing/2014/main" xmlns="" id="{514194B2-6A5C-4A72-925C-23C583E15BE3}"/>
              </a:ext>
            </a:extLst>
          </p:cNvPr>
          <p:cNvSpPr>
            <a:spLocks noGrp="1"/>
          </p:cNvSpPr>
          <p:nvPr>
            <p:ph idx="1"/>
          </p:nvPr>
        </p:nvSpPr>
        <p:spPr>
          <a:xfrm>
            <a:off x="0" y="1825624"/>
            <a:ext cx="9144000" cy="5032375"/>
          </a:xfrm>
        </p:spPr>
        <p:style>
          <a:lnRef idx="1">
            <a:schemeClr val="accent5"/>
          </a:lnRef>
          <a:fillRef idx="2">
            <a:schemeClr val="accent5"/>
          </a:fillRef>
          <a:effectRef idx="1">
            <a:schemeClr val="accent5"/>
          </a:effectRef>
          <a:fontRef idx="minor">
            <a:schemeClr val="dk1"/>
          </a:fontRef>
        </p:style>
        <p:txBody>
          <a:bodyPr/>
          <a:lstStyle/>
          <a:p>
            <a:pPr algn="just"/>
            <a:r>
              <a:rPr lang="tr-TR" dirty="0"/>
              <a:t>İnsan hakları alanında çıkarılan diğer bir anlaşma ise, 1989 tarihinde kabul edilen Çocuk Hakları Sözleşmesi’dir; 1990 tarihinde yürürlüğe girmiştir. Sözleşmede, çocukların, temel yaşam hakkının yanında, eğitim, sağlık, aile ve kültürel haklarına vurgu yapılmıştır. Sözleşmeyle çocuk haklarının korunması amaçlanmış ve taraf devletlerin sözleşme maddelerine uymaları gerektiği hükme bağlanmıştır. Buna paralel olarak, taraf devletlerin, çocuğun kimliği, tabiiyeti, isim ve aile bağları dâhil olmak üzere, her türlü koruma hakkına saygı gösterme ve bu konularda yasa dışı müdahalelerde bulunmama yükümlülüğü bulunmaktadır. </a:t>
            </a:r>
          </a:p>
        </p:txBody>
      </p:sp>
    </p:spTree>
    <p:extLst>
      <p:ext uri="{BB962C8B-B14F-4D97-AF65-F5344CB8AC3E}">
        <p14:creationId xmlns:p14="http://schemas.microsoft.com/office/powerpoint/2010/main" val="2488609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77E8F52-0228-4C71-B7A7-94159E9066B8}"/>
              </a:ext>
            </a:extLst>
          </p:cNvPr>
          <p:cNvSpPr>
            <a:spLocks noGrp="1"/>
          </p:cNvSpPr>
          <p:nvPr>
            <p:ph type="title"/>
          </p:nvPr>
        </p:nvSpPr>
        <p:spPr>
          <a:xfrm>
            <a:off x="0" y="365126"/>
            <a:ext cx="9144000" cy="1325563"/>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Çocuk Hakları ve Türkiye</a:t>
            </a:r>
          </a:p>
        </p:txBody>
      </p:sp>
      <p:sp>
        <p:nvSpPr>
          <p:cNvPr id="3" name="İçerik Yer Tutucusu 2">
            <a:extLst>
              <a:ext uri="{FF2B5EF4-FFF2-40B4-BE49-F238E27FC236}">
                <a16:creationId xmlns:a16="http://schemas.microsoft.com/office/drawing/2014/main" xmlns="" id="{DE8860FD-BCD1-4418-890B-69FDAB256913}"/>
              </a:ext>
            </a:extLst>
          </p:cNvPr>
          <p:cNvSpPr>
            <a:spLocks noGrp="1"/>
          </p:cNvSpPr>
          <p:nvPr>
            <p:ph idx="1"/>
          </p:nvPr>
        </p:nvSpPr>
        <p:spPr>
          <a:xfrm>
            <a:off x="0" y="1690690"/>
            <a:ext cx="9144000" cy="5167310"/>
          </a:xfrm>
        </p:spPr>
        <p:style>
          <a:lnRef idx="1">
            <a:schemeClr val="accent5"/>
          </a:lnRef>
          <a:fillRef idx="2">
            <a:schemeClr val="accent5"/>
          </a:fillRef>
          <a:effectRef idx="1">
            <a:schemeClr val="accent5"/>
          </a:effectRef>
          <a:fontRef idx="minor">
            <a:schemeClr val="dk1"/>
          </a:fontRef>
        </p:style>
        <p:txBody>
          <a:bodyPr/>
          <a:lstStyle/>
          <a:p>
            <a:pPr algn="just"/>
            <a:endParaRPr lang="tr-TR" dirty="0"/>
          </a:p>
          <a:p>
            <a:pPr algn="just"/>
            <a:r>
              <a:rPr lang="tr-TR" dirty="0"/>
              <a:t>26 Eylül 1924 tarihli Cenevre Çocuk Hakları Bildirgesi Gazi Mustafa Kemal Atatürk tarafından 1928 yılında imzalanmıştır.</a:t>
            </a:r>
          </a:p>
          <a:p>
            <a:pPr algn="just"/>
            <a:r>
              <a:rPr lang="tr-TR" dirty="0"/>
              <a:t>Türkiye, 29-30 Eylül 1990 tarihleri arasında Birleşmiş Milletler Genel Merkezi’nde toplanan ‘Çocuklar İçin Dünya Zirvesi’nde çocuk hakları sözleşmesini imzalamıştır. Sözleşme Türkiye Cumhuriyeti Hükümeti tarafından onaylanmış ve 1994 yılında yürürlüğe girmiştir.</a:t>
            </a:r>
          </a:p>
        </p:txBody>
      </p:sp>
    </p:spTree>
    <p:extLst>
      <p:ext uri="{BB962C8B-B14F-4D97-AF65-F5344CB8AC3E}">
        <p14:creationId xmlns:p14="http://schemas.microsoft.com/office/powerpoint/2010/main" val="2230237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4A64999-3DAF-4D2B-BA4B-5CE0641E3D9B}"/>
              </a:ext>
            </a:extLst>
          </p:cNvPr>
          <p:cNvSpPr>
            <a:spLocks noGrp="1"/>
          </p:cNvSpPr>
          <p:nvPr>
            <p:ph type="title"/>
          </p:nvPr>
        </p:nvSpPr>
        <p:spPr>
          <a:xfrm>
            <a:off x="0" y="116633"/>
            <a:ext cx="9144000" cy="1679904"/>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ENGELLİ HAKLARI</a:t>
            </a:r>
          </a:p>
        </p:txBody>
      </p:sp>
      <p:sp>
        <p:nvSpPr>
          <p:cNvPr id="3" name="İçerik Yer Tutucusu 2">
            <a:extLst>
              <a:ext uri="{FF2B5EF4-FFF2-40B4-BE49-F238E27FC236}">
                <a16:creationId xmlns:a16="http://schemas.microsoft.com/office/drawing/2014/main" xmlns="" id="{0230BD66-BDFA-4C37-930C-45243BCFBBEE}"/>
              </a:ext>
            </a:extLst>
          </p:cNvPr>
          <p:cNvSpPr>
            <a:spLocks noGrp="1"/>
          </p:cNvSpPr>
          <p:nvPr>
            <p:ph idx="1"/>
          </p:nvPr>
        </p:nvSpPr>
        <p:spPr>
          <a:xfrm>
            <a:off x="0" y="1796270"/>
            <a:ext cx="9111989" cy="5061729"/>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just">
              <a:buNone/>
            </a:pPr>
            <a:r>
              <a:rPr lang="tr-TR" dirty="0"/>
              <a:t>İnsan hakları alanında BM tarafından kabul edilen bir başka sözleşme ise 2006 tarihli Engelli Hakları Sözleşmesi’dir. Sözleşme, taraf devletlere, engellilere karşı ayrımcılığı ortadan kaldırmak ve onların yaşam standartlarını yükseltmek gibi yükümlülükler getirmektedir. Ayrıca, engellilerin topluma dâhil olması, ayrımcılıktan ve damgalanmaktan korunması, hizmetlerin engelliler için erişilebilir olması, yasalar önünde eşitlik konularında taraf ülkelere yükümlülükler getirmektedir. </a:t>
            </a:r>
            <a:r>
              <a:rPr lang="tr-TR" dirty="0" err="1"/>
              <a:t>UNDP’ye</a:t>
            </a:r>
            <a:r>
              <a:rPr lang="tr-TR" dirty="0"/>
              <a:t> (BM Kalkınma Programı) göre Engelli Hakları Sözleşmesi, “21'inci yüzyılın ilk İnsan Hakları antlaşması oldu. Genel Kurul’un Aralık 2001 tarihli önergesiyle “engelli kişilerin haysiyetini ve haklarını korumak ve güçlendirmek amacıyla uluslararası bir kongre toplanması” teklifinden beş yıl sonra, BM Genel Kurulu engelli bireylerin eğitim, sağlık, iş hayatı ve diğer alanlarda korunmasını ve desteklenmesini kapsayan uluslararası sözleşmeyi oybirliği ile benimsedi .</a:t>
            </a:r>
          </a:p>
        </p:txBody>
      </p:sp>
    </p:spTree>
    <p:extLst>
      <p:ext uri="{BB962C8B-B14F-4D97-AF65-F5344CB8AC3E}">
        <p14:creationId xmlns:p14="http://schemas.microsoft.com/office/powerpoint/2010/main" val="2830354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19B5333-85E4-423B-A939-455DF8765028}"/>
              </a:ext>
            </a:extLst>
          </p:cNvPr>
          <p:cNvSpPr>
            <a:spLocks noGrp="1"/>
          </p:cNvSpPr>
          <p:nvPr>
            <p:ph type="title"/>
          </p:nvPr>
        </p:nvSpPr>
        <p:spPr>
          <a:xfrm>
            <a:off x="107504" y="116632"/>
            <a:ext cx="9036496" cy="1708992"/>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tr-TR" dirty="0"/>
              <a:t>ENGELLİ HAKLARI</a:t>
            </a:r>
          </a:p>
        </p:txBody>
      </p:sp>
      <p:sp>
        <p:nvSpPr>
          <p:cNvPr id="3" name="İçerik Yer Tutucusu 2">
            <a:extLst>
              <a:ext uri="{FF2B5EF4-FFF2-40B4-BE49-F238E27FC236}">
                <a16:creationId xmlns:a16="http://schemas.microsoft.com/office/drawing/2014/main" xmlns="" id="{010F6EE8-F5DA-4D86-9C50-00DB10AD986B}"/>
              </a:ext>
            </a:extLst>
          </p:cNvPr>
          <p:cNvSpPr>
            <a:spLocks noGrp="1"/>
          </p:cNvSpPr>
          <p:nvPr>
            <p:ph idx="1"/>
          </p:nvPr>
        </p:nvSpPr>
        <p:spPr>
          <a:xfrm>
            <a:off x="107504" y="1825624"/>
            <a:ext cx="9036496" cy="5032375"/>
          </a:xfrm>
        </p:spPr>
        <p:style>
          <a:lnRef idx="1">
            <a:schemeClr val="accent5"/>
          </a:lnRef>
          <a:fillRef idx="2">
            <a:schemeClr val="accent5"/>
          </a:fillRef>
          <a:effectRef idx="1">
            <a:schemeClr val="accent5"/>
          </a:effectRef>
          <a:fontRef idx="minor">
            <a:schemeClr val="dk1"/>
          </a:fontRef>
        </p:style>
        <p:txBody>
          <a:bodyPr/>
          <a:lstStyle/>
          <a:p>
            <a:endParaRPr lang="tr-TR" dirty="0"/>
          </a:p>
          <a:p>
            <a:endParaRPr lang="tr-TR" sz="2400" dirty="0"/>
          </a:p>
          <a:p>
            <a:pPr marL="0" indent="0">
              <a:buNone/>
            </a:pPr>
            <a:r>
              <a:rPr lang="tr-TR" sz="2400" dirty="0"/>
              <a:t>Türkiye Birleşmiş Milletler Engelli Hakları Sözleşmesi’ni 30 Mart 2007’de imzalamıştır. Bakanlar Kurulu ise bu sözleşmeyi 27 Mayıs 2009 tarihinde onaylamıştır.</a:t>
            </a:r>
          </a:p>
        </p:txBody>
      </p:sp>
    </p:spTree>
    <p:extLst>
      <p:ext uri="{BB962C8B-B14F-4D97-AF65-F5344CB8AC3E}">
        <p14:creationId xmlns:p14="http://schemas.microsoft.com/office/powerpoint/2010/main" val="229914903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(2)</Template>
  <TotalTime>32</TotalTime>
  <Words>1280</Words>
  <Application>Microsoft Office PowerPoint</Application>
  <PresentationFormat>Ekran Gösterisi (4:3)</PresentationFormat>
  <Paragraphs>67</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4</vt:i4>
      </vt:variant>
      <vt:variant>
        <vt:lpstr>Slayt Başlıkları</vt:lpstr>
      </vt:variant>
      <vt:variant>
        <vt:i4>18</vt:i4>
      </vt:variant>
    </vt:vector>
  </HeadingPairs>
  <TitlesOfParts>
    <vt:vector size="26" baseType="lpstr">
      <vt:lpstr>Arial</vt:lpstr>
      <vt:lpstr>Calibri</vt:lpstr>
      <vt:lpstr>Calibri Light</vt:lpstr>
      <vt:lpstr>Times New Roman</vt:lpstr>
      <vt:lpstr>Office Teması</vt:lpstr>
      <vt:lpstr>1_Office Teması</vt:lpstr>
      <vt:lpstr>2_Office Teması</vt:lpstr>
      <vt:lpstr>3_Office Teması</vt:lpstr>
      <vt:lpstr>Devlet- İnsan İlişkisine Göre Hakların Sınıflandırılması</vt:lpstr>
      <vt:lpstr>PowerPoint Sunusu</vt:lpstr>
      <vt:lpstr>PowerPoint Sunusu</vt:lpstr>
      <vt:lpstr>Olağanüstü Hallerde Temel Hak ve Özgürlüklerin Sınırlandırılması</vt:lpstr>
      <vt:lpstr>PowerPoint Sunusu</vt:lpstr>
      <vt:lpstr> Anayasa'nın 15. maddesinin ikinci fıkrasına göre mutlak olarak korunması gereken ve olağanüstü hallerde bile dokunulamayan hak, özgürlük ve ilkeler şunlardır:  </vt:lpstr>
      <vt:lpstr>İnsan Haklarının Korunması (Ulusal Düzey)</vt:lpstr>
      <vt:lpstr>PowerPoint Sunusu</vt:lpstr>
      <vt:lpstr>PowerPoint Sunusu</vt:lpstr>
      <vt:lpstr>Anayasa Mahkemesine Bireysel Başvuru</vt:lpstr>
      <vt:lpstr>İNSAN HAKLARI ALANINDA TÜRKİYE’NİN TARAF OLDUĞU BİRLEŞMİŞ MİLLETLER SÖZLEŞMELERİ: </vt:lpstr>
      <vt:lpstr>İnsan Hakları Alanındaki Sözleşmeler  (Kadın Hakları)</vt:lpstr>
      <vt:lpstr>KADIN HAKLARI</vt:lpstr>
      <vt:lpstr>KADIN HAKLARI</vt:lpstr>
      <vt:lpstr>Çocuk Hakları Sözleşmesi</vt:lpstr>
      <vt:lpstr>Çocuk Hakları ve Türkiye</vt:lpstr>
      <vt:lpstr>ENGELLİ HAKLARI</vt:lpstr>
      <vt:lpstr>ENGELLİ HAKLARI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Zerrin Eren</dc:creator>
  <cp:lastModifiedBy>Zerrin Eren</cp:lastModifiedBy>
  <cp:revision>8</cp:revision>
  <cp:lastPrinted>1601-01-01T00:00:00Z</cp:lastPrinted>
  <dcterms:created xsi:type="dcterms:W3CDTF">2020-03-18T22:43:42Z</dcterms:created>
  <dcterms:modified xsi:type="dcterms:W3CDTF">2020-03-18T23:27:15Z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