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1" r:id="rId1"/>
  </p:sldMasterIdLst>
  <p:sldIdLst>
    <p:sldId id="256" r:id="rId2"/>
    <p:sldId id="272" r:id="rId3"/>
    <p:sldId id="271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70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277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55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12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510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79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92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41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29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895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8345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425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72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051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087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338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328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02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203463-94DC-4F03-AC0D-E7A212CB96F9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E244FE-88FE-4C45-B7D4-CBF4DD4BC3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694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  <p:sldLayoutId id="2147484363" r:id="rId12"/>
    <p:sldLayoutId id="2147484364" r:id="rId13"/>
    <p:sldLayoutId id="2147484365" r:id="rId14"/>
    <p:sldLayoutId id="2147484366" r:id="rId15"/>
    <p:sldLayoutId id="2147484367" r:id="rId16"/>
    <p:sldLayoutId id="214748436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299030" y="1689679"/>
            <a:ext cx="7747000" cy="704089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Tohumluk</a:t>
            </a:r>
            <a:r>
              <a:rPr lang="en-US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v</a:t>
            </a:r>
            <a:r>
              <a:rPr lang="en-US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e </a:t>
            </a:r>
            <a:r>
              <a:rPr lang="tr-TR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Teknolojisi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898901" y="2589188"/>
            <a:ext cx="3479800" cy="830262"/>
          </a:xfrm>
        </p:spPr>
        <p:txBody>
          <a:bodyPr>
            <a:normAutofit/>
          </a:bodyPr>
          <a:lstStyle/>
          <a:p>
            <a:r>
              <a:rPr lang="tr-TR" sz="2800" b="1" i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Dr. Erkan ÖZATA</a:t>
            </a:r>
            <a:endParaRPr lang="tr-TR" sz="2800" b="1" i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lobal Market Research Reports : Ken Research: 2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858534"/>
            <a:ext cx="5508626" cy="2538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8" name="Picture 4" descr="WorldFood Istanbul - Turkish food &amp; drink round up August 2019 | WorldFood  Istanb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14870"/>
            <a:ext cx="5172074" cy="2538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30" name="Picture 6" descr="Ondokuz Mayıs Üniversitesi - Vikiped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56845"/>
            <a:ext cx="2168855" cy="216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97100" y="491517"/>
            <a:ext cx="7277100" cy="765783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tr-TR" dirty="0" smtClean="0">
                <a:latin typeface="Comic Sans MS" panose="030F0702030302020204" pitchFamily="66" charset="0"/>
              </a:rPr>
              <a:t>Ders içeriği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874" y="1603620"/>
            <a:ext cx="5614026" cy="436538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Tohumluk Fiziksel değeri</a:t>
            </a:r>
          </a:p>
          <a:p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Tohumluk Biyolojik değeri</a:t>
            </a:r>
          </a:p>
          <a:p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Tohumların elde edilmesi</a:t>
            </a:r>
          </a:p>
          <a:p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Tohum Ekimi</a:t>
            </a:r>
            <a:endParaRPr lang="tr-TR" sz="24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Seed dormancy and the control of germination - Finch‐Savage - 2006 - New  Phytologist - Wiley Online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1603620"/>
            <a:ext cx="4762500" cy="436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8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5800" y="745517"/>
            <a:ext cx="10858500" cy="816583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tr-TR" sz="3200" b="1" dirty="0">
                <a:latin typeface="Comic Sans MS" panose="030F0702030302020204" pitchFamily="66" charset="0"/>
              </a:rPr>
              <a:t>TOHUMLARDA ARANAN ÖZELLİKLER</a:t>
            </a:r>
            <a:endParaRPr lang="tr-TR" sz="3200" dirty="0">
              <a:latin typeface="Comic Sans MS" panose="030F0702030302020204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69950" y="2655360"/>
            <a:ext cx="641985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tr-TR" sz="2400" b="1" dirty="0">
              <a:latin typeface="Comic Sans MS" panose="030F0702030302020204" pitchFamily="66" charset="0"/>
            </a:endParaRPr>
          </a:p>
          <a:p>
            <a:pPr algn="just"/>
            <a:r>
              <a:rPr lang="tr-TR" sz="2200" dirty="0" err="1">
                <a:latin typeface="Comic Sans MS" panose="030F0702030302020204" pitchFamily="66" charset="0"/>
              </a:rPr>
              <a:t>Generatif</a:t>
            </a:r>
            <a:r>
              <a:rPr lang="tr-TR" sz="2200" dirty="0">
                <a:latin typeface="Comic Sans MS" panose="030F0702030302020204" pitchFamily="66" charset="0"/>
              </a:rPr>
              <a:t> üretimin ana materyali tohumdur. İyi bir tohum sağlam, besin </a:t>
            </a:r>
            <a:r>
              <a:rPr lang="tr-TR" sz="2200" dirty="0" smtClean="0">
                <a:latin typeface="Comic Sans MS" panose="030F0702030302020204" pitchFamily="66" charset="0"/>
              </a:rPr>
              <a:t>maddelerince zengin</a:t>
            </a:r>
            <a:r>
              <a:rPr lang="tr-TR" sz="2200" dirty="0">
                <a:latin typeface="Comic Sans MS" panose="030F0702030302020204" pitchFamily="66" charset="0"/>
              </a:rPr>
              <a:t>, embriyosu tam gelişmiş, yüksek çimlenme yeteneğinde ve hastalıksız olmalıdır</a:t>
            </a:r>
            <a:r>
              <a:rPr lang="tr-TR" sz="2200" dirty="0" smtClean="0">
                <a:latin typeface="Comic Sans MS" panose="030F0702030302020204" pitchFamily="66" charset="0"/>
              </a:rPr>
              <a:t>. Tohumda </a:t>
            </a:r>
            <a:r>
              <a:rPr lang="tr-TR" sz="2200" dirty="0">
                <a:latin typeface="Comic Sans MS" panose="030F0702030302020204" pitchFamily="66" charset="0"/>
              </a:rPr>
              <a:t>çimlenme gücünün yüksek olmasına veya tohumda çimlenme oranının </a:t>
            </a:r>
            <a:r>
              <a:rPr lang="tr-TR" sz="2200" dirty="0" smtClean="0">
                <a:latin typeface="Comic Sans MS" panose="030F0702030302020204" pitchFamily="66" charset="0"/>
              </a:rPr>
              <a:t>düşük olmasına </a:t>
            </a:r>
            <a:r>
              <a:rPr lang="tr-TR" sz="2200" dirty="0">
                <a:latin typeface="Comic Sans MS" panose="030F0702030302020204" pitchFamily="66" charset="0"/>
              </a:rPr>
              <a:t>etki eden çeşitli iç ve dış faktörler vardır. 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900" y="1931610"/>
            <a:ext cx="3695700" cy="3898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Dikdörtgen 2"/>
          <p:cNvSpPr/>
          <p:nvPr/>
        </p:nvSpPr>
        <p:spPr>
          <a:xfrm>
            <a:off x="1758950" y="1784300"/>
            <a:ext cx="5949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u="sng" dirty="0">
                <a:latin typeface="Comic Sans MS" panose="030F0702030302020204" pitchFamily="66" charset="0"/>
              </a:rPr>
              <a:t>Tohumluğun Fiziksel Değeri</a:t>
            </a:r>
          </a:p>
        </p:txBody>
      </p:sp>
    </p:spTree>
    <p:extLst>
      <p:ext uri="{BB962C8B-B14F-4D97-AF65-F5344CB8AC3E}">
        <p14:creationId xmlns:p14="http://schemas.microsoft.com/office/powerpoint/2010/main" val="39844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85800" y="995808"/>
            <a:ext cx="80899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b="1" u="sng" dirty="0" smtClean="0">
                <a:latin typeface="Comic Sans MS" panose="030F0702030302020204" pitchFamily="66" charset="0"/>
              </a:rPr>
              <a:t>Tohumluğun </a:t>
            </a:r>
            <a:r>
              <a:rPr lang="tr-TR" b="1" u="sng" dirty="0">
                <a:latin typeface="Comic Sans MS" panose="030F0702030302020204" pitchFamily="66" charset="0"/>
              </a:rPr>
              <a:t>safiyeti:</a:t>
            </a:r>
            <a:r>
              <a:rPr lang="tr-TR" b="1" dirty="0">
                <a:latin typeface="Comic Sans MS" panose="030F0702030302020204" pitchFamily="66" charset="0"/>
              </a:rPr>
              <a:t> </a:t>
            </a:r>
            <a:r>
              <a:rPr lang="tr-TR" dirty="0">
                <a:latin typeface="Comic Sans MS" panose="030F0702030302020204" pitchFamily="66" charset="0"/>
              </a:rPr>
              <a:t>Tohumluğun fiziksel değeri dendiğinde saflık derecesi (saf </a:t>
            </a:r>
            <a:r>
              <a:rPr lang="tr-TR" dirty="0" smtClean="0">
                <a:latin typeface="Comic Sans MS" panose="030F0702030302020204" pitchFamily="66" charset="0"/>
              </a:rPr>
              <a:t>tohum miktarı</a:t>
            </a:r>
            <a:r>
              <a:rPr lang="tr-TR" dirty="0">
                <a:latin typeface="Comic Sans MS" panose="030F0702030302020204" pitchFamily="66" charset="0"/>
              </a:rPr>
              <a:t>) yani dane ağırlığı ile tohumluğun içinde bulunan canlı ve cansız yabancı </a:t>
            </a:r>
            <a:r>
              <a:rPr lang="tr-TR" dirty="0" smtClean="0">
                <a:latin typeface="Comic Sans MS" panose="030F0702030302020204" pitchFamily="66" charset="0"/>
              </a:rPr>
              <a:t>madde miktarının </a:t>
            </a:r>
            <a:r>
              <a:rPr lang="tr-TR" dirty="0">
                <a:latin typeface="Comic Sans MS" panose="030F0702030302020204" pitchFamily="66" charset="0"/>
              </a:rPr>
              <a:t>birbirlerine oranları anlaşılır. İyi bir tohumluğun </a:t>
            </a:r>
            <a:r>
              <a:rPr lang="tr-TR" dirty="0">
                <a:solidFill>
                  <a:srgbClr val="002060"/>
                </a:solidFill>
                <a:latin typeface="Comic Sans MS" panose="030F0702030302020204" pitchFamily="66" charset="0"/>
              </a:rPr>
              <a:t>% 97’sinin saf tohum</a:t>
            </a:r>
            <a:r>
              <a:rPr lang="tr-TR" dirty="0">
                <a:latin typeface="Comic Sans MS" panose="030F0702030302020204" pitchFamily="66" charset="0"/>
              </a:rPr>
              <a:t>, </a:t>
            </a:r>
            <a:r>
              <a:rPr lang="tr-TR" dirty="0">
                <a:solidFill>
                  <a:srgbClr val="002060"/>
                </a:solidFill>
                <a:latin typeface="Comic Sans MS" panose="030F0702030302020204" pitchFamily="66" charset="0"/>
              </a:rPr>
              <a:t>en çok </a:t>
            </a:r>
            <a:r>
              <a:rPr lang="tr-TR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% 3’ünün </a:t>
            </a:r>
            <a:r>
              <a:rPr lang="tr-TR" dirty="0">
                <a:latin typeface="Comic Sans MS" panose="030F0702030302020204" pitchFamily="66" charset="0"/>
              </a:rPr>
              <a:t>yabancı madde olması istenir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b="1" u="sng" dirty="0" smtClean="0">
                <a:latin typeface="Comic Sans MS" panose="030F0702030302020204" pitchFamily="66" charset="0"/>
              </a:rPr>
              <a:t>Tohumluğun </a:t>
            </a:r>
            <a:r>
              <a:rPr lang="tr-TR" b="1" u="sng" dirty="0">
                <a:latin typeface="Comic Sans MS" panose="030F0702030302020204" pitchFamily="66" charset="0"/>
              </a:rPr>
              <a:t>ağırlık ve iriliği</a:t>
            </a:r>
            <a:r>
              <a:rPr lang="tr-TR" dirty="0">
                <a:latin typeface="Comic Sans MS" panose="030F0702030302020204" pitchFamily="66" charset="0"/>
              </a:rPr>
              <a:t>: Tohumluk; ağırlık ve irilik bakımından birbirinden </a:t>
            </a:r>
            <a:r>
              <a:rPr lang="tr-TR" dirty="0" smtClean="0">
                <a:latin typeface="Comic Sans MS" panose="030F0702030302020204" pitchFamily="66" charset="0"/>
              </a:rPr>
              <a:t>farklı çok </a:t>
            </a:r>
            <a:r>
              <a:rPr lang="tr-TR" dirty="0">
                <a:latin typeface="Comic Sans MS" panose="030F0702030302020204" pitchFamily="66" charset="0"/>
              </a:rPr>
              <a:t>sayıda tohumdan oluşmaktadır. </a:t>
            </a:r>
            <a:r>
              <a:rPr lang="tr-TR" dirty="0" smtClean="0">
                <a:latin typeface="Comic Sans MS" panose="030F0702030302020204" pitchFamily="66" charset="0"/>
              </a:rPr>
              <a:t>Ağırlık </a:t>
            </a:r>
            <a:r>
              <a:rPr lang="tr-TR" dirty="0">
                <a:latin typeface="Comic Sans MS" panose="030F0702030302020204" pitchFamily="66" charset="0"/>
              </a:rPr>
              <a:t>tohumun kalitesini belirlemesi bakımından önemlidir. </a:t>
            </a:r>
            <a:r>
              <a:rPr lang="tr-TR" dirty="0" smtClean="0">
                <a:latin typeface="Comic Sans MS" panose="030F0702030302020204" pitchFamily="66" charset="0"/>
              </a:rPr>
              <a:t>Tohumlar iri </a:t>
            </a:r>
            <a:r>
              <a:rPr lang="tr-TR" dirty="0" err="1">
                <a:latin typeface="Comic Sans MS" panose="030F0702030302020204" pitchFamily="66" charset="0"/>
              </a:rPr>
              <a:t>daneli</a:t>
            </a:r>
            <a:r>
              <a:rPr lang="tr-TR" dirty="0">
                <a:latin typeface="Comic Sans MS" panose="030F0702030302020204" pitchFamily="66" charset="0"/>
              </a:rPr>
              <a:t> ve homojen büyüklükte olduğunda çimlenme ve gelişme hızlı bir şekilde olmaktadır</a:t>
            </a:r>
            <a:r>
              <a:rPr lang="tr-TR" dirty="0" smtClean="0">
                <a:latin typeface="Comic Sans MS" panose="030F0702030302020204" pitchFamily="66" charset="0"/>
              </a:rPr>
              <a:t>. Bu </a:t>
            </a:r>
            <a:r>
              <a:rPr lang="tr-TR" dirty="0">
                <a:latin typeface="Comic Sans MS" panose="030F0702030302020204" pitchFamily="66" charset="0"/>
              </a:rPr>
              <a:t>da ekilen tohumların toprak tabakasını kolayca delmesine olanak sağlamaktadır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c. Hektolitre Ağırlığı: </a:t>
            </a:r>
            <a:r>
              <a:rPr lang="tr-TR" dirty="0">
                <a:latin typeface="Comic Sans MS" panose="030F0702030302020204" pitchFamily="66" charset="0"/>
              </a:rPr>
              <a:t>Bu fiziksel özellik, 100 </a:t>
            </a:r>
            <a:r>
              <a:rPr lang="tr-TR" dirty="0" err="1">
                <a:latin typeface="Comic Sans MS" panose="030F0702030302020204" pitchFamily="66" charset="0"/>
              </a:rPr>
              <a:t>l’lik</a:t>
            </a:r>
            <a:r>
              <a:rPr lang="tr-TR" dirty="0">
                <a:latin typeface="Comic Sans MS" panose="030F0702030302020204" pitchFamily="66" charset="0"/>
              </a:rPr>
              <a:t> hacimdeki tohumluğun ağırlığını </a:t>
            </a:r>
            <a:r>
              <a:rPr lang="tr-TR" dirty="0" smtClean="0">
                <a:latin typeface="Comic Sans MS" panose="030F0702030302020204" pitchFamily="66" charset="0"/>
              </a:rPr>
              <a:t>ifade etmektedir</a:t>
            </a:r>
            <a:r>
              <a:rPr lang="tr-TR" dirty="0">
                <a:latin typeface="Comic Sans MS" panose="030F0702030302020204" pitchFamily="66" charset="0"/>
              </a:rPr>
              <a:t>. Hektolitre ağırlığının tespiti; 1 litrelik hacme sahip bir kap içerisine </a:t>
            </a:r>
            <a:r>
              <a:rPr lang="tr-TR" dirty="0" smtClean="0">
                <a:latin typeface="Comic Sans MS" panose="030F0702030302020204" pitchFamily="66" charset="0"/>
              </a:rPr>
              <a:t>tohumların homojen </a:t>
            </a:r>
            <a:r>
              <a:rPr lang="tr-TR" dirty="0">
                <a:latin typeface="Comic Sans MS" panose="030F0702030302020204" pitchFamily="66" charset="0"/>
              </a:rPr>
              <a:t>doldurulmalarını sağlayan özel bir alet ile yapılmaktadır. Hektolitre </a:t>
            </a:r>
            <a:r>
              <a:rPr lang="tr-TR" dirty="0" smtClean="0">
                <a:latin typeface="Comic Sans MS" panose="030F0702030302020204" pitchFamily="66" charset="0"/>
              </a:rPr>
              <a:t>değerinin yüksekliği</a:t>
            </a:r>
            <a:r>
              <a:rPr lang="tr-TR" dirty="0">
                <a:latin typeface="Comic Sans MS" panose="030F0702030302020204" pitchFamily="66" charset="0"/>
              </a:rPr>
              <a:t>, tohumların özgül ağırlığına, iriliğine ve su içeriklerine bağlı bulunmaktadır.</a:t>
            </a:r>
          </a:p>
        </p:txBody>
      </p:sp>
      <p:pic>
        <p:nvPicPr>
          <p:cNvPr id="1026" name="Picture 2" descr="İNTFA BLOG – Tarımsal Blog | İyi Bir Sebze Tohumunda Aranan Özellikler -  İNTFA BLOG - Tarımsal B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866" y="1156037"/>
            <a:ext cx="2555335" cy="20846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hum Üretimi - Mühendis Beyinl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583" y="3810000"/>
            <a:ext cx="2528618" cy="2225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37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49300" y="750838"/>
            <a:ext cx="10718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c. Hektolitre Ağırlığı: </a:t>
            </a:r>
            <a:r>
              <a:rPr lang="tr-TR" dirty="0">
                <a:latin typeface="Comic Sans MS" panose="030F0702030302020204" pitchFamily="66" charset="0"/>
              </a:rPr>
              <a:t>Bu fiziksel özellik, 100 </a:t>
            </a:r>
            <a:r>
              <a:rPr lang="tr-TR" dirty="0" err="1">
                <a:latin typeface="Comic Sans MS" panose="030F0702030302020204" pitchFamily="66" charset="0"/>
              </a:rPr>
              <a:t>l’lik</a:t>
            </a:r>
            <a:r>
              <a:rPr lang="tr-TR" dirty="0">
                <a:latin typeface="Comic Sans MS" panose="030F0702030302020204" pitchFamily="66" charset="0"/>
              </a:rPr>
              <a:t> hacimdeki tohumluğun ağırlığını </a:t>
            </a:r>
            <a:r>
              <a:rPr lang="tr-TR" dirty="0" smtClean="0">
                <a:latin typeface="Comic Sans MS" panose="030F0702030302020204" pitchFamily="66" charset="0"/>
              </a:rPr>
              <a:t>ifade etmektedir</a:t>
            </a:r>
            <a:r>
              <a:rPr lang="tr-TR" dirty="0">
                <a:latin typeface="Comic Sans MS" panose="030F0702030302020204" pitchFamily="66" charset="0"/>
              </a:rPr>
              <a:t>. </a:t>
            </a:r>
            <a:r>
              <a:rPr lang="tr-TR" dirty="0" smtClean="0">
                <a:latin typeface="Comic Sans MS" panose="030F0702030302020204" pitchFamily="66" charset="0"/>
              </a:rPr>
              <a:t>Hektolitre değerinin yüksekliği</a:t>
            </a:r>
            <a:r>
              <a:rPr lang="tr-TR" dirty="0">
                <a:latin typeface="Comic Sans MS" panose="030F0702030302020204" pitchFamily="66" charset="0"/>
              </a:rPr>
              <a:t>, tohumların özgül ağırlığına, iriliğine ve su içeriklerine bağlı bulunmaktadır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es-ES" b="1" u="sng" dirty="0" smtClean="0">
                <a:latin typeface="Comic Sans MS" panose="030F0702030302020204" pitchFamily="66" charset="0"/>
              </a:rPr>
              <a:t>d. Renk, Koku ve Parlaklık:</a:t>
            </a:r>
            <a:r>
              <a:rPr lang="tr-TR" b="1" u="sng" dirty="0">
                <a:latin typeface="Comic Sans MS" panose="030F0702030302020204" pitchFamily="66" charset="0"/>
              </a:rPr>
              <a:t> </a:t>
            </a:r>
            <a:endParaRPr lang="tr-TR" b="1" u="sng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b="1" u="sng" dirty="0" smtClean="0">
                <a:latin typeface="Comic Sans MS" panose="030F0702030302020204" pitchFamily="66" charset="0"/>
              </a:rPr>
              <a:t>Renk</a:t>
            </a:r>
            <a:r>
              <a:rPr lang="tr-TR" b="1" u="sng" dirty="0">
                <a:latin typeface="Comic Sans MS" panose="030F0702030302020204" pitchFamily="66" charset="0"/>
              </a:rPr>
              <a:t>:</a:t>
            </a:r>
            <a:r>
              <a:rPr lang="tr-TR" dirty="0">
                <a:latin typeface="Comic Sans MS" panose="030F0702030302020204" pitchFamily="66" charset="0"/>
              </a:rPr>
              <a:t> Dane renkleri değişik olabilir ve çeşitlere göre değişir. </a:t>
            </a:r>
            <a:r>
              <a:rPr lang="tr-TR" dirty="0" smtClean="0">
                <a:latin typeface="Comic Sans MS" panose="030F0702030302020204" pitchFamily="66" charset="0"/>
              </a:rPr>
              <a:t>Renk </a:t>
            </a:r>
            <a:r>
              <a:rPr lang="tr-TR" dirty="0">
                <a:latin typeface="Comic Sans MS" panose="030F0702030302020204" pitchFamily="66" charset="0"/>
              </a:rPr>
              <a:t>karakteri; tohumluğun son derece önemli bir </a:t>
            </a:r>
            <a:r>
              <a:rPr lang="tr-TR" dirty="0" smtClean="0">
                <a:latin typeface="Comic Sans MS" panose="030F0702030302020204" pitchFamily="66" charset="0"/>
              </a:rPr>
              <a:t>kalite değeridir</a:t>
            </a:r>
            <a:r>
              <a:rPr lang="tr-TR" dirty="0">
                <a:latin typeface="Comic Sans MS" panose="030F0702030302020204" pitchFamily="66" charset="0"/>
              </a:rPr>
              <a:t>. </a:t>
            </a:r>
            <a:r>
              <a:rPr lang="tr-TR" dirty="0" smtClean="0">
                <a:latin typeface="Comic Sans MS" panose="030F0702030302020204" pitchFamily="66" charset="0"/>
              </a:rPr>
              <a:t>Bu </a:t>
            </a:r>
            <a:r>
              <a:rPr lang="tr-TR" dirty="0">
                <a:latin typeface="Comic Sans MS" panose="030F0702030302020204" pitchFamily="66" charset="0"/>
              </a:rPr>
              <a:t>belirli renk, </a:t>
            </a:r>
            <a:r>
              <a:rPr lang="tr-TR" dirty="0" smtClean="0">
                <a:latin typeface="Comic Sans MS" panose="030F0702030302020204" pitchFamily="66" charset="0"/>
              </a:rPr>
              <a:t>normal koşullarda </a:t>
            </a:r>
            <a:r>
              <a:rPr lang="tr-TR" dirty="0">
                <a:latin typeface="Comic Sans MS" panose="030F0702030302020204" pitchFamily="66" charset="0"/>
              </a:rPr>
              <a:t>özelliğini korumaktadır. Ancak kötü hava şartları rengi değiştirmektedir. </a:t>
            </a:r>
            <a:r>
              <a:rPr lang="tr-TR" dirty="0" smtClean="0">
                <a:latin typeface="Comic Sans MS" panose="030F0702030302020204" pitchFamily="66" charset="0"/>
              </a:rPr>
              <a:t>Eskiyen tohumlarda </a:t>
            </a:r>
            <a:r>
              <a:rPr lang="tr-TR" dirty="0">
                <a:latin typeface="Comic Sans MS" panose="030F0702030302020204" pitchFamily="66" charset="0"/>
              </a:rPr>
              <a:t>renk koyulaşır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Parlaklık: </a:t>
            </a:r>
            <a:r>
              <a:rPr lang="tr-TR" dirty="0">
                <a:latin typeface="Comic Sans MS" panose="030F0702030302020204" pitchFamily="66" charset="0"/>
              </a:rPr>
              <a:t>Tohumlar, hasat zamanındaki kötü hava şartlarıyla veya </a:t>
            </a:r>
            <a:r>
              <a:rPr lang="tr-TR" dirty="0" smtClean="0">
                <a:latin typeface="Comic Sans MS" panose="030F0702030302020204" pitchFamily="66" charset="0"/>
              </a:rPr>
              <a:t>eskimeleri nedeniyle </a:t>
            </a:r>
            <a:r>
              <a:rPr lang="tr-TR" dirty="0">
                <a:latin typeface="Comic Sans MS" panose="030F0702030302020204" pitchFamily="66" charset="0"/>
              </a:rPr>
              <a:t>doğal renklerini kaybederken aynı zamanda doğal parlaklıklarını </a:t>
            </a:r>
            <a:r>
              <a:rPr lang="tr-TR" dirty="0" smtClean="0">
                <a:latin typeface="Comic Sans MS" panose="030F0702030302020204" pitchFamily="66" charset="0"/>
              </a:rPr>
              <a:t>da yitirmektedirler.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Koku:</a:t>
            </a:r>
            <a:r>
              <a:rPr lang="tr-TR" u="sng" dirty="0">
                <a:latin typeface="Comic Sans MS" panose="030F0702030302020204" pitchFamily="66" charset="0"/>
              </a:rPr>
              <a:t> </a:t>
            </a:r>
            <a:r>
              <a:rPr lang="tr-TR" dirty="0">
                <a:latin typeface="Comic Sans MS" panose="030F0702030302020204" pitchFamily="66" charset="0"/>
              </a:rPr>
              <a:t>Önemli bir fiziksel özelliktir. Pek çok tohumluk türe özgü özel bir kokuya </a:t>
            </a:r>
            <a:r>
              <a:rPr lang="tr-TR" dirty="0" smtClean="0">
                <a:latin typeface="Comic Sans MS" panose="030F0702030302020204" pitchFamily="66" charset="0"/>
              </a:rPr>
              <a:t>sahip bulunmaktadır</a:t>
            </a:r>
            <a:r>
              <a:rPr lang="tr-TR" dirty="0">
                <a:latin typeface="Comic Sans MS" panose="030F0702030302020204" pitchFamily="66" charset="0"/>
              </a:rPr>
              <a:t>. Özellikle bu koku havuç, soğan ve kimyon gibi bitkilerde çok keskindir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e. Su içeriği: </a:t>
            </a:r>
            <a:r>
              <a:rPr lang="tr-TR" dirty="0">
                <a:latin typeface="Comic Sans MS" panose="030F0702030302020204" pitchFamily="66" charset="0"/>
              </a:rPr>
              <a:t>Tohumun en önemli fiziksel özelliklerinden biridir. </a:t>
            </a:r>
            <a:r>
              <a:rPr lang="tr-TR" dirty="0" smtClean="0">
                <a:latin typeface="Comic Sans MS" panose="030F0702030302020204" pitchFamily="66" charset="0"/>
              </a:rPr>
              <a:t>Yüksek </a:t>
            </a:r>
            <a:r>
              <a:rPr lang="tr-TR" dirty="0">
                <a:latin typeface="Comic Sans MS" panose="030F0702030302020204" pitchFamily="66" charset="0"/>
              </a:rPr>
              <a:t>oranda su içeren tohum; bakteri ve mantarların kolayca </a:t>
            </a:r>
            <a:r>
              <a:rPr lang="tr-TR" dirty="0" smtClean="0">
                <a:latin typeface="Comic Sans MS" panose="030F0702030302020204" pitchFamily="66" charset="0"/>
              </a:rPr>
              <a:t>hücumuna uğramaktadır</a:t>
            </a:r>
            <a:r>
              <a:rPr lang="tr-TR" dirty="0">
                <a:latin typeface="Comic Sans MS" panose="030F0702030302020204" pitchFamily="66" charset="0"/>
              </a:rPr>
              <a:t>. </a:t>
            </a:r>
            <a:r>
              <a:rPr lang="tr-TR" dirty="0" smtClean="0">
                <a:latin typeface="Comic Sans MS" panose="030F0702030302020204" pitchFamily="66" charset="0"/>
              </a:rPr>
              <a:t>Örneğin, tahıllarda </a:t>
            </a:r>
            <a:r>
              <a:rPr lang="tr-TR" dirty="0">
                <a:latin typeface="Comic Sans MS" panose="030F0702030302020204" pitchFamily="66" charset="0"/>
              </a:rPr>
              <a:t>% 10-15, yağlı tohumlarda % 8-10 arasında olmalıdır. Tahıl tohumlarında </a:t>
            </a:r>
            <a:r>
              <a:rPr lang="tr-TR" dirty="0" smtClean="0">
                <a:latin typeface="Comic Sans MS" panose="030F0702030302020204" pitchFamily="66" charset="0"/>
              </a:rPr>
              <a:t>su kapsamı </a:t>
            </a:r>
            <a:r>
              <a:rPr lang="tr-TR" dirty="0">
                <a:latin typeface="Comic Sans MS" panose="030F0702030302020204" pitchFamily="66" charset="0"/>
              </a:rPr>
              <a:t>% 15-20 arasında olduğunda tohumluk, nemli hissini vermektedir. Su oranı % </a:t>
            </a:r>
            <a:r>
              <a:rPr lang="tr-TR" dirty="0" smtClean="0">
                <a:latin typeface="Comic Sans MS" panose="030F0702030302020204" pitchFamily="66" charset="0"/>
              </a:rPr>
              <a:t>20’den fazla </a:t>
            </a:r>
            <a:r>
              <a:rPr lang="tr-TR" dirty="0">
                <a:latin typeface="Comic Sans MS" panose="030F0702030302020204" pitchFamily="66" charset="0"/>
              </a:rPr>
              <a:t>olduğu durumlarda ise tohumların şiştiği çimlenmeye ve bozulmaya </a:t>
            </a:r>
            <a:r>
              <a:rPr lang="tr-TR" dirty="0" smtClean="0">
                <a:latin typeface="Comic Sans MS" panose="030F0702030302020204" pitchFamily="66" charset="0"/>
              </a:rPr>
              <a:t>başladığı görülmektedir</a:t>
            </a:r>
            <a:r>
              <a:rPr lang="tr-TR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971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39800" y="872517"/>
            <a:ext cx="10452100" cy="57528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latin typeface="Comic Sans MS" panose="030F0702030302020204" pitchFamily="66" charset="0"/>
              </a:rPr>
              <a:t>Tohumluğun Biyolojik Değeri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939800" y="1712436"/>
            <a:ext cx="104521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Comic Sans MS" panose="030F0702030302020204" pitchFamily="66" charset="0"/>
              </a:rPr>
              <a:t>Tohumluğun biyolojik özellikleri denildiğinde tohumluğu oluşturan </a:t>
            </a:r>
            <a:r>
              <a:rPr lang="tr-TR" dirty="0" smtClean="0">
                <a:latin typeface="Comic Sans MS" panose="030F0702030302020204" pitchFamily="66" charset="0"/>
              </a:rPr>
              <a:t>tohumların çimlenmesi </a:t>
            </a:r>
            <a:r>
              <a:rPr lang="tr-TR" dirty="0">
                <a:latin typeface="Comic Sans MS" panose="030F0702030302020204" pitchFamily="66" charset="0"/>
              </a:rPr>
              <a:t>ve sürmesi anlaşılmaktadır. Bu değer en uygun koşullarda tohumun normal </a:t>
            </a:r>
            <a:r>
              <a:rPr lang="tr-TR" dirty="0" smtClean="0">
                <a:latin typeface="Comic Sans MS" panose="030F0702030302020204" pitchFamily="66" charset="0"/>
              </a:rPr>
              <a:t>bitki meydana </a:t>
            </a:r>
            <a:r>
              <a:rPr lang="tr-TR" dirty="0">
                <a:latin typeface="Comic Sans MS" panose="030F0702030302020204" pitchFamily="66" charset="0"/>
              </a:rPr>
              <a:t>getirme yeteneğini gösterir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tr-TR" b="1" u="sng" dirty="0" smtClean="0">
                <a:latin typeface="Comic Sans MS" panose="030F0702030302020204" pitchFamily="66" charset="0"/>
              </a:rPr>
              <a:t>a. Çimlenme </a:t>
            </a:r>
            <a:r>
              <a:rPr lang="tr-TR" b="1" u="sng" dirty="0">
                <a:latin typeface="Comic Sans MS" panose="030F0702030302020204" pitchFamily="66" charset="0"/>
              </a:rPr>
              <a:t>yeteneği: </a:t>
            </a:r>
            <a:r>
              <a:rPr lang="tr-TR" dirty="0">
                <a:latin typeface="Comic Sans MS" panose="030F0702030302020204" pitchFamily="66" charset="0"/>
              </a:rPr>
              <a:t>Tohumluk kalitesinin belirlenmesinde en güvenilir </a:t>
            </a:r>
            <a:r>
              <a:rPr lang="tr-TR" dirty="0" smtClean="0">
                <a:latin typeface="Comic Sans MS" panose="030F0702030302020204" pitchFamily="66" charset="0"/>
              </a:rPr>
              <a:t>özellik tohumluğun </a:t>
            </a:r>
            <a:r>
              <a:rPr lang="tr-TR" dirty="0">
                <a:latin typeface="Comic Sans MS" panose="030F0702030302020204" pitchFamily="66" charset="0"/>
              </a:rPr>
              <a:t>çimlenme yeteneğidir. Bu nedenle çimlenme kontrolleri; bir tohumluk </a:t>
            </a:r>
            <a:r>
              <a:rPr lang="tr-TR" dirty="0" smtClean="0">
                <a:latin typeface="Comic Sans MS" panose="030F0702030302020204" pitchFamily="66" charset="0"/>
              </a:rPr>
              <a:t>kontrol laboratuvarının </a:t>
            </a:r>
            <a:r>
              <a:rPr lang="tr-TR" dirty="0">
                <a:latin typeface="Comic Sans MS" panose="030F0702030302020204" pitchFamily="66" charset="0"/>
              </a:rPr>
              <a:t>en önemli işidir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b. Tohumluğun çimlenme hızı ve gücü: </a:t>
            </a:r>
            <a:r>
              <a:rPr lang="tr-TR" dirty="0">
                <a:latin typeface="Comic Sans MS" panose="030F0702030302020204" pitchFamily="66" charset="0"/>
              </a:rPr>
              <a:t>Tohumluğun çimlenme hızı ve gücünün </a:t>
            </a:r>
            <a:r>
              <a:rPr lang="tr-TR" dirty="0" smtClean="0">
                <a:latin typeface="Comic Sans MS" panose="030F0702030302020204" pitchFamily="66" charset="0"/>
              </a:rPr>
              <a:t>saptanması için </a:t>
            </a:r>
            <a:r>
              <a:rPr lang="tr-TR" dirty="0">
                <a:latin typeface="Comic Sans MS" panose="030F0702030302020204" pitchFamily="66" charset="0"/>
              </a:rPr>
              <a:t>4 tekrar hâlinde 100’er tohum toprağa ekilerek</a:t>
            </a:r>
            <a:r>
              <a:rPr lang="tr-TR" dirty="0" smtClean="0">
                <a:latin typeface="Comic Sans MS" panose="030F0702030302020204" pitchFamily="66" charset="0"/>
              </a:rPr>
              <a:t>;  </a:t>
            </a:r>
            <a:r>
              <a:rPr lang="tr-TR" dirty="0">
                <a:latin typeface="Comic Sans MS" panose="030F0702030302020204" pitchFamily="66" charset="0"/>
              </a:rPr>
              <a:t>3–4 gün sonra çimlenenler sayılır. 4 tekrarlamanın ortalaması % olarak çimlenme hızını verir</a:t>
            </a:r>
            <a:r>
              <a:rPr lang="tr-TR" dirty="0" smtClean="0">
                <a:latin typeface="Comic Sans MS" panose="030F0702030302020204" pitchFamily="66" charset="0"/>
              </a:rPr>
              <a:t>.  </a:t>
            </a:r>
            <a:r>
              <a:rPr lang="tr-TR" dirty="0">
                <a:latin typeface="Comic Sans MS" panose="030F0702030302020204" pitchFamily="66" charset="0"/>
              </a:rPr>
              <a:t>7–8 gün sonra yapılan sayımların ortalaması ise % olarak çimlenme gücünü verir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tr-TR" b="1" u="sng" dirty="0">
                <a:latin typeface="Comic Sans MS" panose="030F0702030302020204" pitchFamily="66" charset="0"/>
              </a:rPr>
              <a:t>c. Tohumluğun sürme gücü ve hızı: </a:t>
            </a:r>
            <a:r>
              <a:rPr lang="tr-TR" dirty="0">
                <a:latin typeface="Comic Sans MS" panose="030F0702030302020204" pitchFamily="66" charset="0"/>
              </a:rPr>
              <a:t>Sürme hızı ve gücünün belirlenmesinde 4 tekrar </a:t>
            </a:r>
            <a:r>
              <a:rPr lang="tr-TR" dirty="0" smtClean="0">
                <a:latin typeface="Comic Sans MS" panose="030F0702030302020204" pitchFamily="66" charset="0"/>
              </a:rPr>
              <a:t>hâlinde 100’er </a:t>
            </a:r>
            <a:r>
              <a:rPr lang="tr-TR" dirty="0">
                <a:latin typeface="Comic Sans MS" panose="030F0702030302020204" pitchFamily="66" charset="0"/>
              </a:rPr>
              <a:t>tohum toprağa ekilerek</a:t>
            </a:r>
            <a:r>
              <a:rPr lang="tr-TR" dirty="0" smtClean="0">
                <a:latin typeface="Comic Sans MS" panose="030F0702030302020204" pitchFamily="66" charset="0"/>
              </a:rPr>
              <a:t>;  </a:t>
            </a:r>
            <a:r>
              <a:rPr lang="tr-TR" dirty="0">
                <a:latin typeface="Comic Sans MS" panose="030F0702030302020204" pitchFamily="66" charset="0"/>
              </a:rPr>
              <a:t>7–8 gün sonra yapılan sayımda toprak yüzüne çıkanlar belirlenir</a:t>
            </a:r>
            <a:r>
              <a:rPr lang="tr-TR" dirty="0" smtClean="0">
                <a:latin typeface="Comic Sans MS" panose="030F0702030302020204" pitchFamily="66" charset="0"/>
              </a:rPr>
              <a:t>.  </a:t>
            </a:r>
            <a:r>
              <a:rPr lang="tr-TR" dirty="0">
                <a:latin typeface="Comic Sans MS" panose="030F0702030302020204" pitchFamily="66" charset="0"/>
              </a:rPr>
              <a:t>4 tekrarlamanın ortalaması % olarak sürme hızını verir</a:t>
            </a:r>
            <a:r>
              <a:rPr lang="tr-TR" dirty="0" smtClean="0">
                <a:latin typeface="Comic Sans MS" panose="030F0702030302020204" pitchFamily="66" charset="0"/>
              </a:rPr>
              <a:t>.  </a:t>
            </a:r>
            <a:r>
              <a:rPr lang="tr-TR" dirty="0">
                <a:latin typeface="Comic Sans MS" panose="030F0702030302020204" pitchFamily="66" charset="0"/>
              </a:rPr>
              <a:t>12–14 gün sonra yapılan sayımların ortalaması ise % olarak sürme gücünü verir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tr-TR" b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d. Tohumun tohumluk değeri: </a:t>
            </a:r>
            <a:r>
              <a:rPr lang="tr-TR" dirty="0">
                <a:latin typeface="Comic Sans MS" panose="030F0702030302020204" pitchFamily="66" charset="0"/>
              </a:rPr>
              <a:t>Tohumun tohumluk değeri, tohumluğun fiziksel ve </a:t>
            </a:r>
            <a:r>
              <a:rPr lang="tr-TR" dirty="0" smtClean="0">
                <a:latin typeface="Comic Sans MS" panose="030F0702030302020204" pitchFamily="66" charset="0"/>
              </a:rPr>
              <a:t>biyolojik değerlerinin </a:t>
            </a:r>
            <a:r>
              <a:rPr lang="tr-TR" dirty="0">
                <a:latin typeface="Comic Sans MS" panose="030F0702030302020204" pitchFamily="66" charset="0"/>
              </a:rPr>
              <a:t>çarpımıdır.</a:t>
            </a:r>
          </a:p>
        </p:txBody>
      </p:sp>
    </p:spTree>
    <p:extLst>
      <p:ext uri="{BB962C8B-B14F-4D97-AF65-F5344CB8AC3E}">
        <p14:creationId xmlns:p14="http://schemas.microsoft.com/office/powerpoint/2010/main" val="73570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4988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latin typeface="Comic Sans MS" panose="030F0702030302020204" pitchFamily="66" charset="0"/>
              </a:rPr>
              <a:t>Tohumluğun Genetik Değeri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73100" y="1357343"/>
            <a:ext cx="104908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Comic Sans MS" panose="030F0702030302020204" pitchFamily="66" charset="0"/>
              </a:rPr>
              <a:t>Tohum seçimi yapılırken amaca uygun ekim yapılacak olan bölgenin ürün desenine, </a:t>
            </a:r>
            <a:r>
              <a:rPr lang="tr-TR" dirty="0" smtClean="0">
                <a:latin typeface="Comic Sans MS" panose="030F0702030302020204" pitchFamily="66" charset="0"/>
              </a:rPr>
              <a:t>iklim yapısına</a:t>
            </a:r>
            <a:r>
              <a:rPr lang="tr-TR" dirty="0">
                <a:latin typeface="Comic Sans MS" panose="030F0702030302020204" pitchFamily="66" charset="0"/>
              </a:rPr>
              <a:t>, bölgenin ekolojik şartlarına ve pazar durumuna mutlaka dikkat edilmeli ve </a:t>
            </a:r>
            <a:r>
              <a:rPr lang="tr-TR" dirty="0" smtClean="0">
                <a:latin typeface="Comic Sans MS" panose="030F0702030302020204" pitchFamily="66" charset="0"/>
              </a:rPr>
              <a:t>önem verilmelidir</a:t>
            </a:r>
            <a:r>
              <a:rPr lang="tr-TR" dirty="0">
                <a:latin typeface="Comic Sans MS" panose="030F0702030302020204" pitchFamily="66" charset="0"/>
              </a:rPr>
              <a:t>. Tohumluğun gözle bakıldığı zaman görülmeyen ancak tohumluğu </a:t>
            </a:r>
            <a:r>
              <a:rPr lang="tr-TR" dirty="0" smtClean="0">
                <a:latin typeface="Comic Sans MS" panose="030F0702030302020204" pitchFamily="66" charset="0"/>
              </a:rPr>
              <a:t>ektikten sonra </a:t>
            </a:r>
            <a:r>
              <a:rPr lang="tr-TR" dirty="0">
                <a:latin typeface="Comic Sans MS" panose="030F0702030302020204" pitchFamily="66" charset="0"/>
              </a:rPr>
              <a:t>yetişen üründe kendini gösteren özelliklere tohumluğun genetik değeri denir. </a:t>
            </a:r>
            <a:r>
              <a:rPr lang="tr-TR" dirty="0" smtClean="0">
                <a:latin typeface="Comic Sans MS" panose="030F0702030302020204" pitchFamily="66" charset="0"/>
              </a:rPr>
              <a:t>Uygun bir </a:t>
            </a:r>
            <a:r>
              <a:rPr lang="tr-TR" dirty="0">
                <a:latin typeface="Comic Sans MS" panose="030F0702030302020204" pitchFamily="66" charset="0"/>
              </a:rPr>
              <a:t>çeşidin iyi bir tohumluğu ile üründe % 20–25 verim artışı sağlanabilir. Ekonomik </a:t>
            </a:r>
            <a:r>
              <a:rPr lang="tr-TR" dirty="0" smtClean="0">
                <a:latin typeface="Comic Sans MS" panose="030F0702030302020204" pitchFamily="66" charset="0"/>
              </a:rPr>
              <a:t>açıdan en </a:t>
            </a:r>
            <a:r>
              <a:rPr lang="tr-TR" dirty="0">
                <a:latin typeface="Comic Sans MS" panose="030F0702030302020204" pitchFamily="66" charset="0"/>
              </a:rPr>
              <a:t>önemli genetik değerini dört grupta toplayabiliriz. Bunlar;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 Yüksek verim,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 Erkencilik,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 Kışa ve kurağa dayanıklılık,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 Hastalık ve zararlılara dayanıklılıktır.</a:t>
            </a:r>
          </a:p>
        </p:txBody>
      </p:sp>
      <p:pic>
        <p:nvPicPr>
          <p:cNvPr id="3074" name="Picture 2" descr="The phenotypic ratio in dihybrid cross 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958857"/>
            <a:ext cx="5182225" cy="304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34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49908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tr-TR" sz="3200" b="1" dirty="0">
                <a:latin typeface="Comic Sans MS" panose="030F0702030302020204" pitchFamily="66" charset="0"/>
              </a:rPr>
              <a:t>TOHUMLARIN ELDE EDİLMESİ</a:t>
            </a:r>
            <a:endParaRPr lang="tr-TR" sz="3200" dirty="0"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58800" y="1834059"/>
            <a:ext cx="10833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>
                <a:latin typeface="Comic Sans MS" panose="030F0702030302020204" pitchFamily="66" charset="0"/>
              </a:rPr>
              <a:t>Tozlaşma</a:t>
            </a:r>
            <a:r>
              <a:rPr lang="tr-TR" dirty="0">
                <a:latin typeface="Comic Sans MS" panose="030F0702030302020204" pitchFamily="66" charset="0"/>
              </a:rPr>
              <a:t>: Erkek organlarda oluşan polenlerin su, hava ve diğer taşıyıcılar aracılığı </a:t>
            </a:r>
            <a:r>
              <a:rPr lang="tr-TR" dirty="0" smtClean="0">
                <a:latin typeface="Comic Sans MS" panose="030F0702030302020204" pitchFamily="66" charset="0"/>
              </a:rPr>
              <a:t>ile </a:t>
            </a:r>
            <a:r>
              <a:rPr lang="tr-TR" dirty="0" err="1" smtClean="0">
                <a:latin typeface="Comic Sans MS" panose="030F0702030302020204" pitchFamily="66" charset="0"/>
              </a:rPr>
              <a:t>stigmaya</a:t>
            </a:r>
            <a:r>
              <a:rPr lang="tr-TR" dirty="0" smtClean="0">
                <a:latin typeface="Comic Sans MS" panose="030F0702030302020204" pitchFamily="66" charset="0"/>
              </a:rPr>
              <a:t> </a:t>
            </a:r>
            <a:r>
              <a:rPr lang="tr-TR" dirty="0">
                <a:latin typeface="Comic Sans MS" panose="030F0702030302020204" pitchFamily="66" charset="0"/>
              </a:rPr>
              <a:t>(</a:t>
            </a:r>
            <a:r>
              <a:rPr lang="tr-TR" dirty="0" err="1">
                <a:latin typeface="Comic Sans MS" panose="030F0702030302020204" pitchFamily="66" charset="0"/>
              </a:rPr>
              <a:t>dişicik</a:t>
            </a:r>
            <a:r>
              <a:rPr lang="tr-TR" dirty="0">
                <a:latin typeface="Comic Sans MS" panose="030F0702030302020204" pitchFamily="66" charset="0"/>
              </a:rPr>
              <a:t> tepesi) ulaşıp çimlenmesine tozlaşma denir.</a:t>
            </a:r>
          </a:p>
          <a:p>
            <a:pPr algn="just"/>
            <a:r>
              <a:rPr lang="tr-TR" b="1" dirty="0">
                <a:latin typeface="Comic Sans MS" panose="030F0702030302020204" pitchFamily="66" charset="0"/>
              </a:rPr>
              <a:t>Döllenme: </a:t>
            </a:r>
            <a:r>
              <a:rPr lang="tr-TR" dirty="0">
                <a:latin typeface="Comic Sans MS" panose="030F0702030302020204" pitchFamily="66" charset="0"/>
              </a:rPr>
              <a:t>Döllenme dişi ve erkek hücrelerinin her ikisi de tamamen olgunlaştığı </a:t>
            </a:r>
            <a:r>
              <a:rPr lang="tr-TR" dirty="0" smtClean="0">
                <a:latin typeface="Comic Sans MS" panose="030F0702030302020204" pitchFamily="66" charset="0"/>
              </a:rPr>
              <a:t>zaman meydana </a:t>
            </a:r>
            <a:r>
              <a:rPr lang="tr-TR" dirty="0">
                <a:latin typeface="Comic Sans MS" panose="030F0702030302020204" pitchFamily="66" charset="0"/>
              </a:rPr>
              <a:t>gelir.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0" y="3034388"/>
            <a:ext cx="9461500" cy="279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3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12800" y="810042"/>
            <a:ext cx="103759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4.1. Tohumların Toplanması ve Hazırlanması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Tohumların çoğaltmada kullanılmasını etkileyen faktörlerden en önemlileri, </a:t>
            </a:r>
            <a:r>
              <a:rPr lang="tr-TR" dirty="0" smtClean="0">
                <a:latin typeface="Comic Sans MS" panose="030F0702030302020204" pitchFamily="66" charset="0"/>
              </a:rPr>
              <a:t>tohumun toplanması </a:t>
            </a:r>
            <a:r>
              <a:rPr lang="tr-TR" dirty="0">
                <a:latin typeface="Comic Sans MS" panose="030F0702030302020204" pitchFamily="66" charset="0"/>
              </a:rPr>
              <a:t>ve hazırlanmasıdır. Tohumların toplanması için en uygun zaman, genelde </a:t>
            </a:r>
            <a:r>
              <a:rPr lang="tr-TR" dirty="0" smtClean="0">
                <a:latin typeface="Comic Sans MS" panose="030F0702030302020204" pitchFamily="66" charset="0"/>
              </a:rPr>
              <a:t>akşam saatleri </a:t>
            </a:r>
            <a:r>
              <a:rPr lang="tr-TR" dirty="0">
                <a:latin typeface="Comic Sans MS" panose="030F0702030302020204" pitchFamily="66" charset="0"/>
              </a:rPr>
              <a:t>ve yağışlı olmayan günlerdir</a:t>
            </a:r>
            <a:r>
              <a:rPr lang="tr-TR" dirty="0" smtClean="0">
                <a:latin typeface="Comic Sans MS" panose="030F0702030302020204" pitchFamily="66" charset="0"/>
              </a:rPr>
              <a:t>. Tohum </a:t>
            </a:r>
            <a:r>
              <a:rPr lang="tr-TR" dirty="0">
                <a:latin typeface="Comic Sans MS" panose="030F0702030302020204" pitchFamily="66" charset="0"/>
              </a:rPr>
              <a:t>elle veya çeşitli aletlerle toplanır. Burada önemli olan toplanma zamanının </a:t>
            </a:r>
            <a:r>
              <a:rPr lang="tr-TR" dirty="0" smtClean="0">
                <a:latin typeface="Comic Sans MS" panose="030F0702030302020204" pitchFamily="66" charset="0"/>
              </a:rPr>
              <a:t>doğru olarak </a:t>
            </a:r>
            <a:r>
              <a:rPr lang="tr-TR" dirty="0">
                <a:latin typeface="Comic Sans MS" panose="030F0702030302020204" pitchFamily="66" charset="0"/>
              </a:rPr>
              <a:t>saptanmasıdır. Bunun için de bitkinin özelliklerinin iyi bilinmesi gerekir</a:t>
            </a:r>
            <a:r>
              <a:rPr lang="tr-TR" dirty="0" smtClean="0">
                <a:latin typeface="Comic Sans MS" panose="030F0702030302020204" pitchFamily="66" charset="0"/>
              </a:rPr>
              <a:t>. Bazı </a:t>
            </a:r>
            <a:r>
              <a:rPr lang="tr-TR" dirty="0">
                <a:latin typeface="Comic Sans MS" panose="030F0702030302020204" pitchFamily="66" charset="0"/>
              </a:rPr>
              <a:t>zorunlu durumlarda tohum olgunlaşmadan kısa bir süre önce </a:t>
            </a:r>
            <a:r>
              <a:rPr lang="tr-TR" dirty="0" smtClean="0">
                <a:latin typeface="Comic Sans MS" panose="030F0702030302020204" pitchFamily="66" charset="0"/>
              </a:rPr>
              <a:t>toplanıp olgunlaşmaya </a:t>
            </a:r>
            <a:r>
              <a:rPr lang="tr-TR" dirty="0">
                <a:latin typeface="Comic Sans MS" panose="030F0702030302020204" pitchFamily="66" charset="0"/>
              </a:rPr>
              <a:t>bırakılır. Çünkü bazı bitkilerde tohum olgunlaşmasından kısa bir süre </a:t>
            </a:r>
            <a:r>
              <a:rPr lang="tr-TR" dirty="0" smtClean="0">
                <a:latin typeface="Comic Sans MS" panose="030F0702030302020204" pitchFamily="66" charset="0"/>
              </a:rPr>
              <a:t>önce tohum </a:t>
            </a:r>
            <a:r>
              <a:rPr lang="tr-TR" dirty="0">
                <a:latin typeface="Comic Sans MS" panose="030F0702030302020204" pitchFamily="66" charset="0"/>
              </a:rPr>
              <a:t>kapsülleri hemen açılır ve tohumlar dökülür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i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4.2. Tohumların </a:t>
            </a:r>
            <a:r>
              <a:rPr lang="tr-TR" i="1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Sınıflandırılması</a:t>
            </a:r>
          </a:p>
          <a:p>
            <a:pPr algn="just"/>
            <a:endParaRPr lang="tr-TR" i="1" u="sng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Tohum Kalitesi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Tohumlarda kalite, dış kalite ve iç kalite olmak üzere ikiye ayrılır.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Tohumun </a:t>
            </a:r>
            <a:r>
              <a:rPr lang="tr-TR" dirty="0">
                <a:latin typeface="Comic Sans MS" panose="030F0702030302020204" pitchFamily="66" charset="0"/>
              </a:rPr>
              <a:t>dış kalitesini; temizlik, bin dane ağırlığı, danelerin doluluğu, sınıflama, renk</a:t>
            </a:r>
            <a:r>
              <a:rPr lang="tr-TR" dirty="0" smtClean="0">
                <a:latin typeface="Comic Sans MS" panose="030F0702030302020204" pitchFamily="66" charset="0"/>
              </a:rPr>
              <a:t>, parlaklık</a:t>
            </a:r>
            <a:r>
              <a:rPr lang="tr-TR" dirty="0">
                <a:latin typeface="Comic Sans MS" panose="030F0702030302020204" pitchFamily="66" charset="0"/>
              </a:rPr>
              <a:t>, koku gibi hemen görünebilen özellikler oluşturur.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Tohumların </a:t>
            </a:r>
            <a:r>
              <a:rPr lang="tr-TR" dirty="0">
                <a:latin typeface="Comic Sans MS" panose="030F0702030302020204" pitchFamily="66" charset="0"/>
              </a:rPr>
              <a:t>iç kalitesini; daha çok büyüme ve gelişme hareketleri, bitkinin yapısı, çiçek </a:t>
            </a:r>
            <a:r>
              <a:rPr lang="tr-TR" dirty="0" smtClean="0">
                <a:latin typeface="Comic Sans MS" panose="030F0702030302020204" pitchFamily="66" charset="0"/>
              </a:rPr>
              <a:t>ve meyve </a:t>
            </a:r>
            <a:r>
              <a:rPr lang="tr-TR" dirty="0">
                <a:latin typeface="Comic Sans MS" panose="030F0702030302020204" pitchFamily="66" charset="0"/>
              </a:rPr>
              <a:t>oluşumu, çimlenme yeteneği, çimlenme hızı ve çimlenme gücü, sürme hızı ve gücü</a:t>
            </a:r>
            <a:r>
              <a:rPr lang="tr-TR" dirty="0" smtClean="0">
                <a:latin typeface="Comic Sans MS" panose="030F0702030302020204" pitchFamily="66" charset="0"/>
              </a:rPr>
              <a:t>, verim</a:t>
            </a:r>
            <a:r>
              <a:rPr lang="tr-TR" dirty="0">
                <a:latin typeface="Comic Sans MS" panose="030F0702030302020204" pitchFamily="66" charset="0"/>
              </a:rPr>
              <a:t>, hastalıklara duyarlılık gibi tür ve cins özellikleri oluşturur.</a:t>
            </a:r>
          </a:p>
        </p:txBody>
      </p:sp>
    </p:spTree>
    <p:extLst>
      <p:ext uri="{BB962C8B-B14F-4D97-AF65-F5344CB8AC3E}">
        <p14:creationId xmlns:p14="http://schemas.microsoft.com/office/powerpoint/2010/main" val="342448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952500" y="849849"/>
            <a:ext cx="103124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i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Sertifikalı tohumluklar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Sertifikalı tohumluklar kendi içerisinde 4 sınıfa ayrılmaktadır. Bunlar</a:t>
            </a:r>
            <a:r>
              <a:rPr lang="tr-TR" dirty="0" smtClean="0">
                <a:latin typeface="Comic Sans MS" panose="030F0702030302020204" pitchFamily="66" charset="0"/>
              </a:rPr>
              <a:t>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b="1" i="1" u="sng" dirty="0" smtClean="0">
                <a:latin typeface="Comic Sans MS" panose="030F0702030302020204" pitchFamily="66" charset="0"/>
              </a:rPr>
              <a:t>Elit </a:t>
            </a:r>
            <a:r>
              <a:rPr lang="tr-TR" b="1" i="1" u="sng" dirty="0">
                <a:latin typeface="Comic Sans MS" panose="030F0702030302020204" pitchFamily="66" charset="0"/>
              </a:rPr>
              <a:t>tohumluk: </a:t>
            </a:r>
            <a:r>
              <a:rPr lang="tr-TR" dirty="0">
                <a:latin typeface="Comic Sans MS" panose="030F0702030302020204" pitchFamily="66" charset="0"/>
              </a:rPr>
              <a:t>Yeni ıslah edilmiş veya öteden beri ıslah edilmiş olmakla birlikte </a:t>
            </a:r>
            <a:r>
              <a:rPr lang="tr-TR" dirty="0" smtClean="0">
                <a:latin typeface="Comic Sans MS" panose="030F0702030302020204" pitchFamily="66" charset="0"/>
              </a:rPr>
              <a:t>usulüne göre </a:t>
            </a:r>
            <a:r>
              <a:rPr lang="tr-TR" dirty="0">
                <a:latin typeface="Comic Sans MS" panose="030F0702030302020204" pitchFamily="66" charset="0"/>
              </a:rPr>
              <a:t>safiyeti muhafaza ve devam ettirilen doğrudan doğruya ıslahçı tarafından kontrol edilen</a:t>
            </a:r>
            <a:r>
              <a:rPr lang="tr-TR" dirty="0" smtClean="0">
                <a:latin typeface="Comic Sans MS" panose="030F0702030302020204" pitchFamily="66" charset="0"/>
              </a:rPr>
              <a:t>, orijinal </a:t>
            </a:r>
            <a:r>
              <a:rPr lang="tr-TR" dirty="0">
                <a:latin typeface="Comic Sans MS" panose="030F0702030302020204" pitchFamily="66" charset="0"/>
              </a:rPr>
              <a:t>tohumluğun başlangıcı ve diğer sınıf sertifikalı tohumlukların kaynağını teşkil </a:t>
            </a:r>
            <a:r>
              <a:rPr lang="tr-TR" dirty="0" smtClean="0">
                <a:latin typeface="Comic Sans MS" panose="030F0702030302020204" pitchFamily="66" charset="0"/>
              </a:rPr>
              <a:t>eden tohumluktur.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tr-TR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b="1" i="1" u="sng" dirty="0" smtClean="0">
                <a:latin typeface="Comic Sans MS" panose="030F0702030302020204" pitchFamily="66" charset="0"/>
              </a:rPr>
              <a:t>Orijinal </a:t>
            </a:r>
            <a:r>
              <a:rPr lang="tr-TR" b="1" i="1" u="sng" dirty="0">
                <a:latin typeface="Comic Sans MS" panose="030F0702030302020204" pitchFamily="66" charset="0"/>
              </a:rPr>
              <a:t>tohumluk: </a:t>
            </a:r>
            <a:r>
              <a:rPr lang="tr-TR" dirty="0">
                <a:latin typeface="Comic Sans MS" panose="030F0702030302020204" pitchFamily="66" charset="0"/>
              </a:rPr>
              <a:t>Elit tohumluktan veya kendisinden elde edilen, çeşidin </a:t>
            </a:r>
            <a:r>
              <a:rPr lang="tr-TR" dirty="0" smtClean="0">
                <a:latin typeface="Comic Sans MS" panose="030F0702030302020204" pitchFamily="66" charset="0"/>
              </a:rPr>
              <a:t>safiyetini devam </a:t>
            </a:r>
            <a:r>
              <a:rPr lang="tr-TR" dirty="0">
                <a:latin typeface="Comic Sans MS" panose="030F0702030302020204" pitchFamily="66" charset="0"/>
              </a:rPr>
              <a:t>ettiren ve araştırma, ıslah ve deneme müesseselerinde veya bu müesseselerin </a:t>
            </a:r>
            <a:r>
              <a:rPr lang="tr-TR" dirty="0" smtClean="0">
                <a:latin typeface="Comic Sans MS" panose="030F0702030302020204" pitchFamily="66" charset="0"/>
              </a:rPr>
              <a:t>kontrolü altında </a:t>
            </a:r>
            <a:r>
              <a:rPr lang="tr-TR" dirty="0">
                <a:latin typeface="Comic Sans MS" panose="030F0702030302020204" pitchFamily="66" charset="0"/>
              </a:rPr>
              <a:t>yetiştirilen, tohumluk kontrol ve sertifikasyon teşkilatı tarafından kontrol </a:t>
            </a:r>
            <a:r>
              <a:rPr lang="tr-TR" dirty="0" smtClean="0">
                <a:latin typeface="Comic Sans MS" panose="030F0702030302020204" pitchFamily="66" charset="0"/>
              </a:rPr>
              <a:t>edilen tohumluktur.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tr-TR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b="1" i="1" u="sng" dirty="0" smtClean="0">
                <a:latin typeface="Comic Sans MS" panose="030F0702030302020204" pitchFamily="66" charset="0"/>
              </a:rPr>
              <a:t> </a:t>
            </a:r>
            <a:r>
              <a:rPr lang="tr-TR" b="1" i="1" u="sng" dirty="0">
                <a:latin typeface="Comic Sans MS" panose="030F0702030302020204" pitchFamily="66" charset="0"/>
              </a:rPr>
              <a:t>Anaç tohumluk: </a:t>
            </a:r>
            <a:r>
              <a:rPr lang="tr-TR" dirty="0">
                <a:latin typeface="Comic Sans MS" panose="030F0702030302020204" pitchFamily="66" charset="0"/>
              </a:rPr>
              <a:t>Orijinal tohumluk veya kendisinden elde edilen çeşit safiyetini </a:t>
            </a:r>
            <a:r>
              <a:rPr lang="tr-TR" dirty="0" smtClean="0">
                <a:latin typeface="Comic Sans MS" panose="030F0702030302020204" pitchFamily="66" charset="0"/>
              </a:rPr>
              <a:t>devam ettiren</a:t>
            </a:r>
            <a:r>
              <a:rPr lang="tr-TR" dirty="0">
                <a:latin typeface="Comic Sans MS" panose="030F0702030302020204" pitchFamily="66" charset="0"/>
              </a:rPr>
              <a:t>, tohumluk kontrol ve sertifikasyon teşkilatı tarafından kontrol edilen tohumluktur</a:t>
            </a:r>
            <a:r>
              <a:rPr lang="tr-TR" dirty="0" smtClean="0">
                <a:latin typeface="Comic Sans MS" panose="030F0702030302020204" pitchFamily="66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tr-TR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b="1" dirty="0" smtClean="0">
                <a:latin typeface="Comic Sans MS" panose="030F0702030302020204" pitchFamily="66" charset="0"/>
              </a:rPr>
              <a:t> </a:t>
            </a:r>
            <a:r>
              <a:rPr lang="tr-TR" b="1" i="1" u="sng" dirty="0">
                <a:latin typeface="Comic Sans MS" panose="030F0702030302020204" pitchFamily="66" charset="0"/>
              </a:rPr>
              <a:t>Sertifikalı tohumluk: </a:t>
            </a:r>
            <a:r>
              <a:rPr lang="tr-TR" dirty="0">
                <a:latin typeface="Comic Sans MS" panose="030F0702030302020204" pitchFamily="66" charset="0"/>
              </a:rPr>
              <a:t>Tescilli (bir çeşide ait kaynağı belli olan), tarla ve laboratuvar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kontrolleri sonucu belli sınırların ötesinde karışım olmadığı belirlenen genetik, fiziksel ve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biyolojik vasıfları yüksek çoğalma unsurları için kullanılan bir tohumluktur.</a:t>
            </a:r>
          </a:p>
        </p:txBody>
      </p:sp>
    </p:spTree>
    <p:extLst>
      <p:ext uri="{BB962C8B-B14F-4D97-AF65-F5344CB8AC3E}">
        <p14:creationId xmlns:p14="http://schemas.microsoft.com/office/powerpoint/2010/main" val="1986503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657037" y="895263"/>
            <a:ext cx="887730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r-TR" sz="2400" b="1" dirty="0" smtClean="0">
                <a:latin typeface="Comic Sans MS" panose="030F0702030302020204" pitchFamily="66" charset="0"/>
              </a:rPr>
              <a:t>Tohumların </a:t>
            </a:r>
            <a:r>
              <a:rPr lang="tr-TR" sz="2400" b="1" dirty="0">
                <a:latin typeface="Comic Sans MS" panose="030F0702030302020204" pitchFamily="66" charset="0"/>
              </a:rPr>
              <a:t>Temizlenmesi, Ambalajlanması ve Muhafazası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89000" y="1526739"/>
            <a:ext cx="1046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Comic Sans MS" panose="030F0702030302020204" pitchFamily="66" charset="0"/>
              </a:rPr>
              <a:t>Tohumluğun safiyet derecesinin % 100’e yakın olması istenen bir durumdur. Bunun </a:t>
            </a:r>
            <a:r>
              <a:rPr lang="tr-TR" dirty="0" smtClean="0">
                <a:latin typeface="Comic Sans MS" panose="030F0702030302020204" pitchFamily="66" charset="0"/>
              </a:rPr>
              <a:t>için de </a:t>
            </a:r>
            <a:r>
              <a:rPr lang="tr-TR" dirty="0">
                <a:latin typeface="Comic Sans MS" panose="030F0702030302020204" pitchFamily="66" charset="0"/>
              </a:rPr>
              <a:t>ürün, mekanik temizleme ve sınıflandırma işlemlerine tabi tutulur. En son </a:t>
            </a:r>
            <a:r>
              <a:rPr lang="tr-TR" dirty="0" smtClean="0">
                <a:latin typeface="Comic Sans MS" panose="030F0702030302020204" pitchFamily="66" charset="0"/>
              </a:rPr>
              <a:t>olarak tohumluğa </a:t>
            </a:r>
            <a:r>
              <a:rPr lang="tr-TR" dirty="0">
                <a:latin typeface="Comic Sans MS" panose="030F0702030302020204" pitchFamily="66" charset="0"/>
              </a:rPr>
              <a:t>ayrılan birinci sınıf daneler hastalıklara karşı ilaçlanır. Tohumluk olarak </a:t>
            </a:r>
            <a:r>
              <a:rPr lang="tr-TR" dirty="0" smtClean="0">
                <a:latin typeface="Comic Sans MS" panose="030F0702030302020204" pitchFamily="66" charset="0"/>
              </a:rPr>
              <a:t>kullanılan materyalin </a:t>
            </a:r>
            <a:r>
              <a:rPr lang="tr-TR" dirty="0">
                <a:latin typeface="Comic Sans MS" panose="030F0702030302020204" pitchFamily="66" charset="0"/>
              </a:rPr>
              <a:t>sertifikalı tohumlar hariç mekanik olarak temizlenmesi ve temizleme </a:t>
            </a:r>
            <a:r>
              <a:rPr lang="tr-TR" dirty="0" smtClean="0">
                <a:latin typeface="Comic Sans MS" panose="030F0702030302020204" pitchFamily="66" charset="0"/>
              </a:rPr>
              <a:t>esnasında özellikle </a:t>
            </a:r>
            <a:r>
              <a:rPr lang="tr-TR" dirty="0">
                <a:latin typeface="Comic Sans MS" panose="030F0702030302020204" pitchFamily="66" charset="0"/>
              </a:rPr>
              <a:t>hastalıklara karşı ilaçlanması gerekir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Tohumun tam olgunluk zamanında çimlenme yeteneği ve canlılığı en </a:t>
            </a:r>
            <a:r>
              <a:rPr lang="tr-TR" dirty="0" smtClean="0">
                <a:latin typeface="Comic Sans MS" panose="030F0702030302020204" pitchFamily="66" charset="0"/>
              </a:rPr>
              <a:t>yüksek seviyededir</a:t>
            </a:r>
            <a:r>
              <a:rPr lang="tr-TR" dirty="0">
                <a:latin typeface="Comic Sans MS" panose="030F0702030302020204" pitchFamily="66" charset="0"/>
              </a:rPr>
              <a:t>. Tohumda tam olgunluk zamanı aşıldığında tohum; yaşam yeteneğini </a:t>
            </a:r>
            <a:r>
              <a:rPr lang="tr-TR" dirty="0" smtClean="0">
                <a:latin typeface="Comic Sans MS" panose="030F0702030302020204" pitchFamily="66" charset="0"/>
              </a:rPr>
              <a:t>bazı türlerde </a:t>
            </a:r>
            <a:r>
              <a:rPr lang="tr-TR" dirty="0">
                <a:latin typeface="Comic Sans MS" panose="030F0702030302020204" pitchFamily="66" charset="0"/>
              </a:rPr>
              <a:t>yavaş yavaş, bazılarında ise çok çabuk kaybeder.</a:t>
            </a:r>
          </a:p>
        </p:txBody>
      </p:sp>
      <p:pic>
        <p:nvPicPr>
          <p:cNvPr id="4098" name="Picture 2" descr="Tohum Eleme ve Temizleme Tesisi - Aky Technology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4" y="3985062"/>
            <a:ext cx="5366456" cy="209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7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74074" y="174017"/>
            <a:ext cx="10364451" cy="56258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5. TOHUM EKİMİ</a:t>
            </a:r>
            <a:br>
              <a:rPr lang="tr-TR" b="1" dirty="0"/>
            </a:b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73100" y="736600"/>
            <a:ext cx="10934700" cy="56323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r-TR" b="1" dirty="0">
                <a:latin typeface="Comic Sans MS" panose="030F0702030302020204" pitchFamily="66" charset="0"/>
              </a:rPr>
              <a:t>5.1. Tohum Ekim Yöntemleri: </a:t>
            </a:r>
            <a:r>
              <a:rPr lang="tr-TR" dirty="0">
                <a:latin typeface="Comic Sans MS" panose="030F0702030302020204" pitchFamily="66" charset="0"/>
              </a:rPr>
              <a:t>Tohumlu bitkilerde genellikle iki tip ekim metodu uygulanır.</a:t>
            </a:r>
          </a:p>
          <a:p>
            <a:pPr marL="342900" indent="-342900">
              <a:buAutoNum type="alphaLcPeriod"/>
            </a:pPr>
            <a:r>
              <a:rPr lang="tr-TR" b="1" dirty="0" smtClean="0">
                <a:latin typeface="Comic Sans MS" panose="030F0702030302020204" pitchFamily="66" charset="0"/>
              </a:rPr>
              <a:t>Elle </a:t>
            </a:r>
            <a:r>
              <a:rPr lang="tr-TR" b="1" dirty="0">
                <a:latin typeface="Comic Sans MS" panose="030F0702030302020204" pitchFamily="66" charset="0"/>
              </a:rPr>
              <a:t>Ekim (Serpme Ekim): </a:t>
            </a:r>
            <a:r>
              <a:rPr lang="tr-TR" dirty="0">
                <a:latin typeface="Comic Sans MS" panose="030F0702030302020204" pitchFamily="66" charset="0"/>
              </a:rPr>
              <a:t>Tohumun elle veya gübre serpme makineleri ile </a:t>
            </a:r>
            <a:r>
              <a:rPr lang="tr-TR" dirty="0" smtClean="0">
                <a:latin typeface="Comic Sans MS" panose="030F0702030302020204" pitchFamily="66" charset="0"/>
              </a:rPr>
              <a:t>toprağa gelişigüzel </a:t>
            </a:r>
            <a:r>
              <a:rPr lang="tr-TR" dirty="0">
                <a:latin typeface="Comic Sans MS" panose="030F0702030302020204" pitchFamily="66" charset="0"/>
              </a:rPr>
              <a:t>saçılmasına denir. Bu metot sık ekilen yem bitkilerinin ekiminde veya </a:t>
            </a:r>
            <a:r>
              <a:rPr lang="tr-TR" dirty="0" smtClean="0">
                <a:latin typeface="Comic Sans MS" panose="030F0702030302020204" pitchFamily="66" charset="0"/>
              </a:rPr>
              <a:t>makinelerin çalışmadığı </a:t>
            </a:r>
            <a:r>
              <a:rPr lang="tr-TR" dirty="0">
                <a:latin typeface="Comic Sans MS" panose="030F0702030302020204" pitchFamily="66" charset="0"/>
              </a:rPr>
              <a:t>dik yamaçlarda kullanılır. Serpme ekimde tohumlar, elle serpilerek veya </a:t>
            </a:r>
            <a:r>
              <a:rPr lang="tr-TR" dirty="0" smtClean="0">
                <a:latin typeface="Comic Sans MS" panose="030F0702030302020204" pitchFamily="66" charset="0"/>
              </a:rPr>
              <a:t>sıralar hâlinde </a:t>
            </a:r>
            <a:r>
              <a:rPr lang="tr-TR" dirty="0">
                <a:latin typeface="Comic Sans MS" panose="030F0702030302020204" pitchFamily="66" charset="0"/>
              </a:rPr>
              <a:t>elle dökülerek tohum yatağına bırakılır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fi-FI" b="1" i="1" dirty="0">
                <a:latin typeface="Comic Sans MS" panose="030F0702030302020204" pitchFamily="66" charset="0"/>
              </a:rPr>
              <a:t>Serpme ekimin tercih edilmesinin nedenleri: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Ekimin </a:t>
            </a:r>
            <a:r>
              <a:rPr lang="tr-TR" dirty="0">
                <a:latin typeface="Comic Sans MS" panose="030F0702030302020204" pitchFamily="66" charset="0"/>
              </a:rPr>
              <a:t>kolay ve çabuk yapılması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Ekim </a:t>
            </a:r>
            <a:r>
              <a:rPr lang="tr-TR" dirty="0">
                <a:latin typeface="Comic Sans MS" panose="030F0702030302020204" pitchFamily="66" charset="0"/>
              </a:rPr>
              <a:t>işleminin ucuz olması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latin typeface="Comic Sans MS" panose="030F0702030302020204" pitchFamily="66" charset="0"/>
              </a:rPr>
              <a:t> Tohum ekilecek parsellerin küçük olması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Ekim </a:t>
            </a:r>
            <a:r>
              <a:rPr lang="tr-TR" dirty="0">
                <a:latin typeface="Comic Sans MS" panose="030F0702030302020204" pitchFamily="66" charset="0"/>
              </a:rPr>
              <a:t>yapılacak arazinin engebeli olması</a:t>
            </a:r>
          </a:p>
          <a:p>
            <a:r>
              <a:rPr lang="tr-TR" b="1" i="1" dirty="0">
                <a:latin typeface="Comic Sans MS" panose="030F0702030302020204" pitchFamily="66" charset="0"/>
              </a:rPr>
              <a:t>Serpme ekimin günümüzdeki kullanım yerleri: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>
                <a:latin typeface="Comic Sans MS" panose="030F0702030302020204" pitchFamily="66" charset="0"/>
              </a:rPr>
              <a:t> Sık ekilmesi gereken yem bitkileri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Yeşil </a:t>
            </a:r>
            <a:r>
              <a:rPr lang="tr-TR" dirty="0">
                <a:latin typeface="Comic Sans MS" panose="030F0702030302020204" pitchFamily="66" charset="0"/>
              </a:rPr>
              <a:t>gübre bitkileri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>
                <a:latin typeface="Comic Sans MS" panose="030F0702030302020204" pitchFamily="66" charset="0"/>
              </a:rPr>
              <a:t> Sıraya ekim makinesinin çalışamayacağı eğimli ve nemli araziler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Çim </a:t>
            </a:r>
            <a:r>
              <a:rPr lang="tr-TR" dirty="0">
                <a:latin typeface="Comic Sans MS" panose="030F0702030302020204" pitchFamily="66" charset="0"/>
              </a:rPr>
              <a:t>tohumu ekimi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Serpme </a:t>
            </a:r>
            <a:r>
              <a:rPr lang="tr-TR" dirty="0">
                <a:latin typeface="Comic Sans MS" panose="030F0702030302020204" pitchFamily="66" charset="0"/>
              </a:rPr>
              <a:t>ekimde helikopter veya uçak kullanılması (havadan ekim)</a:t>
            </a:r>
          </a:p>
          <a:p>
            <a:r>
              <a:rPr lang="tr-TR" b="1" i="1" dirty="0">
                <a:latin typeface="Comic Sans MS" panose="030F0702030302020204" pitchFamily="66" charset="0"/>
              </a:rPr>
              <a:t>Serpme ekimin sakıncaları:</a:t>
            </a:r>
          </a:p>
          <a:p>
            <a:r>
              <a:rPr lang="tr-TR" dirty="0">
                <a:latin typeface="Comic Sans MS" panose="030F0702030302020204" pitchFamily="66" charset="0"/>
              </a:rPr>
              <a:t> Tohumlar tarla yüzeyine eşit düşmez</a:t>
            </a:r>
            <a:r>
              <a:rPr lang="tr-TR" dirty="0" smtClean="0">
                <a:latin typeface="Comic Sans MS" panose="030F0702030302020204" pitchFamily="66" charset="0"/>
              </a:rPr>
              <a:t>.   </a:t>
            </a:r>
            <a:r>
              <a:rPr lang="tr-TR" dirty="0">
                <a:latin typeface="Comic Sans MS" panose="030F0702030302020204" pitchFamily="66" charset="0"/>
              </a:rPr>
              <a:t>Tohumlar aynı derinliğe ekilemez.</a:t>
            </a:r>
          </a:p>
          <a:p>
            <a:r>
              <a:rPr lang="tr-TR" dirty="0">
                <a:latin typeface="Comic Sans MS" panose="030F0702030302020204" pitchFamily="66" charset="0"/>
              </a:rPr>
              <a:t> Tohumlarda aynı oranda çimlenme sağlanamaz</a:t>
            </a:r>
            <a:r>
              <a:rPr lang="tr-TR" dirty="0" smtClean="0">
                <a:latin typeface="Comic Sans MS" panose="030F0702030302020204" pitchFamily="66" charset="0"/>
              </a:rPr>
              <a:t>.   </a:t>
            </a:r>
            <a:r>
              <a:rPr lang="tr-TR" dirty="0">
                <a:latin typeface="Comic Sans MS" panose="030F0702030302020204" pitchFamily="66" charset="0"/>
              </a:rPr>
              <a:t>Tohumun gömülmesi için ikinci bir işlem gerekir.</a:t>
            </a:r>
          </a:p>
          <a:p>
            <a:r>
              <a:rPr lang="tr-TR" dirty="0">
                <a:latin typeface="Comic Sans MS" panose="030F0702030302020204" pitchFamily="66" charset="0"/>
              </a:rPr>
              <a:t> % 50’ye varan tohum israfı olur.</a:t>
            </a:r>
          </a:p>
        </p:txBody>
      </p:sp>
    </p:spTree>
    <p:extLst>
      <p:ext uri="{BB962C8B-B14F-4D97-AF65-F5344CB8AC3E}">
        <p14:creationId xmlns:p14="http://schemas.microsoft.com/office/powerpoint/2010/main" val="3824884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73100" y="779189"/>
            <a:ext cx="10668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Makine ile Ekim (Sıraya Ekim):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Tohumlar düzgün sıralara ekilir. Sıra üzeri ve sıra arası dağılımları düzgündür. </a:t>
            </a:r>
            <a:r>
              <a:rPr lang="tr-TR" dirty="0" smtClean="0">
                <a:latin typeface="Comic Sans MS" panose="030F0702030302020204" pitchFamily="66" charset="0"/>
              </a:rPr>
              <a:t>Bitkinin yetişme </a:t>
            </a:r>
            <a:r>
              <a:rPr lang="tr-TR" dirty="0">
                <a:latin typeface="Comic Sans MS" panose="030F0702030302020204" pitchFamily="66" charset="0"/>
              </a:rPr>
              <a:t>döneminde yapılacak bakım işleri (ilaçlama, gübreleme ve çapalama vb.) </a:t>
            </a:r>
            <a:r>
              <a:rPr lang="tr-TR" dirty="0" smtClean="0">
                <a:latin typeface="Comic Sans MS" panose="030F0702030302020204" pitchFamily="66" charset="0"/>
              </a:rPr>
              <a:t>daha kolaydır</a:t>
            </a:r>
            <a:r>
              <a:rPr lang="tr-TR" dirty="0">
                <a:latin typeface="Comic Sans MS" panose="030F0702030302020204" pitchFamily="66" charset="0"/>
              </a:rPr>
              <a:t>. Diğer yandan hasatta ürün kaybının en aza indirilmesi bakımından makineli </a:t>
            </a:r>
            <a:r>
              <a:rPr lang="tr-TR" dirty="0" smtClean="0">
                <a:latin typeface="Comic Sans MS" panose="030F0702030302020204" pitchFamily="66" charset="0"/>
              </a:rPr>
              <a:t>ekim genelde </a:t>
            </a:r>
            <a:r>
              <a:rPr lang="tr-TR" dirty="0">
                <a:latin typeface="Comic Sans MS" panose="030F0702030302020204" pitchFamily="66" charset="0"/>
              </a:rPr>
              <a:t>sıraya yapılır.</a:t>
            </a:r>
          </a:p>
          <a:p>
            <a:pPr algn="ctr"/>
            <a:r>
              <a:rPr lang="tr-TR" b="1" i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Sıraya ekimin faydaları: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Tohumların </a:t>
            </a:r>
            <a:r>
              <a:rPr lang="tr-TR" dirty="0">
                <a:latin typeface="Comic Sans MS" panose="030F0702030302020204" pitchFamily="66" charset="0"/>
              </a:rPr>
              <a:t>çıkışları aynı zamanda olur.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En </a:t>
            </a:r>
            <a:r>
              <a:rPr lang="tr-TR" dirty="0">
                <a:latin typeface="Comic Sans MS" panose="030F0702030302020204" pitchFamily="66" charset="0"/>
              </a:rPr>
              <a:t>uygun yaşama alanı </a:t>
            </a:r>
            <a:r>
              <a:rPr lang="tr-TR" dirty="0" smtClean="0">
                <a:latin typeface="Comic Sans MS" panose="030F0702030302020204" pitchFamily="66" charset="0"/>
              </a:rPr>
              <a:t>sağlanır.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Sıraya </a:t>
            </a:r>
            <a:r>
              <a:rPr lang="tr-TR" dirty="0">
                <a:latin typeface="Comic Sans MS" panose="030F0702030302020204" pitchFamily="66" charset="0"/>
              </a:rPr>
              <a:t>ekildiği için çapa ve mücadele işleri makine ile kolayca yapılabilir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Tohumlar </a:t>
            </a:r>
            <a:r>
              <a:rPr lang="tr-TR" dirty="0">
                <a:latin typeface="Comic Sans MS" panose="030F0702030302020204" pitchFamily="66" charset="0"/>
              </a:rPr>
              <a:t>aynı derinliğe </a:t>
            </a:r>
            <a:r>
              <a:rPr lang="tr-TR" dirty="0" smtClean="0">
                <a:latin typeface="Comic Sans MS" panose="030F0702030302020204" pitchFamily="66" charset="0"/>
              </a:rPr>
              <a:t>ekilir.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Olgunlaşma </a:t>
            </a:r>
            <a:r>
              <a:rPr lang="tr-TR" dirty="0">
                <a:latin typeface="Comic Sans MS" panose="030F0702030302020204" pitchFamily="66" charset="0"/>
              </a:rPr>
              <a:t>zamanı aynı </a:t>
            </a:r>
            <a:r>
              <a:rPr lang="tr-TR" dirty="0" smtClean="0">
                <a:latin typeface="Comic Sans MS" panose="030F0702030302020204" pitchFamily="66" charset="0"/>
              </a:rPr>
              <a:t>olur.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Fideler </a:t>
            </a:r>
            <a:r>
              <a:rPr lang="tr-TR" dirty="0">
                <a:latin typeface="Comic Sans MS" panose="030F0702030302020204" pitchFamily="66" charset="0"/>
              </a:rPr>
              <a:t>düzgün şekilde çıkış </a:t>
            </a:r>
            <a:r>
              <a:rPr lang="tr-TR" dirty="0" smtClean="0">
                <a:latin typeface="Comic Sans MS" panose="030F0702030302020204" pitchFamily="66" charset="0"/>
              </a:rPr>
              <a:t>yapar.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Hastalıklarla </a:t>
            </a:r>
            <a:r>
              <a:rPr lang="tr-TR" dirty="0">
                <a:latin typeface="Comic Sans MS" panose="030F0702030302020204" pitchFamily="66" charset="0"/>
              </a:rPr>
              <a:t>ve zararlılarla mücadele kolay </a:t>
            </a:r>
            <a:r>
              <a:rPr lang="tr-TR" dirty="0" smtClean="0">
                <a:latin typeface="Comic Sans MS" panose="030F0702030302020204" pitchFamily="66" charset="0"/>
              </a:rPr>
              <a:t>olur.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Tohumlar </a:t>
            </a:r>
            <a:r>
              <a:rPr lang="tr-TR" dirty="0">
                <a:latin typeface="Comic Sans MS" panose="030F0702030302020204" pitchFamily="66" charset="0"/>
              </a:rPr>
              <a:t>birbirine paralel sıralar hâlinde </a:t>
            </a:r>
            <a:r>
              <a:rPr lang="tr-TR" dirty="0" smtClean="0">
                <a:latin typeface="Comic Sans MS" panose="030F0702030302020204" pitchFamily="66" charset="0"/>
              </a:rPr>
              <a:t>ekilir.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Ekimde </a:t>
            </a:r>
            <a:r>
              <a:rPr lang="tr-TR" dirty="0">
                <a:latin typeface="Comic Sans MS" panose="030F0702030302020204" pitchFamily="66" charset="0"/>
              </a:rPr>
              <a:t>% 50’ye varan tohum tasarrufu </a:t>
            </a:r>
            <a:r>
              <a:rPr lang="tr-TR" dirty="0" smtClean="0">
                <a:latin typeface="Comic Sans MS" panose="030F0702030302020204" pitchFamily="66" charset="0"/>
              </a:rPr>
              <a:t>sağlanır.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Tohumlar </a:t>
            </a:r>
            <a:r>
              <a:rPr lang="tr-TR" dirty="0">
                <a:latin typeface="Comic Sans MS" panose="030F0702030302020204" pitchFamily="66" charset="0"/>
              </a:rPr>
              <a:t>sıra hâlinde; kesintisiz, küme veya tek tek gibi farklı şekillerde </a:t>
            </a:r>
            <a:r>
              <a:rPr lang="tr-TR" dirty="0" smtClean="0">
                <a:latin typeface="Comic Sans MS" panose="030F0702030302020204" pitchFamily="66" charset="0"/>
              </a:rPr>
              <a:t>ekilir.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Tohumlar</a:t>
            </a:r>
            <a:r>
              <a:rPr lang="tr-TR" dirty="0">
                <a:latin typeface="Comic Sans MS" panose="030F0702030302020204" pitchFamily="66" charset="0"/>
              </a:rPr>
              <a:t>, eşit miktarda besin maddesi ve sudan faydalanacağı için gelişme aynı </a:t>
            </a:r>
            <a:r>
              <a:rPr lang="tr-TR" dirty="0" smtClean="0">
                <a:latin typeface="Comic Sans MS" panose="030F0702030302020204" pitchFamily="66" charset="0"/>
              </a:rPr>
              <a:t>olur.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omic Sans MS" panose="030F0702030302020204" pitchFamily="66" charset="0"/>
              </a:rPr>
              <a:t>Ürün </a:t>
            </a:r>
            <a:r>
              <a:rPr lang="tr-TR" dirty="0">
                <a:latin typeface="Comic Sans MS" panose="030F0702030302020204" pitchFamily="66" charset="0"/>
              </a:rPr>
              <a:t>miktarında artış </a:t>
            </a:r>
            <a:r>
              <a:rPr lang="tr-TR" dirty="0" smtClean="0">
                <a:latin typeface="Comic Sans MS" panose="030F0702030302020204" pitchFamily="66" charset="0"/>
              </a:rPr>
              <a:t>olur.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i-FI" dirty="0" smtClean="0">
                <a:latin typeface="Comic Sans MS" panose="030F0702030302020204" pitchFamily="66" charset="0"/>
              </a:rPr>
              <a:t>Hasat </a:t>
            </a:r>
            <a:r>
              <a:rPr lang="fi-FI" dirty="0">
                <a:latin typeface="Comic Sans MS" panose="030F0702030302020204" pitchFamily="66" charset="0"/>
              </a:rPr>
              <a:t>işlemleri kolay ve rahat olur.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73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87400" y="759242"/>
            <a:ext cx="104775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200" b="1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Tohum </a:t>
            </a:r>
            <a:r>
              <a:rPr lang="tr-TR" sz="2200" b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Ekim Zamanı</a:t>
            </a:r>
            <a:r>
              <a:rPr lang="tr-TR" sz="2200" b="1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:</a:t>
            </a:r>
          </a:p>
          <a:p>
            <a:pPr algn="ctr"/>
            <a:endParaRPr lang="tr-TR" sz="2200" b="1" u="sng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2200" b="1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tr-TR" sz="2200" dirty="0" smtClean="0">
                <a:latin typeface="Comic Sans MS" panose="030F0702030302020204" pitchFamily="66" charset="0"/>
              </a:rPr>
              <a:t>Birim </a:t>
            </a:r>
            <a:r>
              <a:rPr lang="tr-TR" sz="2200" dirty="0">
                <a:latin typeface="Comic Sans MS" panose="030F0702030302020204" pitchFamily="66" charset="0"/>
              </a:rPr>
              <a:t>alanda elde edilen ürünün az veya çok olmasında ve </a:t>
            </a:r>
            <a:r>
              <a:rPr lang="tr-TR" sz="2200" dirty="0" smtClean="0">
                <a:latin typeface="Comic Sans MS" panose="030F0702030302020204" pitchFamily="66" charset="0"/>
              </a:rPr>
              <a:t>kalitesi üzerinde </a:t>
            </a:r>
            <a:r>
              <a:rPr lang="tr-TR" sz="2200" dirty="0">
                <a:latin typeface="Comic Sans MS" panose="030F0702030302020204" pitchFamily="66" charset="0"/>
              </a:rPr>
              <a:t>ekim zamanın etkisi büyüktür. Tohum ekim zamanı tayin edilirken</a:t>
            </a:r>
            <a:r>
              <a:rPr lang="tr-TR" sz="2200" dirty="0" smtClean="0">
                <a:latin typeface="Comic Sans MS" panose="030F0702030302020204" pitchFamily="66" charset="0"/>
              </a:rPr>
              <a:t>; </a:t>
            </a:r>
          </a:p>
          <a:p>
            <a:endParaRPr lang="tr-TR" sz="22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Ekilecek </a:t>
            </a:r>
            <a:r>
              <a:rPr lang="tr-TR" sz="2200" dirty="0">
                <a:latin typeface="Comic Sans MS" panose="030F0702030302020204" pitchFamily="66" charset="0"/>
              </a:rPr>
              <a:t>olan tohum veya meyvenin olgunlaşma </a:t>
            </a:r>
            <a:r>
              <a:rPr lang="tr-TR" sz="2200" dirty="0" smtClean="0">
                <a:latin typeface="Comic Sans MS" panose="030F0702030302020204" pitchFamily="66" charset="0"/>
              </a:rPr>
              <a:t>zamanına,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Bitkinin </a:t>
            </a:r>
            <a:r>
              <a:rPr lang="tr-TR" sz="2200" dirty="0">
                <a:latin typeface="Comic Sans MS" panose="030F0702030302020204" pitchFamily="66" charset="0"/>
              </a:rPr>
              <a:t>yetişme süresi ve </a:t>
            </a:r>
            <a:r>
              <a:rPr lang="tr-TR" sz="2200" dirty="0" smtClean="0">
                <a:latin typeface="Comic Sans MS" panose="030F0702030302020204" pitchFamily="66" charset="0"/>
              </a:rPr>
              <a:t>periyoduna,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Bölgenin </a:t>
            </a:r>
            <a:r>
              <a:rPr lang="tr-TR" sz="2200" dirty="0">
                <a:latin typeface="Comic Sans MS" panose="030F0702030302020204" pitchFamily="66" charset="0"/>
              </a:rPr>
              <a:t>yağış miktarı ve </a:t>
            </a:r>
            <a:r>
              <a:rPr lang="tr-TR" sz="2200" dirty="0" smtClean="0">
                <a:latin typeface="Comic Sans MS" panose="030F0702030302020204" pitchFamily="66" charset="0"/>
              </a:rPr>
              <a:t>rejimine,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Ekolojik şartlara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Ekilecek </a:t>
            </a:r>
            <a:r>
              <a:rPr lang="tr-TR" sz="2200" dirty="0">
                <a:latin typeface="Comic Sans MS" panose="030F0702030302020204" pitchFamily="66" charset="0"/>
              </a:rPr>
              <a:t>olan bitkinin çimlenme </a:t>
            </a:r>
            <a:r>
              <a:rPr lang="tr-TR" sz="2200" dirty="0" smtClean="0">
                <a:latin typeface="Comic Sans MS" panose="030F0702030302020204" pitchFamily="66" charset="0"/>
              </a:rPr>
              <a:t>sıcaklığına,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Bitkinin </a:t>
            </a:r>
            <a:r>
              <a:rPr lang="tr-TR" sz="2200" dirty="0">
                <a:latin typeface="Comic Sans MS" panose="030F0702030302020204" pitchFamily="66" charset="0"/>
              </a:rPr>
              <a:t>gelişme dönemindeki sıcaklık </a:t>
            </a:r>
            <a:r>
              <a:rPr lang="tr-TR" sz="2200" dirty="0" smtClean="0">
                <a:latin typeface="Comic Sans MS" panose="030F0702030302020204" pitchFamily="66" charset="0"/>
              </a:rPr>
              <a:t>isteklerine,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Hasat zamanına,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Ekilecek </a:t>
            </a:r>
            <a:r>
              <a:rPr lang="tr-TR" sz="2200" dirty="0">
                <a:latin typeface="Comic Sans MS" panose="030F0702030302020204" pitchFamily="66" charset="0"/>
              </a:rPr>
              <a:t>olan bitkinin </a:t>
            </a:r>
            <a:r>
              <a:rPr lang="tr-TR" sz="2200" dirty="0" smtClean="0">
                <a:latin typeface="Comic Sans MS" panose="030F0702030302020204" pitchFamily="66" charset="0"/>
              </a:rPr>
              <a:t>biyolojisine,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200" dirty="0" smtClean="0">
                <a:latin typeface="Comic Sans MS" panose="030F0702030302020204" pitchFamily="66" charset="0"/>
              </a:rPr>
              <a:t>Çim </a:t>
            </a:r>
            <a:r>
              <a:rPr lang="tr-TR" sz="2200" dirty="0">
                <a:latin typeface="Comic Sans MS" panose="030F0702030302020204" pitchFamily="66" charset="0"/>
              </a:rPr>
              <a:t>yatağındaki toprak sıcaklığı ve toprak nemine mutlaka dikkat edilmelidir.</a:t>
            </a:r>
          </a:p>
        </p:txBody>
      </p:sp>
    </p:spTree>
    <p:extLst>
      <p:ext uri="{BB962C8B-B14F-4D97-AF65-F5344CB8AC3E}">
        <p14:creationId xmlns:p14="http://schemas.microsoft.com/office/powerpoint/2010/main" val="1944201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700087"/>
            <a:ext cx="10502900" cy="537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0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01674" y="729040"/>
            <a:ext cx="107410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Tohum </a:t>
            </a:r>
            <a:r>
              <a:rPr lang="tr-TR" b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Ekim Derinliği: </a:t>
            </a:r>
            <a:endParaRPr lang="tr-TR" b="1" u="sng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Ekim </a:t>
            </a:r>
            <a:r>
              <a:rPr lang="tr-TR" dirty="0">
                <a:latin typeface="Comic Sans MS" panose="030F0702030302020204" pitchFamily="66" charset="0"/>
              </a:rPr>
              <a:t>derinliği üzerine tür ve çeşit, tohum iriliği, toprak yapısı </a:t>
            </a:r>
            <a:r>
              <a:rPr lang="tr-TR" dirty="0" smtClean="0">
                <a:latin typeface="Comic Sans MS" panose="030F0702030302020204" pitchFamily="66" charset="0"/>
              </a:rPr>
              <a:t>ve </a:t>
            </a:r>
            <a:r>
              <a:rPr lang="tr-TR" dirty="0" err="1" smtClean="0">
                <a:latin typeface="Comic Sans MS" panose="030F0702030302020204" pitchFamily="66" charset="0"/>
              </a:rPr>
              <a:t>tekstürü</a:t>
            </a:r>
            <a:r>
              <a:rPr lang="tr-TR" dirty="0">
                <a:latin typeface="Comic Sans MS" panose="030F0702030302020204" pitchFamily="66" charset="0"/>
              </a:rPr>
              <a:t>, ekim metodu gibi faktörler etki eder. Tohum irileştikçe ekim derinliği artar</a:t>
            </a:r>
            <a:r>
              <a:rPr lang="tr-TR" dirty="0" smtClean="0">
                <a:latin typeface="Comic Sans MS" panose="030F0702030302020204" pitchFamily="66" charset="0"/>
              </a:rPr>
              <a:t>, küçüldükçe </a:t>
            </a:r>
            <a:r>
              <a:rPr lang="tr-TR" dirty="0">
                <a:latin typeface="Comic Sans MS" panose="030F0702030302020204" pitchFamily="66" charset="0"/>
              </a:rPr>
              <a:t>azalır. Örneğin bakla gibi çok iri taneli tohumlar 10 cm gibi derin, haşhaş gibi </a:t>
            </a:r>
            <a:r>
              <a:rPr lang="tr-TR" dirty="0" smtClean="0">
                <a:latin typeface="Comic Sans MS" panose="030F0702030302020204" pitchFamily="66" charset="0"/>
              </a:rPr>
              <a:t>çok küçük </a:t>
            </a:r>
            <a:r>
              <a:rPr lang="tr-TR" dirty="0">
                <a:latin typeface="Comic Sans MS" panose="030F0702030302020204" pitchFamily="66" charset="0"/>
              </a:rPr>
              <a:t>taneli tohumlar 1-2 cm gibi </a:t>
            </a:r>
            <a:r>
              <a:rPr lang="tr-TR" dirty="0" err="1">
                <a:latin typeface="Comic Sans MS" panose="030F0702030302020204" pitchFamily="66" charset="0"/>
              </a:rPr>
              <a:t>yüzlek</a:t>
            </a:r>
            <a:r>
              <a:rPr lang="tr-TR" dirty="0">
                <a:latin typeface="Comic Sans MS" panose="030F0702030302020204" pitchFamily="66" charset="0"/>
              </a:rPr>
              <a:t> ekilirler. Tohumların iri olması, hem çimlenme </a:t>
            </a:r>
            <a:r>
              <a:rPr lang="tr-TR" dirty="0" smtClean="0">
                <a:latin typeface="Comic Sans MS" panose="030F0702030302020204" pitchFamily="66" charset="0"/>
              </a:rPr>
              <a:t>oranı ve </a:t>
            </a:r>
            <a:r>
              <a:rPr lang="tr-TR" dirty="0">
                <a:latin typeface="Comic Sans MS" panose="030F0702030302020204" pitchFamily="66" charset="0"/>
              </a:rPr>
              <a:t>sürme gücünü artırır, hem de biraz daha derine ekime izin verdiğinden toprak </a:t>
            </a:r>
            <a:r>
              <a:rPr lang="tr-TR" dirty="0" smtClean="0">
                <a:latin typeface="Comic Sans MS" panose="030F0702030302020204" pitchFamily="66" charset="0"/>
              </a:rPr>
              <a:t>neminden daha </a:t>
            </a:r>
            <a:r>
              <a:rPr lang="tr-TR" dirty="0">
                <a:latin typeface="Comic Sans MS" panose="030F0702030302020204" pitchFamily="66" charset="0"/>
              </a:rPr>
              <a:t>iyi yararlanılır.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74" y="2641600"/>
            <a:ext cx="10734932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90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95300" y="622300"/>
            <a:ext cx="110109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Ekim </a:t>
            </a:r>
            <a:r>
              <a:rPr lang="tr-TR" sz="2400" u="sng" dirty="0">
                <a:solidFill>
                  <a:srgbClr val="002060"/>
                </a:solidFill>
                <a:latin typeface="Comic Sans MS" panose="030F0702030302020204" pitchFamily="66" charset="0"/>
              </a:rPr>
              <a:t>Sıklığı: </a:t>
            </a:r>
            <a:endParaRPr lang="tr-TR" sz="2400" u="sng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Kültür </a:t>
            </a:r>
            <a:r>
              <a:rPr lang="tr-TR" dirty="0">
                <a:latin typeface="Comic Sans MS" panose="030F0702030302020204" pitchFamily="66" charset="0"/>
              </a:rPr>
              <a:t>bitkileri optimal düzeyde büyüme ve gelişme </a:t>
            </a:r>
            <a:r>
              <a:rPr lang="tr-TR" dirty="0" smtClean="0">
                <a:latin typeface="Comic Sans MS" panose="030F0702030302020204" pitchFamily="66" charset="0"/>
              </a:rPr>
              <a:t>gösterebileceği (</a:t>
            </a:r>
            <a:r>
              <a:rPr lang="tr-TR" dirty="0">
                <a:latin typeface="Comic Sans MS" panose="030F0702030302020204" pitchFamily="66" charset="0"/>
              </a:rPr>
              <a:t>maksimum fotosentez </a:t>
            </a:r>
            <a:r>
              <a:rPr lang="tr-TR" dirty="0" smtClean="0">
                <a:latin typeface="Comic Sans MS" panose="030F0702030302020204" pitchFamily="66" charset="0"/>
              </a:rPr>
              <a:t>yapabileceği</a:t>
            </a:r>
            <a:r>
              <a:rPr lang="tr-TR" dirty="0">
                <a:latin typeface="Comic Sans MS" panose="030F0702030302020204" pitchFamily="66" charset="0"/>
              </a:rPr>
              <a:t>) bir toprak alanı ister. Bu şekilde ışıktan, havadan </a:t>
            </a:r>
            <a:r>
              <a:rPr lang="tr-TR" dirty="0" smtClean="0">
                <a:latin typeface="Comic Sans MS" panose="030F0702030302020204" pitchFamily="66" charset="0"/>
              </a:rPr>
              <a:t>ve topraktan </a:t>
            </a:r>
            <a:r>
              <a:rPr lang="tr-TR" dirty="0">
                <a:latin typeface="Comic Sans MS" panose="030F0702030302020204" pitchFamily="66" charset="0"/>
              </a:rPr>
              <a:t>en iyi şekilde yararlanmaya çalışır. Ekim sıklığı üzerine</a:t>
            </a:r>
            <a:r>
              <a:rPr lang="tr-TR" dirty="0" smtClean="0">
                <a:latin typeface="Comic Sans MS" panose="030F0702030302020204" pitchFamily="66" charset="0"/>
              </a:rPr>
              <a:t>;</a:t>
            </a:r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(1) bitki tür ve çeşidi,</a:t>
            </a:r>
          </a:p>
          <a:p>
            <a:pPr algn="just"/>
            <a:r>
              <a:rPr lang="es-ES" dirty="0">
                <a:latin typeface="Comic Sans MS" panose="030F0702030302020204" pitchFamily="66" charset="0"/>
              </a:rPr>
              <a:t>(2) büyüme ve gelişme habitusu,</a:t>
            </a:r>
          </a:p>
          <a:p>
            <a:pPr algn="just"/>
            <a:r>
              <a:rPr lang="es-ES" dirty="0">
                <a:latin typeface="Comic Sans MS" panose="030F0702030302020204" pitchFamily="66" charset="0"/>
              </a:rPr>
              <a:t>(3) iklim ve toprak koşulları ve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(4) ekim zamanı ve yöntemi gibi birçok faktör etki eder.</a:t>
            </a:r>
          </a:p>
          <a:p>
            <a:pPr algn="just"/>
            <a:r>
              <a:rPr lang="tr-TR" b="1" i="1" dirty="0">
                <a:latin typeface="Comic Sans MS" panose="030F0702030302020204" pitchFamily="66" charset="0"/>
              </a:rPr>
              <a:t>Bir kural olmamakla birlikte;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(1) yatık büyüyenler dik büyüyenlere göre daha seyrek,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(2) dar habitus oluşturanlar geniş habitus oluşturanlara göre daha sık,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(3) sulu ve nemli koşullarda yetişenler kuru tarım koşullarda yetişenlere göre daha seyrek</a:t>
            </a:r>
            <a:r>
              <a:rPr lang="tr-TR" dirty="0" smtClean="0">
                <a:latin typeface="Comic Sans MS" panose="030F0702030302020204" pitchFamily="66" charset="0"/>
              </a:rPr>
              <a:t>,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(4) geç ekilenler erken ekilenlere göre daha sık ekilir.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75" y="4669686"/>
            <a:ext cx="3523292" cy="159141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850" y="4669685"/>
            <a:ext cx="3232150" cy="171704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083" y="4669687"/>
            <a:ext cx="3678017" cy="159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99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49300" y="828050"/>
            <a:ext cx="107442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i="1" u="sng" dirty="0">
                <a:latin typeface="Comic Sans MS" panose="030F0702030302020204" pitchFamily="66" charset="0"/>
              </a:rPr>
              <a:t>Tohumluk Miktarı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Bitki çiçeklerinin dişi organının tozlanma ve döllenmesinden sonra meydana gelen</a:t>
            </a:r>
            <a:r>
              <a:rPr lang="tr-TR" dirty="0" smtClean="0">
                <a:latin typeface="Comic Sans MS" panose="030F0702030302020204" pitchFamily="66" charset="0"/>
              </a:rPr>
              <a:t>, embriyosu </a:t>
            </a:r>
            <a:r>
              <a:rPr lang="tr-TR" dirty="0">
                <a:latin typeface="Comic Sans MS" panose="030F0702030302020204" pitchFamily="66" charset="0"/>
              </a:rPr>
              <a:t>ve yedek besin deposu bulunan </a:t>
            </a:r>
            <a:r>
              <a:rPr lang="tr-TR" dirty="0" err="1">
                <a:latin typeface="Comic Sans MS" panose="030F0702030302020204" pitchFamily="66" charset="0"/>
              </a:rPr>
              <a:t>generatif</a:t>
            </a:r>
            <a:r>
              <a:rPr lang="tr-TR" dirty="0">
                <a:latin typeface="Comic Sans MS" panose="030F0702030302020204" pitchFamily="66" charset="0"/>
              </a:rPr>
              <a:t> üreme organına tohum, </a:t>
            </a:r>
            <a:r>
              <a:rPr lang="tr-TR" dirty="0" smtClean="0">
                <a:latin typeface="Comic Sans MS" panose="030F0702030302020204" pitchFamily="66" charset="0"/>
              </a:rPr>
              <a:t>bitkilerin çoğaltılmasında </a:t>
            </a:r>
            <a:r>
              <a:rPr lang="tr-TR" dirty="0">
                <a:latin typeface="Comic Sans MS" panose="030F0702030302020204" pitchFamily="66" charset="0"/>
              </a:rPr>
              <a:t>kullanılan tohum dediğimiz </a:t>
            </a:r>
            <a:r>
              <a:rPr lang="tr-TR" dirty="0" err="1">
                <a:latin typeface="Comic Sans MS" panose="030F0702030302020204" pitchFamily="66" charset="0"/>
              </a:rPr>
              <a:t>generatif</a:t>
            </a:r>
            <a:r>
              <a:rPr lang="tr-TR" dirty="0">
                <a:latin typeface="Comic Sans MS" panose="030F0702030302020204" pitchFamily="66" charset="0"/>
              </a:rPr>
              <a:t> organları ile, çelik, yumru, soğan</a:t>
            </a:r>
            <a:r>
              <a:rPr lang="tr-TR" dirty="0" smtClean="0">
                <a:latin typeface="Comic Sans MS" panose="030F0702030302020204" pitchFamily="66" charset="0"/>
              </a:rPr>
              <a:t>, </a:t>
            </a:r>
            <a:r>
              <a:rPr lang="tr-TR" dirty="0" err="1" smtClean="0">
                <a:latin typeface="Comic Sans MS" panose="030F0702030302020204" pitchFamily="66" charset="0"/>
              </a:rPr>
              <a:t>rizom</a:t>
            </a:r>
            <a:r>
              <a:rPr lang="tr-TR" dirty="0">
                <a:latin typeface="Comic Sans MS" panose="030F0702030302020204" pitchFamily="66" charset="0"/>
              </a:rPr>
              <a:t>, </a:t>
            </a:r>
            <a:r>
              <a:rPr lang="tr-TR" dirty="0" err="1">
                <a:latin typeface="Comic Sans MS" panose="030F0702030302020204" pitchFamily="66" charset="0"/>
              </a:rPr>
              <a:t>stolon</a:t>
            </a:r>
            <a:r>
              <a:rPr lang="tr-TR" dirty="0">
                <a:latin typeface="Comic Sans MS" panose="030F0702030302020204" pitchFamily="66" charset="0"/>
              </a:rPr>
              <a:t> gibi </a:t>
            </a:r>
            <a:r>
              <a:rPr lang="tr-TR" dirty="0" err="1">
                <a:latin typeface="Comic Sans MS" panose="030F0702030302020204" pitchFamily="66" charset="0"/>
              </a:rPr>
              <a:t>vejetatif</a:t>
            </a:r>
            <a:r>
              <a:rPr lang="tr-TR" dirty="0">
                <a:latin typeface="Comic Sans MS" panose="030F0702030302020204" pitchFamily="66" charset="0"/>
              </a:rPr>
              <a:t> organların tümüne birden tohumluk denir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nn-NO" dirty="0">
                <a:latin typeface="Comic Sans MS" panose="030F0702030302020204" pitchFamily="66" charset="0"/>
              </a:rPr>
              <a:t>Tohumluk miktarı, 1 dekar alana ekilen veya dikilen tohumluk miktarıdır ve </a:t>
            </a:r>
            <a:r>
              <a:rPr lang="nn-NO" dirty="0" smtClean="0">
                <a:latin typeface="Comic Sans MS" panose="030F0702030302020204" pitchFamily="66" charset="0"/>
              </a:rPr>
              <a:t>kg/da</a:t>
            </a:r>
            <a:r>
              <a:rPr lang="tr-TR" dirty="0" smtClean="0">
                <a:latin typeface="Comic Sans MS" panose="030F0702030302020204" pitchFamily="66" charset="0"/>
              </a:rPr>
              <a:t> olarak </a:t>
            </a:r>
            <a:r>
              <a:rPr lang="tr-TR" dirty="0">
                <a:latin typeface="Comic Sans MS" panose="030F0702030302020204" pitchFamily="66" charset="0"/>
              </a:rPr>
              <a:t>ifade edilir. Tohumluk miktarını ekim sıklığı, tohum ağırlığı, tohumluk safiyeti </a:t>
            </a:r>
            <a:r>
              <a:rPr lang="tr-TR" dirty="0" smtClean="0">
                <a:latin typeface="Comic Sans MS" panose="030F0702030302020204" pitchFamily="66" charset="0"/>
              </a:rPr>
              <a:t>ve biyolojik </a:t>
            </a:r>
            <a:r>
              <a:rPr lang="tr-TR" dirty="0">
                <a:latin typeface="Comic Sans MS" panose="030F0702030302020204" pitchFamily="66" charset="0"/>
              </a:rPr>
              <a:t>değeri belirler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3741172"/>
            <a:ext cx="10744200" cy="100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66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12800" y="911642"/>
            <a:ext cx="10439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>
                <a:latin typeface="Comic Sans MS" panose="030F0702030302020204" pitchFamily="66" charset="0"/>
              </a:rPr>
              <a:t>Soru: </a:t>
            </a:r>
            <a:r>
              <a:rPr lang="tr-TR" dirty="0">
                <a:latin typeface="Comic Sans MS" panose="030F0702030302020204" pitchFamily="66" charset="0"/>
              </a:rPr>
              <a:t>1000 tane ağırlığı 40 gram, safiyeti %90 ve biyolojik değeri %95 olan bir </a:t>
            </a:r>
            <a:r>
              <a:rPr lang="tr-TR" dirty="0" smtClean="0">
                <a:latin typeface="Comic Sans MS" panose="030F0702030302020204" pitchFamily="66" charset="0"/>
              </a:rPr>
              <a:t>buğday tohumluğu </a:t>
            </a:r>
            <a:r>
              <a:rPr lang="tr-TR" dirty="0">
                <a:latin typeface="Comic Sans MS" panose="030F0702030302020204" pitchFamily="66" charset="0"/>
              </a:rPr>
              <a:t>m</a:t>
            </a:r>
            <a:r>
              <a:rPr lang="tr-TR" sz="800" dirty="0">
                <a:latin typeface="Comic Sans MS" panose="030F0702030302020204" pitchFamily="66" charset="0"/>
              </a:rPr>
              <a:t>2</a:t>
            </a:r>
            <a:r>
              <a:rPr lang="tr-TR" dirty="0">
                <a:latin typeface="Comic Sans MS" panose="030F0702030302020204" pitchFamily="66" charset="0"/>
              </a:rPr>
              <a:t>’ye 500 adet tohum düşecek şekilde mibzerle ekilecektir. Bu durumda 1 da </a:t>
            </a:r>
            <a:r>
              <a:rPr lang="tr-TR" dirty="0" smtClean="0">
                <a:latin typeface="Comic Sans MS" panose="030F0702030302020204" pitchFamily="66" charset="0"/>
              </a:rPr>
              <a:t>alana kaç </a:t>
            </a:r>
            <a:r>
              <a:rPr lang="tr-TR" dirty="0">
                <a:latin typeface="Comic Sans MS" panose="030F0702030302020204" pitchFamily="66" charset="0"/>
              </a:rPr>
              <a:t>kg tohumluk atılması gerekir</a:t>
            </a:r>
            <a:r>
              <a:rPr lang="tr-TR" dirty="0" smtClean="0">
                <a:latin typeface="Comic Sans MS" panose="030F0702030302020204" pitchFamily="66" charset="0"/>
              </a:rPr>
              <a:t>?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Çözüm</a:t>
            </a:r>
            <a:r>
              <a:rPr lang="tr-TR" dirty="0">
                <a:latin typeface="Comic Sans MS" panose="030F0702030302020204" pitchFamily="66" charset="0"/>
              </a:rPr>
              <a:t>: Tohumluk miktarı = 500 x 40 x10 / </a:t>
            </a:r>
            <a:r>
              <a:rPr lang="tr-TR" dirty="0" smtClean="0">
                <a:latin typeface="Comic Sans MS" panose="030F0702030302020204" pitchFamily="66" charset="0"/>
              </a:rPr>
              <a:t>(90 </a:t>
            </a:r>
            <a:r>
              <a:rPr lang="tr-TR" dirty="0">
                <a:latin typeface="Comic Sans MS" panose="030F0702030302020204" pitchFamily="66" charset="0"/>
              </a:rPr>
              <a:t>x 95 </a:t>
            </a:r>
            <a:r>
              <a:rPr lang="tr-TR" dirty="0" smtClean="0">
                <a:latin typeface="Comic Sans MS" panose="030F0702030302020204" pitchFamily="66" charset="0"/>
              </a:rPr>
              <a:t>)= </a:t>
            </a:r>
            <a:r>
              <a:rPr lang="tr-TR" dirty="0">
                <a:latin typeface="Comic Sans MS" panose="030F0702030302020204" pitchFamily="66" charset="0"/>
              </a:rPr>
              <a:t>23.4 kg/da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Sıraya </a:t>
            </a:r>
            <a:r>
              <a:rPr lang="tr-TR" dirty="0">
                <a:latin typeface="Comic Sans MS" panose="030F0702030302020204" pitchFamily="66" charset="0"/>
              </a:rPr>
              <a:t>ekimde birim alanda olması gereken optimum bitki sayısı ekim sıra arası ve sıra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üzeri mesafe üzerinden kolaylıkla hesaplanabilir. Örneğin 70 cm sıra arası ve 30 cm sıra üzeri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verilerek yapılan bir ekimde:</a:t>
            </a:r>
          </a:p>
          <a:p>
            <a:pPr algn="just"/>
            <a:r>
              <a:rPr lang="fi-FI" dirty="0">
                <a:latin typeface="Comic Sans MS" panose="030F0702030302020204" pitchFamily="66" charset="0"/>
              </a:rPr>
              <a:t>1 bitkinin kapladığı alan = 0.7 x 0.3 = 0.21 m</a:t>
            </a:r>
            <a:r>
              <a:rPr lang="fi-FI" sz="800" dirty="0">
                <a:latin typeface="Comic Sans MS" panose="030F0702030302020204" pitchFamily="66" charset="0"/>
              </a:rPr>
              <a:t>2</a:t>
            </a: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1 dekarda bulunan bitki sayısı = 1000 m</a:t>
            </a:r>
            <a:r>
              <a:rPr lang="tr-TR" sz="800" dirty="0">
                <a:latin typeface="Comic Sans MS" panose="030F0702030302020204" pitchFamily="66" charset="0"/>
              </a:rPr>
              <a:t>2 </a:t>
            </a:r>
            <a:r>
              <a:rPr lang="tr-TR" dirty="0">
                <a:latin typeface="Comic Sans MS" panose="030F0702030302020204" pitchFamily="66" charset="0"/>
              </a:rPr>
              <a:t>/ 0.21 m</a:t>
            </a:r>
            <a:r>
              <a:rPr lang="tr-TR" sz="800" dirty="0">
                <a:latin typeface="Comic Sans MS" panose="030F0702030302020204" pitchFamily="66" charset="0"/>
              </a:rPr>
              <a:t>2 </a:t>
            </a:r>
            <a:r>
              <a:rPr lang="tr-TR" dirty="0">
                <a:latin typeface="Comic Sans MS" panose="030F0702030302020204" pitchFamily="66" charset="0"/>
              </a:rPr>
              <a:t>= 4762’dir.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1888173"/>
            <a:ext cx="10210800" cy="100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21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etin kutusu"/>
          <p:cNvSpPr txBox="1"/>
          <p:nvPr/>
        </p:nvSpPr>
        <p:spPr>
          <a:xfrm>
            <a:off x="1389956" y="4098891"/>
            <a:ext cx="6624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400" dirty="0" smtClean="0">
              <a:solidFill>
                <a:srgbClr val="E2262D"/>
              </a:solidFill>
              <a:latin typeface="Comic Sans MS" panose="030F0702030302020204" pitchFamily="66" charset="0"/>
            </a:endParaRPr>
          </a:p>
          <a:p>
            <a:endParaRPr lang="tr-TR" sz="1400" b="0" dirty="0" smtClean="0">
              <a:solidFill>
                <a:srgbClr val="E2262D"/>
              </a:solidFill>
              <a:latin typeface="Comic Sans MS" panose="030F0702030302020204" pitchFamily="66" charset="0"/>
            </a:endParaRPr>
          </a:p>
          <a:p>
            <a:r>
              <a:rPr lang="tr-TR" sz="1400" b="0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http://arastirma.tarimorman.gov.tr/ktae</a:t>
            </a:r>
          </a:p>
          <a:p>
            <a:r>
              <a:rPr lang="tr-TR" sz="1400" b="0" dirty="0" smtClean="0">
                <a:solidFill>
                  <a:srgbClr val="E2262D"/>
                </a:solidFill>
                <a:latin typeface="Comic Sans MS" panose="030F0702030302020204" pitchFamily="66" charset="0"/>
                <a:cs typeface="Arial" charset="0"/>
              </a:rPr>
              <a:t>ktae@tarimorman.gov.tr</a:t>
            </a:r>
            <a:endParaRPr lang="tr-TR" sz="1400" b="0" dirty="0">
              <a:solidFill>
                <a:srgbClr val="E2262D"/>
              </a:solidFill>
              <a:latin typeface="Comic Sans MS" panose="030F0702030302020204" pitchFamily="66" charset="0"/>
              <a:cs typeface="Arial" charset="0"/>
            </a:endParaRPr>
          </a:p>
          <a:p>
            <a:endParaRPr lang="tr-TR" sz="1400" dirty="0" smtClean="0">
              <a:solidFill>
                <a:srgbClr val="E2262D"/>
              </a:solidFill>
              <a:latin typeface="Comic Sans MS" panose="030F0702030302020204" pitchFamily="66" charset="0"/>
            </a:endParaRPr>
          </a:p>
          <a:p>
            <a:r>
              <a:rPr lang="tr-TR" sz="1400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Karadeniz Tarımsal Araştırma Enstitüsü Müdürlüğü - SAMSUN</a:t>
            </a:r>
          </a:p>
        </p:txBody>
      </p:sp>
      <p:sp>
        <p:nvSpPr>
          <p:cNvPr id="5" name="1 Metin kutusu"/>
          <p:cNvSpPr txBox="1"/>
          <p:nvPr/>
        </p:nvSpPr>
        <p:spPr>
          <a:xfrm>
            <a:off x="3190156" y="1017369"/>
            <a:ext cx="4824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TEŞEKKÜRLER…</a:t>
            </a:r>
          </a:p>
          <a:p>
            <a:pPr algn="ctr"/>
            <a:endParaRPr lang="tr-TR" sz="1800" dirty="0" smtClean="0">
              <a:solidFill>
                <a:srgbClr val="E2262D"/>
              </a:solidFill>
              <a:latin typeface="Comic Sans MS" panose="030F0702030302020204" pitchFamily="66" charset="0"/>
            </a:endParaRPr>
          </a:p>
          <a:p>
            <a:pPr algn="ctr"/>
            <a:endParaRPr lang="tr-TR" sz="1800" dirty="0">
              <a:solidFill>
                <a:srgbClr val="E2262D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1800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erkan.ozata@omu.edu.tr</a:t>
            </a:r>
          </a:p>
          <a:p>
            <a:pPr algn="ctr"/>
            <a:r>
              <a:rPr lang="tr-TR" sz="1800" b="1" dirty="0" err="1" smtClean="0">
                <a:solidFill>
                  <a:srgbClr val="E2262D"/>
                </a:solidFill>
                <a:latin typeface="Comic Sans MS" panose="030F0702030302020204" pitchFamily="66" charset="0"/>
              </a:rPr>
              <a:t>erkan.ozata</a:t>
            </a:r>
            <a:r>
              <a:rPr lang="en-US" sz="1800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@t</a:t>
            </a:r>
            <a:r>
              <a:rPr lang="tr-TR" sz="1800" b="1" dirty="0">
                <a:solidFill>
                  <a:srgbClr val="E2262D"/>
                </a:solidFill>
                <a:latin typeface="Comic Sans MS" panose="030F0702030302020204" pitchFamily="66" charset="0"/>
              </a:rPr>
              <a:t>arimorman</a:t>
            </a:r>
            <a:r>
              <a:rPr lang="en-US" sz="1800" b="1" dirty="0">
                <a:solidFill>
                  <a:srgbClr val="E2262D"/>
                </a:solidFill>
                <a:latin typeface="Comic Sans MS" panose="030F0702030302020204" pitchFamily="66" charset="0"/>
              </a:rPr>
              <a:t>.gov.t</a:t>
            </a:r>
            <a:r>
              <a:rPr lang="tr-TR" sz="1800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r</a:t>
            </a:r>
          </a:p>
        </p:txBody>
      </p:sp>
      <p:pic>
        <p:nvPicPr>
          <p:cNvPr id="6" name="Picture 6" descr="Ondokuz Mayıs Üniversitesi - Vikiped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2619341"/>
            <a:ext cx="2959099" cy="295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61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395</TotalTime>
  <Words>2013</Words>
  <Application>Microsoft Office PowerPoint</Application>
  <PresentationFormat>Geniş ekran</PresentationFormat>
  <Paragraphs>159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Arial</vt:lpstr>
      <vt:lpstr>Comic Sans MS</vt:lpstr>
      <vt:lpstr>Garamond</vt:lpstr>
      <vt:lpstr>Times New Roman</vt:lpstr>
      <vt:lpstr>Wingdings</vt:lpstr>
      <vt:lpstr>Organik</vt:lpstr>
      <vt:lpstr>Tohumluk ve Teknolojisi</vt:lpstr>
      <vt:lpstr>Ders içeriği</vt:lpstr>
      <vt:lpstr>TOHUMLARDA ARANAN ÖZELLİKLER</vt:lpstr>
      <vt:lpstr>PowerPoint Sunusu</vt:lpstr>
      <vt:lpstr>PowerPoint Sunusu</vt:lpstr>
      <vt:lpstr>Tohumluğun Biyolojik Değeri</vt:lpstr>
      <vt:lpstr>Tohumluğun Genetik Değeri</vt:lpstr>
      <vt:lpstr>TOHUMLARIN ELDE EDİLMESİ</vt:lpstr>
      <vt:lpstr>PowerPoint Sunusu</vt:lpstr>
      <vt:lpstr>PowerPoint Sunusu</vt:lpstr>
      <vt:lpstr>PowerPoint Sunusu</vt:lpstr>
      <vt:lpstr>5. TOHUM EKİMİ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Erkan ÖZATA</dc:creator>
  <cp:lastModifiedBy>Erkan ÖZATA</cp:lastModifiedBy>
  <cp:revision>66</cp:revision>
  <dcterms:created xsi:type="dcterms:W3CDTF">2020-10-12T12:40:36Z</dcterms:created>
  <dcterms:modified xsi:type="dcterms:W3CDTF">2020-10-21T07:43:21Z</dcterms:modified>
</cp:coreProperties>
</file>