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4" r:id="rId1"/>
  </p:sldMasterIdLst>
  <p:sldIdLst>
    <p:sldId id="257" r:id="rId2"/>
    <p:sldId id="259" r:id="rId3"/>
    <p:sldId id="258" r:id="rId4"/>
    <p:sldId id="260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279" r:id="rId3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011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2512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171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2938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419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706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6361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063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2567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6161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5028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63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923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3017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6003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2689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2952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A9991-C25B-4865-BE57-B6E6901AEE65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E4C96-48F0-441A-8FA6-AAE63AF4F7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61259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  <p:sldLayoutId id="2147484029" r:id="rId15"/>
    <p:sldLayoutId id="2147484030" r:id="rId16"/>
    <p:sldLayoutId id="21474840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4328733" y="565911"/>
            <a:ext cx="5651500" cy="1895508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atin typeface="Agency FB" panose="020B0503020202020204" pitchFamily="34" charset="0"/>
                <a:cs typeface="Times New Roman" panose="02020603050405020304" pitchFamily="18" charset="0"/>
              </a:rPr>
              <a:t>Tohumluk</a:t>
            </a:r>
            <a:r>
              <a:rPr lang="en-US" b="1" dirty="0">
                <a:latin typeface="Agency FB" panose="020B050302020202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Agency FB" panose="020B0503020202020204" pitchFamily="34" charset="0"/>
                <a:cs typeface="Times New Roman" panose="02020603050405020304" pitchFamily="18" charset="0"/>
              </a:rPr>
              <a:t>v</a:t>
            </a:r>
            <a:r>
              <a:rPr lang="en-US" b="1" dirty="0">
                <a:latin typeface="Agency FB" panose="020B0503020202020204" pitchFamily="34" charset="0"/>
                <a:cs typeface="Times New Roman" panose="02020603050405020304" pitchFamily="18" charset="0"/>
              </a:rPr>
              <a:t>e </a:t>
            </a:r>
            <a:r>
              <a:rPr lang="tr-TR" b="1" dirty="0">
                <a:latin typeface="Agency FB" panose="020B0503020202020204" pitchFamily="34" charset="0"/>
                <a:cs typeface="Times New Roman" panose="02020603050405020304" pitchFamily="18" charset="0"/>
              </a:rPr>
              <a:t>Teknolojisi</a:t>
            </a:r>
            <a:endParaRPr lang="tr-TR" dirty="0">
              <a:latin typeface="Agency FB" panose="020B050302020202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041900" y="2949244"/>
            <a:ext cx="3479800" cy="830262"/>
          </a:xfrm>
        </p:spPr>
        <p:txBody>
          <a:bodyPr>
            <a:normAutofit/>
          </a:bodyPr>
          <a:lstStyle/>
          <a:p>
            <a:r>
              <a:rPr lang="tr-TR" sz="2800" b="1" i="1" dirty="0" smtClean="0">
                <a:solidFill>
                  <a:schemeClr val="tx1"/>
                </a:solidFill>
                <a:latin typeface="Berlin Sans FB Demi" panose="020E0802020502020306" pitchFamily="34" charset="0"/>
                <a:cs typeface="Times New Roman" panose="02020603050405020304" pitchFamily="18" charset="0"/>
              </a:rPr>
              <a:t>Dr. Erkan ÖZATA</a:t>
            </a:r>
            <a:endParaRPr lang="tr-TR" sz="2800" b="1" i="1" dirty="0">
              <a:solidFill>
                <a:schemeClr val="tx1"/>
              </a:solidFill>
              <a:latin typeface="Berlin Sans FB Demi" panose="020E0802020502020306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Global Market Research Reports : Ken Research: 2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7331"/>
            <a:ext cx="5715000" cy="24635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orldFood Istanbul - Turkish food &amp; drink round up August 2019 | WorldFood  Istanbu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4249868"/>
            <a:ext cx="5080000" cy="24635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ndokuz Mayıs Üniversitesi - Vikiped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405276"/>
            <a:ext cx="2959099" cy="2959099"/>
          </a:xfrm>
          <a:prstGeom prst="rect">
            <a:avLst/>
          </a:prstGeom>
          <a:solidFill>
            <a:schemeClr val="tx1"/>
          </a:solidFill>
          <a:extLst/>
        </p:spPr>
      </p:pic>
    </p:spTree>
    <p:extLst>
      <p:ext uri="{BB962C8B-B14F-4D97-AF65-F5344CB8AC3E}">
        <p14:creationId xmlns:p14="http://schemas.microsoft.com/office/powerpoint/2010/main" val="31642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96936" y="837837"/>
            <a:ext cx="8674100" cy="765783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Ders içeriği</a:t>
            </a:r>
            <a:endParaRPr lang="tr-TR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1600" y="2695820"/>
            <a:ext cx="5321300" cy="1787280"/>
          </a:xfrm>
          <a:noFill/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Comic Sans MS" panose="030F0702030302020204" pitchFamily="66" charset="0"/>
              </a:rPr>
              <a:t>Tohumun </a:t>
            </a:r>
            <a:r>
              <a:rPr lang="tr-TR" sz="2400" b="1" dirty="0" smtClean="0">
                <a:latin typeface="Comic Sans MS" panose="030F0702030302020204" pitchFamily="66" charset="0"/>
              </a:rPr>
              <a:t>Fizyolojisi </a:t>
            </a:r>
          </a:p>
          <a:p>
            <a:pPr marL="0" indent="0">
              <a:buNone/>
            </a:pPr>
            <a:r>
              <a:rPr lang="tr-TR" sz="2400" b="1" dirty="0" smtClean="0">
                <a:latin typeface="Comic Sans MS" panose="030F0702030302020204" pitchFamily="66" charset="0"/>
              </a:rPr>
              <a:t>-</a:t>
            </a:r>
            <a:r>
              <a:rPr lang="tr-TR" sz="2400" b="1" dirty="0" err="1" smtClean="0">
                <a:latin typeface="Comic Sans MS" panose="030F0702030302020204" pitchFamily="66" charset="0"/>
              </a:rPr>
              <a:t>Dormancy</a:t>
            </a:r>
            <a:r>
              <a:rPr lang="tr-TR" sz="2400" b="1" dirty="0" smtClean="0">
                <a:latin typeface="Comic Sans MS" panose="030F0702030302020204" pitchFamily="66" charset="0"/>
              </a:rPr>
              <a:t> ( </a:t>
            </a:r>
            <a:r>
              <a:rPr lang="tr-TR" sz="2400" b="1" dirty="0" smtClean="0">
                <a:latin typeface="Comic Sans MS" panose="030F0702030302020204" pitchFamily="66" charset="0"/>
              </a:rPr>
              <a:t>Çimlenme Durgunluğu)</a:t>
            </a:r>
          </a:p>
          <a:p>
            <a:pPr marL="0" indent="0">
              <a:buNone/>
            </a:pPr>
            <a:r>
              <a:rPr lang="tr-TR" sz="2400" b="1" dirty="0" smtClean="0">
                <a:latin typeface="Comic Sans MS" panose="030F0702030302020204" pitchFamily="66" charset="0"/>
              </a:rPr>
              <a:t>-</a:t>
            </a:r>
            <a:r>
              <a:rPr lang="tr-TR" sz="2400" b="1" dirty="0" err="1" smtClean="0">
                <a:latin typeface="Comic Sans MS" panose="030F0702030302020204" pitchFamily="66" charset="0"/>
              </a:rPr>
              <a:t>Dormancinin</a:t>
            </a:r>
            <a:r>
              <a:rPr lang="tr-TR" sz="2400" b="1" dirty="0" smtClean="0">
                <a:latin typeface="Comic Sans MS" panose="030F0702030302020204" pitchFamily="66" charset="0"/>
              </a:rPr>
              <a:t> kırılma yöntemleri</a:t>
            </a:r>
            <a:endParaRPr lang="tr-TR" sz="2400" b="1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400" b="1" dirty="0" smtClean="0">
              <a:latin typeface="Comic Sans MS" panose="030F0702030302020204" pitchFamily="66" charset="0"/>
            </a:endParaRPr>
          </a:p>
          <a:p>
            <a:endParaRPr lang="tr-TR" sz="2400" b="1" dirty="0" smtClean="0">
              <a:latin typeface="Comic Sans MS" panose="030F0702030302020204" pitchFamily="66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00" y="2571750"/>
            <a:ext cx="6097586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8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03311" y="922618"/>
            <a:ext cx="8129589" cy="690282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tr-TR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Durgunluk</a:t>
            </a:r>
            <a:endParaRPr lang="tr-TR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2124204"/>
            <a:ext cx="3022600" cy="4381500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165100" y="2025908"/>
            <a:ext cx="86233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100" dirty="0" smtClean="0">
                <a:latin typeface="Comic Sans MS" panose="030F0702030302020204" pitchFamily="66" charset="0"/>
              </a:rPr>
              <a:t>	Bitkilerde </a:t>
            </a:r>
            <a:r>
              <a:rPr lang="tr-TR" sz="2100" dirty="0">
                <a:latin typeface="Comic Sans MS" panose="030F0702030302020204" pitchFamily="66" charset="0"/>
              </a:rPr>
              <a:t>tohumların zaman ve yer uygun oluncaya kadar çimlenmelerini </a:t>
            </a:r>
            <a:r>
              <a:rPr lang="tr-TR" sz="2100" dirty="0" smtClean="0">
                <a:latin typeface="Comic Sans MS" panose="030F0702030302020204" pitchFamily="66" charset="0"/>
              </a:rPr>
              <a:t>geciktirme yetenekleri </a:t>
            </a:r>
            <a:r>
              <a:rPr lang="tr-TR" sz="2100" dirty="0">
                <a:latin typeface="Comic Sans MS" panose="030F0702030302020204" pitchFamily="66" charset="0"/>
              </a:rPr>
              <a:t>önemli bir canlılık mekanizmasıdır. </a:t>
            </a:r>
            <a:endParaRPr lang="tr-TR" sz="2100" dirty="0" smtClean="0">
              <a:latin typeface="Comic Sans MS" panose="030F0702030302020204" pitchFamily="66" charset="0"/>
            </a:endParaRPr>
          </a:p>
          <a:p>
            <a:pPr algn="just"/>
            <a:endParaRPr lang="tr-TR" sz="2100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sz="2100" dirty="0" smtClean="0">
                <a:latin typeface="Comic Sans MS" panose="030F0702030302020204" pitchFamily="66" charset="0"/>
              </a:rPr>
              <a:t>	Tohum </a:t>
            </a:r>
            <a:r>
              <a:rPr lang="tr-TR" sz="2100" dirty="0">
                <a:latin typeface="Comic Sans MS" panose="030F0702030302020204" pitchFamily="66" charset="0"/>
              </a:rPr>
              <a:t>araştırıcıları tarafından kompleks </a:t>
            </a:r>
            <a:r>
              <a:rPr lang="tr-TR" sz="2100" dirty="0" smtClean="0">
                <a:latin typeface="Comic Sans MS" panose="030F0702030302020204" pitchFamily="66" charset="0"/>
              </a:rPr>
              <a:t>ve şaşırtıcı </a:t>
            </a:r>
            <a:r>
              <a:rPr lang="tr-TR" sz="2100" dirty="0">
                <a:latin typeface="Comic Sans MS" panose="030F0702030302020204" pitchFamily="66" charset="0"/>
              </a:rPr>
              <a:t>bir olay olarak görülen tohum </a:t>
            </a:r>
            <a:r>
              <a:rPr lang="tr-TR" sz="2100" dirty="0" err="1">
                <a:latin typeface="Comic Sans MS" panose="030F0702030302020204" pitchFamily="66" charset="0"/>
              </a:rPr>
              <a:t>dormansisi</a:t>
            </a:r>
            <a:r>
              <a:rPr lang="tr-TR" sz="2100" dirty="0">
                <a:latin typeface="Comic Sans MS" panose="030F0702030302020204" pitchFamily="66" charset="0"/>
              </a:rPr>
              <a:t>, bitkilerin canlı kalabilme ve </a:t>
            </a:r>
            <a:r>
              <a:rPr lang="tr-TR" sz="2100" dirty="0" smtClean="0">
                <a:latin typeface="Comic Sans MS" panose="030F0702030302020204" pitchFamily="66" charset="0"/>
              </a:rPr>
              <a:t>çevreye kendilerini </a:t>
            </a:r>
            <a:r>
              <a:rPr lang="tr-TR" sz="2100" dirty="0">
                <a:latin typeface="Comic Sans MS" panose="030F0702030302020204" pitchFamily="66" charset="0"/>
              </a:rPr>
              <a:t>adapte edebilmelerinin bir yoludur</a:t>
            </a:r>
            <a:r>
              <a:rPr lang="tr-TR" sz="2100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sz="2100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sz="2100" dirty="0" smtClean="0">
                <a:latin typeface="Comic Sans MS" panose="030F0702030302020204" pitchFamily="66" charset="0"/>
              </a:rPr>
              <a:t>	</a:t>
            </a:r>
            <a:r>
              <a:rPr lang="tr-TR" sz="21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Örneğin;</a:t>
            </a:r>
            <a:r>
              <a:rPr lang="tr-TR" sz="2100" dirty="0" smtClean="0">
                <a:latin typeface="Comic Sans MS" panose="030F0702030302020204" pitchFamily="66" charset="0"/>
              </a:rPr>
              <a:t> </a:t>
            </a:r>
            <a:r>
              <a:rPr lang="tr-TR" sz="2100" dirty="0">
                <a:latin typeface="Comic Sans MS" panose="030F0702030302020204" pitchFamily="66" charset="0"/>
              </a:rPr>
              <a:t>patates tohumluğu yetiştirilecek bölgenin serin, yüksek olması ve böcek </a:t>
            </a:r>
            <a:r>
              <a:rPr lang="tr-TR" sz="2100" dirty="0" err="1">
                <a:latin typeface="Comic Sans MS" panose="030F0702030302020204" pitchFamily="66" charset="0"/>
              </a:rPr>
              <a:t>populasyonlarının</a:t>
            </a:r>
            <a:r>
              <a:rPr lang="tr-TR" sz="2100" dirty="0">
                <a:latin typeface="Comic Sans MS" panose="030F0702030302020204" pitchFamily="66" charset="0"/>
              </a:rPr>
              <a:t> bulunmaması gerekir. Tahıl tohumlarının yetiştirileceği yerlerin </a:t>
            </a:r>
            <a:r>
              <a:rPr lang="tr-TR" sz="2100" dirty="0" err="1">
                <a:latin typeface="Comic Sans MS" panose="030F0702030302020204" pitchFamily="66" charset="0"/>
              </a:rPr>
              <a:t>nisbeten</a:t>
            </a:r>
            <a:r>
              <a:rPr lang="tr-TR" sz="2100" dirty="0">
                <a:latin typeface="Comic Sans MS" panose="030F0702030302020204" pitchFamily="66" charset="0"/>
              </a:rPr>
              <a:t> sıcak, oransal nemi düşük, güneşlenmesi iyi ve bulutluluğun az olması gerekir. </a:t>
            </a:r>
            <a:r>
              <a:rPr lang="tr-TR" sz="2100" dirty="0" err="1">
                <a:latin typeface="Comic Sans MS" panose="030F0702030302020204" pitchFamily="66" charset="0"/>
              </a:rPr>
              <a:t>Baklagil</a:t>
            </a:r>
            <a:r>
              <a:rPr lang="tr-TR" sz="2100" dirty="0">
                <a:latin typeface="Comic Sans MS" panose="030F0702030302020204" pitchFamily="66" charset="0"/>
              </a:rPr>
              <a:t> tohumluklarının yetiştirileceği yörelerin özellikleri tahıllara benzerdir. </a:t>
            </a:r>
            <a:endParaRPr lang="tr-TR" sz="21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92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667621" y="791328"/>
            <a:ext cx="9613861" cy="745372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Tohum </a:t>
            </a:r>
            <a:r>
              <a:rPr lang="tr-TR" b="1" dirty="0" err="1" smtClean="0">
                <a:solidFill>
                  <a:srgbClr val="FFC000"/>
                </a:solidFill>
                <a:latin typeface="Comic Sans MS" panose="030F0702030302020204" pitchFamily="66" charset="0"/>
              </a:rPr>
              <a:t>Dormansisi</a:t>
            </a:r>
            <a:r>
              <a:rPr lang="tr-TR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;</a:t>
            </a:r>
            <a:endParaRPr lang="tr-TR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65100" y="2038549"/>
            <a:ext cx="78105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200" dirty="0" smtClean="0">
                <a:latin typeface="Comic Sans MS" panose="030F0702030302020204" pitchFamily="66" charset="0"/>
              </a:rPr>
              <a:t>	Genellikle </a:t>
            </a:r>
            <a:r>
              <a:rPr lang="tr-TR" sz="2200" dirty="0">
                <a:latin typeface="Comic Sans MS" panose="030F0702030302020204" pitchFamily="66" charset="0"/>
              </a:rPr>
              <a:t>kültüre alınmaları eskilere dayanan bitkiler, yabani ve son </a:t>
            </a:r>
            <a:r>
              <a:rPr lang="tr-TR" sz="2200" dirty="0" smtClean="0">
                <a:latin typeface="Comic Sans MS" panose="030F0702030302020204" pitchFamily="66" charset="0"/>
              </a:rPr>
              <a:t>zamanlarda kültüre </a:t>
            </a:r>
            <a:r>
              <a:rPr lang="tr-TR" sz="2200" dirty="0">
                <a:latin typeface="Comic Sans MS" panose="030F0702030302020204" pitchFamily="66" charset="0"/>
              </a:rPr>
              <a:t>alınanlara göre daha az tohum </a:t>
            </a:r>
            <a:r>
              <a:rPr lang="tr-TR" sz="2200" dirty="0" err="1">
                <a:latin typeface="Comic Sans MS" panose="030F0702030302020204" pitchFamily="66" charset="0"/>
              </a:rPr>
              <a:t>dormansisi</a:t>
            </a:r>
            <a:r>
              <a:rPr lang="tr-TR" sz="2200" dirty="0">
                <a:latin typeface="Comic Sans MS" panose="030F0702030302020204" pitchFamily="66" charset="0"/>
              </a:rPr>
              <a:t> gösterirler. Kültürü yapılan </a:t>
            </a:r>
            <a:r>
              <a:rPr lang="tr-TR" sz="2200" dirty="0" smtClean="0">
                <a:latin typeface="Comic Sans MS" panose="030F0702030302020204" pitchFamily="66" charset="0"/>
              </a:rPr>
              <a:t>türlerde görülen </a:t>
            </a:r>
            <a:r>
              <a:rPr lang="tr-TR" sz="2200" dirty="0" err="1">
                <a:latin typeface="Comic Sans MS" panose="030F0702030302020204" pitchFamily="66" charset="0"/>
              </a:rPr>
              <a:t>dormansi</a:t>
            </a:r>
            <a:r>
              <a:rPr lang="tr-TR" sz="2200" dirty="0">
                <a:latin typeface="Comic Sans MS" panose="030F0702030302020204" pitchFamily="66" charset="0"/>
              </a:rPr>
              <a:t>, tohumcular, alıcılar ve tohum analizcileri için problem teşkil eder. </a:t>
            </a:r>
            <a:r>
              <a:rPr lang="tr-TR" sz="2200" dirty="0" smtClean="0">
                <a:latin typeface="Comic Sans MS" panose="030F0702030302020204" pitchFamily="66" charset="0"/>
              </a:rPr>
              <a:t>Bununla beraber </a:t>
            </a:r>
            <a:r>
              <a:rPr lang="tr-TR" sz="2200" dirty="0">
                <a:latin typeface="Comic Sans MS" panose="030F0702030302020204" pitchFamily="66" charset="0"/>
              </a:rPr>
              <a:t>bazı kültür bitkilerinde tohum </a:t>
            </a:r>
            <a:r>
              <a:rPr lang="tr-TR" sz="2200" dirty="0" err="1">
                <a:latin typeface="Comic Sans MS" panose="030F0702030302020204" pitchFamily="66" charset="0"/>
              </a:rPr>
              <a:t>dormansisi</a:t>
            </a:r>
            <a:r>
              <a:rPr lang="tr-TR" sz="2200" dirty="0">
                <a:latin typeface="Comic Sans MS" panose="030F0702030302020204" pitchFamily="66" charset="0"/>
              </a:rPr>
              <a:t> arzu edilir</a:t>
            </a:r>
            <a:r>
              <a:rPr lang="tr-TR" sz="2200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sz="2200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sz="22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tr-TR" sz="2200" u="sng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Tohum </a:t>
            </a:r>
            <a:r>
              <a:rPr lang="tr-TR" sz="2200" u="sng" dirty="0" err="1">
                <a:solidFill>
                  <a:schemeClr val="bg1"/>
                </a:solidFill>
                <a:latin typeface="Comic Sans MS" panose="030F0702030302020204" pitchFamily="66" charset="0"/>
              </a:rPr>
              <a:t>dormansisi</a:t>
            </a:r>
            <a:r>
              <a:rPr lang="tr-TR" sz="2200" u="sng" dirty="0">
                <a:solidFill>
                  <a:schemeClr val="bg1"/>
                </a:solidFill>
                <a:latin typeface="Comic Sans MS" panose="030F0702030302020204" pitchFamily="66" charset="0"/>
              </a:rPr>
              <a:t>; </a:t>
            </a:r>
            <a:r>
              <a:rPr lang="tr-TR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normal çimlenmeye uygun çevre şartlarında tohum </a:t>
            </a:r>
            <a:r>
              <a:rPr lang="tr-TR" sz="22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çimlenmesinin içsel </a:t>
            </a:r>
            <a:r>
              <a:rPr lang="tr-TR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nedenlerle önlenmesidir. Çevre koşullarının etkisi altında bir bitki </a:t>
            </a:r>
            <a:r>
              <a:rPr lang="tr-TR" sz="22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organının gelişmesindeki </a:t>
            </a:r>
            <a:r>
              <a:rPr lang="tr-TR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gecikme ise “Dinlenme Hali” olarak ifade edilir.</a:t>
            </a:r>
            <a:endParaRPr lang="tr-TR" sz="2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Seed Dormancy - Causes, Types, Methods and its Import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107728"/>
            <a:ext cx="3860800" cy="442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88221" y="863600"/>
            <a:ext cx="9613861" cy="754666"/>
          </a:xfrm>
        </p:spPr>
        <p:txBody>
          <a:bodyPr/>
          <a:lstStyle/>
          <a:p>
            <a:pPr algn="ctr"/>
            <a:r>
              <a:rPr lang="tr-TR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Tohum </a:t>
            </a:r>
            <a:r>
              <a:rPr lang="tr-TR" dirty="0" err="1" smtClean="0">
                <a:solidFill>
                  <a:srgbClr val="FFC000"/>
                </a:solidFill>
                <a:latin typeface="Comic Sans MS" panose="030F0702030302020204" pitchFamily="66" charset="0"/>
              </a:rPr>
              <a:t>dormansisi</a:t>
            </a:r>
            <a:r>
              <a:rPr lang="tr-TR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 mekanizmaları;</a:t>
            </a:r>
            <a:endParaRPr lang="tr-TR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48521" y="2070173"/>
            <a:ext cx="11422779" cy="28166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200" b="1" dirty="0" smtClean="0">
                <a:latin typeface="Comic Sans MS" panose="030F0702030302020204" pitchFamily="66" charset="0"/>
              </a:rPr>
              <a:t>	</a:t>
            </a:r>
            <a:r>
              <a:rPr lang="tr-TR" sz="2200" u="sng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Tohum </a:t>
            </a:r>
            <a:r>
              <a:rPr lang="tr-TR" sz="2200" u="sng" dirty="0">
                <a:solidFill>
                  <a:schemeClr val="bg1"/>
                </a:solidFill>
                <a:latin typeface="Comic Sans MS" panose="030F0702030302020204" pitchFamily="66" charset="0"/>
              </a:rPr>
              <a:t>dormansisinin </a:t>
            </a:r>
            <a:r>
              <a:rPr lang="tr-TR" sz="2200" u="sng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birçok fiziksel </a:t>
            </a:r>
            <a:r>
              <a:rPr lang="tr-TR" sz="2200" u="sng" dirty="0">
                <a:solidFill>
                  <a:schemeClr val="bg1"/>
                </a:solidFill>
                <a:latin typeface="Comic Sans MS" panose="030F0702030302020204" pitchFamily="66" charset="0"/>
              </a:rPr>
              <a:t>ve fizyolojik </a:t>
            </a:r>
            <a:r>
              <a:rPr lang="tr-TR" sz="2200" u="sng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mekanizması;</a:t>
            </a:r>
          </a:p>
          <a:p>
            <a:pPr marL="0" indent="0">
              <a:buNone/>
            </a:pPr>
            <a:endParaRPr lang="tr-TR" sz="2200" u="sng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200" i="1" dirty="0">
                <a:latin typeface="Comic Sans MS" panose="030F0702030302020204" pitchFamily="66" charset="0"/>
              </a:rPr>
              <a:t>1. Tohum kabuğunun Suyu ve Gazı Geçirmemesi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200" i="1" dirty="0">
                <a:latin typeface="Comic Sans MS" panose="030F0702030302020204" pitchFamily="66" charset="0"/>
              </a:rPr>
              <a:t>2. </a:t>
            </a:r>
            <a:r>
              <a:rPr lang="tr-TR" sz="2200" i="1" dirty="0">
                <a:solidFill>
                  <a:srgbClr val="FFFF00"/>
                </a:solidFill>
                <a:latin typeface="Comic Sans MS" panose="030F0702030302020204" pitchFamily="66" charset="0"/>
              </a:rPr>
              <a:t>Embriyonun Gelişmesini Tohum Kabuğunun Mekanik Olarak Önlemesi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200" i="1" dirty="0">
                <a:latin typeface="Comic Sans MS" panose="030F0702030302020204" pitchFamily="66" charset="0"/>
              </a:rPr>
              <a:t>3. Gelişmemiş Embriyo </a:t>
            </a:r>
            <a:r>
              <a:rPr lang="tr-TR" sz="2200" i="1" dirty="0" err="1">
                <a:latin typeface="Comic Sans MS" panose="030F0702030302020204" pitchFamily="66" charset="0"/>
              </a:rPr>
              <a:t>Dormansisi</a:t>
            </a:r>
            <a:endParaRPr lang="tr-TR" sz="2200" i="1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200" i="1" dirty="0">
                <a:latin typeface="Comic Sans MS" panose="030F0702030302020204" pitchFamily="66" charset="0"/>
              </a:rPr>
              <a:t>4. </a:t>
            </a:r>
            <a:r>
              <a:rPr lang="tr-TR" sz="2200" i="1" dirty="0">
                <a:solidFill>
                  <a:srgbClr val="FFFF00"/>
                </a:solidFill>
                <a:latin typeface="Comic Sans MS" panose="030F0702030302020204" pitchFamily="66" charset="0"/>
              </a:rPr>
              <a:t>Embriyo </a:t>
            </a:r>
            <a:r>
              <a:rPr lang="tr-TR" sz="2200" i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Dormansisi</a:t>
            </a:r>
            <a:endParaRPr lang="tr-TR" sz="2200" i="1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200" i="1" dirty="0">
                <a:latin typeface="Comic Sans MS" panose="030F0702030302020204" pitchFamily="66" charset="0"/>
              </a:rPr>
              <a:t>5. Çimlenmeyi Engelleyen Kimyasal Maddelerden Dolayı Meydana Gelen </a:t>
            </a:r>
            <a:r>
              <a:rPr lang="tr-TR" sz="2200" i="1" dirty="0" err="1">
                <a:latin typeface="Comic Sans MS" panose="030F0702030302020204" pitchFamily="66" charset="0"/>
              </a:rPr>
              <a:t>Dormansi</a:t>
            </a:r>
            <a:endParaRPr lang="tr-TR" sz="2200" dirty="0">
              <a:latin typeface="Comic Sans MS" panose="030F0702030302020204" pitchFamily="66" charset="0"/>
            </a:endParaRPr>
          </a:p>
        </p:txBody>
      </p:sp>
      <p:pic>
        <p:nvPicPr>
          <p:cNvPr id="2054" name="Picture 6" descr="Seed Dormancy Important Concept - Agri lear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093" y="4938970"/>
            <a:ext cx="3482975" cy="177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21" y="4886840"/>
            <a:ext cx="3490041" cy="176212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0" y="4886840"/>
            <a:ext cx="3162300" cy="177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6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2221" y="956428"/>
            <a:ext cx="9613861" cy="567572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C000"/>
                </a:solidFill>
                <a:latin typeface="Akrobat" panose="00000600000000000000" pitchFamily="2" charset="-94"/>
                <a:ea typeface="MS Gothic" panose="020B0609070205080204" pitchFamily="49" charset="-128"/>
              </a:rPr>
              <a:t>Tohum kabuğunun Suyu ve Gazı </a:t>
            </a:r>
            <a:r>
              <a:rPr lang="tr-TR" b="1" dirty="0" smtClean="0">
                <a:solidFill>
                  <a:srgbClr val="FFC000"/>
                </a:solidFill>
                <a:latin typeface="Akrobat" panose="00000600000000000000" pitchFamily="2" charset="-94"/>
                <a:ea typeface="MS Gothic" panose="020B0609070205080204" pitchFamily="49" charset="-128"/>
              </a:rPr>
              <a:t>Geçirmemesi</a:t>
            </a:r>
            <a:endParaRPr lang="tr-TR" dirty="0">
              <a:solidFill>
                <a:srgbClr val="FFC000"/>
              </a:solidFill>
              <a:latin typeface="Akrobat" panose="00000600000000000000" pitchFamily="2" charset="-94"/>
              <a:ea typeface="MS Gothic" panose="020B0609070205080204" pitchFamily="49" charset="-128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39700" y="2038340"/>
            <a:ext cx="85852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>
                <a:latin typeface="Comic Sans MS" panose="030F0702030302020204" pitchFamily="66" charset="0"/>
              </a:rPr>
              <a:t>	Suyu </a:t>
            </a:r>
            <a:r>
              <a:rPr lang="tr-TR" dirty="0">
                <a:latin typeface="Comic Sans MS" panose="030F0702030302020204" pitchFamily="66" charset="0"/>
              </a:rPr>
              <a:t>ve gazları geçirmeyen tohum kabuğu kültürü yapılan türlerde belki de en </a:t>
            </a:r>
            <a:r>
              <a:rPr lang="tr-TR" dirty="0" smtClean="0">
                <a:latin typeface="Comic Sans MS" panose="030F0702030302020204" pitchFamily="66" charset="0"/>
              </a:rPr>
              <a:t>iyi bilinen </a:t>
            </a:r>
            <a:r>
              <a:rPr lang="tr-TR" dirty="0" err="1">
                <a:latin typeface="Comic Sans MS" panose="030F0702030302020204" pitchFamily="66" charset="0"/>
              </a:rPr>
              <a:t>dormansi</a:t>
            </a:r>
            <a:r>
              <a:rPr lang="tr-TR" dirty="0">
                <a:latin typeface="Comic Sans MS" panose="030F0702030302020204" pitchFamily="66" charset="0"/>
              </a:rPr>
              <a:t> mekanizmasını meydana getirir. </a:t>
            </a:r>
            <a:r>
              <a:rPr lang="tr-TR" dirty="0" smtClean="0">
                <a:latin typeface="Comic Sans MS" panose="030F0702030302020204" pitchFamily="66" charset="0"/>
              </a:rPr>
              <a:t>Bazı </a:t>
            </a:r>
            <a:r>
              <a:rPr lang="tr-TR" dirty="0" err="1">
                <a:latin typeface="Comic Sans MS" panose="030F0702030302020204" pitchFamily="66" charset="0"/>
              </a:rPr>
              <a:t>baklagil</a:t>
            </a:r>
            <a:r>
              <a:rPr lang="tr-TR" dirty="0">
                <a:latin typeface="Comic Sans MS" panose="030F0702030302020204" pitchFamily="66" charset="0"/>
              </a:rPr>
              <a:t> </a:t>
            </a:r>
            <a:r>
              <a:rPr lang="tr-TR" dirty="0" smtClean="0">
                <a:latin typeface="Comic Sans MS" panose="030F0702030302020204" pitchFamily="66" charset="0"/>
              </a:rPr>
              <a:t>tohumları da </a:t>
            </a:r>
            <a:r>
              <a:rPr lang="tr-TR" dirty="0">
                <a:latin typeface="Comic Sans MS" panose="030F0702030302020204" pitchFamily="66" charset="0"/>
              </a:rPr>
              <a:t>geçirgenliği önleyici mumlu bir tabaka ile kaplanmıştır. Bu bitkilerde tohum </a:t>
            </a:r>
            <a:r>
              <a:rPr lang="tr-TR" dirty="0" smtClean="0">
                <a:latin typeface="Comic Sans MS" panose="030F0702030302020204" pitchFamily="66" charset="0"/>
              </a:rPr>
              <a:t>kabuğu genellikle </a:t>
            </a:r>
            <a:r>
              <a:rPr lang="tr-TR" dirty="0">
                <a:latin typeface="Comic Sans MS" panose="030F0702030302020204" pitchFamily="66" charset="0"/>
              </a:rPr>
              <a:t>ekimden hemen sonra parçalanır ve geçirgen hale gelir. Bazı tohumlarda ise bu </a:t>
            </a:r>
            <a:r>
              <a:rPr lang="tr-TR" dirty="0" smtClean="0">
                <a:latin typeface="Comic Sans MS" panose="030F0702030302020204" pitchFamily="66" charset="0"/>
              </a:rPr>
              <a:t>olay çok </a:t>
            </a:r>
            <a:r>
              <a:rPr lang="tr-TR" dirty="0">
                <a:latin typeface="Comic Sans MS" panose="030F0702030302020204" pitchFamily="66" charset="0"/>
              </a:rPr>
              <a:t>daha yavaş meydana gelir (kademeli çimlenme</a:t>
            </a:r>
            <a:r>
              <a:rPr lang="tr-TR" dirty="0" smtClean="0">
                <a:latin typeface="Comic Sans MS" panose="030F0702030302020204" pitchFamily="66" charset="0"/>
              </a:rPr>
              <a:t>).</a:t>
            </a:r>
          </a:p>
          <a:p>
            <a:pPr algn="just"/>
            <a:endParaRPr lang="tr-TR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dirty="0" smtClean="0">
                <a:latin typeface="Comic Sans MS" panose="030F0702030302020204" pitchFamily="66" charset="0"/>
              </a:rPr>
              <a:t>	</a:t>
            </a:r>
            <a:r>
              <a:rPr lang="tr-TR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Dormansi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, hastalık, böcek zararlıları, kuraklık ve erken ilkbahar donlarından tüm 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bitki örtüsünü 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koruduğu gibi çimlenmenin devamını da sağladığı için özellikle yem 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bitkilerinde büyük 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bir avantaj sağlar. Buğdaygillerin tohumlarında sert tohum kabuğu </a:t>
            </a:r>
            <a:r>
              <a:rPr lang="tr-TR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dormansisi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 görüldüğü 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için sert tohum olarak nitelendirilirler. Sert tohum kabuğunun parçalanması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, ıslanma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, kuruma, donma, çözünme, orman yangınları, hayvanların sindirim yolundan </a:t>
            </a:r>
            <a:r>
              <a:rPr lang="tr-TR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geçme,toprak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asitliği ve mikroorganizmalar gibi faktörlerin etkisiyle olur. Çoğu 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tohumlarda olumdan 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sonra kurumaya doğru geçen sürede, tohum kabuğunun su geçirgenliği 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giderek artar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. Bu artış nem ve sıcaklığın sürekli değişiklik gösterdiği doğa koşullarında daha hızlı olur.</a:t>
            </a:r>
            <a:endParaRPr lang="tr-TR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832" y="2038340"/>
            <a:ext cx="3110616" cy="445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9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01600" y="1980843"/>
            <a:ext cx="6985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>
                <a:latin typeface="Comic Sans MS" panose="030F0702030302020204" pitchFamily="66" charset="0"/>
              </a:rPr>
              <a:t>	Tohumlarda </a:t>
            </a:r>
            <a:r>
              <a:rPr lang="tr-TR" sz="2000" dirty="0">
                <a:latin typeface="Comic Sans MS" panose="030F0702030302020204" pitchFamily="66" charset="0"/>
              </a:rPr>
              <a:t>gazlara geçirgen olmama durumu kahve, yabani yulaf ve salatalık dahil </a:t>
            </a:r>
            <a:r>
              <a:rPr lang="tr-TR" sz="2000" dirty="0" smtClean="0">
                <a:latin typeface="Comic Sans MS" panose="030F0702030302020204" pitchFamily="66" charset="0"/>
              </a:rPr>
              <a:t>bir çok </a:t>
            </a:r>
            <a:r>
              <a:rPr lang="tr-TR" sz="2000" dirty="0">
                <a:latin typeface="Comic Sans MS" panose="030F0702030302020204" pitchFamily="66" charset="0"/>
              </a:rPr>
              <a:t>türün tohumlarında görülmekle beraber daha azdır. Ayrıca bazı ağaç türleri </a:t>
            </a:r>
            <a:r>
              <a:rPr lang="tr-TR" sz="2000" dirty="0" smtClean="0">
                <a:latin typeface="Comic Sans MS" panose="030F0702030302020204" pitchFamily="66" charset="0"/>
              </a:rPr>
              <a:t>tohumlarında da </a:t>
            </a:r>
            <a:r>
              <a:rPr lang="tr-TR" sz="2000" dirty="0">
                <a:latin typeface="Comic Sans MS" panose="030F0702030302020204" pitchFamily="66" charset="0"/>
              </a:rPr>
              <a:t>(bazı çamlar, huş ağacı, dişbudak türleri, kanada baldıranı) görülmektedir. Normal nem </a:t>
            </a:r>
            <a:r>
              <a:rPr lang="tr-TR" sz="2000" dirty="0" smtClean="0">
                <a:latin typeface="Comic Sans MS" panose="030F0702030302020204" pitchFamily="66" charset="0"/>
              </a:rPr>
              <a:t>ve sıcaklık </a:t>
            </a:r>
            <a:r>
              <a:rPr lang="tr-TR" sz="2000" dirty="0">
                <a:latin typeface="Comic Sans MS" panose="030F0702030302020204" pitchFamily="66" charset="0"/>
              </a:rPr>
              <a:t>koşullarında tohum kabuğu oksijeni hiç geçirmediği için embriyonun </a:t>
            </a:r>
            <a:r>
              <a:rPr lang="tr-TR" sz="2000" dirty="0" smtClean="0">
                <a:latin typeface="Comic Sans MS" panose="030F0702030302020204" pitchFamily="66" charset="0"/>
              </a:rPr>
              <a:t>ihtiyaç duyduğu </a:t>
            </a:r>
            <a:r>
              <a:rPr lang="tr-TR" sz="2000" dirty="0">
                <a:latin typeface="Comic Sans MS" panose="030F0702030302020204" pitchFamily="66" charset="0"/>
              </a:rPr>
              <a:t>oksijeni bulamamasından çimlenme olmaz. </a:t>
            </a:r>
            <a:r>
              <a:rPr lang="tr-TR" sz="2000" dirty="0" smtClean="0">
                <a:latin typeface="Comic Sans MS" panose="030F0702030302020204" pitchFamily="66" charset="0"/>
              </a:rPr>
              <a:t>Ancak </a:t>
            </a:r>
            <a:r>
              <a:rPr lang="tr-TR" sz="2000" dirty="0">
                <a:latin typeface="Comic Sans MS" panose="030F0702030302020204" pitchFamily="66" charset="0"/>
              </a:rPr>
              <a:t>yüksek oksijen </a:t>
            </a:r>
            <a:r>
              <a:rPr lang="tr-TR" sz="2000" dirty="0" smtClean="0">
                <a:latin typeface="Comic Sans MS" panose="030F0702030302020204" pitchFamily="66" charset="0"/>
              </a:rPr>
              <a:t>konsantrasyonun da </a:t>
            </a:r>
            <a:r>
              <a:rPr lang="tr-TR" sz="2000" dirty="0">
                <a:latin typeface="Comic Sans MS" panose="030F0702030302020204" pitchFamily="66" charset="0"/>
              </a:rPr>
              <a:t>çimlenme olabilmektedir</a:t>
            </a:r>
            <a:r>
              <a:rPr lang="tr-TR" sz="2000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r>
              <a:rPr lang="tr-TR" sz="2000" dirty="0" smtClean="0">
                <a:latin typeface="Comic Sans MS" panose="030F0702030302020204" pitchFamily="66" charset="0"/>
              </a:rPr>
              <a:t>	Yüksek </a:t>
            </a:r>
            <a:r>
              <a:rPr lang="tr-TR" sz="2000" dirty="0">
                <a:latin typeface="Comic Sans MS" panose="030F0702030302020204" pitchFamily="66" charset="0"/>
              </a:rPr>
              <a:t>sıcaklıklarda tohumun oksijen ihtiyacı azalmaktadır</a:t>
            </a:r>
            <a:r>
              <a:rPr lang="tr-TR" sz="2000" dirty="0" smtClean="0">
                <a:latin typeface="Comic Sans MS" panose="030F0702030302020204" pitchFamily="66" charset="0"/>
              </a:rPr>
              <a:t>. Bitki </a:t>
            </a:r>
            <a:r>
              <a:rPr lang="tr-TR" sz="2000" dirty="0">
                <a:latin typeface="Comic Sans MS" panose="030F0702030302020204" pitchFamily="66" charset="0"/>
              </a:rPr>
              <a:t>tohumlarının kuru olarak depo edilmeleri ya da doğal koşullar </a:t>
            </a:r>
            <a:r>
              <a:rPr lang="tr-TR" sz="2000" dirty="0" smtClean="0">
                <a:latin typeface="Comic Sans MS" panose="030F0702030302020204" pitchFamily="66" charset="0"/>
              </a:rPr>
              <a:t>altında bulundurulmalarında </a:t>
            </a:r>
            <a:r>
              <a:rPr lang="tr-TR" sz="2000" dirty="0">
                <a:latin typeface="Comic Sans MS" panose="030F0702030302020204" pitchFamily="66" charset="0"/>
              </a:rPr>
              <a:t>tohum kabuğunun O2 geçirgenliği artmakta ve embriyonun O2 </a:t>
            </a:r>
            <a:r>
              <a:rPr lang="tr-TR" sz="2000" dirty="0" smtClean="0">
                <a:latin typeface="Comic Sans MS" panose="030F0702030302020204" pitchFamily="66" charset="0"/>
              </a:rPr>
              <a:t>ihtiyacı azalmakta </a:t>
            </a:r>
            <a:r>
              <a:rPr lang="tr-TR" sz="2000" dirty="0">
                <a:latin typeface="Comic Sans MS" panose="030F0702030302020204" pitchFamily="66" charset="0"/>
              </a:rPr>
              <a:t>ve çimlenmede durgunluk süresi kısalmaktadır.</a:t>
            </a:r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681038" y="752475"/>
            <a:ext cx="9613900" cy="784225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C000"/>
                </a:solidFill>
                <a:latin typeface="Akrobat" panose="00000600000000000000" pitchFamily="2" charset="-94"/>
                <a:ea typeface="MS Gothic" panose="020B0609070205080204" pitchFamily="49" charset="-128"/>
              </a:rPr>
              <a:t>Tohum kabuğunun Suyu ve Gazı </a:t>
            </a:r>
            <a:r>
              <a:rPr lang="tr-TR" b="1" dirty="0" smtClean="0">
                <a:solidFill>
                  <a:srgbClr val="FFC000"/>
                </a:solidFill>
                <a:latin typeface="Akrobat" panose="00000600000000000000" pitchFamily="2" charset="-94"/>
                <a:ea typeface="MS Gothic" panose="020B0609070205080204" pitchFamily="49" charset="-128"/>
              </a:rPr>
              <a:t>Geçirmemesi</a:t>
            </a:r>
            <a:endParaRPr lang="tr-TR" dirty="0">
              <a:solidFill>
                <a:srgbClr val="FFC000"/>
              </a:solidFill>
              <a:latin typeface="Akrobat" panose="00000600000000000000" pitchFamily="2" charset="-94"/>
              <a:ea typeface="MS Gothic" panose="020B0609070205080204" pitchFamily="49" charset="-128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449" y="2209800"/>
            <a:ext cx="4615150" cy="448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8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65100" y="2136845"/>
            <a:ext cx="762000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900" dirty="0" smtClean="0">
                <a:latin typeface="Comic Sans MS" panose="030F0702030302020204" pitchFamily="66" charset="0"/>
              </a:rPr>
              <a:t>	Baklagillerde </a:t>
            </a:r>
            <a:r>
              <a:rPr lang="tr-TR" sz="1900" dirty="0">
                <a:latin typeface="Comic Sans MS" panose="030F0702030302020204" pitchFamily="66" charset="0"/>
              </a:rPr>
              <a:t>olduğu gibi bitkilerin çoğunda su ve gazların geçişinden sorumlu </a:t>
            </a:r>
            <a:r>
              <a:rPr lang="tr-TR" sz="1900" dirty="0" smtClean="0">
                <a:latin typeface="Comic Sans MS" panose="030F0702030302020204" pitchFamily="66" charset="0"/>
              </a:rPr>
              <a:t>olan doku </a:t>
            </a:r>
            <a:r>
              <a:rPr lang="tr-TR" sz="1900" dirty="0">
                <a:latin typeface="Comic Sans MS" panose="030F0702030302020204" pitchFamily="66" charset="0"/>
              </a:rPr>
              <a:t>tohum kabuğudur. </a:t>
            </a:r>
            <a:r>
              <a:rPr lang="tr-TR" sz="1900" dirty="0" err="1">
                <a:latin typeface="Comic Sans MS" panose="030F0702030302020204" pitchFamily="66" charset="0"/>
              </a:rPr>
              <a:t>Testa</a:t>
            </a:r>
            <a:r>
              <a:rPr lang="tr-TR" sz="1900" dirty="0">
                <a:latin typeface="Comic Sans MS" panose="030F0702030302020204" pitchFamily="66" charset="0"/>
              </a:rPr>
              <a:t>, </a:t>
            </a:r>
            <a:r>
              <a:rPr lang="tr-TR" sz="1900" dirty="0" err="1">
                <a:latin typeface="Comic Sans MS" panose="030F0702030302020204" pitchFamily="66" charset="0"/>
              </a:rPr>
              <a:t>perikarp</a:t>
            </a:r>
            <a:r>
              <a:rPr lang="tr-TR" sz="1900" dirty="0">
                <a:latin typeface="Comic Sans MS" panose="030F0702030302020204" pitchFamily="66" charset="0"/>
              </a:rPr>
              <a:t> veya </a:t>
            </a:r>
            <a:r>
              <a:rPr lang="tr-TR" sz="1900" dirty="0" err="1">
                <a:latin typeface="Comic Sans MS" panose="030F0702030302020204" pitchFamily="66" charset="0"/>
              </a:rPr>
              <a:t>nucellar</a:t>
            </a:r>
            <a:r>
              <a:rPr lang="tr-TR" sz="1900" dirty="0">
                <a:latin typeface="Comic Sans MS" panose="030F0702030302020204" pitchFamily="66" charset="0"/>
              </a:rPr>
              <a:t> zarlarında çeşitli su ve gaz </a:t>
            </a:r>
            <a:r>
              <a:rPr lang="tr-TR" sz="1900" dirty="0" smtClean="0">
                <a:latin typeface="Comic Sans MS" panose="030F0702030302020204" pitchFamily="66" charset="0"/>
              </a:rPr>
              <a:t>geçirmez maddelerin </a:t>
            </a:r>
            <a:r>
              <a:rPr lang="tr-TR" sz="1900" dirty="0">
                <a:latin typeface="Comic Sans MS" panose="030F0702030302020204" pitchFamily="66" charset="0"/>
              </a:rPr>
              <a:t>birikmesi sonucu geçirgenlik önlenir. </a:t>
            </a:r>
            <a:r>
              <a:rPr lang="tr-TR" sz="1900" dirty="0" err="1">
                <a:latin typeface="Comic Sans MS" panose="030F0702030302020204" pitchFamily="66" charset="0"/>
              </a:rPr>
              <a:t>Baklagil</a:t>
            </a:r>
            <a:r>
              <a:rPr lang="tr-TR" sz="1900" dirty="0">
                <a:latin typeface="Comic Sans MS" panose="030F0702030302020204" pitchFamily="66" charset="0"/>
              </a:rPr>
              <a:t> tohum kabuklarında fazla </a:t>
            </a:r>
            <a:r>
              <a:rPr lang="tr-TR" sz="1900" dirty="0" smtClean="0">
                <a:latin typeface="Comic Sans MS" panose="030F0702030302020204" pitchFamily="66" charset="0"/>
              </a:rPr>
              <a:t>miktarda </a:t>
            </a:r>
            <a:r>
              <a:rPr lang="tr-TR" sz="1900" dirty="0" err="1" smtClean="0">
                <a:latin typeface="Comic Sans MS" panose="030F0702030302020204" pitchFamily="66" charset="0"/>
              </a:rPr>
              <a:t>suberin</a:t>
            </a:r>
            <a:r>
              <a:rPr lang="tr-TR" sz="1900" dirty="0">
                <a:latin typeface="Comic Sans MS" panose="030F0702030302020204" pitchFamily="66" charset="0"/>
              </a:rPr>
              <a:t>, lignin veya </a:t>
            </a:r>
            <a:r>
              <a:rPr lang="tr-TR" sz="1900" dirty="0" err="1">
                <a:latin typeface="Comic Sans MS" panose="030F0702030302020204" pitchFamily="66" charset="0"/>
              </a:rPr>
              <a:t>kutin</a:t>
            </a:r>
            <a:r>
              <a:rPr lang="tr-TR" sz="1900" dirty="0">
                <a:latin typeface="Comic Sans MS" panose="030F0702030302020204" pitchFamily="66" charset="0"/>
              </a:rPr>
              <a:t> birikmesi görülür. Tohumların suyu almalarında ilk zamanlarda </a:t>
            </a:r>
            <a:r>
              <a:rPr lang="tr-TR" sz="1900" dirty="0" smtClean="0">
                <a:latin typeface="Comic Sans MS" panose="030F0702030302020204" pitchFamily="66" charset="0"/>
              </a:rPr>
              <a:t>ve kısa </a:t>
            </a:r>
            <a:r>
              <a:rPr lang="tr-TR" sz="1900" dirty="0">
                <a:latin typeface="Comic Sans MS" panose="030F0702030302020204" pitchFamily="66" charset="0"/>
              </a:rPr>
              <a:t>dönemlerde </a:t>
            </a:r>
            <a:r>
              <a:rPr lang="tr-TR" sz="1900" dirty="0" err="1">
                <a:latin typeface="Comic Sans MS" panose="030F0702030302020204" pitchFamily="66" charset="0"/>
              </a:rPr>
              <a:t>mikrofilin</a:t>
            </a:r>
            <a:r>
              <a:rPr lang="tr-TR" sz="1900" dirty="0">
                <a:latin typeface="Comic Sans MS" panose="030F0702030302020204" pitchFamily="66" charset="0"/>
              </a:rPr>
              <a:t>, uzun periyotlarda ise tohum kabuğunun suyun girişinin esas </a:t>
            </a:r>
            <a:r>
              <a:rPr lang="tr-TR" sz="1900" dirty="0" smtClean="0">
                <a:latin typeface="Comic Sans MS" panose="030F0702030302020204" pitchFamily="66" charset="0"/>
              </a:rPr>
              <a:t>yeri olduğu </a:t>
            </a:r>
            <a:r>
              <a:rPr lang="tr-TR" sz="1900" dirty="0">
                <a:latin typeface="Comic Sans MS" panose="030F0702030302020204" pitchFamily="66" charset="0"/>
              </a:rPr>
              <a:t>saptanmıştır</a:t>
            </a:r>
            <a:r>
              <a:rPr lang="tr-TR" sz="1900" dirty="0" smtClean="0">
                <a:latin typeface="Comic Sans MS" panose="030F0702030302020204" pitchFamily="66" charset="0"/>
              </a:rPr>
              <a:t>.</a:t>
            </a:r>
            <a:endParaRPr lang="tr-TR" sz="1900" dirty="0">
              <a:latin typeface="Comic Sans MS" panose="030F0702030302020204" pitchFamily="66" charset="0"/>
            </a:endParaRPr>
          </a:p>
          <a:p>
            <a:pPr algn="just"/>
            <a:r>
              <a:rPr lang="tr-TR" sz="1900" dirty="0" smtClean="0">
                <a:latin typeface="Comic Sans MS" panose="030F0702030302020204" pitchFamily="66" charset="0"/>
              </a:rPr>
              <a:t>	Sert </a:t>
            </a:r>
            <a:r>
              <a:rPr lang="tr-TR" sz="1900" dirty="0">
                <a:latin typeface="Comic Sans MS" panose="030F0702030302020204" pitchFamily="66" charset="0"/>
              </a:rPr>
              <a:t>tohumlarda su alımının ilginç bir mekanizması vardır. Bazı türlerde </a:t>
            </a:r>
            <a:r>
              <a:rPr lang="tr-TR" sz="1900" dirty="0" smtClean="0">
                <a:latin typeface="Comic Sans MS" panose="030F0702030302020204" pitchFamily="66" charset="0"/>
              </a:rPr>
              <a:t>tohum kabuğunun </a:t>
            </a:r>
            <a:r>
              <a:rPr lang="tr-TR" sz="1900" dirty="0" err="1">
                <a:latin typeface="Comic Sans MS" panose="030F0702030302020204" pitchFamily="66" charset="0"/>
              </a:rPr>
              <a:t>mikrofil</a:t>
            </a:r>
            <a:r>
              <a:rPr lang="tr-TR" sz="1900" dirty="0">
                <a:latin typeface="Comic Sans MS" panose="030F0702030302020204" pitchFamily="66" charset="0"/>
              </a:rPr>
              <a:t> bölgesinde bir açıklık bulunur. Normal durumda kapalı olan bu açıklık</a:t>
            </a:r>
            <a:r>
              <a:rPr lang="tr-TR" sz="1900" dirty="0" smtClean="0">
                <a:latin typeface="Comic Sans MS" panose="030F0702030302020204" pitchFamily="66" charset="0"/>
              </a:rPr>
              <a:t>, sıkıştırma</a:t>
            </a:r>
            <a:r>
              <a:rPr lang="tr-TR" sz="1900" dirty="0">
                <a:latin typeface="Comic Sans MS" panose="030F0702030302020204" pitchFamily="66" charset="0"/>
              </a:rPr>
              <a:t>, </a:t>
            </a:r>
            <a:r>
              <a:rPr lang="tr-TR" sz="1900" dirty="0" err="1">
                <a:latin typeface="Comic Sans MS" panose="030F0702030302020204" pitchFamily="66" charset="0"/>
              </a:rPr>
              <a:t>sülfirik</a:t>
            </a:r>
            <a:r>
              <a:rPr lang="tr-TR" sz="1900" dirty="0">
                <a:latin typeface="Comic Sans MS" panose="030F0702030302020204" pitchFamily="66" charset="0"/>
              </a:rPr>
              <a:t> asit muamelesi, sıcaklık değişmeleri, ıslanma, kuruma, toprak asitliği</a:t>
            </a:r>
            <a:r>
              <a:rPr lang="tr-TR" sz="1900" dirty="0" smtClean="0">
                <a:latin typeface="Comic Sans MS" panose="030F0702030302020204" pitchFamily="66" charset="0"/>
              </a:rPr>
              <a:t>, mikroorganizmaların </a:t>
            </a:r>
            <a:r>
              <a:rPr lang="tr-TR" sz="1900" dirty="0">
                <a:latin typeface="Comic Sans MS" panose="030F0702030302020204" pitchFamily="66" charset="0"/>
              </a:rPr>
              <a:t>etkisi ve hayvanların sindirim yolundan geçme gibi doğal </a:t>
            </a:r>
            <a:r>
              <a:rPr lang="tr-TR" sz="1900" dirty="0" smtClean="0">
                <a:latin typeface="Comic Sans MS" panose="030F0702030302020204" pitchFamily="66" charset="0"/>
              </a:rPr>
              <a:t>nedenlerle açılır </a:t>
            </a:r>
            <a:r>
              <a:rPr lang="tr-TR" sz="1900" dirty="0">
                <a:latin typeface="Comic Sans MS" panose="030F0702030302020204" pitchFamily="66" charset="0"/>
              </a:rPr>
              <a:t>ve bu arada su alımı gerçekleşir.</a:t>
            </a: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681038" y="752475"/>
            <a:ext cx="9613900" cy="784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smtClean="0">
                <a:solidFill>
                  <a:srgbClr val="FFC000"/>
                </a:solidFill>
                <a:latin typeface="Akrobat" panose="00000600000000000000" pitchFamily="2" charset="-94"/>
                <a:ea typeface="MS Gothic" panose="020B0609070205080204" pitchFamily="49" charset="-128"/>
              </a:rPr>
              <a:t>Tohum kabuğunun Suyu ve Gazı Geçirmemesi</a:t>
            </a:r>
            <a:endParaRPr lang="tr-TR" dirty="0">
              <a:solidFill>
                <a:srgbClr val="FFC000"/>
              </a:solidFill>
              <a:latin typeface="Akrobat" panose="00000600000000000000" pitchFamily="2" charset="-94"/>
              <a:ea typeface="MS Gothic" panose="020B0609070205080204" pitchFamily="49" charset="-128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2767" y="2324100"/>
            <a:ext cx="353537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59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FFC000"/>
                </a:solidFill>
                <a:latin typeface="Comic Sans MS" panose="030F0702030302020204" pitchFamily="66" charset="0"/>
              </a:rPr>
              <a:t>Embriyonun</a:t>
            </a:r>
            <a:r>
              <a:rPr lang="tr-TR" sz="2800" b="1" dirty="0">
                <a:solidFill>
                  <a:srgbClr val="FFC000"/>
                </a:solidFill>
              </a:rPr>
              <a:t> Gelişmesini Tohum Kabuğunun Mekanik Olarak Önlemesi</a:t>
            </a:r>
            <a:endParaRPr lang="tr-TR" sz="2800" dirty="0">
              <a:solidFill>
                <a:srgbClr val="FFC00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0" y="1935540"/>
            <a:ext cx="86995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900" dirty="0" smtClean="0">
                <a:latin typeface="Comic Sans MS" panose="030F0702030302020204" pitchFamily="66" charset="0"/>
              </a:rPr>
              <a:t>	Tohum </a:t>
            </a:r>
            <a:r>
              <a:rPr lang="tr-TR" sz="1900" dirty="0">
                <a:latin typeface="Comic Sans MS" panose="030F0702030302020204" pitchFamily="66" charset="0"/>
              </a:rPr>
              <a:t>kabuğunun O2 ve suyu kolaylıkla geçirmesine karşın tohumda yine de </a:t>
            </a:r>
            <a:r>
              <a:rPr lang="tr-TR" sz="1900" dirty="0" smtClean="0">
                <a:latin typeface="Comic Sans MS" panose="030F0702030302020204" pitchFamily="66" charset="0"/>
              </a:rPr>
              <a:t>çimlenme durgunluğu </a:t>
            </a:r>
            <a:r>
              <a:rPr lang="tr-TR" sz="1900" dirty="0">
                <a:latin typeface="Comic Sans MS" panose="030F0702030302020204" pitchFamily="66" charset="0"/>
              </a:rPr>
              <a:t>görülmektedir. Ör; kazayağı (</a:t>
            </a:r>
            <a:r>
              <a:rPr lang="tr-TR" sz="1900" i="1" dirty="0" err="1">
                <a:latin typeface="Comic Sans MS" panose="030F0702030302020204" pitchFamily="66" charset="0"/>
              </a:rPr>
              <a:t>Amaranthus</a:t>
            </a:r>
            <a:r>
              <a:rPr lang="tr-TR" sz="1900" i="1" dirty="0">
                <a:latin typeface="Comic Sans MS" panose="030F0702030302020204" pitchFamily="66" charset="0"/>
              </a:rPr>
              <a:t> </a:t>
            </a:r>
            <a:r>
              <a:rPr lang="tr-TR" sz="1900" i="1" dirty="0" err="1">
                <a:latin typeface="Comic Sans MS" panose="030F0702030302020204" pitchFamily="66" charset="0"/>
              </a:rPr>
              <a:t>retroflexus</a:t>
            </a:r>
            <a:r>
              <a:rPr lang="tr-TR" sz="1900" dirty="0">
                <a:latin typeface="Comic Sans MS" panose="030F0702030302020204" pitchFamily="66" charset="0"/>
              </a:rPr>
              <a:t>) bitkisinin tohumunda O2 </a:t>
            </a:r>
            <a:r>
              <a:rPr lang="tr-TR" sz="1900" dirty="0" smtClean="0">
                <a:latin typeface="Comic Sans MS" panose="030F0702030302020204" pitchFamily="66" charset="0"/>
              </a:rPr>
              <a:t>ve suyu </a:t>
            </a:r>
            <a:r>
              <a:rPr lang="tr-TR" sz="1900" dirty="0">
                <a:latin typeface="Comic Sans MS" panose="030F0702030302020204" pitchFamily="66" charset="0"/>
              </a:rPr>
              <a:t>kolaylıkla geçirmesine karşın tohum kabuğu embriyonun gelişmesine engel olmaktadır.</a:t>
            </a:r>
          </a:p>
          <a:p>
            <a:pPr algn="just"/>
            <a:r>
              <a:rPr lang="es-ES" sz="1900" dirty="0">
                <a:latin typeface="Comic Sans MS" panose="030F0702030302020204" pitchFamily="66" charset="0"/>
              </a:rPr>
              <a:t>Bu tohumlarda çimlenme durgunluğu 30 yıl ya da daha uzun olabilmektedir. Bu arada hardal</a:t>
            </a:r>
            <a:r>
              <a:rPr lang="es-ES" sz="1900" dirty="0" smtClean="0">
                <a:latin typeface="Comic Sans MS" panose="030F0702030302020204" pitchFamily="66" charset="0"/>
              </a:rPr>
              <a:t>,</a:t>
            </a:r>
            <a:r>
              <a:rPr lang="tr-TR" sz="1900" dirty="0" smtClean="0">
                <a:latin typeface="Comic Sans MS" panose="030F0702030302020204" pitchFamily="66" charset="0"/>
              </a:rPr>
              <a:t> tere</a:t>
            </a:r>
            <a:r>
              <a:rPr lang="tr-TR" sz="1900" dirty="0">
                <a:latin typeface="Comic Sans MS" panose="030F0702030302020204" pitchFamily="66" charset="0"/>
              </a:rPr>
              <a:t>, çobançantası gibi bitki tohumlarında embriyonun gelişmesi tohum </a:t>
            </a:r>
            <a:r>
              <a:rPr lang="tr-TR" sz="1900" dirty="0" smtClean="0">
                <a:latin typeface="Comic Sans MS" panose="030F0702030302020204" pitchFamily="66" charset="0"/>
              </a:rPr>
              <a:t>kabuğunca önlendiğinden </a:t>
            </a:r>
            <a:r>
              <a:rPr lang="tr-TR" sz="1900" dirty="0">
                <a:latin typeface="Comic Sans MS" panose="030F0702030302020204" pitchFamily="66" charset="0"/>
              </a:rPr>
              <a:t>durgunluk süresi oldukça uzundur</a:t>
            </a:r>
            <a:r>
              <a:rPr lang="tr-TR" sz="1900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sz="1900" dirty="0" smtClean="0">
              <a:latin typeface="Comic Sans MS" panose="030F0702030302020204" pitchFamily="66" charset="0"/>
            </a:endParaRPr>
          </a:p>
          <a:p>
            <a:pPr algn="just"/>
            <a:r>
              <a:rPr lang="tr-TR" sz="1900" dirty="0" smtClean="0">
                <a:latin typeface="Comic Sans MS" panose="030F0702030302020204" pitchFamily="66" charset="0"/>
              </a:rPr>
              <a:t>	Çeşitli </a:t>
            </a:r>
            <a:r>
              <a:rPr lang="tr-TR" sz="1900" dirty="0">
                <a:latin typeface="Comic Sans MS" panose="030F0702030302020204" pitchFamily="66" charset="0"/>
              </a:rPr>
              <a:t>mekanik (çatlama, kesme, kırılma) ve kimyasal yollarla (güçlü asit </a:t>
            </a:r>
            <a:r>
              <a:rPr lang="tr-TR" sz="1900" dirty="0" smtClean="0">
                <a:latin typeface="Comic Sans MS" panose="030F0702030302020204" pitchFamily="66" charset="0"/>
              </a:rPr>
              <a:t>çözeltileri sülfürik asit</a:t>
            </a:r>
            <a:r>
              <a:rPr lang="tr-TR" sz="1900" dirty="0">
                <a:latin typeface="Comic Sans MS" panose="030F0702030302020204" pitchFamily="66" charset="0"/>
              </a:rPr>
              <a:t>, hidroklorik asit, sodyum hidroksit, organik çözücülere batırılması, kaynar </a:t>
            </a:r>
            <a:r>
              <a:rPr lang="tr-TR" sz="1900" dirty="0" smtClean="0">
                <a:latin typeface="Comic Sans MS" panose="030F0702030302020204" pitchFamily="66" charset="0"/>
              </a:rPr>
              <a:t>suya batırma</a:t>
            </a:r>
            <a:r>
              <a:rPr lang="tr-TR" sz="1900" dirty="0">
                <a:latin typeface="Comic Sans MS" panose="030F0702030302020204" pitchFamily="66" charset="0"/>
              </a:rPr>
              <a:t>) tohum kabuğu etkilenerek çimlenme durgunluğu ortadan kaldırılabilir. </a:t>
            </a:r>
            <a:r>
              <a:rPr lang="tr-TR" sz="1900" dirty="0" smtClean="0">
                <a:latin typeface="Comic Sans MS" panose="030F0702030302020204" pitchFamily="66" charset="0"/>
              </a:rPr>
              <a:t>Ancak kimyasal </a:t>
            </a:r>
            <a:r>
              <a:rPr lang="tr-TR" sz="1900" dirty="0">
                <a:latin typeface="Comic Sans MS" panose="030F0702030302020204" pitchFamily="66" charset="0"/>
              </a:rPr>
              <a:t>işlemlerden sonra tohumlar iyice yıkanmalı ve kurutulmalıdır. Kimyasal </a:t>
            </a:r>
            <a:r>
              <a:rPr lang="tr-TR" sz="1900" dirty="0" smtClean="0">
                <a:latin typeface="Comic Sans MS" panose="030F0702030302020204" pitchFamily="66" charset="0"/>
              </a:rPr>
              <a:t>aşındırma pamuk </a:t>
            </a:r>
            <a:r>
              <a:rPr lang="tr-TR" sz="1900" dirty="0">
                <a:latin typeface="Comic Sans MS" panose="030F0702030302020204" pitchFamily="66" charset="0"/>
              </a:rPr>
              <a:t>tohumları dışında ticari olarak yaygın değildir. Ayrıca radyoaktif ve </a:t>
            </a:r>
            <a:r>
              <a:rPr lang="tr-TR" sz="1900" dirty="0" smtClean="0">
                <a:latin typeface="Comic Sans MS" panose="030F0702030302020204" pitchFamily="66" charset="0"/>
              </a:rPr>
              <a:t>ultraviyole ışınları </a:t>
            </a:r>
            <a:r>
              <a:rPr lang="tr-TR" sz="1900" dirty="0">
                <a:latin typeface="Comic Sans MS" panose="030F0702030302020204" pitchFamily="66" charset="0"/>
              </a:rPr>
              <a:t>uygulayarak da </a:t>
            </a:r>
            <a:r>
              <a:rPr lang="tr-TR" sz="1900" dirty="0" err="1">
                <a:latin typeface="Comic Sans MS" panose="030F0702030302020204" pitchFamily="66" charset="0"/>
              </a:rPr>
              <a:t>dormansinin</a:t>
            </a:r>
            <a:r>
              <a:rPr lang="tr-TR" sz="1900" dirty="0">
                <a:latin typeface="Comic Sans MS" panose="030F0702030302020204" pitchFamily="66" charset="0"/>
              </a:rPr>
              <a:t> kırılması ve çimlenme hızının artırılması mümkündür.</a:t>
            </a:r>
            <a:endParaRPr lang="tr-TR" sz="1900" dirty="0">
              <a:latin typeface="Comic Sans MS" panose="030F0702030302020204" pitchFamily="66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0" y="2029379"/>
            <a:ext cx="2984500" cy="448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1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783472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FFC000"/>
                </a:solidFill>
                <a:latin typeface="Comic Sans MS" panose="030F0702030302020204" pitchFamily="66" charset="0"/>
              </a:rPr>
              <a:t>Gelişmemiş Embriyo </a:t>
            </a:r>
            <a:r>
              <a:rPr lang="tr-TR" b="1" dirty="0" err="1">
                <a:solidFill>
                  <a:srgbClr val="FFC000"/>
                </a:solidFill>
                <a:latin typeface="Comic Sans MS" panose="030F0702030302020204" pitchFamily="66" charset="0"/>
              </a:rPr>
              <a:t>Dormansisi</a:t>
            </a:r>
            <a:endParaRPr lang="tr-TR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90500" y="2056686"/>
            <a:ext cx="74295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>
                <a:latin typeface="Comic Sans MS" panose="030F0702030302020204" pitchFamily="66" charset="0"/>
              </a:rPr>
              <a:t>	Bazı </a:t>
            </a:r>
            <a:r>
              <a:rPr lang="tr-TR" sz="2000" dirty="0">
                <a:latin typeface="Comic Sans MS" panose="030F0702030302020204" pitchFamily="66" charset="0"/>
              </a:rPr>
              <a:t>türlerin tohumları, morfolojik olarak olgunlaşmasından önce dökülür</a:t>
            </a:r>
            <a:r>
              <a:rPr lang="tr-TR" sz="2000" dirty="0" smtClean="0">
                <a:latin typeface="Comic Sans MS" panose="030F0702030302020204" pitchFamily="66" charset="0"/>
              </a:rPr>
              <a:t>. Olgunlaşmamış </a:t>
            </a:r>
            <a:r>
              <a:rPr lang="tr-TR" sz="2000" dirty="0">
                <a:latin typeface="Comic Sans MS" panose="030F0702030302020204" pitchFamily="66" charset="0"/>
              </a:rPr>
              <a:t>embriyo çimlenme yeteneğine sahip olmadığı için bu durum </a:t>
            </a:r>
            <a:r>
              <a:rPr lang="tr-TR" sz="2000" dirty="0" err="1">
                <a:latin typeface="Comic Sans MS" panose="030F0702030302020204" pitchFamily="66" charset="0"/>
              </a:rPr>
              <a:t>dormansi</a:t>
            </a:r>
            <a:r>
              <a:rPr lang="tr-TR" sz="2000" dirty="0">
                <a:latin typeface="Comic Sans MS" panose="030F0702030302020204" pitchFamily="66" charset="0"/>
              </a:rPr>
              <a:t> </a:t>
            </a:r>
            <a:r>
              <a:rPr lang="tr-TR" sz="2000" dirty="0" smtClean="0">
                <a:latin typeface="Comic Sans MS" panose="030F0702030302020204" pitchFamily="66" charset="0"/>
              </a:rPr>
              <a:t>ile sonuçlanır</a:t>
            </a:r>
            <a:r>
              <a:rPr lang="tr-TR" sz="2000" dirty="0">
                <a:latin typeface="Comic Sans MS" panose="030F0702030302020204" pitchFamily="66" charset="0"/>
              </a:rPr>
              <a:t>. Gelişmemiş embriyo </a:t>
            </a:r>
            <a:r>
              <a:rPr lang="tr-TR" sz="2000" dirty="0" err="1">
                <a:latin typeface="Comic Sans MS" panose="030F0702030302020204" pitchFamily="66" charset="0"/>
              </a:rPr>
              <a:t>dormansisi</a:t>
            </a:r>
            <a:r>
              <a:rPr lang="tr-TR" sz="2000" dirty="0">
                <a:latin typeface="Comic Sans MS" panose="030F0702030302020204" pitchFamily="66" charset="0"/>
              </a:rPr>
              <a:t>; düğün çiçeği (</a:t>
            </a:r>
            <a:r>
              <a:rPr lang="tr-TR" sz="2000" dirty="0" err="1">
                <a:latin typeface="Comic Sans MS" panose="030F0702030302020204" pitchFamily="66" charset="0"/>
              </a:rPr>
              <a:t>Ranunculus</a:t>
            </a:r>
            <a:r>
              <a:rPr lang="tr-TR" sz="2000" dirty="0">
                <a:latin typeface="Comic Sans MS" panose="030F0702030302020204" pitchFamily="66" charset="0"/>
              </a:rPr>
              <a:t>), sinir otu (</a:t>
            </a:r>
            <a:r>
              <a:rPr lang="tr-TR" sz="2000" dirty="0" err="1">
                <a:latin typeface="Comic Sans MS" panose="030F0702030302020204" pitchFamily="66" charset="0"/>
              </a:rPr>
              <a:t>Plantago</a:t>
            </a:r>
            <a:r>
              <a:rPr lang="tr-TR" sz="2000" dirty="0" smtClean="0">
                <a:latin typeface="Comic Sans MS" panose="030F0702030302020204" pitchFamily="66" charset="0"/>
              </a:rPr>
              <a:t>), diş </a:t>
            </a:r>
            <a:r>
              <a:rPr lang="tr-TR" sz="2000" dirty="0">
                <a:latin typeface="Comic Sans MS" panose="030F0702030302020204" pitchFamily="66" charset="0"/>
              </a:rPr>
              <a:t>budak (</a:t>
            </a:r>
            <a:r>
              <a:rPr lang="tr-TR" sz="2000" dirty="0" err="1">
                <a:latin typeface="Comic Sans MS" panose="030F0702030302020204" pitchFamily="66" charset="0"/>
              </a:rPr>
              <a:t>Fraxinus</a:t>
            </a:r>
            <a:r>
              <a:rPr lang="tr-TR" sz="2000" dirty="0">
                <a:latin typeface="Comic Sans MS" panose="030F0702030302020204" pitchFamily="66" charset="0"/>
              </a:rPr>
              <a:t>), kartopu (</a:t>
            </a:r>
            <a:r>
              <a:rPr lang="tr-TR" sz="2000" dirty="0" err="1">
                <a:latin typeface="Comic Sans MS" panose="030F0702030302020204" pitchFamily="66" charset="0"/>
              </a:rPr>
              <a:t>Viburnum</a:t>
            </a:r>
            <a:r>
              <a:rPr lang="tr-TR" sz="2000" dirty="0">
                <a:latin typeface="Comic Sans MS" panose="030F0702030302020204" pitchFamily="66" charset="0"/>
              </a:rPr>
              <a:t>), çobanpüskülü (</a:t>
            </a:r>
            <a:r>
              <a:rPr lang="tr-TR" sz="2000" dirty="0" err="1">
                <a:latin typeface="Comic Sans MS" panose="030F0702030302020204" pitchFamily="66" charset="0"/>
              </a:rPr>
              <a:t>Ilex</a:t>
            </a:r>
            <a:r>
              <a:rPr lang="tr-TR" sz="2000" dirty="0">
                <a:latin typeface="Comic Sans MS" panose="030F0702030302020204" pitchFamily="66" charset="0"/>
              </a:rPr>
              <a:t>) ve çam (</a:t>
            </a:r>
            <a:r>
              <a:rPr lang="tr-TR" sz="2000" dirty="0" err="1">
                <a:latin typeface="Comic Sans MS" panose="030F0702030302020204" pitchFamily="66" charset="0"/>
              </a:rPr>
              <a:t>Pinus</a:t>
            </a:r>
            <a:r>
              <a:rPr lang="tr-TR" sz="2000" dirty="0">
                <a:latin typeface="Comic Sans MS" panose="030F0702030302020204" pitchFamily="66" charset="0"/>
              </a:rPr>
              <a:t>) da </a:t>
            </a:r>
            <a:r>
              <a:rPr lang="tr-TR" sz="2000" dirty="0" smtClean="0">
                <a:latin typeface="Comic Sans MS" panose="030F0702030302020204" pitchFamily="66" charset="0"/>
              </a:rPr>
              <a:t>meydana gelir</a:t>
            </a:r>
            <a:r>
              <a:rPr lang="tr-TR" sz="2000" dirty="0">
                <a:latin typeface="Comic Sans MS" panose="030F0702030302020204" pitchFamily="66" charset="0"/>
              </a:rPr>
              <a:t>. Embriyo tohum saçılmasından sonra olgunlaşmaya başlar. </a:t>
            </a:r>
          </a:p>
          <a:p>
            <a:pPr algn="just"/>
            <a:r>
              <a:rPr lang="tr-TR" sz="2000" dirty="0" smtClean="0">
                <a:latin typeface="Comic Sans MS" panose="030F0702030302020204" pitchFamily="66" charset="0"/>
              </a:rPr>
              <a:t>	Olgunlaşma </a:t>
            </a:r>
            <a:r>
              <a:rPr lang="tr-TR" sz="2000" dirty="0">
                <a:latin typeface="Comic Sans MS" panose="030F0702030302020204" pitchFamily="66" charset="0"/>
              </a:rPr>
              <a:t>süresi </a:t>
            </a:r>
            <a:r>
              <a:rPr lang="tr-TR" sz="2000" dirty="0" smtClean="0">
                <a:latin typeface="Comic Sans MS" panose="030F0702030302020204" pitchFamily="66" charset="0"/>
              </a:rPr>
              <a:t>birkaç gün </a:t>
            </a:r>
            <a:r>
              <a:rPr lang="tr-TR" sz="2000" dirty="0">
                <a:latin typeface="Comic Sans MS" panose="030F0702030302020204" pitchFamily="66" charset="0"/>
              </a:rPr>
              <a:t>ile birkaç ay arasında değişir. Dikenli defne tohum saçıldığı zaman embriyo </a:t>
            </a:r>
            <a:r>
              <a:rPr lang="tr-TR" sz="2000" dirty="0" smtClean="0">
                <a:latin typeface="Comic Sans MS" panose="030F0702030302020204" pitchFamily="66" charset="0"/>
              </a:rPr>
              <a:t>henüz farklılaşmamış </a:t>
            </a:r>
            <a:r>
              <a:rPr lang="tr-TR" sz="2000" dirty="0">
                <a:latin typeface="Comic Sans MS" panose="030F0702030302020204" pitchFamily="66" charset="0"/>
              </a:rPr>
              <a:t>hücre kitlesi halindeyken, olgunlaşma sırasında hücreler belirgin yapılar </a:t>
            </a:r>
            <a:r>
              <a:rPr lang="tr-TR" sz="2000" dirty="0" smtClean="0">
                <a:latin typeface="Comic Sans MS" panose="030F0702030302020204" pitchFamily="66" charset="0"/>
              </a:rPr>
              <a:t>halini alırlar</a:t>
            </a:r>
            <a:r>
              <a:rPr lang="tr-TR" sz="2000" dirty="0">
                <a:latin typeface="Comic Sans MS" panose="030F0702030302020204" pitchFamily="66" charset="0"/>
              </a:rPr>
              <a:t>. </a:t>
            </a:r>
            <a:r>
              <a:rPr lang="tr-TR" sz="2000" dirty="0" err="1">
                <a:latin typeface="Comic Sans MS" panose="030F0702030302020204" pitchFamily="66" charset="0"/>
              </a:rPr>
              <a:t>Dormant</a:t>
            </a:r>
            <a:r>
              <a:rPr lang="tr-TR" sz="2000" dirty="0">
                <a:latin typeface="Comic Sans MS" panose="030F0702030302020204" pitchFamily="66" charset="0"/>
              </a:rPr>
              <a:t> tohum da saçıldıktan sonra meydana gelen değişmeler hasat </a:t>
            </a:r>
            <a:r>
              <a:rPr lang="tr-TR" sz="2000" dirty="0" smtClean="0">
                <a:latin typeface="Comic Sans MS" panose="030F0702030302020204" pitchFamily="66" charset="0"/>
              </a:rPr>
              <a:t>sonrası olgunlaşma </a:t>
            </a:r>
            <a:r>
              <a:rPr lang="tr-TR" sz="2000" dirty="0">
                <a:latin typeface="Comic Sans MS" panose="030F0702030302020204" pitchFamily="66" charset="0"/>
              </a:rPr>
              <a:t>olarak bilinir.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500" y="2056686"/>
            <a:ext cx="3937000" cy="421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2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448921" y="829428"/>
            <a:ext cx="4691779" cy="656472"/>
          </a:xfrm>
        </p:spPr>
        <p:txBody>
          <a:bodyPr/>
          <a:lstStyle/>
          <a:p>
            <a:r>
              <a:rPr lang="tr-TR" b="1" dirty="0">
                <a:solidFill>
                  <a:srgbClr val="FFC000"/>
                </a:solidFill>
              </a:rPr>
              <a:t>Embriyo </a:t>
            </a:r>
            <a:r>
              <a:rPr lang="tr-TR" b="1" dirty="0" err="1">
                <a:solidFill>
                  <a:srgbClr val="FFC000"/>
                </a:solidFill>
              </a:rPr>
              <a:t>Dormansisi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0721" y="1891586"/>
            <a:ext cx="838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>
                <a:latin typeface="Comic Sans MS" panose="030F0702030302020204" pitchFamily="66" charset="0"/>
              </a:rPr>
              <a:t>	Çoğu </a:t>
            </a:r>
            <a:r>
              <a:rPr lang="tr-TR" dirty="0">
                <a:latin typeface="Comic Sans MS" panose="030F0702030302020204" pitchFamily="66" charset="0"/>
              </a:rPr>
              <a:t>zaman tohumlar morfolojik olarak olgunlaşsalar bile, embriyo fizyolojik </a:t>
            </a:r>
            <a:r>
              <a:rPr lang="tr-TR" dirty="0" smtClean="0">
                <a:latin typeface="Comic Sans MS" panose="030F0702030302020204" pitchFamily="66" charset="0"/>
              </a:rPr>
              <a:t>olarak olgunlaşmadığı </a:t>
            </a:r>
            <a:r>
              <a:rPr lang="tr-TR" dirty="0">
                <a:latin typeface="Comic Sans MS" panose="030F0702030302020204" pitchFamily="66" charset="0"/>
              </a:rPr>
              <a:t>için çimlenme olmaz. Tohum kabukları çıkarılsa bile olum döneminin </a:t>
            </a:r>
            <a:r>
              <a:rPr lang="tr-TR" dirty="0" smtClean="0">
                <a:latin typeface="Comic Sans MS" panose="030F0702030302020204" pitchFamily="66" charset="0"/>
              </a:rPr>
              <a:t>başında embriyo </a:t>
            </a:r>
            <a:r>
              <a:rPr lang="tr-TR" dirty="0">
                <a:latin typeface="Comic Sans MS" panose="030F0702030302020204" pitchFamily="66" charset="0"/>
              </a:rPr>
              <a:t>büyümez ve çimlenmez. Bu durumda embriyo </a:t>
            </a:r>
            <a:r>
              <a:rPr lang="tr-TR" dirty="0" err="1">
                <a:latin typeface="Comic Sans MS" panose="030F0702030302020204" pitchFamily="66" charset="0"/>
              </a:rPr>
              <a:t>dormansisi</a:t>
            </a:r>
            <a:r>
              <a:rPr lang="tr-TR" dirty="0">
                <a:latin typeface="Comic Sans MS" panose="030F0702030302020204" pitchFamily="66" charset="0"/>
              </a:rPr>
              <a:t> söz konusudur ve en </a:t>
            </a:r>
            <a:r>
              <a:rPr lang="tr-TR" dirty="0" smtClean="0">
                <a:latin typeface="Comic Sans MS" panose="030F0702030302020204" pitchFamily="66" charset="0"/>
              </a:rPr>
              <a:t>fazla görülen </a:t>
            </a:r>
            <a:r>
              <a:rPr lang="tr-TR" dirty="0" err="1">
                <a:latin typeface="Comic Sans MS" panose="030F0702030302020204" pitchFamily="66" charset="0"/>
              </a:rPr>
              <a:t>dormansi</a:t>
            </a:r>
            <a:r>
              <a:rPr lang="tr-TR" dirty="0">
                <a:latin typeface="Comic Sans MS" panose="030F0702030302020204" pitchFamily="66" charset="0"/>
              </a:rPr>
              <a:t> nedenidir. Embriyo </a:t>
            </a:r>
            <a:r>
              <a:rPr lang="tr-TR" dirty="0" err="1">
                <a:latin typeface="Comic Sans MS" panose="030F0702030302020204" pitchFamily="66" charset="0"/>
              </a:rPr>
              <a:t>dormansisi</a:t>
            </a:r>
            <a:r>
              <a:rPr lang="tr-TR" dirty="0">
                <a:latin typeface="Comic Sans MS" panose="030F0702030302020204" pitchFamily="66" charset="0"/>
              </a:rPr>
              <a:t> tüm kök sürgününü veya sadece </a:t>
            </a:r>
            <a:r>
              <a:rPr lang="tr-TR" dirty="0" err="1">
                <a:latin typeface="Comic Sans MS" panose="030F0702030302020204" pitchFamily="66" charset="0"/>
              </a:rPr>
              <a:t>epikotil</a:t>
            </a:r>
            <a:r>
              <a:rPr lang="tr-TR" dirty="0">
                <a:latin typeface="Comic Sans MS" panose="030F0702030302020204" pitchFamily="66" charset="0"/>
              </a:rPr>
              <a:t> </a:t>
            </a:r>
            <a:r>
              <a:rPr lang="tr-TR" dirty="0" smtClean="0">
                <a:latin typeface="Comic Sans MS" panose="030F0702030302020204" pitchFamily="66" charset="0"/>
              </a:rPr>
              <a:t>ve </a:t>
            </a:r>
            <a:r>
              <a:rPr lang="tr-TR" dirty="0" err="1" smtClean="0">
                <a:latin typeface="Comic Sans MS" panose="030F0702030302020204" pitchFamily="66" charset="0"/>
              </a:rPr>
              <a:t>radikulayı</a:t>
            </a:r>
            <a:r>
              <a:rPr lang="tr-TR" dirty="0" smtClean="0">
                <a:latin typeface="Comic Sans MS" panose="030F0702030302020204" pitchFamily="66" charset="0"/>
              </a:rPr>
              <a:t> </a:t>
            </a:r>
            <a:r>
              <a:rPr lang="tr-TR" dirty="0">
                <a:latin typeface="Comic Sans MS" panose="030F0702030302020204" pitchFamily="66" charset="0"/>
              </a:rPr>
              <a:t>kapsar. </a:t>
            </a:r>
            <a:r>
              <a:rPr lang="tr-TR" dirty="0" err="1">
                <a:latin typeface="Comic Sans MS" panose="030F0702030302020204" pitchFamily="66" charset="0"/>
              </a:rPr>
              <a:t>Buğdaygil</a:t>
            </a:r>
            <a:r>
              <a:rPr lang="tr-TR" dirty="0">
                <a:latin typeface="Comic Sans MS" panose="030F0702030302020204" pitchFamily="66" charset="0"/>
              </a:rPr>
              <a:t> türleri ve odunsu tohumlarda yaygındır (zambak, kartopu</a:t>
            </a:r>
            <a:r>
              <a:rPr lang="tr-TR" dirty="0" smtClean="0">
                <a:latin typeface="Comic Sans MS" panose="030F0702030302020204" pitchFamily="66" charset="0"/>
              </a:rPr>
              <a:t>, elma</a:t>
            </a:r>
            <a:r>
              <a:rPr lang="tr-TR" dirty="0">
                <a:latin typeface="Comic Sans MS" panose="030F0702030302020204" pitchFamily="66" charset="0"/>
              </a:rPr>
              <a:t>, şeftali, alıç, ıhlamur, dişbudak, lale, kızılcık, </a:t>
            </a:r>
            <a:r>
              <a:rPr lang="tr-TR" dirty="0" err="1">
                <a:latin typeface="Comic Sans MS" panose="030F0702030302020204" pitchFamily="66" charset="0"/>
              </a:rPr>
              <a:t>ağu</a:t>
            </a:r>
            <a:r>
              <a:rPr lang="tr-TR" dirty="0">
                <a:latin typeface="Comic Sans MS" panose="030F0702030302020204" pitchFamily="66" charset="0"/>
              </a:rPr>
              <a:t> otu ve çam). Böyle bitki </a:t>
            </a:r>
            <a:r>
              <a:rPr lang="tr-TR" dirty="0" smtClean="0">
                <a:latin typeface="Comic Sans MS" panose="030F0702030302020204" pitchFamily="66" charset="0"/>
              </a:rPr>
              <a:t>tohumlarında çimlenme</a:t>
            </a:r>
            <a:r>
              <a:rPr lang="tr-TR" dirty="0">
                <a:latin typeface="Comic Sans MS" panose="030F0702030302020204" pitchFamily="66" charset="0"/>
              </a:rPr>
              <a:t>, olgunluktan sonra geçecek belli bir süre sonunda gerçekleşebilir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>
              <a:latin typeface="Comic Sans MS" panose="030F0702030302020204" pitchFamily="66" charset="0"/>
            </a:endParaRPr>
          </a:p>
          <a:p>
            <a:pPr algn="just"/>
            <a:r>
              <a:rPr lang="tr-TR" dirty="0" smtClean="0">
                <a:latin typeface="Comic Sans MS" panose="030F0702030302020204" pitchFamily="66" charset="0"/>
              </a:rPr>
              <a:t>	Sonbaharda </a:t>
            </a:r>
            <a:r>
              <a:rPr lang="tr-TR" dirty="0">
                <a:latin typeface="Comic Sans MS" panose="030F0702030302020204" pitchFamily="66" charset="0"/>
              </a:rPr>
              <a:t>tohumun toprağa düşmesinden ilkbahara kadar geçirilen süre, </a:t>
            </a:r>
            <a:r>
              <a:rPr lang="tr-TR" dirty="0" smtClean="0">
                <a:latin typeface="Comic Sans MS" panose="030F0702030302020204" pitchFamily="66" charset="0"/>
              </a:rPr>
              <a:t>tohumun olgunluktan </a:t>
            </a:r>
            <a:r>
              <a:rPr lang="tr-TR" dirty="0">
                <a:latin typeface="Comic Sans MS" panose="030F0702030302020204" pitchFamily="66" charset="0"/>
              </a:rPr>
              <a:t>sonra çimlenmeye kadar geçirilen süre olarak kabul edilmektedir. Bu süre </a:t>
            </a:r>
            <a:r>
              <a:rPr lang="tr-TR" dirty="0" smtClean="0">
                <a:latin typeface="Comic Sans MS" panose="030F0702030302020204" pitchFamily="66" charset="0"/>
              </a:rPr>
              <a:t>içinde tohum</a:t>
            </a:r>
            <a:r>
              <a:rPr lang="tr-TR" dirty="0">
                <a:latin typeface="Comic Sans MS" panose="030F0702030302020204" pitchFamily="66" charset="0"/>
              </a:rPr>
              <a:t>, bitki yaprakları veya karla örtülü olarak bulunur. Böyle tohumlarda </a:t>
            </a:r>
            <a:r>
              <a:rPr lang="tr-TR" dirty="0" smtClean="0">
                <a:latin typeface="Comic Sans MS" panose="030F0702030302020204" pitchFamily="66" charset="0"/>
              </a:rPr>
              <a:t>olgunluktan sonra </a:t>
            </a:r>
            <a:r>
              <a:rPr lang="tr-TR" dirty="0">
                <a:latin typeface="Comic Sans MS" panose="030F0702030302020204" pitchFamily="66" charset="0"/>
              </a:rPr>
              <a:t>çimlenmeye değin geçen sürede tohum embriyosunda bir dizi fizyolojik </a:t>
            </a:r>
            <a:r>
              <a:rPr lang="tr-TR" dirty="0" smtClean="0">
                <a:latin typeface="Comic Sans MS" panose="030F0702030302020204" pitchFamily="66" charset="0"/>
              </a:rPr>
              <a:t>değişiklikler olur</a:t>
            </a:r>
            <a:r>
              <a:rPr lang="tr-TR" dirty="0">
                <a:latin typeface="Comic Sans MS" panose="030F0702030302020204" pitchFamily="66" charset="0"/>
              </a:rPr>
              <a:t>. Bu değişiklikler sonucu embriyo giderek </a:t>
            </a:r>
            <a:r>
              <a:rPr lang="tr-TR" dirty="0" err="1">
                <a:latin typeface="Comic Sans MS" panose="030F0702030302020204" pitchFamily="66" charset="0"/>
              </a:rPr>
              <a:t>durgunuk</a:t>
            </a:r>
            <a:r>
              <a:rPr lang="tr-TR" dirty="0">
                <a:latin typeface="Comic Sans MS" panose="030F0702030302020204" pitchFamily="66" charset="0"/>
              </a:rPr>
              <a:t> döneminden kurtulur ve çimlenir</a:t>
            </a:r>
            <a:r>
              <a:rPr lang="tr-TR" dirty="0" smtClean="0">
                <a:latin typeface="Comic Sans MS" panose="030F0702030302020204" pitchFamily="66" charset="0"/>
              </a:rPr>
              <a:t>. Olgunluktan </a:t>
            </a:r>
            <a:r>
              <a:rPr lang="tr-TR" dirty="0">
                <a:latin typeface="Comic Sans MS" panose="030F0702030302020204" pitchFamily="66" charset="0"/>
              </a:rPr>
              <a:t>sonra çimlenmeye kadar geçen değişikliklerin süresi çevre koşullarına </a:t>
            </a:r>
            <a:r>
              <a:rPr lang="tr-TR" dirty="0" smtClean="0">
                <a:latin typeface="Comic Sans MS" panose="030F0702030302020204" pitchFamily="66" charset="0"/>
              </a:rPr>
              <a:t>bağlı olarak </a:t>
            </a:r>
            <a:r>
              <a:rPr lang="tr-TR" dirty="0">
                <a:latin typeface="Comic Sans MS" panose="030F0702030302020204" pitchFamily="66" charset="0"/>
              </a:rPr>
              <a:t>değişmektedir.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1621" y="2028854"/>
            <a:ext cx="3539254" cy="45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9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3688479" cy="707272"/>
          </a:xfrm>
        </p:spPr>
        <p:txBody>
          <a:bodyPr/>
          <a:lstStyle/>
          <a:p>
            <a:r>
              <a:rPr lang="tr-TR" dirty="0" err="1">
                <a:solidFill>
                  <a:srgbClr val="FFC000"/>
                </a:solidFill>
                <a:latin typeface="Comic Sans MS" panose="030F0702030302020204" pitchFamily="66" charset="0"/>
              </a:rPr>
              <a:t>Stratifikasyon</a:t>
            </a:r>
            <a:endParaRPr lang="tr-TR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55600" y="2078841"/>
            <a:ext cx="114681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Comic Sans MS" panose="030F0702030302020204" pitchFamily="66" charset="0"/>
              </a:rPr>
              <a:t>Embriyo </a:t>
            </a:r>
            <a:r>
              <a:rPr lang="tr-TR" dirty="0" err="1">
                <a:latin typeface="Comic Sans MS" panose="030F0702030302020204" pitchFamily="66" charset="0"/>
              </a:rPr>
              <a:t>dormansisi</a:t>
            </a:r>
            <a:r>
              <a:rPr lang="tr-TR" dirty="0">
                <a:latin typeface="Comic Sans MS" panose="030F0702030302020204" pitchFamily="66" charset="0"/>
              </a:rPr>
              <a:t> gösteren tohumlar </a:t>
            </a:r>
            <a:r>
              <a:rPr lang="tr-TR" dirty="0" err="1">
                <a:latin typeface="Comic Sans MS" panose="030F0702030302020204" pitchFamily="66" charset="0"/>
              </a:rPr>
              <a:t>stratifikasyon</a:t>
            </a:r>
            <a:r>
              <a:rPr lang="tr-TR" dirty="0">
                <a:latin typeface="Comic Sans MS" panose="030F0702030302020204" pitchFamily="66" charset="0"/>
              </a:rPr>
              <a:t> işlemine tabi tutulur</a:t>
            </a:r>
            <a:r>
              <a:rPr lang="tr-TR" dirty="0" smtClean="0">
                <a:latin typeface="Comic Sans MS" panose="030F0702030302020204" pitchFamily="66" charset="0"/>
              </a:rPr>
              <a:t>. </a:t>
            </a:r>
          </a:p>
          <a:p>
            <a:pPr algn="just"/>
            <a:r>
              <a:rPr lang="tr-TR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Stratifikasyon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; tohumların çimlenmeden önce belirli sürelerde düşük sıcaklıklara 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maruz bırakılması 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olarak bilinir. Bu işlemle nemlendirilen tohumlar genellikle 3-100C 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arasında sıcaklıklarda 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belirli sürelerle tutulurlar. Sıcaklık derecesi ve süre türlere göre değişmektedir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. Bu </a:t>
            </a:r>
            <a:r>
              <a:rPr lang="tr-TR" dirty="0">
                <a:solidFill>
                  <a:srgbClr val="FFFF00"/>
                </a:solidFill>
                <a:latin typeface="Comic Sans MS" panose="030F0702030302020204" pitchFamily="66" charset="0"/>
              </a:rPr>
              <a:t>işlem birçok çim ve odunsu türlerin tohumlarında, çimlendirmeden önce uygulanır</a:t>
            </a:r>
            <a:r>
              <a:rPr lang="tr-T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>
              <a:latin typeface="Comic Sans MS" panose="030F0702030302020204" pitchFamily="66" charset="0"/>
            </a:endParaRPr>
          </a:p>
          <a:p>
            <a:pPr algn="just"/>
            <a:r>
              <a:rPr lang="tr-TR" dirty="0" err="1">
                <a:latin typeface="Comic Sans MS" panose="030F0702030302020204" pitchFamily="66" charset="0"/>
              </a:rPr>
              <a:t>Stratifikasyon</a:t>
            </a:r>
            <a:r>
              <a:rPr lang="tr-TR" dirty="0">
                <a:latin typeface="Comic Sans MS" panose="030F0702030302020204" pitchFamily="66" charset="0"/>
              </a:rPr>
              <a:t> işlemi düşük sıcaklıklarla olduğu kadar, yüksek sıcaklıklarla da yapılabilir</a:t>
            </a:r>
            <a:r>
              <a:rPr lang="tr-TR" dirty="0" smtClean="0">
                <a:latin typeface="Comic Sans MS" panose="030F0702030302020204" pitchFamily="66" charset="0"/>
              </a:rPr>
              <a:t>. Topalak </a:t>
            </a:r>
            <a:r>
              <a:rPr lang="tr-TR" dirty="0">
                <a:latin typeface="Comic Sans MS" panose="030F0702030302020204" pitchFamily="66" charset="0"/>
              </a:rPr>
              <a:t>(</a:t>
            </a:r>
            <a:r>
              <a:rPr lang="tr-TR" i="1" dirty="0" err="1">
                <a:latin typeface="Comic Sans MS" panose="030F0702030302020204" pitchFamily="66" charset="0"/>
              </a:rPr>
              <a:t>Cyperus</a:t>
            </a:r>
            <a:r>
              <a:rPr lang="tr-TR" i="1" dirty="0">
                <a:latin typeface="Comic Sans MS" panose="030F0702030302020204" pitchFamily="66" charset="0"/>
              </a:rPr>
              <a:t> </a:t>
            </a:r>
            <a:r>
              <a:rPr lang="tr-TR" i="1" dirty="0" err="1">
                <a:latin typeface="Comic Sans MS" panose="030F0702030302020204" pitchFamily="66" charset="0"/>
              </a:rPr>
              <a:t>rotundus</a:t>
            </a:r>
            <a:r>
              <a:rPr lang="tr-TR" dirty="0">
                <a:latin typeface="Comic Sans MS" panose="030F0702030302020204" pitchFamily="66" charset="0"/>
              </a:rPr>
              <a:t>) tohumlarında </a:t>
            </a:r>
            <a:r>
              <a:rPr lang="tr-TR" dirty="0" err="1">
                <a:latin typeface="Comic Sans MS" panose="030F0702030302020204" pitchFamily="66" charset="0"/>
              </a:rPr>
              <a:t>dormansinin</a:t>
            </a:r>
            <a:r>
              <a:rPr lang="tr-TR" dirty="0">
                <a:latin typeface="Comic Sans MS" panose="030F0702030302020204" pitchFamily="66" charset="0"/>
              </a:rPr>
              <a:t> kırılması, rutubetli ortamda, 3 ile </a:t>
            </a:r>
            <a:r>
              <a:rPr lang="tr-TR" dirty="0" smtClean="0">
                <a:latin typeface="Comic Sans MS" panose="030F0702030302020204" pitchFamily="66" charset="0"/>
              </a:rPr>
              <a:t>6 </a:t>
            </a:r>
            <a:r>
              <a:rPr lang="tr-TR" dirty="0">
                <a:latin typeface="Comic Sans MS" panose="030F0702030302020204" pitchFamily="66" charset="0"/>
              </a:rPr>
              <a:t>hafta 400C sıcaklığa tabi tutmakla mümkün olmuş, diğer taraftan </a:t>
            </a:r>
            <a:r>
              <a:rPr lang="tr-TR" dirty="0" err="1" smtClean="0">
                <a:latin typeface="Comic Sans MS" panose="030F0702030302020204" pitchFamily="66" charset="0"/>
              </a:rPr>
              <a:t>stratifikasyon</a:t>
            </a:r>
            <a:r>
              <a:rPr lang="tr-TR" dirty="0" smtClean="0">
                <a:latin typeface="Comic Sans MS" panose="030F0702030302020204" pitchFamily="66" charset="0"/>
              </a:rPr>
              <a:t> uygulanmadığı </a:t>
            </a:r>
            <a:r>
              <a:rPr lang="tr-TR" dirty="0">
                <a:latin typeface="Comic Sans MS" panose="030F0702030302020204" pitchFamily="66" charset="0"/>
              </a:rPr>
              <a:t>takdirde, </a:t>
            </a:r>
            <a:r>
              <a:rPr lang="tr-TR" dirty="0" err="1">
                <a:latin typeface="Comic Sans MS" panose="030F0702030302020204" pitchFamily="66" charset="0"/>
              </a:rPr>
              <a:t>dormansi</a:t>
            </a:r>
            <a:r>
              <a:rPr lang="tr-TR" dirty="0">
                <a:latin typeface="Comic Sans MS" panose="030F0702030302020204" pitchFamily="66" charset="0"/>
              </a:rPr>
              <a:t> 8-9 yıl devam etmektedir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dirty="0">
              <a:latin typeface="Comic Sans MS" panose="030F0702030302020204" pitchFamily="66" charset="0"/>
            </a:endParaRPr>
          </a:p>
          <a:p>
            <a:pPr algn="just"/>
            <a:r>
              <a:rPr lang="tr-TR" dirty="0">
                <a:latin typeface="Comic Sans MS" panose="030F0702030302020204" pitchFamily="66" charset="0"/>
              </a:rPr>
              <a:t>Bazı türler için düşük sıcaklık </a:t>
            </a:r>
            <a:r>
              <a:rPr lang="tr-TR" dirty="0" err="1">
                <a:latin typeface="Comic Sans MS" panose="030F0702030302020204" pitchFamily="66" charset="0"/>
              </a:rPr>
              <a:t>stratifikasyonu</a:t>
            </a:r>
            <a:r>
              <a:rPr lang="tr-TR" dirty="0">
                <a:latin typeface="Comic Sans MS" panose="030F0702030302020204" pitchFamily="66" charset="0"/>
              </a:rPr>
              <a:t>, çimlenme için kesinlikle gerekli </a:t>
            </a:r>
            <a:r>
              <a:rPr lang="tr-TR" dirty="0" smtClean="0">
                <a:latin typeface="Comic Sans MS" panose="030F0702030302020204" pitchFamily="66" charset="0"/>
              </a:rPr>
              <a:t>olmasına rağmen </a:t>
            </a:r>
            <a:r>
              <a:rPr lang="tr-TR" dirty="0">
                <a:latin typeface="Comic Sans MS" panose="030F0702030302020204" pitchFamily="66" charset="0"/>
              </a:rPr>
              <a:t>bazı türlerde sadece çimlendirmeyi ve büyümeyi hızlandırmaktadır. </a:t>
            </a:r>
            <a:r>
              <a:rPr lang="tr-TR" dirty="0" err="1" smtClean="0">
                <a:latin typeface="Comic Sans MS" panose="030F0702030302020204" pitchFamily="66" charset="0"/>
              </a:rPr>
              <a:t>Stratifikasyon</a:t>
            </a:r>
            <a:r>
              <a:rPr lang="tr-TR" dirty="0" smtClean="0">
                <a:latin typeface="Comic Sans MS" panose="030F0702030302020204" pitchFamily="66" charset="0"/>
              </a:rPr>
              <a:t> süresi </a:t>
            </a:r>
            <a:r>
              <a:rPr lang="tr-TR" dirty="0">
                <a:latin typeface="Comic Sans MS" panose="030F0702030302020204" pitchFamily="66" charset="0"/>
              </a:rPr>
              <a:t>türlere göre değişmekte, yabani gül tohumlarında iki aylık bir süre yeterli olurken, </a:t>
            </a:r>
            <a:r>
              <a:rPr lang="tr-TR" dirty="0" smtClean="0">
                <a:latin typeface="Comic Sans MS" panose="030F0702030302020204" pitchFamily="66" charset="0"/>
              </a:rPr>
              <a:t>su kabağında </a:t>
            </a:r>
            <a:r>
              <a:rPr lang="tr-TR" dirty="0">
                <a:latin typeface="Comic Sans MS" panose="030F0702030302020204" pitchFamily="66" charset="0"/>
              </a:rPr>
              <a:t>8,5 aylık bir süre gerekmektedir. Ayrıca </a:t>
            </a:r>
            <a:r>
              <a:rPr lang="tr-TR" dirty="0" err="1">
                <a:latin typeface="Comic Sans MS" panose="030F0702030302020204" pitchFamily="66" charset="0"/>
              </a:rPr>
              <a:t>stratifikasyon</a:t>
            </a:r>
            <a:r>
              <a:rPr lang="tr-TR" dirty="0">
                <a:latin typeface="Comic Sans MS" panose="030F0702030302020204" pitchFamily="66" charset="0"/>
              </a:rPr>
              <a:t>; tohumların </a:t>
            </a:r>
            <a:r>
              <a:rPr lang="tr-TR" dirty="0" smtClean="0">
                <a:latin typeface="Comic Sans MS" panose="030F0702030302020204" pitchFamily="66" charset="0"/>
              </a:rPr>
              <a:t>çimlenme sırasında </a:t>
            </a:r>
            <a:r>
              <a:rPr lang="tr-TR" dirty="0">
                <a:latin typeface="Comic Sans MS" panose="030F0702030302020204" pitchFamily="66" charset="0"/>
              </a:rPr>
              <a:t>dış şartlara karşı duyarlığını azaltabilmektedir.</a:t>
            </a: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55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FFC000"/>
                </a:solidFill>
                <a:latin typeface="Comic Sans MS" panose="030F0702030302020204" pitchFamily="66" charset="0"/>
              </a:rPr>
              <a:t>Çimlenmeyi Engelleyen Kimyasal Maddelerden Dolayı Meydana Gelen </a:t>
            </a:r>
            <a:r>
              <a:rPr lang="tr-TR" sz="2800" b="1" dirty="0" err="1">
                <a:solidFill>
                  <a:srgbClr val="FFC000"/>
                </a:solidFill>
                <a:latin typeface="Comic Sans MS" panose="030F0702030302020204" pitchFamily="66" charset="0"/>
              </a:rPr>
              <a:t>Dormansi</a:t>
            </a:r>
            <a:endParaRPr lang="tr-TR" sz="28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08821" y="2025908"/>
            <a:ext cx="842557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>
                <a:latin typeface="Comic Sans MS" panose="030F0702030302020204" pitchFamily="66" charset="0"/>
              </a:rPr>
              <a:t>	Tohum </a:t>
            </a:r>
            <a:r>
              <a:rPr lang="tr-TR" sz="2000" dirty="0">
                <a:latin typeface="Comic Sans MS" panose="030F0702030302020204" pitchFamily="66" charset="0"/>
              </a:rPr>
              <a:t>çimlenmesi, müdahale olmaksızın devam etmesi gereken kompleks </a:t>
            </a:r>
            <a:r>
              <a:rPr lang="tr-TR" sz="2000" dirty="0" err="1" smtClean="0">
                <a:latin typeface="Comic Sans MS" panose="030F0702030302020204" pitchFamily="66" charset="0"/>
              </a:rPr>
              <a:t>metabolik</a:t>
            </a:r>
            <a:r>
              <a:rPr lang="tr-TR" sz="2000" dirty="0" smtClean="0">
                <a:latin typeface="Comic Sans MS" panose="030F0702030302020204" pitchFamily="66" charset="0"/>
              </a:rPr>
              <a:t> olaylar </a:t>
            </a:r>
            <a:r>
              <a:rPr lang="tr-TR" sz="2000" dirty="0">
                <a:latin typeface="Comic Sans MS" panose="030F0702030302020204" pitchFamily="66" charset="0"/>
              </a:rPr>
              <a:t>zincirinin son halkasıdır. </a:t>
            </a:r>
            <a:r>
              <a:rPr lang="tr-TR" sz="2000" dirty="0" err="1">
                <a:latin typeface="Comic Sans MS" panose="030F0702030302020204" pitchFamily="66" charset="0"/>
              </a:rPr>
              <a:t>Metabolik</a:t>
            </a:r>
            <a:r>
              <a:rPr lang="tr-TR" sz="2000" dirty="0">
                <a:latin typeface="Comic Sans MS" panose="030F0702030302020204" pitchFamily="66" charset="0"/>
              </a:rPr>
              <a:t> olayların devamına engel olan herhangi bir </a:t>
            </a:r>
            <a:r>
              <a:rPr lang="tr-TR" sz="2000" dirty="0" smtClean="0">
                <a:latin typeface="Comic Sans MS" panose="030F0702030302020204" pitchFamily="66" charset="0"/>
              </a:rPr>
              <a:t>madde çimlenmeyi </a:t>
            </a:r>
            <a:r>
              <a:rPr lang="tr-TR" sz="2000" dirty="0">
                <a:latin typeface="Comic Sans MS" panose="030F0702030302020204" pitchFamily="66" charset="0"/>
              </a:rPr>
              <a:t>tamamen durdurabilir. Tohum bünyesinde bulunan (</a:t>
            </a:r>
            <a:r>
              <a:rPr lang="tr-TR" sz="2000" dirty="0" err="1">
                <a:latin typeface="Comic Sans MS" panose="030F0702030302020204" pitchFamily="66" charset="0"/>
              </a:rPr>
              <a:t>endogen</a:t>
            </a:r>
            <a:r>
              <a:rPr lang="tr-TR" sz="2000" dirty="0">
                <a:latin typeface="Comic Sans MS" panose="030F0702030302020204" pitchFamily="66" charset="0"/>
              </a:rPr>
              <a:t>) </a:t>
            </a:r>
            <a:r>
              <a:rPr lang="tr-TR" sz="2000" dirty="0" smtClean="0">
                <a:latin typeface="Comic Sans MS" panose="030F0702030302020204" pitchFamily="66" charset="0"/>
              </a:rPr>
              <a:t>çimlenmeyi engelleyici </a:t>
            </a:r>
            <a:r>
              <a:rPr lang="tr-TR" sz="2000" dirty="0">
                <a:latin typeface="Comic Sans MS" panose="030F0702030302020204" pitchFamily="66" charset="0"/>
              </a:rPr>
              <a:t>kimyasal maddeler birçok türde izole edilebilir</a:t>
            </a:r>
            <a:r>
              <a:rPr lang="tr-TR" sz="2000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r>
              <a:rPr lang="tr-TR" sz="2000" dirty="0" smtClean="0">
                <a:latin typeface="Comic Sans MS" panose="030F0702030302020204" pitchFamily="66" charset="0"/>
              </a:rPr>
              <a:t> 	</a:t>
            </a:r>
          </a:p>
          <a:p>
            <a:pPr algn="just"/>
            <a:r>
              <a:rPr lang="tr-TR" sz="2000" dirty="0">
                <a:latin typeface="Comic Sans MS" panose="030F0702030302020204" pitchFamily="66" charset="0"/>
              </a:rPr>
              <a:t>	</a:t>
            </a:r>
            <a:r>
              <a:rPr lang="tr-TR" sz="2000" dirty="0" smtClean="0">
                <a:latin typeface="Comic Sans MS" panose="030F0702030302020204" pitchFamily="66" charset="0"/>
              </a:rPr>
              <a:t>Şeker </a:t>
            </a:r>
            <a:r>
              <a:rPr lang="tr-TR" sz="2000" dirty="0">
                <a:latin typeface="Comic Sans MS" panose="030F0702030302020204" pitchFamily="66" charset="0"/>
              </a:rPr>
              <a:t>pancarı </a:t>
            </a:r>
            <a:r>
              <a:rPr lang="tr-TR" sz="2000" dirty="0" smtClean="0">
                <a:latin typeface="Comic Sans MS" panose="030F0702030302020204" pitchFamily="66" charset="0"/>
              </a:rPr>
              <a:t>tohumlarında yaklaşık </a:t>
            </a:r>
            <a:r>
              <a:rPr lang="tr-TR" sz="2000" dirty="0">
                <a:latin typeface="Comic Sans MS" panose="030F0702030302020204" pitchFamily="66" charset="0"/>
              </a:rPr>
              <a:t>on tane çimlenmeyi engelleyici özelliğe sahip madde izole edilmiştir</a:t>
            </a:r>
            <a:r>
              <a:rPr lang="tr-TR" sz="2000" dirty="0" smtClean="0">
                <a:latin typeface="Comic Sans MS" panose="030F0702030302020204" pitchFamily="66" charset="0"/>
              </a:rPr>
              <a:t>. İzole </a:t>
            </a:r>
            <a:r>
              <a:rPr lang="tr-TR" sz="2000" dirty="0">
                <a:latin typeface="Comic Sans MS" panose="030F0702030302020204" pitchFamily="66" charset="0"/>
              </a:rPr>
              <a:t>edilen engelleyicilerin etkili olduğu alanlar birbirinden çok farklıdır. Bu nedenle</a:t>
            </a:r>
            <a:r>
              <a:rPr lang="tr-TR" sz="2000" dirty="0" smtClean="0">
                <a:latin typeface="Comic Sans MS" panose="030F0702030302020204" pitchFamily="66" charset="0"/>
              </a:rPr>
              <a:t>, tohum </a:t>
            </a:r>
            <a:r>
              <a:rPr lang="tr-TR" sz="2000" dirty="0">
                <a:latin typeface="Comic Sans MS" panose="030F0702030302020204" pitchFamily="66" charset="0"/>
              </a:rPr>
              <a:t>içindeki engelleyicilerin gerçek yerini belirlemek zordur. Avrupa </a:t>
            </a:r>
            <a:r>
              <a:rPr lang="tr-TR" sz="2000" dirty="0" smtClean="0">
                <a:latin typeface="Comic Sans MS" panose="030F0702030302020204" pitchFamily="66" charset="0"/>
              </a:rPr>
              <a:t>dişbudağı tohumlarındaki </a:t>
            </a:r>
            <a:r>
              <a:rPr lang="tr-TR" sz="2000" dirty="0" err="1">
                <a:latin typeface="Comic Sans MS" panose="030F0702030302020204" pitchFamily="66" charset="0"/>
              </a:rPr>
              <a:t>dormansi</a:t>
            </a:r>
            <a:r>
              <a:rPr lang="tr-TR" sz="2000" dirty="0">
                <a:latin typeface="Comic Sans MS" panose="030F0702030302020204" pitchFamily="66" charset="0"/>
              </a:rPr>
              <a:t>, embriyo ve </a:t>
            </a:r>
            <a:r>
              <a:rPr lang="tr-TR" sz="2000" dirty="0" err="1">
                <a:latin typeface="Comic Sans MS" panose="030F0702030302020204" pitchFamily="66" charset="0"/>
              </a:rPr>
              <a:t>endospermde</a:t>
            </a:r>
            <a:r>
              <a:rPr lang="tr-TR" sz="2000" dirty="0">
                <a:latin typeface="Comic Sans MS" panose="030F0702030302020204" pitchFamily="66" charset="0"/>
              </a:rPr>
              <a:t> bulunan büyümeyi durdurucu </a:t>
            </a:r>
            <a:r>
              <a:rPr lang="tr-TR" sz="2000" dirty="0" smtClean="0">
                <a:latin typeface="Comic Sans MS" panose="030F0702030302020204" pitchFamily="66" charset="0"/>
              </a:rPr>
              <a:t>bir madde </a:t>
            </a:r>
            <a:r>
              <a:rPr lang="tr-TR" sz="2000" dirty="0">
                <a:latin typeface="Comic Sans MS" panose="030F0702030302020204" pitchFamily="66" charset="0"/>
              </a:rPr>
              <a:t>tarafından meydana getirilir ve </a:t>
            </a:r>
            <a:r>
              <a:rPr lang="tr-TR" sz="2000" dirty="0" err="1">
                <a:latin typeface="Comic Sans MS" panose="030F0702030302020204" pitchFamily="66" charset="0"/>
              </a:rPr>
              <a:t>stratifikasyon</a:t>
            </a:r>
            <a:r>
              <a:rPr lang="tr-TR" sz="2000" dirty="0">
                <a:latin typeface="Comic Sans MS" panose="030F0702030302020204" pitchFamily="66" charset="0"/>
              </a:rPr>
              <a:t> sırasında oluşan büyümeyi teşvik </a:t>
            </a:r>
            <a:r>
              <a:rPr lang="tr-TR" sz="2000" dirty="0" smtClean="0">
                <a:latin typeface="Comic Sans MS" panose="030F0702030302020204" pitchFamily="66" charset="0"/>
              </a:rPr>
              <a:t>edici maddeler </a:t>
            </a:r>
            <a:r>
              <a:rPr lang="tr-TR" sz="2000" dirty="0">
                <a:latin typeface="Comic Sans MS" panose="030F0702030302020204" pitchFamily="66" charset="0"/>
              </a:rPr>
              <a:t>tarafından ortadan kaldırılır.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699" y="2171700"/>
            <a:ext cx="322696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8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92100" y="2148344"/>
            <a:ext cx="115443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200" dirty="0" smtClean="0">
                <a:latin typeface="Comic Sans MS" panose="030F0702030302020204" pitchFamily="66" charset="0"/>
              </a:rPr>
              <a:t>	Doğal </a:t>
            </a:r>
            <a:r>
              <a:rPr lang="tr-TR" sz="2200" dirty="0">
                <a:latin typeface="Comic Sans MS" panose="030F0702030302020204" pitchFamily="66" charset="0"/>
              </a:rPr>
              <a:t>olarak bulunan çimlenmeyi engelleyen maddelerin çoğu, düşük </a:t>
            </a:r>
            <a:r>
              <a:rPr lang="tr-TR" sz="2200" dirty="0" smtClean="0">
                <a:latin typeface="Comic Sans MS" panose="030F0702030302020204" pitchFamily="66" charset="0"/>
              </a:rPr>
              <a:t>molekül ağırlığına </a:t>
            </a:r>
            <a:r>
              <a:rPr lang="tr-TR" sz="2200" dirty="0">
                <a:latin typeface="Comic Sans MS" panose="030F0702030302020204" pitchFamily="66" charset="0"/>
              </a:rPr>
              <a:t>sahip, basit organik moleküllerdir. Tohumlarda bulunan doğal </a:t>
            </a:r>
            <a:r>
              <a:rPr lang="tr-TR" sz="2200" dirty="0" smtClean="0">
                <a:latin typeface="Comic Sans MS" panose="030F0702030302020204" pitchFamily="66" charset="0"/>
              </a:rPr>
              <a:t>engelleyiciler </a:t>
            </a:r>
            <a:r>
              <a:rPr lang="tr-TR" sz="2200" dirty="0" err="1" smtClean="0">
                <a:latin typeface="Comic Sans MS" panose="030F0702030302020204" pitchFamily="66" charset="0"/>
              </a:rPr>
              <a:t>siyanid</a:t>
            </a:r>
            <a:r>
              <a:rPr lang="tr-TR" sz="2200" dirty="0" smtClean="0">
                <a:latin typeface="Comic Sans MS" panose="030F0702030302020204" pitchFamily="66" charset="0"/>
              </a:rPr>
              <a:t> </a:t>
            </a:r>
            <a:r>
              <a:rPr lang="tr-TR" sz="2200" dirty="0">
                <a:latin typeface="Comic Sans MS" panose="030F0702030302020204" pitchFamily="66" charset="0"/>
              </a:rPr>
              <a:t>ve amonyak bileşikleri, hardal yağları, alkaloitler (kafein, kokain), çeşitli </a:t>
            </a:r>
            <a:r>
              <a:rPr lang="tr-TR" sz="2200" dirty="0" smtClean="0">
                <a:latin typeface="Comic Sans MS" panose="030F0702030302020204" pitchFamily="66" charset="0"/>
              </a:rPr>
              <a:t>organik asitler </a:t>
            </a:r>
            <a:r>
              <a:rPr lang="tr-TR" sz="2200" dirty="0">
                <a:latin typeface="Comic Sans MS" panose="030F0702030302020204" pitchFamily="66" charset="0"/>
              </a:rPr>
              <a:t>(</a:t>
            </a:r>
            <a:r>
              <a:rPr lang="tr-TR" sz="2200" dirty="0" err="1">
                <a:latin typeface="Comic Sans MS" panose="030F0702030302020204" pitchFamily="66" charset="0"/>
              </a:rPr>
              <a:t>absisik</a:t>
            </a:r>
            <a:r>
              <a:rPr lang="tr-TR" sz="2200" dirty="0">
                <a:latin typeface="Comic Sans MS" panose="030F0702030302020204" pitchFamily="66" charset="0"/>
              </a:rPr>
              <a:t> asit), doymamış </a:t>
            </a:r>
            <a:r>
              <a:rPr lang="tr-TR" sz="2200" dirty="0" err="1">
                <a:latin typeface="Comic Sans MS" panose="030F0702030302020204" pitchFamily="66" charset="0"/>
              </a:rPr>
              <a:t>laktonlar</a:t>
            </a:r>
            <a:r>
              <a:rPr lang="tr-TR" sz="2200" dirty="0">
                <a:latin typeface="Comic Sans MS" panose="030F0702030302020204" pitchFamily="66" charset="0"/>
              </a:rPr>
              <a:t> (</a:t>
            </a:r>
            <a:r>
              <a:rPr lang="tr-TR" sz="2200" dirty="0" err="1">
                <a:latin typeface="Comic Sans MS" panose="030F0702030302020204" pitchFamily="66" charset="0"/>
              </a:rPr>
              <a:t>kumarin</a:t>
            </a:r>
            <a:r>
              <a:rPr lang="tr-TR" sz="2200" dirty="0">
                <a:latin typeface="Comic Sans MS" panose="030F0702030302020204" pitchFamily="66" charset="0"/>
              </a:rPr>
              <a:t>, </a:t>
            </a:r>
            <a:r>
              <a:rPr lang="tr-TR" sz="2200" dirty="0" err="1">
                <a:latin typeface="Comic Sans MS" panose="030F0702030302020204" pitchFamily="66" charset="0"/>
              </a:rPr>
              <a:t>parasorbik</a:t>
            </a:r>
            <a:r>
              <a:rPr lang="tr-TR" sz="2200" dirty="0">
                <a:latin typeface="Comic Sans MS" panose="030F0702030302020204" pitchFamily="66" charset="0"/>
              </a:rPr>
              <a:t> asit), </a:t>
            </a:r>
            <a:r>
              <a:rPr lang="tr-TR" sz="2200" dirty="0" err="1">
                <a:latin typeface="Comic Sans MS" panose="030F0702030302020204" pitchFamily="66" charset="0"/>
              </a:rPr>
              <a:t>esansiyel</a:t>
            </a:r>
            <a:r>
              <a:rPr lang="tr-TR" sz="2200" dirty="0">
                <a:latin typeface="Comic Sans MS" panose="030F0702030302020204" pitchFamily="66" charset="0"/>
              </a:rPr>
              <a:t> yağlar ve </a:t>
            </a:r>
            <a:r>
              <a:rPr lang="tr-TR" sz="2200" dirty="0" err="1" smtClean="0">
                <a:latin typeface="Comic Sans MS" panose="030F0702030302020204" pitchFamily="66" charset="0"/>
              </a:rPr>
              <a:t>fenolik</a:t>
            </a:r>
            <a:r>
              <a:rPr lang="tr-TR" sz="2200" dirty="0" smtClean="0">
                <a:latin typeface="Comic Sans MS" panose="030F0702030302020204" pitchFamily="66" charset="0"/>
              </a:rPr>
              <a:t> bileşiklerden </a:t>
            </a:r>
            <a:r>
              <a:rPr lang="tr-TR" sz="2200" dirty="0">
                <a:latin typeface="Comic Sans MS" panose="030F0702030302020204" pitchFamily="66" charset="0"/>
              </a:rPr>
              <a:t>oluşur</a:t>
            </a:r>
            <a:r>
              <a:rPr lang="tr-TR" sz="2200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sz="2200" dirty="0">
              <a:latin typeface="Comic Sans MS" panose="030F0702030302020204" pitchFamily="66" charset="0"/>
            </a:endParaRPr>
          </a:p>
          <a:p>
            <a:pPr algn="just"/>
            <a:r>
              <a:rPr lang="tr-TR" sz="2200" dirty="0" smtClean="0">
                <a:latin typeface="Comic Sans MS" panose="030F0702030302020204" pitchFamily="66" charset="0"/>
              </a:rPr>
              <a:t>	</a:t>
            </a:r>
            <a:r>
              <a:rPr lang="tr-TR" sz="2200" dirty="0" err="1" smtClean="0">
                <a:latin typeface="Comic Sans MS" panose="030F0702030302020204" pitchFamily="66" charset="0"/>
              </a:rPr>
              <a:t>Giberellin</a:t>
            </a:r>
            <a:r>
              <a:rPr lang="tr-TR" sz="2200" dirty="0">
                <a:latin typeface="Comic Sans MS" panose="030F0702030302020204" pitchFamily="66" charset="0"/>
              </a:rPr>
              <a:t>, </a:t>
            </a:r>
            <a:r>
              <a:rPr lang="tr-TR" sz="2200" dirty="0" err="1">
                <a:latin typeface="Comic Sans MS" panose="030F0702030302020204" pitchFamily="66" charset="0"/>
              </a:rPr>
              <a:t>auxin</a:t>
            </a:r>
            <a:r>
              <a:rPr lang="tr-TR" sz="2200" dirty="0">
                <a:latin typeface="Comic Sans MS" panose="030F0702030302020204" pitchFamily="66" charset="0"/>
              </a:rPr>
              <a:t>, kinin ve bazı herbisitleri içeren büyümeyi düzenleyen </a:t>
            </a:r>
            <a:r>
              <a:rPr lang="tr-TR" sz="2200" dirty="0" smtClean="0">
                <a:latin typeface="Comic Sans MS" panose="030F0702030302020204" pitchFamily="66" charset="0"/>
              </a:rPr>
              <a:t>maddelerin çoğu </a:t>
            </a:r>
            <a:r>
              <a:rPr lang="tr-TR" sz="2200" dirty="0">
                <a:latin typeface="Comic Sans MS" panose="030F0702030302020204" pitchFamily="66" charset="0"/>
              </a:rPr>
              <a:t>çimlenmeyi teşvik edici oldukları kadar, özellikle yüksek </a:t>
            </a:r>
            <a:r>
              <a:rPr lang="tr-TR" sz="2200" dirty="0" smtClean="0">
                <a:latin typeface="Comic Sans MS" panose="030F0702030302020204" pitchFamily="66" charset="0"/>
              </a:rPr>
              <a:t>konsantrasyonlarda çimlenmeyi </a:t>
            </a:r>
            <a:r>
              <a:rPr lang="tr-TR" sz="2200" dirty="0">
                <a:latin typeface="Comic Sans MS" panose="030F0702030302020204" pitchFamily="66" charset="0"/>
              </a:rPr>
              <a:t>durdurucu etki gösterebilirler. Çimlenmeyi durdurucu etki gösteren </a:t>
            </a:r>
            <a:r>
              <a:rPr lang="tr-TR" sz="2200" dirty="0" smtClean="0">
                <a:latin typeface="Comic Sans MS" panose="030F0702030302020204" pitchFamily="66" charset="0"/>
              </a:rPr>
              <a:t>maddelerin en </a:t>
            </a:r>
            <a:r>
              <a:rPr lang="tr-TR" sz="2200" dirty="0">
                <a:latin typeface="Comic Sans MS" panose="030F0702030302020204" pitchFamily="66" charset="0"/>
              </a:rPr>
              <a:t>son bulunan grubu sentetik maddelerdir. Bunlar; CCC, AM-01618, </a:t>
            </a:r>
            <a:r>
              <a:rPr lang="tr-TR" sz="2200" dirty="0" err="1">
                <a:latin typeface="Comic Sans MS" panose="030F0702030302020204" pitchFamily="66" charset="0"/>
              </a:rPr>
              <a:t>Phosfan</a:t>
            </a:r>
            <a:r>
              <a:rPr lang="tr-TR" sz="2200" dirty="0">
                <a:latin typeface="Comic Sans MS" panose="030F0702030302020204" pitchFamily="66" charset="0"/>
              </a:rPr>
              <a:t> D ve </a:t>
            </a:r>
            <a:r>
              <a:rPr lang="tr-TR" sz="2200" dirty="0" err="1" smtClean="0">
                <a:latin typeface="Comic Sans MS" panose="030F0702030302020204" pitchFamily="66" charset="0"/>
              </a:rPr>
              <a:t>Fleoren</a:t>
            </a:r>
            <a:r>
              <a:rPr lang="tr-TR" sz="2200" dirty="0" smtClean="0">
                <a:latin typeface="Comic Sans MS" panose="030F0702030302020204" pitchFamily="66" charset="0"/>
              </a:rPr>
              <a:t>- 9</a:t>
            </a:r>
            <a:r>
              <a:rPr lang="tr-TR" sz="2200" dirty="0">
                <a:latin typeface="Comic Sans MS" panose="030F0702030302020204" pitchFamily="66" charset="0"/>
              </a:rPr>
              <a:t>, </a:t>
            </a:r>
            <a:r>
              <a:rPr lang="tr-TR" sz="2200" dirty="0" err="1">
                <a:latin typeface="Comic Sans MS" panose="030F0702030302020204" pitchFamily="66" charset="0"/>
              </a:rPr>
              <a:t>carboksilik</a:t>
            </a:r>
            <a:r>
              <a:rPr lang="tr-TR" sz="2200" dirty="0">
                <a:latin typeface="Comic Sans MS" panose="030F0702030302020204" pitchFamily="66" charset="0"/>
              </a:rPr>
              <a:t> asit gibi büyümeyi geciktiren bazı maddelerdir.</a:t>
            </a:r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FFC000"/>
                </a:solidFill>
                <a:latin typeface="Comic Sans MS" panose="030F0702030302020204" pitchFamily="66" charset="0"/>
              </a:rPr>
              <a:t>Çimlenmeyi Engelleyen Kimyasal Maddelerden Dolayı Meydana Gelen </a:t>
            </a:r>
            <a:r>
              <a:rPr lang="tr-TR" sz="2800" b="1" dirty="0" err="1">
                <a:solidFill>
                  <a:srgbClr val="FFC000"/>
                </a:solidFill>
                <a:latin typeface="Comic Sans MS" panose="030F0702030302020204" pitchFamily="66" charset="0"/>
              </a:rPr>
              <a:t>Dormansi</a:t>
            </a:r>
            <a:endParaRPr lang="tr-TR" sz="28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49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80621" y="842128"/>
            <a:ext cx="5568079" cy="732672"/>
          </a:xfrm>
        </p:spPr>
        <p:txBody>
          <a:bodyPr/>
          <a:lstStyle/>
          <a:p>
            <a:r>
              <a:rPr lang="tr-TR" b="1" i="1" dirty="0">
                <a:solidFill>
                  <a:srgbClr val="FFC000"/>
                </a:solidFill>
              </a:rPr>
              <a:t>Engelleyici Mekanizma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15900" y="2025908"/>
            <a:ext cx="7493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>
                <a:latin typeface="Comic Sans MS" panose="030F0702030302020204" pitchFamily="66" charset="0"/>
              </a:rPr>
              <a:t>	Bir </a:t>
            </a:r>
            <a:r>
              <a:rPr lang="tr-TR" sz="2000" dirty="0">
                <a:latin typeface="Comic Sans MS" panose="030F0702030302020204" pitchFamily="66" charset="0"/>
              </a:rPr>
              <a:t>tohumun çimlenebilmesi için bünyesinde depo edilen besin </a:t>
            </a:r>
            <a:r>
              <a:rPr lang="tr-TR" sz="2000" dirty="0" smtClean="0">
                <a:latin typeface="Comic Sans MS" panose="030F0702030302020204" pitchFamily="66" charset="0"/>
              </a:rPr>
              <a:t>maddelerinin büyüme noktalarında </a:t>
            </a:r>
            <a:r>
              <a:rPr lang="tr-TR" sz="2000" dirty="0">
                <a:latin typeface="Comic Sans MS" panose="030F0702030302020204" pitchFamily="66" charset="0"/>
              </a:rPr>
              <a:t>kullanılabilecek forma dönüşmesi ve solunum yapması şarttır. Bu engelleyici </a:t>
            </a:r>
            <a:r>
              <a:rPr lang="tr-TR" sz="2000" dirty="0" smtClean="0">
                <a:latin typeface="Comic Sans MS" panose="030F0702030302020204" pitchFamily="66" charset="0"/>
              </a:rPr>
              <a:t>tek başına</a:t>
            </a:r>
            <a:r>
              <a:rPr lang="tr-TR" sz="2000" dirty="0">
                <a:latin typeface="Comic Sans MS" panose="030F0702030302020204" pitchFamily="66" charset="0"/>
              </a:rPr>
              <a:t>, direkt olarak solunumu engelleyemez. Ancak solunum için gerekli olan </a:t>
            </a:r>
            <a:r>
              <a:rPr lang="tr-TR" sz="2000" dirty="0" smtClean="0">
                <a:latin typeface="Comic Sans MS" panose="030F0702030302020204" pitchFamily="66" charset="0"/>
              </a:rPr>
              <a:t>maddelerin meydana </a:t>
            </a:r>
            <a:r>
              <a:rPr lang="tr-TR" sz="2000" dirty="0">
                <a:latin typeface="Comic Sans MS" panose="030F0702030302020204" pitchFamily="66" charset="0"/>
              </a:rPr>
              <a:t>gelmesini önleyerek </a:t>
            </a:r>
            <a:r>
              <a:rPr lang="tr-TR" sz="2000" dirty="0" err="1">
                <a:latin typeface="Comic Sans MS" panose="030F0702030302020204" pitchFamily="66" charset="0"/>
              </a:rPr>
              <a:t>indirekt</a:t>
            </a:r>
            <a:r>
              <a:rPr lang="tr-TR" sz="2000" dirty="0">
                <a:latin typeface="Comic Sans MS" panose="030F0702030302020204" pitchFamily="66" charset="0"/>
              </a:rPr>
              <a:t> olarak çimlenmeyi önler</a:t>
            </a:r>
            <a:r>
              <a:rPr lang="tr-TR" sz="2000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sz="2000" dirty="0">
              <a:latin typeface="Comic Sans MS" panose="030F0702030302020204" pitchFamily="66" charset="0"/>
            </a:endParaRPr>
          </a:p>
          <a:p>
            <a:pPr algn="just"/>
            <a:r>
              <a:rPr lang="tr-TR" sz="2000" dirty="0" smtClean="0">
                <a:latin typeface="Comic Sans MS" panose="030F0702030302020204" pitchFamily="66" charset="0"/>
              </a:rPr>
              <a:t>	Genellikle </a:t>
            </a:r>
            <a:r>
              <a:rPr lang="tr-TR" sz="2000" dirty="0">
                <a:latin typeface="Comic Sans MS" panose="030F0702030302020204" pitchFamily="66" charset="0"/>
              </a:rPr>
              <a:t>tohumlarda en fazla bulunan depo ürünü nişastadır. Çimlenme </a:t>
            </a:r>
            <a:r>
              <a:rPr lang="tr-TR" sz="2000" dirty="0" smtClean="0">
                <a:latin typeface="Comic Sans MS" panose="030F0702030302020204" pitchFamily="66" charset="0"/>
              </a:rPr>
              <a:t>sırasında nişastanın </a:t>
            </a:r>
            <a:r>
              <a:rPr lang="tr-TR" sz="2000" dirty="0">
                <a:latin typeface="Comic Sans MS" panose="030F0702030302020204" pitchFamily="66" charset="0"/>
              </a:rPr>
              <a:t>parçalanması amilaz enziminin katalizörlüğü ile gerçekleşir. Amilaz </a:t>
            </a:r>
            <a:r>
              <a:rPr lang="tr-TR" sz="2000" dirty="0" smtClean="0">
                <a:latin typeface="Comic Sans MS" panose="030F0702030302020204" pitchFamily="66" charset="0"/>
              </a:rPr>
              <a:t>enziminin aktivitesinin </a:t>
            </a:r>
            <a:r>
              <a:rPr lang="tr-TR" sz="2000" dirty="0">
                <a:latin typeface="Comic Sans MS" panose="030F0702030302020204" pitchFamily="66" charset="0"/>
              </a:rPr>
              <a:t>durdurulması çimlenmenin durmasına neden olur. Şeker pancarında </a:t>
            </a:r>
            <a:r>
              <a:rPr lang="tr-TR" sz="2000" dirty="0" smtClean="0">
                <a:latin typeface="Comic Sans MS" panose="030F0702030302020204" pitchFamily="66" charset="0"/>
              </a:rPr>
              <a:t>meyve duvarı </a:t>
            </a:r>
            <a:r>
              <a:rPr lang="tr-TR" sz="2000" dirty="0">
                <a:latin typeface="Comic Sans MS" panose="030F0702030302020204" pitchFamily="66" charset="0"/>
              </a:rPr>
              <a:t>ve </a:t>
            </a:r>
            <a:r>
              <a:rPr lang="tr-TR" sz="2000" dirty="0" err="1">
                <a:latin typeface="Comic Sans MS" panose="030F0702030302020204" pitchFamily="66" charset="0"/>
              </a:rPr>
              <a:t>perikarpta</a:t>
            </a:r>
            <a:r>
              <a:rPr lang="tr-TR" sz="2000" dirty="0">
                <a:latin typeface="Comic Sans MS" panose="030F0702030302020204" pitchFamily="66" charset="0"/>
              </a:rPr>
              <a:t> bulunan bazı maddeler (kafein, </a:t>
            </a:r>
            <a:r>
              <a:rPr lang="tr-TR" sz="2000" dirty="0" err="1">
                <a:latin typeface="Comic Sans MS" panose="030F0702030302020204" pitchFamily="66" charset="0"/>
              </a:rPr>
              <a:t>ferulik</a:t>
            </a:r>
            <a:r>
              <a:rPr lang="tr-TR" sz="2000" dirty="0">
                <a:latin typeface="Comic Sans MS" panose="030F0702030302020204" pitchFamily="66" charset="0"/>
              </a:rPr>
              <a:t> asit, </a:t>
            </a:r>
            <a:r>
              <a:rPr lang="tr-TR" sz="2000" dirty="0" err="1">
                <a:latin typeface="Comic Sans MS" panose="030F0702030302020204" pitchFamily="66" charset="0"/>
              </a:rPr>
              <a:t>vanilik</a:t>
            </a:r>
            <a:r>
              <a:rPr lang="tr-TR" sz="2000" dirty="0">
                <a:latin typeface="Comic Sans MS" panose="030F0702030302020204" pitchFamily="66" charset="0"/>
              </a:rPr>
              <a:t> ve </a:t>
            </a:r>
            <a:r>
              <a:rPr lang="tr-TR" sz="2000" dirty="0" err="1">
                <a:latin typeface="Comic Sans MS" panose="030F0702030302020204" pitchFamily="66" charset="0"/>
              </a:rPr>
              <a:t>gallik</a:t>
            </a:r>
            <a:r>
              <a:rPr lang="tr-TR" sz="2000" dirty="0">
                <a:latin typeface="Comic Sans MS" panose="030F0702030302020204" pitchFamily="66" charset="0"/>
              </a:rPr>
              <a:t> asit) </a:t>
            </a:r>
            <a:r>
              <a:rPr lang="tr-TR" sz="2000" dirty="0" smtClean="0">
                <a:latin typeface="Comic Sans MS" panose="030F0702030302020204" pitchFamily="66" charset="0"/>
              </a:rPr>
              <a:t>amilaz enziminin </a:t>
            </a:r>
            <a:r>
              <a:rPr lang="tr-TR" sz="2000" dirty="0">
                <a:latin typeface="Comic Sans MS" panose="030F0702030302020204" pitchFamily="66" charset="0"/>
              </a:rPr>
              <a:t>aktivitesini önleyerek çimlenmeyi geciktirirler.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100" y="2092502"/>
            <a:ext cx="3740150" cy="433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0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74421" y="727828"/>
            <a:ext cx="3675779" cy="808872"/>
          </a:xfrm>
        </p:spPr>
        <p:txBody>
          <a:bodyPr/>
          <a:lstStyle/>
          <a:p>
            <a:r>
              <a:rPr lang="tr-TR" b="1" i="1" dirty="0"/>
              <a:t>İkinci </a:t>
            </a:r>
            <a:r>
              <a:rPr lang="tr-TR" b="1" i="1" dirty="0" err="1"/>
              <a:t>Dormansi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25860" y="1953548"/>
            <a:ext cx="117729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>
                <a:latin typeface="Comic Sans MS" panose="030F0702030302020204" pitchFamily="66" charset="0"/>
              </a:rPr>
              <a:t>Bazı </a:t>
            </a:r>
            <a:r>
              <a:rPr lang="tr-TR" sz="2000" dirty="0">
                <a:latin typeface="Comic Sans MS" panose="030F0702030302020204" pitchFamily="66" charset="0"/>
              </a:rPr>
              <a:t>durumlarda </a:t>
            </a:r>
            <a:r>
              <a:rPr lang="tr-TR" sz="2000" dirty="0" err="1">
                <a:latin typeface="Comic Sans MS" panose="030F0702030302020204" pitchFamily="66" charset="0"/>
              </a:rPr>
              <a:t>dormant</a:t>
            </a:r>
            <a:r>
              <a:rPr lang="tr-TR" sz="2000" dirty="0">
                <a:latin typeface="Comic Sans MS" panose="030F0702030302020204" pitchFamily="66" charset="0"/>
              </a:rPr>
              <a:t> olmayan tohumlar uygun olmayan şartlardan sonra </a:t>
            </a:r>
            <a:r>
              <a:rPr lang="tr-TR" sz="2000" dirty="0" err="1" smtClean="0">
                <a:latin typeface="Comic Sans MS" panose="030F0702030302020204" pitchFamily="66" charset="0"/>
              </a:rPr>
              <a:t>dormant</a:t>
            </a:r>
            <a:r>
              <a:rPr lang="tr-TR" sz="2000" dirty="0" smtClean="0">
                <a:latin typeface="Comic Sans MS" panose="030F0702030302020204" pitchFamily="66" charset="0"/>
              </a:rPr>
              <a:t> duruma </a:t>
            </a:r>
            <a:r>
              <a:rPr lang="tr-TR" sz="2000" dirty="0">
                <a:latin typeface="Comic Sans MS" panose="030F0702030302020204" pitchFamily="66" charset="0"/>
              </a:rPr>
              <a:t>geçerler. Bu şekilde olgun tohumun sonradan </a:t>
            </a:r>
            <a:r>
              <a:rPr lang="tr-TR" sz="2000" dirty="0" err="1">
                <a:latin typeface="Comic Sans MS" panose="030F0702030302020204" pitchFamily="66" charset="0"/>
              </a:rPr>
              <a:t>dormansi</a:t>
            </a:r>
            <a:r>
              <a:rPr lang="tr-TR" sz="2000" dirty="0">
                <a:latin typeface="Comic Sans MS" panose="030F0702030302020204" pitchFamily="66" charset="0"/>
              </a:rPr>
              <a:t> göstermesi ikinci (</a:t>
            </a:r>
            <a:r>
              <a:rPr lang="tr-TR" sz="2000" dirty="0" err="1">
                <a:latin typeface="Comic Sans MS" panose="030F0702030302020204" pitchFamily="66" charset="0"/>
              </a:rPr>
              <a:t>sekonder</a:t>
            </a:r>
            <a:r>
              <a:rPr lang="tr-TR" sz="2000" dirty="0" smtClean="0">
                <a:latin typeface="Comic Sans MS" panose="030F0702030302020204" pitchFamily="66" charset="0"/>
              </a:rPr>
              <a:t>) </a:t>
            </a:r>
            <a:r>
              <a:rPr lang="tr-TR" sz="2000" dirty="0" err="1" smtClean="0">
                <a:latin typeface="Comic Sans MS" panose="030F0702030302020204" pitchFamily="66" charset="0"/>
              </a:rPr>
              <a:t>dormansi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tr-TR" sz="2000" dirty="0">
                <a:latin typeface="Comic Sans MS" panose="030F0702030302020204" pitchFamily="66" charset="0"/>
              </a:rPr>
              <a:t>olarak bilinir. Yapılan bir araştırmada, yazlık buğday ve kışlık arpada </a:t>
            </a:r>
            <a:r>
              <a:rPr lang="tr-TR" sz="2000" dirty="0" smtClean="0">
                <a:latin typeface="Comic Sans MS" panose="030F0702030302020204" pitchFamily="66" charset="0"/>
              </a:rPr>
              <a:t>ikinci </a:t>
            </a:r>
            <a:r>
              <a:rPr lang="es-ES" sz="2000" dirty="0" smtClean="0">
                <a:latin typeface="Comic Sans MS" panose="030F0702030302020204" pitchFamily="66" charset="0"/>
              </a:rPr>
              <a:t>dormansinin </a:t>
            </a:r>
            <a:r>
              <a:rPr lang="es-ES" sz="2000" dirty="0">
                <a:latin typeface="Comic Sans MS" panose="030F0702030302020204" pitchFamily="66" charset="0"/>
              </a:rPr>
              <a:t>aşağıda belirtilen yollarla meydana gelebileceği saptanmiştır</a:t>
            </a:r>
            <a:r>
              <a:rPr lang="es-ES" sz="2000" dirty="0" smtClean="0">
                <a:latin typeface="Comic Sans MS" panose="030F0702030302020204" pitchFamily="66" charset="0"/>
              </a:rPr>
              <a:t>.</a:t>
            </a:r>
            <a:endParaRPr lang="tr-TR" sz="2000" dirty="0" smtClean="0">
              <a:latin typeface="Comic Sans MS" panose="030F0702030302020204" pitchFamily="66" charset="0"/>
            </a:endParaRPr>
          </a:p>
          <a:p>
            <a:pPr algn="just"/>
            <a:endParaRPr lang="es-ES" sz="2000" dirty="0">
              <a:latin typeface="Comic Sans MS" panose="030F0702030302020204" pitchFamily="66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Kuru </a:t>
            </a:r>
            <a:r>
              <a:rPr lang="tr-TR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arpa tohumunun 50-90°C arasındaki sıcaklığa maruz bırakılması.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000" dirty="0" smtClean="0">
                <a:latin typeface="Comic Sans MS" panose="030F0702030302020204" pitchFamily="66" charset="0"/>
              </a:rPr>
              <a:t>Kışlık </a:t>
            </a:r>
            <a:r>
              <a:rPr lang="tr-TR" sz="2000" dirty="0">
                <a:latin typeface="Comic Sans MS" panose="030F0702030302020204" pitchFamily="66" charset="0"/>
              </a:rPr>
              <a:t>arpanın 20°C’de yüksek rutubette yedi gün depolanması.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Yazlık </a:t>
            </a:r>
            <a:r>
              <a:rPr lang="tr-TR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buğdayın 50°C’de hava sıkıştırılmış kaplarda yüksek nemde 7 gün depolanması.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Comic Sans MS" panose="030F0702030302020204" pitchFamily="66" charset="0"/>
              </a:rPr>
              <a:t>Tohumun </a:t>
            </a:r>
            <a:r>
              <a:rPr lang="es-ES" sz="2000" dirty="0">
                <a:latin typeface="Comic Sans MS" panose="030F0702030302020204" pitchFamily="66" charset="0"/>
              </a:rPr>
              <a:t>1-3 gün 20°C’de karanlıkta ve suda tutulması.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Kuru </a:t>
            </a:r>
            <a:r>
              <a:rPr lang="tr-TR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tohumların 50°C’de 4 gün, 70°C’de 4 saat ve 90°C’de 1 saat tutmak yeterlidir.</a:t>
            </a:r>
          </a:p>
          <a:p>
            <a:pPr algn="just"/>
            <a:r>
              <a:rPr lang="tr-TR" sz="2000" dirty="0">
                <a:latin typeface="Comic Sans MS" panose="030F0702030302020204" pitchFamily="66" charset="0"/>
              </a:rPr>
              <a:t>İkinci </a:t>
            </a:r>
            <a:r>
              <a:rPr lang="tr-TR" sz="2000" dirty="0" err="1">
                <a:latin typeface="Comic Sans MS" panose="030F0702030302020204" pitchFamily="66" charset="0"/>
              </a:rPr>
              <a:t>dormansinin</a:t>
            </a:r>
            <a:r>
              <a:rPr lang="tr-TR" sz="2000" dirty="0">
                <a:latin typeface="Comic Sans MS" panose="030F0702030302020204" pitchFamily="66" charset="0"/>
              </a:rPr>
              <a:t> meydana gelmesi tohumun fizyolojik olgunluğa erişmesinden </a:t>
            </a:r>
            <a:r>
              <a:rPr lang="tr-TR" sz="2000" dirty="0" smtClean="0">
                <a:latin typeface="Comic Sans MS" panose="030F0702030302020204" pitchFamily="66" charset="0"/>
              </a:rPr>
              <a:t>bir veya </a:t>
            </a:r>
            <a:r>
              <a:rPr lang="tr-TR" sz="2000" dirty="0">
                <a:latin typeface="Comic Sans MS" panose="030F0702030302020204" pitchFamily="66" charset="0"/>
              </a:rPr>
              <a:t>bir buçuk ay sonra mümkün olur.</a:t>
            </a:r>
          </a:p>
          <a:p>
            <a:pPr algn="just"/>
            <a:r>
              <a:rPr lang="tr-TR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İkinci </a:t>
            </a:r>
            <a:r>
              <a:rPr lang="tr-TR" sz="20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dormansi</a:t>
            </a:r>
            <a:r>
              <a:rPr lang="tr-TR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; sıcaklık, ışık ve karanlığın etkisiyle ortaya çıkar. Bu üç faktöre suyun </a:t>
            </a:r>
            <a:r>
              <a:rPr lang="tr-TR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fazlalığı ve </a:t>
            </a:r>
            <a:r>
              <a:rPr lang="tr-TR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azlığı, kimyasal maddeler ve gazlar gibi diğer nedenlerde yardımcı olur. İkinci </a:t>
            </a:r>
            <a:r>
              <a:rPr lang="tr-TR" sz="2000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dormansiyi</a:t>
            </a:r>
            <a:r>
              <a:rPr lang="tr-TR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açıklamada </a:t>
            </a:r>
            <a:r>
              <a:rPr lang="tr-TR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iki yol ileri sürülmektedir.</a:t>
            </a:r>
          </a:p>
        </p:txBody>
      </p:sp>
    </p:spTree>
    <p:extLst>
      <p:ext uri="{BB962C8B-B14F-4D97-AF65-F5344CB8AC3E}">
        <p14:creationId xmlns:p14="http://schemas.microsoft.com/office/powerpoint/2010/main" val="383886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rgbClr val="FFC000"/>
                </a:solidFill>
              </a:rPr>
              <a:t>Tohumlarda çimlenme durgunluğunu giderme yöntemleri</a:t>
            </a:r>
            <a:endParaRPr lang="tr-TR" sz="2800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04800" y="2129641"/>
            <a:ext cx="72262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100" dirty="0" smtClean="0">
                <a:latin typeface="Comic Sans MS" panose="030F0702030302020204" pitchFamily="66" charset="0"/>
              </a:rPr>
              <a:t>	Tohumlarda </a:t>
            </a:r>
            <a:r>
              <a:rPr lang="tr-TR" sz="2100" dirty="0">
                <a:latin typeface="Comic Sans MS" panose="030F0702030302020204" pitchFamily="66" charset="0"/>
              </a:rPr>
              <a:t>çimlenme durgunluğu ekonomik önemi olan sorunların ortaya </a:t>
            </a:r>
            <a:r>
              <a:rPr lang="tr-TR" sz="2100" dirty="0" smtClean="0">
                <a:latin typeface="Comic Sans MS" panose="030F0702030302020204" pitchFamily="66" charset="0"/>
              </a:rPr>
              <a:t>çıkmasına neden </a:t>
            </a:r>
            <a:r>
              <a:rPr lang="tr-TR" sz="2100" dirty="0">
                <a:latin typeface="Comic Sans MS" panose="030F0702030302020204" pitchFamily="66" charset="0"/>
              </a:rPr>
              <a:t>olur. Hasadın bazı bitkilerde yağışlı dönemlere geldiği kuzey ülkelerinde, </a:t>
            </a:r>
            <a:r>
              <a:rPr lang="tr-TR" sz="2100" dirty="0" smtClean="0">
                <a:latin typeface="Comic Sans MS" panose="030F0702030302020204" pitchFamily="66" charset="0"/>
              </a:rPr>
              <a:t>tohumların henüz </a:t>
            </a:r>
            <a:r>
              <a:rPr lang="tr-TR" sz="2100" dirty="0">
                <a:latin typeface="Comic Sans MS" panose="030F0702030302020204" pitchFamily="66" charset="0"/>
              </a:rPr>
              <a:t>başakta iken çimlenmesi ya da ekimden önce depoda çimlenmeleri gibi </a:t>
            </a:r>
            <a:r>
              <a:rPr lang="tr-TR" sz="2100" dirty="0" smtClean="0">
                <a:latin typeface="Comic Sans MS" panose="030F0702030302020204" pitchFamily="66" charset="0"/>
              </a:rPr>
              <a:t>istenilmeyen durumlar </a:t>
            </a:r>
            <a:r>
              <a:rPr lang="tr-TR" sz="2100" dirty="0">
                <a:latin typeface="Comic Sans MS" panose="030F0702030302020204" pitchFamily="66" charset="0"/>
              </a:rPr>
              <a:t>ortaya çıkabilir. Bu gibi koşullarda, belirli bir süre çimlenme durgunluğu istenen </a:t>
            </a:r>
            <a:r>
              <a:rPr lang="tr-TR" sz="2100" dirty="0" smtClean="0">
                <a:latin typeface="Comic Sans MS" panose="030F0702030302020204" pitchFamily="66" charset="0"/>
              </a:rPr>
              <a:t>bir özelliktir</a:t>
            </a:r>
            <a:r>
              <a:rPr lang="tr-TR" sz="2100" dirty="0">
                <a:latin typeface="Comic Sans MS" panose="030F0702030302020204" pitchFamily="66" charset="0"/>
              </a:rPr>
              <a:t>. Bununla beraber çoğu üreticiler, hasat edilir edilmez tohumlarında </a:t>
            </a:r>
            <a:r>
              <a:rPr lang="tr-TR" sz="2100" dirty="0" smtClean="0">
                <a:latin typeface="Comic Sans MS" panose="030F0702030302020204" pitchFamily="66" charset="0"/>
              </a:rPr>
              <a:t>yüksek çimlenme </a:t>
            </a:r>
            <a:r>
              <a:rPr lang="tr-TR" sz="2100" dirty="0">
                <a:latin typeface="Comic Sans MS" panose="030F0702030302020204" pitchFamily="66" charset="0"/>
              </a:rPr>
              <a:t>gücünün bulunmasını isterler. Ancak bir bitkide başarıyla uygulanan bir </a:t>
            </a:r>
            <a:r>
              <a:rPr lang="tr-TR" sz="2100" dirty="0" smtClean="0">
                <a:latin typeface="Comic Sans MS" panose="030F0702030302020204" pitchFamily="66" charset="0"/>
              </a:rPr>
              <a:t>yöntemin başka </a:t>
            </a:r>
            <a:r>
              <a:rPr lang="tr-TR" sz="2100" dirty="0">
                <a:latin typeface="Comic Sans MS" panose="030F0702030302020204" pitchFamily="66" charset="0"/>
              </a:rPr>
              <a:t>bir bitki için olumsuz yönde etki yapabileceği de göz önüne alınmalıdır.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4249" y="2231222"/>
            <a:ext cx="4418851" cy="386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7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631072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FFC000"/>
                </a:solidFill>
              </a:rPr>
              <a:t>Tohum Kabuğunun Etkilenmesi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27000" y="2026841"/>
            <a:ext cx="118745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200" dirty="0" smtClean="0">
                <a:latin typeface="Comic Sans MS" panose="030F0702030302020204" pitchFamily="66" charset="0"/>
              </a:rPr>
              <a:t>	Tohum </a:t>
            </a:r>
            <a:r>
              <a:rPr lang="tr-TR" sz="2200" dirty="0">
                <a:latin typeface="Comic Sans MS" panose="030F0702030302020204" pitchFamily="66" charset="0"/>
              </a:rPr>
              <a:t>kabuğunun yapısal bir özelliği </a:t>
            </a:r>
            <a:r>
              <a:rPr lang="tr-TR" sz="2200" dirty="0" smtClean="0">
                <a:latin typeface="Comic Sans MS" panose="030F0702030302020204" pitchFamily="66" charset="0"/>
              </a:rPr>
              <a:t>nedeniyle ortaya </a:t>
            </a:r>
            <a:r>
              <a:rPr lang="tr-TR" sz="2200" dirty="0">
                <a:latin typeface="Comic Sans MS" panose="030F0702030302020204" pitchFamily="66" charset="0"/>
              </a:rPr>
              <a:t>çıkan durgunluk, tohum kabuğunun etkilenmesiyle giderilebilir. Bu mekanik </a:t>
            </a:r>
            <a:r>
              <a:rPr lang="tr-TR" sz="2200" dirty="0" smtClean="0">
                <a:latin typeface="Comic Sans MS" panose="030F0702030302020204" pitchFamily="66" charset="0"/>
              </a:rPr>
              <a:t>veya başka </a:t>
            </a:r>
            <a:r>
              <a:rPr lang="tr-TR" sz="2200" dirty="0">
                <a:latin typeface="Comic Sans MS" panose="030F0702030302020204" pitchFamily="66" charset="0"/>
              </a:rPr>
              <a:t>bir yolla olabilir. Tohumların çatlatılıp kırılmaları ya da tohumların mineral </a:t>
            </a:r>
            <a:r>
              <a:rPr lang="tr-TR" sz="2200" dirty="0" smtClean="0">
                <a:latin typeface="Comic Sans MS" panose="030F0702030302020204" pitchFamily="66" charset="0"/>
              </a:rPr>
              <a:t>asitlerle işleme </a:t>
            </a:r>
            <a:r>
              <a:rPr lang="tr-TR" sz="2200" dirty="0">
                <a:latin typeface="Comic Sans MS" panose="030F0702030302020204" pitchFamily="66" charset="0"/>
              </a:rPr>
              <a:t>tabi tutulmaları tohum kabuğunu etkileyerek çimlenmenin normal olmasına </a:t>
            </a:r>
            <a:r>
              <a:rPr lang="tr-TR" sz="2200" dirty="0" smtClean="0">
                <a:latin typeface="Comic Sans MS" panose="030F0702030302020204" pitchFamily="66" charset="0"/>
              </a:rPr>
              <a:t>yol açmaktadır</a:t>
            </a:r>
            <a:r>
              <a:rPr lang="tr-TR" sz="2200" dirty="0">
                <a:latin typeface="Comic Sans MS" panose="030F0702030302020204" pitchFamily="66" charset="0"/>
              </a:rPr>
              <a:t>. Burada etkileme işleminde embriyonun zarar görmemesi gerekmektedir</a:t>
            </a:r>
            <a:r>
              <a:rPr lang="tr-TR" sz="2200" dirty="0" smtClean="0">
                <a:latin typeface="Comic Sans MS" panose="030F0702030302020204" pitchFamily="66" charset="0"/>
              </a:rPr>
              <a:t>. </a:t>
            </a:r>
            <a:endParaRPr lang="tr-TR" sz="2200" dirty="0">
              <a:latin typeface="Comic Sans MS" panose="030F0702030302020204" pitchFamily="66" charset="0"/>
            </a:endParaRPr>
          </a:p>
          <a:p>
            <a:pPr algn="just"/>
            <a:r>
              <a:rPr lang="tr-TR" sz="2200" dirty="0">
                <a:latin typeface="Comic Sans MS" panose="030F0702030302020204" pitchFamily="66" charset="0"/>
              </a:rPr>
              <a:t>Doğada, peş peşe donma ve çözülme ya da tohum kabuğunun yavaş yavaş çürümesi ile </a:t>
            </a:r>
            <a:r>
              <a:rPr lang="tr-TR" sz="2200" dirty="0" smtClean="0">
                <a:latin typeface="Comic Sans MS" panose="030F0702030302020204" pitchFamily="66" charset="0"/>
              </a:rPr>
              <a:t>anılan etkilenme </a:t>
            </a:r>
            <a:r>
              <a:rPr lang="tr-TR" sz="2200" dirty="0">
                <a:latin typeface="Comic Sans MS" panose="030F0702030302020204" pitchFamily="66" charset="0"/>
              </a:rPr>
              <a:t>gerçekleşerek durgunluk ortadan kalkabilmektedir.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622799"/>
            <a:ext cx="11506200" cy="211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4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4069479" cy="846972"/>
          </a:xfrm>
        </p:spPr>
        <p:txBody>
          <a:bodyPr/>
          <a:lstStyle/>
          <a:p>
            <a:r>
              <a:rPr lang="tr-TR" b="1" i="1" dirty="0">
                <a:solidFill>
                  <a:srgbClr val="FFC000"/>
                </a:solidFill>
                <a:latin typeface="Comic Sans MS" panose="030F0702030302020204" pitchFamily="66" charset="0"/>
              </a:rPr>
              <a:t>Asitle muamele: 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28600" y="1988315"/>
            <a:ext cx="676910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100" dirty="0" smtClean="0">
                <a:latin typeface="Comic Sans MS" panose="030F0702030302020204" pitchFamily="66" charset="0"/>
              </a:rPr>
              <a:t>	Bu </a:t>
            </a:r>
            <a:r>
              <a:rPr lang="tr-TR" sz="2100" dirty="0">
                <a:latin typeface="Comic Sans MS" panose="030F0702030302020204" pitchFamily="66" charset="0"/>
              </a:rPr>
              <a:t>yöntem sert tohum kabuğunun inceltilmesinde etkili bir şekilde </a:t>
            </a:r>
            <a:r>
              <a:rPr lang="tr-TR" sz="2100" dirty="0" smtClean="0">
                <a:latin typeface="Comic Sans MS" panose="030F0702030302020204" pitchFamily="66" charset="0"/>
              </a:rPr>
              <a:t>kullanılan bir </a:t>
            </a:r>
            <a:r>
              <a:rPr lang="tr-TR" sz="2100" dirty="0">
                <a:latin typeface="Comic Sans MS" panose="030F0702030302020204" pitchFamily="66" charset="0"/>
              </a:rPr>
              <a:t>yöntemdir. Özellikle Akasya, Yalancı Akasya, Erguvan, </a:t>
            </a:r>
            <a:r>
              <a:rPr lang="tr-TR" sz="2100" dirty="0" err="1">
                <a:latin typeface="Comic Sans MS" panose="030F0702030302020204" pitchFamily="66" charset="0"/>
              </a:rPr>
              <a:t>Albizzia</a:t>
            </a:r>
            <a:r>
              <a:rPr lang="tr-TR" sz="2100" dirty="0">
                <a:latin typeface="Comic Sans MS" panose="030F0702030302020204" pitchFamily="66" charset="0"/>
              </a:rPr>
              <a:t>, </a:t>
            </a:r>
            <a:r>
              <a:rPr lang="tr-TR" sz="2100" dirty="0" err="1">
                <a:latin typeface="Comic Sans MS" panose="030F0702030302020204" pitchFamily="66" charset="0"/>
              </a:rPr>
              <a:t>Gladiçya</a:t>
            </a:r>
            <a:r>
              <a:rPr lang="tr-TR" sz="2100" dirty="0">
                <a:latin typeface="Comic Sans MS" panose="030F0702030302020204" pitchFamily="66" charset="0"/>
              </a:rPr>
              <a:t> </a:t>
            </a:r>
            <a:r>
              <a:rPr lang="tr-TR" sz="2100" dirty="0" smtClean="0">
                <a:latin typeface="Comic Sans MS" panose="030F0702030302020204" pitchFamily="66" charset="0"/>
              </a:rPr>
              <a:t>ve Ihlamurlarda </a:t>
            </a:r>
            <a:r>
              <a:rPr lang="tr-TR" sz="2100" dirty="0">
                <a:latin typeface="Comic Sans MS" panose="030F0702030302020204" pitchFamily="66" charset="0"/>
              </a:rPr>
              <a:t>uygulanmaktadır. Yaygın olarak kullanılan %95 saflıktaki H2SO4 (</a:t>
            </a:r>
            <a:r>
              <a:rPr lang="tr-TR" sz="2100" dirty="0" smtClean="0">
                <a:latin typeface="Comic Sans MS" panose="030F0702030302020204" pitchFamily="66" charset="0"/>
              </a:rPr>
              <a:t>Sülfürik Asit</a:t>
            </a:r>
            <a:r>
              <a:rPr lang="tr-TR" sz="2100" dirty="0">
                <a:latin typeface="Comic Sans MS" panose="030F0702030302020204" pitchFamily="66" charset="0"/>
              </a:rPr>
              <a:t>)’</a:t>
            </a:r>
            <a:r>
              <a:rPr lang="tr-TR" sz="2100" dirty="0" err="1">
                <a:latin typeface="Comic Sans MS" panose="030F0702030302020204" pitchFamily="66" charset="0"/>
              </a:rPr>
              <a:t>dir</a:t>
            </a:r>
            <a:r>
              <a:rPr lang="tr-TR" sz="2100" dirty="0">
                <a:latin typeface="Comic Sans MS" panose="030F0702030302020204" pitchFamily="66" charset="0"/>
              </a:rPr>
              <a:t>. Bir çok türde kabuktan kaynaklanan çimlenme engelini gidermek için tohumlar </a:t>
            </a:r>
            <a:r>
              <a:rPr lang="tr-TR" sz="2100" dirty="0" smtClean="0">
                <a:latin typeface="Comic Sans MS" panose="030F0702030302020204" pitchFamily="66" charset="0"/>
              </a:rPr>
              <a:t>5-60 </a:t>
            </a:r>
            <a:r>
              <a:rPr lang="tr-TR" sz="2100" dirty="0">
                <a:latin typeface="Comic Sans MS" panose="030F0702030302020204" pitchFamily="66" charset="0"/>
              </a:rPr>
              <a:t>saniye süreyle, bazı türlerde ise daha uzun (6 saat veya daha uzun) aside daldırılmaktadır.</a:t>
            </a:r>
          </a:p>
          <a:p>
            <a:pPr algn="just"/>
            <a:r>
              <a:rPr lang="tr-TR" sz="2100" dirty="0" smtClean="0">
                <a:latin typeface="Comic Sans MS" panose="030F0702030302020204" pitchFamily="66" charset="0"/>
              </a:rPr>
              <a:t>	Dikkat </a:t>
            </a:r>
            <a:r>
              <a:rPr lang="tr-TR" sz="2100" dirty="0">
                <a:latin typeface="Comic Sans MS" panose="030F0702030302020204" pitchFamily="66" charset="0"/>
              </a:rPr>
              <a:t>gerektiren bir uygulamadır. Tohum kabuğunun sertliğine göre uygulanması </a:t>
            </a:r>
            <a:r>
              <a:rPr lang="tr-TR" sz="2100" dirty="0" smtClean="0">
                <a:latin typeface="Comic Sans MS" panose="030F0702030302020204" pitchFamily="66" charset="0"/>
              </a:rPr>
              <a:t>gereken süre </a:t>
            </a:r>
            <a:r>
              <a:rPr lang="tr-TR" sz="2100" dirty="0">
                <a:latin typeface="Comic Sans MS" panose="030F0702030302020204" pitchFamily="66" charset="0"/>
              </a:rPr>
              <a:t>türlere göre değişmektedir.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200" y="2213238"/>
            <a:ext cx="4479478" cy="418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9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>
                <a:solidFill>
                  <a:srgbClr val="FFC000"/>
                </a:solidFill>
              </a:rPr>
              <a:t>Mekanik Zedeleme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48521" y="2155041"/>
            <a:ext cx="598717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>
                <a:latin typeface="Comic Sans MS" panose="030F0702030302020204" pitchFamily="66" charset="0"/>
              </a:rPr>
              <a:t>Yüzeyi yarmanın veya kuru tohum kabuğunun kalınlığını </a:t>
            </a:r>
            <a:r>
              <a:rPr lang="tr-TR" sz="2000" dirty="0" smtClean="0">
                <a:latin typeface="Comic Sans MS" panose="030F0702030302020204" pitchFamily="66" charset="0"/>
              </a:rPr>
              <a:t>azaltmanın amacı </a:t>
            </a:r>
            <a:r>
              <a:rPr lang="tr-TR" sz="2000" dirty="0">
                <a:latin typeface="Comic Sans MS" panose="030F0702030302020204" pitchFamily="66" charset="0"/>
              </a:rPr>
              <a:t>tohumun su ve hava geçirgenliğini arttırmaktır. İri tohumların küçük bir miktarı </a:t>
            </a:r>
            <a:r>
              <a:rPr lang="tr-TR" sz="2000" dirty="0" smtClean="0">
                <a:latin typeface="Comic Sans MS" panose="030F0702030302020204" pitchFamily="66" charset="0"/>
              </a:rPr>
              <a:t>için tohum </a:t>
            </a:r>
            <a:r>
              <a:rPr lang="tr-TR" sz="2000" dirty="0">
                <a:latin typeface="Comic Sans MS" panose="030F0702030302020204" pitchFamily="66" charset="0"/>
              </a:rPr>
              <a:t>kabuğunu küçük el aletleriyle çizmek</a:t>
            </a:r>
            <a:r>
              <a:rPr lang="tr-TR" sz="2000" dirty="0" smtClean="0">
                <a:latin typeface="Comic Sans MS" panose="030F0702030302020204" pitchFamily="66" charset="0"/>
              </a:rPr>
              <a:t>, çatlatmak </a:t>
            </a:r>
            <a:r>
              <a:rPr lang="tr-TR" sz="2000" dirty="0">
                <a:latin typeface="Comic Sans MS" panose="030F0702030302020204" pitchFamily="66" charset="0"/>
              </a:rPr>
              <a:t>başarılıdır. Yalancı Akasya</a:t>
            </a:r>
            <a:r>
              <a:rPr lang="tr-TR" sz="2000" dirty="0" smtClean="0">
                <a:latin typeface="Comic Sans MS" panose="030F0702030302020204" pitchFamily="66" charset="0"/>
              </a:rPr>
              <a:t>, </a:t>
            </a:r>
            <a:r>
              <a:rPr lang="tr-TR" sz="2000" dirty="0" err="1" smtClean="0">
                <a:latin typeface="Comic Sans MS" panose="030F0702030302020204" pitchFamily="66" charset="0"/>
              </a:rPr>
              <a:t>Gladiçya</a:t>
            </a:r>
            <a:r>
              <a:rPr lang="tr-TR" sz="2000" dirty="0">
                <a:latin typeface="Comic Sans MS" panose="030F0702030302020204" pitchFamily="66" charset="0"/>
              </a:rPr>
              <a:t>, </a:t>
            </a:r>
            <a:r>
              <a:rPr lang="tr-TR" sz="2000" dirty="0" smtClean="0">
                <a:latin typeface="Comic Sans MS" panose="030F0702030302020204" pitchFamily="66" charset="0"/>
              </a:rPr>
              <a:t>bazı Ardıç </a:t>
            </a:r>
            <a:r>
              <a:rPr lang="tr-TR" sz="2000" dirty="0">
                <a:latin typeface="Comic Sans MS" panose="030F0702030302020204" pitchFamily="66" charset="0"/>
              </a:rPr>
              <a:t>v e Alıç </a:t>
            </a:r>
            <a:r>
              <a:rPr lang="tr-TR" sz="2000" dirty="0" smtClean="0">
                <a:latin typeface="Comic Sans MS" panose="030F0702030302020204" pitchFamily="66" charset="0"/>
              </a:rPr>
              <a:t>türlerinde başarı ile </a:t>
            </a:r>
            <a:r>
              <a:rPr lang="tr-TR" sz="2000" dirty="0">
                <a:latin typeface="Comic Sans MS" panose="030F0702030302020204" pitchFamily="66" charset="0"/>
              </a:rPr>
              <a:t>uygulanmaktadır. Bu konuda törpüleme</a:t>
            </a:r>
            <a:r>
              <a:rPr lang="tr-TR" sz="2000" dirty="0" smtClean="0">
                <a:latin typeface="Comic Sans MS" panose="030F0702030302020204" pitchFamily="66" charset="0"/>
              </a:rPr>
              <a:t>, zımparalama </a:t>
            </a:r>
            <a:r>
              <a:rPr lang="tr-TR" sz="2000" dirty="0">
                <a:latin typeface="Comic Sans MS" panose="030F0702030302020204" pitchFamily="66" charset="0"/>
              </a:rPr>
              <a:t>ve özel mekanik aşındırma (</a:t>
            </a:r>
            <a:r>
              <a:rPr lang="tr-TR" sz="2000" dirty="0" smtClean="0">
                <a:latin typeface="Comic Sans MS" panose="030F0702030302020204" pitchFamily="66" charset="0"/>
              </a:rPr>
              <a:t>çam kırıklarıyla </a:t>
            </a:r>
            <a:r>
              <a:rPr lang="tr-TR" sz="2000" dirty="0">
                <a:latin typeface="Comic Sans MS" panose="030F0702030302020204" pitchFamily="66" charset="0"/>
              </a:rPr>
              <a:t>çizdirme) yöntemleri kullanılabilir.</a:t>
            </a:r>
          </a:p>
          <a:p>
            <a:pPr algn="just"/>
            <a:r>
              <a:rPr lang="tr-TR" sz="2000" dirty="0">
                <a:latin typeface="Comic Sans MS" panose="030F0702030302020204" pitchFamily="66" charset="0"/>
              </a:rPr>
              <a:t>Ancak burada tohum kabuğunun </a:t>
            </a:r>
            <a:r>
              <a:rPr lang="tr-TR" sz="2000" dirty="0" smtClean="0">
                <a:latin typeface="Comic Sans MS" panose="030F0702030302020204" pitchFamily="66" charset="0"/>
              </a:rPr>
              <a:t>kalınlığı konusunda </a:t>
            </a:r>
            <a:r>
              <a:rPr lang="tr-TR" sz="2000" dirty="0">
                <a:latin typeface="Comic Sans MS" panose="030F0702030302020204" pitchFamily="66" charset="0"/>
              </a:rPr>
              <a:t>dikkatli davranılması gerekir. </a:t>
            </a:r>
            <a:r>
              <a:rPr lang="tr-TR" sz="2000" dirty="0" smtClean="0">
                <a:latin typeface="Comic Sans MS" panose="030F0702030302020204" pitchFamily="66" charset="0"/>
              </a:rPr>
              <a:t>Aşırı inceltme </a:t>
            </a:r>
            <a:r>
              <a:rPr lang="tr-TR" sz="2000" dirty="0">
                <a:latin typeface="Comic Sans MS" panose="030F0702030302020204" pitchFamily="66" charset="0"/>
              </a:rPr>
              <a:t>tohum hayatiyetine </a:t>
            </a:r>
            <a:r>
              <a:rPr lang="tr-TR" sz="2000" dirty="0" smtClean="0">
                <a:latin typeface="Comic Sans MS" panose="030F0702030302020204" pitchFamily="66" charset="0"/>
              </a:rPr>
              <a:t>dolayısıyla çimlenmeye </a:t>
            </a:r>
            <a:r>
              <a:rPr lang="tr-TR" sz="2000" dirty="0">
                <a:latin typeface="Comic Sans MS" panose="030F0702030302020204" pitchFamily="66" charset="0"/>
              </a:rPr>
              <a:t>zarar verebilir.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015" y="2155041"/>
            <a:ext cx="5327786" cy="419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325221" y="778628"/>
            <a:ext cx="2291479" cy="859672"/>
          </a:xfrm>
        </p:spPr>
        <p:txBody>
          <a:bodyPr/>
          <a:lstStyle/>
          <a:p>
            <a:r>
              <a:rPr lang="tr-TR" b="1" dirty="0">
                <a:solidFill>
                  <a:srgbClr val="FFC000"/>
                </a:solidFill>
              </a:rPr>
              <a:t>Sıcaklık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28600" y="2316766"/>
            <a:ext cx="116967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u="sng" dirty="0">
                <a:solidFill>
                  <a:schemeClr val="bg1"/>
                </a:solidFill>
                <a:latin typeface="Comic Sans MS" panose="030F0702030302020204" pitchFamily="66" charset="0"/>
              </a:rPr>
              <a:t>Sıcak ve Soğuk Katlama: </a:t>
            </a:r>
            <a:r>
              <a:rPr lang="tr-TR" sz="2000" dirty="0">
                <a:latin typeface="Comic Sans MS" panose="030F0702030302020204" pitchFamily="66" charset="0"/>
              </a:rPr>
              <a:t>Çoğu bitki tohumlarında bir süre düşük sıcaklıkta nemli torba </a:t>
            </a:r>
            <a:r>
              <a:rPr lang="tr-TR" sz="2000" dirty="0" smtClean="0">
                <a:latin typeface="Comic Sans MS" panose="030F0702030302020204" pitchFamily="66" charset="0"/>
              </a:rPr>
              <a:t>içinde bırakıldıktan </a:t>
            </a:r>
            <a:r>
              <a:rPr lang="tr-TR" sz="2000" dirty="0">
                <a:latin typeface="Comic Sans MS" panose="030F0702030302020204" pitchFamily="66" charset="0"/>
              </a:rPr>
              <a:t>sonra yüksek sıcaklıkta depo edilmeleri durumunda, çimlenme için olum </a:t>
            </a:r>
            <a:r>
              <a:rPr lang="tr-TR" sz="2000" dirty="0" smtClean="0">
                <a:latin typeface="Comic Sans MS" panose="030F0702030302020204" pitchFamily="66" charset="0"/>
              </a:rPr>
              <a:t>sonrası bekleme </a:t>
            </a:r>
            <a:r>
              <a:rPr lang="tr-TR" sz="2000" dirty="0">
                <a:latin typeface="Comic Sans MS" panose="030F0702030302020204" pitchFamily="66" charset="0"/>
              </a:rPr>
              <a:t>süresi kısaltılabilir. Çam tohumları için 5-100C’de 2-3 aylık süre çimlenme </a:t>
            </a:r>
            <a:r>
              <a:rPr lang="tr-TR" sz="2000" dirty="0" smtClean="0">
                <a:latin typeface="Comic Sans MS" panose="030F0702030302020204" pitchFamily="66" charset="0"/>
              </a:rPr>
              <a:t>oranının önemli </a:t>
            </a:r>
            <a:r>
              <a:rPr lang="tr-TR" sz="2000" dirty="0">
                <a:latin typeface="Comic Sans MS" panose="030F0702030302020204" pitchFamily="66" charset="0"/>
              </a:rPr>
              <a:t>ölçüde artması için yeterli bulunmuştur. Çoğu bitki tohumlarında düşük </a:t>
            </a:r>
            <a:r>
              <a:rPr lang="tr-TR" sz="2000" dirty="0" smtClean="0">
                <a:latin typeface="Comic Sans MS" panose="030F0702030302020204" pitchFamily="66" charset="0"/>
              </a:rPr>
              <a:t>sıcaklığın durgunluğu </a:t>
            </a:r>
            <a:r>
              <a:rPr lang="tr-TR" sz="2000" dirty="0">
                <a:latin typeface="Comic Sans MS" panose="030F0702030302020204" pitchFamily="66" charset="0"/>
              </a:rPr>
              <a:t>kırması, solunum hızı ile karbondioksit ve oksijenin açığa </a:t>
            </a:r>
            <a:r>
              <a:rPr lang="tr-TR" sz="2000" dirty="0" smtClean="0">
                <a:latin typeface="Comic Sans MS" panose="030F0702030302020204" pitchFamily="66" charset="0"/>
              </a:rPr>
              <a:t>çıkarılmasıyla yakından </a:t>
            </a:r>
            <a:r>
              <a:rPr lang="tr-TR" sz="2000" dirty="0">
                <a:latin typeface="Comic Sans MS" panose="030F0702030302020204" pitchFamily="66" charset="0"/>
              </a:rPr>
              <a:t>ilgili bulunmuştur. Bu arada tohum kabuğunun geçirgenliğindeki değişiklikler </a:t>
            </a:r>
            <a:r>
              <a:rPr lang="tr-TR" sz="2000" dirty="0" smtClean="0">
                <a:latin typeface="Comic Sans MS" panose="030F0702030302020204" pitchFamily="66" charset="0"/>
              </a:rPr>
              <a:t>de durgunluğun </a:t>
            </a:r>
            <a:r>
              <a:rPr lang="tr-TR" sz="2000" dirty="0">
                <a:latin typeface="Comic Sans MS" panose="030F0702030302020204" pitchFamily="66" charset="0"/>
              </a:rPr>
              <a:t>kırılmasında önemli bir etkendir</a:t>
            </a:r>
            <a:r>
              <a:rPr lang="tr-TR" sz="2000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tr-TR" sz="2000" dirty="0">
              <a:latin typeface="Comic Sans MS" panose="030F0702030302020204" pitchFamily="66" charset="0"/>
            </a:endParaRPr>
          </a:p>
          <a:p>
            <a:pPr algn="just"/>
            <a:r>
              <a:rPr lang="tr-TR" sz="2000" dirty="0">
                <a:latin typeface="Comic Sans MS" panose="030F0702030302020204" pitchFamily="66" charset="0"/>
              </a:rPr>
              <a:t>Tohum önceden nemlendirilen katlama ortamı içinde karıştırılır. Ama tutulduğu ısı </a:t>
            </a:r>
            <a:r>
              <a:rPr lang="tr-TR" sz="2000" dirty="0" smtClean="0">
                <a:latin typeface="Comic Sans MS" panose="030F0702030302020204" pitchFamily="66" charset="0"/>
              </a:rPr>
              <a:t>21- 24°C </a:t>
            </a:r>
            <a:r>
              <a:rPr lang="tr-TR" sz="2000" dirty="0">
                <a:latin typeface="Comic Sans MS" panose="030F0702030302020204" pitchFamily="66" charset="0"/>
              </a:rPr>
              <a:t>civarına yükseltilir. Uygulamada ısı 18-29°C arasında değişir</a:t>
            </a:r>
            <a:r>
              <a:rPr lang="tr-TR" sz="2000" dirty="0" smtClean="0">
                <a:latin typeface="Comic Sans MS" panose="030F0702030302020204" pitchFamily="66" charset="0"/>
              </a:rPr>
              <a:t>.</a:t>
            </a:r>
            <a:r>
              <a:rPr lang="tr-TR" sz="2000" dirty="0">
                <a:latin typeface="Comic Sans MS" panose="030F0702030302020204" pitchFamily="66" charset="0"/>
              </a:rPr>
              <a:t> arasında türlere bağlı olarak sıcak ortamda nemli bir şekilde katlamada tutulur. </a:t>
            </a:r>
            <a:r>
              <a:rPr lang="tr-TR" sz="2000" dirty="0" smtClean="0">
                <a:latin typeface="Comic Sans MS" panose="030F0702030302020204" pitchFamily="66" charset="0"/>
              </a:rPr>
              <a:t>Doğada </a:t>
            </a:r>
            <a:r>
              <a:rPr lang="tr-TR" sz="2000" dirty="0">
                <a:latin typeface="Comic Sans MS" panose="030F0702030302020204" pitchFamily="66" charset="0"/>
              </a:rPr>
              <a:t>Tohumlar 4-12 </a:t>
            </a:r>
            <a:r>
              <a:rPr lang="tr-TR" sz="2000" dirty="0" smtClean="0">
                <a:latin typeface="Comic Sans MS" panose="030F0702030302020204" pitchFamily="66" charset="0"/>
              </a:rPr>
              <a:t>hafta tohum </a:t>
            </a:r>
            <a:r>
              <a:rPr lang="tr-TR" sz="2000" dirty="0">
                <a:latin typeface="Comic Sans MS" panose="030F0702030302020204" pitchFamily="66" charset="0"/>
              </a:rPr>
              <a:t>bu sıcak periyodu döllenmeyi izleyen yılın yazında elde eder, soğuk periyodu </a:t>
            </a:r>
            <a:r>
              <a:rPr lang="tr-TR" sz="2000" dirty="0" smtClean="0">
                <a:latin typeface="Comic Sans MS" panose="030F0702030302020204" pitchFamily="66" charset="0"/>
              </a:rPr>
              <a:t>izleyen kış </a:t>
            </a:r>
            <a:r>
              <a:rPr lang="tr-TR" sz="2000" dirty="0">
                <a:latin typeface="Comic Sans MS" panose="030F0702030302020204" pitchFamily="66" charset="0"/>
              </a:rPr>
              <a:t>ihtiyaçlarını temin eder. Buda tohumun gelecek bahar başarıyla çimleneceği </a:t>
            </a:r>
            <a:r>
              <a:rPr lang="tr-TR" sz="2000" dirty="0" smtClean="0">
                <a:latin typeface="Comic Sans MS" panose="030F0702030302020204" pitchFamily="66" charset="0"/>
              </a:rPr>
              <a:t>anlamına gelir</a:t>
            </a:r>
            <a:r>
              <a:rPr lang="tr-TR" sz="2000" dirty="0">
                <a:latin typeface="Comic Sans MS" panose="030F0702030302020204" pitchFamily="66" charset="0"/>
              </a:rPr>
              <a:t>.</a:t>
            </a:r>
            <a:endParaRPr lang="tr-T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37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90500" y="2013653"/>
            <a:ext cx="116967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>
                <a:latin typeface="Comic Sans MS" panose="030F0702030302020204" pitchFamily="66" charset="0"/>
              </a:rPr>
              <a:t>Sıcak </a:t>
            </a:r>
            <a:r>
              <a:rPr lang="tr-TR" sz="2000" dirty="0">
                <a:latin typeface="Comic Sans MS" panose="030F0702030302020204" pitchFamily="66" charset="0"/>
              </a:rPr>
              <a:t>nemli katlamayı aslında soğuk nemli katlama izler. Çünkü çoğu tohum sıcak </a:t>
            </a:r>
            <a:r>
              <a:rPr lang="tr-TR" sz="2000" dirty="0" smtClean="0">
                <a:latin typeface="Comic Sans MS" panose="030F0702030302020204" pitchFamily="66" charset="0"/>
              </a:rPr>
              <a:t>ısı periyodu </a:t>
            </a:r>
            <a:r>
              <a:rPr lang="tr-TR" sz="2000" dirty="0">
                <a:latin typeface="Comic Sans MS" panose="030F0702030302020204" pitchFamily="66" charset="0"/>
              </a:rPr>
              <a:t>gerektirdiği gibi soğuk ısılar da gerektirir. Bu tarz gereksinim duyan tür </a:t>
            </a:r>
            <a:r>
              <a:rPr lang="tr-TR" sz="2000" dirty="0" smtClean="0">
                <a:latin typeface="Comic Sans MS" panose="030F0702030302020204" pitchFamily="66" charset="0"/>
              </a:rPr>
              <a:t>tohumları “</a:t>
            </a:r>
            <a:r>
              <a:rPr lang="tr-TR" sz="2000" dirty="0">
                <a:latin typeface="Comic Sans MS" panose="030F0702030302020204" pitchFamily="66" charset="0"/>
              </a:rPr>
              <a:t>çift </a:t>
            </a:r>
            <a:r>
              <a:rPr lang="tr-TR" sz="2000" dirty="0" err="1">
                <a:latin typeface="Comic Sans MS" panose="030F0702030302020204" pitchFamily="66" charset="0"/>
              </a:rPr>
              <a:t>dormansi</a:t>
            </a:r>
            <a:r>
              <a:rPr lang="tr-TR" sz="2000" dirty="0">
                <a:latin typeface="Comic Sans MS" panose="030F0702030302020204" pitchFamily="66" charset="0"/>
              </a:rPr>
              <a:t> gösteren tohumlar” olarak kabul edilir. Ihlamur sp. (ıhlamur) </a:t>
            </a:r>
            <a:r>
              <a:rPr lang="tr-TR" sz="2000" dirty="0" smtClean="0">
                <a:latin typeface="Comic Sans MS" panose="030F0702030302020204" pitchFamily="66" charset="0"/>
              </a:rPr>
              <a:t>türlerinde tohumlar </a:t>
            </a:r>
            <a:r>
              <a:rPr lang="tr-TR" sz="2000" dirty="0">
                <a:latin typeface="Comic Sans MS" panose="030F0702030302020204" pitchFamily="66" charset="0"/>
              </a:rPr>
              <a:t>yeşilden kahverengi sarı renge dönüşmeye başladığında hemen toplanır </a:t>
            </a:r>
            <a:r>
              <a:rPr lang="tr-TR" sz="2000" dirty="0" smtClean="0">
                <a:latin typeface="Comic Sans MS" panose="030F0702030302020204" pitchFamily="66" charset="0"/>
              </a:rPr>
              <a:t>toplanmaz 2-3 </a:t>
            </a:r>
            <a:r>
              <a:rPr lang="tr-TR" sz="2000" dirty="0">
                <a:latin typeface="Comic Sans MS" panose="030F0702030302020204" pitchFamily="66" charset="0"/>
              </a:rPr>
              <a:t>kez kaynar suya atılarak soğuması beklenir ve hemen ekilir. Aksi durumda nemli olarak</a:t>
            </a:r>
          </a:p>
          <a:p>
            <a:pPr algn="just"/>
            <a:r>
              <a:rPr lang="tr-TR" sz="2000" dirty="0">
                <a:latin typeface="Comic Sans MS" panose="030F0702030302020204" pitchFamily="66" charset="0"/>
              </a:rPr>
              <a:t>4-20 hafta sıcak katlama, 20-24 hafta da soğuk katlamadan sonra ekilmelidir. Ağzı </a:t>
            </a:r>
            <a:r>
              <a:rPr lang="tr-TR" sz="2000" dirty="0" smtClean="0">
                <a:latin typeface="Comic Sans MS" panose="030F0702030302020204" pitchFamily="66" charset="0"/>
              </a:rPr>
              <a:t>kapalı kaplar </a:t>
            </a:r>
            <a:r>
              <a:rPr lang="tr-TR" sz="2000" dirty="0">
                <a:latin typeface="Comic Sans MS" panose="030F0702030302020204" pitchFamily="66" charset="0"/>
              </a:rPr>
              <a:t>içerisinde 2-3 yıl kadar saklanabilir</a:t>
            </a:r>
            <a:r>
              <a:rPr lang="tr-TR" sz="2000" dirty="0" smtClean="0">
                <a:latin typeface="Comic Sans MS" panose="030F0702030302020204" pitchFamily="66" charset="0"/>
              </a:rPr>
              <a:t>. </a:t>
            </a:r>
            <a:endParaRPr lang="tr-TR" sz="2000" dirty="0">
              <a:latin typeface="Comic Sans MS" panose="030F0702030302020204" pitchFamily="66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4483100"/>
            <a:ext cx="11696700" cy="2096202"/>
          </a:xfrm>
          <a:prstGeom prst="rect">
            <a:avLst/>
          </a:prstGeom>
        </p:spPr>
      </p:pic>
      <p:sp>
        <p:nvSpPr>
          <p:cNvPr id="6" name="Unvan 1"/>
          <p:cNvSpPr>
            <a:spLocks noGrp="1"/>
          </p:cNvSpPr>
          <p:nvPr>
            <p:ph type="title"/>
          </p:nvPr>
        </p:nvSpPr>
        <p:spPr>
          <a:xfrm>
            <a:off x="4922121" y="791328"/>
            <a:ext cx="2748679" cy="719972"/>
          </a:xfrm>
        </p:spPr>
        <p:txBody>
          <a:bodyPr/>
          <a:lstStyle/>
          <a:p>
            <a:r>
              <a:rPr lang="tr-TR" b="1" dirty="0">
                <a:solidFill>
                  <a:srgbClr val="FFC000"/>
                </a:solidFill>
              </a:rPr>
              <a:t>Sıcaklık</a:t>
            </a:r>
            <a:endParaRPr lang="tr-T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4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>
                <a:solidFill>
                  <a:srgbClr val="FFC000"/>
                </a:solidFill>
              </a:rPr>
              <a:t>Sıcaklıktaki Değişmeler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14300" y="2180441"/>
            <a:ext cx="79121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200" dirty="0" smtClean="0">
                <a:latin typeface="Comic Sans MS" panose="030F0702030302020204" pitchFamily="66" charset="0"/>
              </a:rPr>
              <a:t>	Bazı </a:t>
            </a:r>
            <a:r>
              <a:rPr lang="tr-TR" sz="2200" dirty="0">
                <a:latin typeface="Comic Sans MS" panose="030F0702030302020204" pitchFamily="66" charset="0"/>
              </a:rPr>
              <a:t>bitki tohumlarının peş peşe düşük ve yüksek </a:t>
            </a:r>
            <a:r>
              <a:rPr lang="tr-TR" sz="2200" dirty="0" smtClean="0">
                <a:latin typeface="Comic Sans MS" panose="030F0702030302020204" pitchFamily="66" charset="0"/>
              </a:rPr>
              <a:t>sıcaklıklarda bulundurulmaları </a:t>
            </a:r>
            <a:r>
              <a:rPr lang="tr-TR" sz="2200" dirty="0">
                <a:latin typeface="Comic Sans MS" panose="030F0702030302020204" pitchFamily="66" charset="0"/>
              </a:rPr>
              <a:t>durgunluğun giderilmesinde etkili olmaktadır. Ör: çayır salkım </a:t>
            </a:r>
            <a:r>
              <a:rPr lang="tr-TR" sz="2200" dirty="0" smtClean="0">
                <a:latin typeface="Comic Sans MS" panose="030F0702030302020204" pitchFamily="66" charset="0"/>
              </a:rPr>
              <a:t>otu </a:t>
            </a:r>
            <a:r>
              <a:rPr lang="es-ES" sz="2200" dirty="0" smtClean="0">
                <a:latin typeface="Comic Sans MS" panose="030F0702030302020204" pitchFamily="66" charset="0"/>
              </a:rPr>
              <a:t>tohumunun </a:t>
            </a:r>
            <a:r>
              <a:rPr lang="es-ES" sz="2200" dirty="0">
                <a:latin typeface="Comic Sans MS" panose="030F0702030302020204" pitchFamily="66" charset="0"/>
              </a:rPr>
              <a:t>artarda 200C‘de 16-18 saat ve 300C‘de 18-22 saat ve 450C‘de 2-8 saat </a:t>
            </a:r>
            <a:r>
              <a:rPr lang="es-ES" sz="2200" dirty="0" smtClean="0">
                <a:latin typeface="Comic Sans MS" panose="030F0702030302020204" pitchFamily="66" charset="0"/>
              </a:rPr>
              <a:t>tutulması</a:t>
            </a:r>
            <a:r>
              <a:rPr lang="tr-TR" sz="2200" dirty="0" smtClean="0">
                <a:latin typeface="Comic Sans MS" panose="030F0702030302020204" pitchFamily="66" charset="0"/>
              </a:rPr>
              <a:t> çimlenmeyi </a:t>
            </a:r>
            <a:r>
              <a:rPr lang="tr-TR" sz="2200" dirty="0">
                <a:latin typeface="Comic Sans MS" panose="030F0702030302020204" pitchFamily="66" charset="0"/>
              </a:rPr>
              <a:t>önemli ölçüde artırmıştır. Bazı bitki tohumlarında donma ve çözülme ile </a:t>
            </a:r>
            <a:r>
              <a:rPr lang="tr-TR" sz="2200" dirty="0" smtClean="0">
                <a:latin typeface="Comic Sans MS" panose="030F0702030302020204" pitchFamily="66" charset="0"/>
              </a:rPr>
              <a:t>de durgunluğun </a:t>
            </a:r>
            <a:r>
              <a:rPr lang="tr-TR" sz="2200" dirty="0">
                <a:latin typeface="Comic Sans MS" panose="030F0702030302020204" pitchFamily="66" charset="0"/>
              </a:rPr>
              <a:t>giderildiği bilinmektedir. Ancak bu işlem bazı bitkilerde olumlu bazılarında </a:t>
            </a:r>
            <a:r>
              <a:rPr lang="tr-TR" sz="2200" dirty="0" smtClean="0">
                <a:latin typeface="Comic Sans MS" panose="030F0702030302020204" pitchFamily="66" charset="0"/>
              </a:rPr>
              <a:t>ise olumsuz </a:t>
            </a:r>
            <a:r>
              <a:rPr lang="tr-TR" sz="2200" dirty="0">
                <a:latin typeface="Comic Sans MS" panose="030F0702030302020204" pitchFamily="66" charset="0"/>
              </a:rPr>
              <a:t>etki yaptığı saptanmıştır. Genellikle sıcaklıktaki değişmeler </a:t>
            </a:r>
            <a:r>
              <a:rPr lang="tr-TR" sz="2200" dirty="0" smtClean="0">
                <a:latin typeface="Comic Sans MS" panose="030F0702030302020204" pitchFamily="66" charset="0"/>
              </a:rPr>
              <a:t>durgunluğun embriyodan </a:t>
            </a:r>
            <a:r>
              <a:rPr lang="tr-TR" sz="2200" dirty="0">
                <a:latin typeface="Comic Sans MS" panose="030F0702030302020204" pitchFamily="66" charset="0"/>
              </a:rPr>
              <a:t>kaynaklandığı bitki tohumlarında etkili olmaktadır.</a:t>
            </a:r>
          </a:p>
        </p:txBody>
      </p:sp>
      <p:pic>
        <p:nvPicPr>
          <p:cNvPr id="4098" name="Picture 2" descr="9 A hypothetical model showing the mechanisms of seed dormancy..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867" y="2180441"/>
            <a:ext cx="3547858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48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>
                <a:solidFill>
                  <a:srgbClr val="FFC000"/>
                </a:solidFill>
              </a:rPr>
              <a:t>Sıcak Suda Şişirme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77800" y="2222143"/>
            <a:ext cx="1178560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100" dirty="0" smtClean="0">
                <a:latin typeface="Comic Sans MS" panose="030F0702030302020204" pitchFamily="66" charset="0"/>
              </a:rPr>
              <a:t>	Özellikle </a:t>
            </a:r>
            <a:r>
              <a:rPr lang="tr-TR" sz="2100" dirty="0">
                <a:latin typeface="Comic Sans MS" panose="030F0702030302020204" pitchFamily="66" charset="0"/>
              </a:rPr>
              <a:t>Yalancı Akasya, Gülibrişim, </a:t>
            </a:r>
            <a:r>
              <a:rPr lang="tr-TR" sz="2100" dirty="0" err="1">
                <a:latin typeface="Comic Sans MS" panose="030F0702030302020204" pitchFamily="66" charset="0"/>
              </a:rPr>
              <a:t>Gladiçya</a:t>
            </a:r>
            <a:r>
              <a:rPr lang="tr-TR" sz="2100" dirty="0">
                <a:latin typeface="Comic Sans MS" panose="030F0702030302020204" pitchFamily="66" charset="0"/>
              </a:rPr>
              <a:t> gibi </a:t>
            </a:r>
            <a:r>
              <a:rPr lang="tr-TR" sz="2100" dirty="0" err="1" smtClean="0">
                <a:latin typeface="Comic Sans MS" panose="030F0702030302020204" pitchFamily="66" charset="0"/>
              </a:rPr>
              <a:t>Legüminöz</a:t>
            </a:r>
            <a:r>
              <a:rPr lang="tr-TR" sz="2100" dirty="0" smtClean="0">
                <a:latin typeface="Comic Sans MS" panose="030F0702030302020204" pitchFamily="66" charset="0"/>
              </a:rPr>
              <a:t> familyasının </a:t>
            </a:r>
            <a:r>
              <a:rPr lang="tr-TR" sz="2100" dirty="0">
                <a:latin typeface="Comic Sans MS" panose="030F0702030302020204" pitchFamily="66" charset="0"/>
              </a:rPr>
              <a:t>türlerinde kullanılabilmektedir. Öte yandan İbreli ve diğer bazı yapraklı </a:t>
            </a:r>
            <a:r>
              <a:rPr lang="tr-TR" sz="2100" dirty="0" smtClean="0">
                <a:latin typeface="Comic Sans MS" panose="030F0702030302020204" pitchFamily="66" charset="0"/>
              </a:rPr>
              <a:t>türlerde de </a:t>
            </a:r>
            <a:r>
              <a:rPr lang="tr-TR" sz="2100" dirty="0">
                <a:latin typeface="Comic Sans MS" panose="030F0702030302020204" pitchFamily="66" charset="0"/>
              </a:rPr>
              <a:t>kullanılmakta ve çimlenmeyi de uyartarak çimlenme yüzdesini artırmaktadır. </a:t>
            </a:r>
            <a:r>
              <a:rPr lang="tr-TR" sz="2100" dirty="0" smtClean="0">
                <a:latin typeface="Comic Sans MS" panose="030F0702030302020204" pitchFamily="66" charset="0"/>
              </a:rPr>
              <a:t>Nitekim Doğu </a:t>
            </a:r>
            <a:r>
              <a:rPr lang="tr-TR" sz="2100" dirty="0">
                <a:latin typeface="Comic Sans MS" panose="030F0702030302020204" pitchFamily="66" charset="0"/>
              </a:rPr>
              <a:t>Ladininde yapılan çalışmada 400C de 1 saat bekletilen tohumlarda çimlenme </a:t>
            </a:r>
            <a:r>
              <a:rPr lang="tr-TR" sz="2100" dirty="0" smtClean="0">
                <a:latin typeface="Comic Sans MS" panose="030F0702030302020204" pitchFamily="66" charset="0"/>
              </a:rPr>
              <a:t>yüzdesi %90 </a:t>
            </a:r>
            <a:r>
              <a:rPr lang="tr-TR" sz="2100" dirty="0">
                <a:latin typeface="Comic Sans MS" panose="030F0702030302020204" pitchFamily="66" charset="0"/>
              </a:rPr>
              <a:t>bulunmuş iken, herhangi bir işlem görmeyen aynı tohumlarda çimlenmenin %45 </a:t>
            </a:r>
            <a:r>
              <a:rPr lang="tr-TR" sz="2100" dirty="0" smtClean="0">
                <a:latin typeface="Comic Sans MS" panose="030F0702030302020204" pitchFamily="66" charset="0"/>
              </a:rPr>
              <a:t>olduğu tespit </a:t>
            </a:r>
            <a:r>
              <a:rPr lang="tr-TR" sz="2100" dirty="0">
                <a:latin typeface="Comic Sans MS" panose="030F0702030302020204" pitchFamily="66" charset="0"/>
              </a:rPr>
              <a:t>edilmiştir. Sıcak su yönteminde tohumlar farklı sıcaklık derecelerine ve sürelerine </a:t>
            </a:r>
            <a:r>
              <a:rPr lang="tr-TR" sz="2100" dirty="0" smtClean="0">
                <a:latin typeface="Comic Sans MS" panose="030F0702030302020204" pitchFamily="66" charset="0"/>
              </a:rPr>
              <a:t>tabi tutulmaktadırlar</a:t>
            </a:r>
            <a:r>
              <a:rPr lang="tr-TR" sz="2100" dirty="0">
                <a:latin typeface="Comic Sans MS" panose="030F0702030302020204" pitchFamily="66" charset="0"/>
              </a:rPr>
              <a:t>. </a:t>
            </a:r>
            <a:r>
              <a:rPr lang="tr-TR" sz="2100" dirty="0" smtClean="0">
                <a:latin typeface="Comic Sans MS" panose="030F0702030302020204" pitchFamily="66" charset="0"/>
              </a:rPr>
              <a:t>	Tohumun </a:t>
            </a:r>
            <a:r>
              <a:rPr lang="tr-TR" sz="2100" dirty="0">
                <a:latin typeface="Comic Sans MS" panose="030F0702030302020204" pitchFamily="66" charset="0"/>
              </a:rPr>
              <a:t>zarar görmemesi için önerilen genel sıcaklık 65-700C civarındadır</a:t>
            </a:r>
            <a:r>
              <a:rPr lang="tr-TR" sz="2100" dirty="0" smtClean="0">
                <a:latin typeface="Comic Sans MS" panose="030F0702030302020204" pitchFamily="66" charset="0"/>
              </a:rPr>
              <a:t>. Burada </a:t>
            </a:r>
            <a:r>
              <a:rPr lang="tr-TR" sz="2100" dirty="0">
                <a:latin typeface="Comic Sans MS" panose="030F0702030302020204" pitchFamily="66" charset="0"/>
              </a:rPr>
              <a:t>dikkate alınması gereken konu tohum kabuğunun kalınlığıdır. Süre olabildiğince </a:t>
            </a:r>
            <a:r>
              <a:rPr lang="tr-TR" sz="2100" dirty="0" smtClean="0">
                <a:latin typeface="Comic Sans MS" panose="030F0702030302020204" pitchFamily="66" charset="0"/>
              </a:rPr>
              <a:t>kısa tutulmalıdır.</a:t>
            </a:r>
            <a:r>
              <a:rPr lang="tr-TR" sz="2100" dirty="0"/>
              <a:t> Hava kurusu haldeki tohumun </a:t>
            </a:r>
            <a:r>
              <a:rPr lang="tr-TR" sz="2100" dirty="0" smtClean="0"/>
              <a:t> miktarının </a:t>
            </a:r>
            <a:r>
              <a:rPr lang="tr-TR" sz="2100" dirty="0"/>
              <a:t>4-6 katı kadar sıcak su bir </a:t>
            </a:r>
            <a:r>
              <a:rPr lang="tr-TR" sz="2100" dirty="0" smtClean="0"/>
              <a:t>konteynır (</a:t>
            </a:r>
            <a:r>
              <a:rPr lang="tr-TR" sz="2100" dirty="0"/>
              <a:t>tohum hacminin büyüklüğüne göre bir k </a:t>
            </a:r>
            <a:r>
              <a:rPr lang="tr-TR" sz="2100" dirty="0" err="1"/>
              <a:t>ap</a:t>
            </a:r>
            <a:r>
              <a:rPr lang="tr-TR" sz="2100" dirty="0"/>
              <a:t>) i çerisine h </a:t>
            </a:r>
            <a:r>
              <a:rPr lang="tr-TR" sz="2100" dirty="0" err="1"/>
              <a:t>azırlanarak</a:t>
            </a:r>
            <a:r>
              <a:rPr lang="tr-TR" sz="2100" dirty="0"/>
              <a:t> tohumlar bunun </a:t>
            </a:r>
            <a:r>
              <a:rPr lang="tr-TR" sz="2100" dirty="0" smtClean="0"/>
              <a:t>içine daldırılır</a:t>
            </a:r>
            <a:r>
              <a:rPr lang="tr-TR" sz="2100" dirty="0"/>
              <a:t>. Sıcak su işlemine tabi tutulan tohumlar mantar ve bakteri enfeksiyonu söz </a:t>
            </a:r>
            <a:r>
              <a:rPr lang="tr-TR" sz="2100" dirty="0" smtClean="0"/>
              <a:t>konusu </a:t>
            </a:r>
            <a:r>
              <a:rPr lang="tr-TR" sz="2100" dirty="0"/>
              <a:t>olabileceği için birkaç gün içinde ekilmelidir. Aksi halde kurumalarına meydan </a:t>
            </a:r>
            <a:r>
              <a:rPr lang="tr-TR" sz="2100" dirty="0" smtClean="0"/>
              <a:t>vermeyecek şekilde </a:t>
            </a:r>
            <a:r>
              <a:rPr lang="tr-TR" sz="2100" dirty="0"/>
              <a:t>rutubetli olarak turba yada toprak içerisine konmaları gerekir.</a:t>
            </a:r>
            <a:endParaRPr lang="tr-TR" sz="21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448921" y="753228"/>
            <a:ext cx="4780679" cy="1080938"/>
          </a:xfrm>
        </p:spPr>
        <p:txBody>
          <a:bodyPr/>
          <a:lstStyle/>
          <a:p>
            <a:r>
              <a:rPr lang="tr-TR" b="1" i="1" dirty="0">
                <a:solidFill>
                  <a:srgbClr val="FFC000"/>
                </a:solidFill>
              </a:rPr>
              <a:t>Soğuk Suda Şişirme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66700" y="2190222"/>
            <a:ext cx="1168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200" dirty="0">
                <a:latin typeface="Comic Sans MS" panose="030F0702030302020204" pitchFamily="66" charset="0"/>
              </a:rPr>
              <a:t>Bu işlem de birçok türlerde çimlenmeyi hızlandırmaktadır. Özellikle </a:t>
            </a:r>
            <a:r>
              <a:rPr lang="tr-TR" sz="2200" dirty="0" smtClean="0">
                <a:latin typeface="Comic Sans MS" panose="030F0702030302020204" pitchFamily="66" charset="0"/>
              </a:rPr>
              <a:t>bazı Ladin</a:t>
            </a:r>
            <a:r>
              <a:rPr lang="tr-TR" sz="2200" dirty="0">
                <a:latin typeface="Comic Sans MS" panose="030F0702030302020204" pitchFamily="66" charset="0"/>
              </a:rPr>
              <a:t>, Çam ve </a:t>
            </a:r>
            <a:r>
              <a:rPr lang="tr-TR" sz="2200" dirty="0" err="1">
                <a:latin typeface="Comic Sans MS" panose="030F0702030302020204" pitchFamily="66" charset="0"/>
              </a:rPr>
              <a:t>Göknar</a:t>
            </a:r>
            <a:r>
              <a:rPr lang="tr-TR" sz="2200" dirty="0">
                <a:latin typeface="Comic Sans MS" panose="030F0702030302020204" pitchFamily="66" charset="0"/>
              </a:rPr>
              <a:t> türlerinde 2-7 gün hatta iki haftaya varan şişirme işlemleri iyi </a:t>
            </a:r>
            <a:r>
              <a:rPr lang="tr-TR" sz="2200" dirty="0" smtClean="0">
                <a:latin typeface="Comic Sans MS" panose="030F0702030302020204" pitchFamily="66" charset="0"/>
              </a:rPr>
              <a:t>sonuçlar vermektedir</a:t>
            </a:r>
            <a:r>
              <a:rPr lang="tr-TR" sz="2200" dirty="0">
                <a:latin typeface="Comic Sans MS" panose="030F0702030302020204" pitchFamily="66" charset="0"/>
              </a:rPr>
              <a:t>. </a:t>
            </a:r>
            <a:r>
              <a:rPr lang="tr-TR" sz="2200" dirty="0" err="1">
                <a:latin typeface="Comic Sans MS" panose="030F0702030302020204" pitchFamily="66" charset="0"/>
              </a:rPr>
              <a:t>Okaliptuslar</a:t>
            </a:r>
            <a:r>
              <a:rPr lang="tr-TR" sz="2200" dirty="0">
                <a:latin typeface="Comic Sans MS" panose="030F0702030302020204" pitchFamily="66" charset="0"/>
              </a:rPr>
              <a:t> için de bu işlem önerilmektedir. Ancak suda bir veya birkaç </a:t>
            </a:r>
            <a:r>
              <a:rPr lang="tr-TR" sz="2200" dirty="0" smtClean="0">
                <a:latin typeface="Comic Sans MS" panose="030F0702030302020204" pitchFamily="66" charset="0"/>
              </a:rPr>
              <a:t>günü geçen </a:t>
            </a:r>
            <a:r>
              <a:rPr lang="tr-TR" sz="2200" dirty="0">
                <a:latin typeface="Comic Sans MS" panose="030F0702030302020204" pitchFamily="66" charset="0"/>
              </a:rPr>
              <a:t>bekletmelerde, suyun değiştirilmesi gerekir.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992828"/>
            <a:ext cx="11684000" cy="255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1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176121" y="918328"/>
            <a:ext cx="1364379" cy="631072"/>
          </a:xfrm>
        </p:spPr>
        <p:txBody>
          <a:bodyPr/>
          <a:lstStyle/>
          <a:p>
            <a:r>
              <a:rPr lang="tr-TR" b="1" dirty="0">
                <a:solidFill>
                  <a:srgbClr val="FFC000"/>
                </a:solidFill>
              </a:rPr>
              <a:t>Işık: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92100" y="2274838"/>
            <a:ext cx="11709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200" dirty="0">
                <a:latin typeface="Comic Sans MS" panose="030F0702030302020204" pitchFamily="66" charset="0"/>
              </a:rPr>
              <a:t>Bazı bitki tohumlarının çimlenmelerinde temel etkenlerden biridir. Bu </a:t>
            </a:r>
            <a:r>
              <a:rPr lang="tr-TR" sz="2200" dirty="0" smtClean="0">
                <a:latin typeface="Comic Sans MS" panose="030F0702030302020204" pitchFamily="66" charset="0"/>
              </a:rPr>
              <a:t>durumdaki bitkilerde </a:t>
            </a:r>
            <a:r>
              <a:rPr lang="tr-TR" sz="2200" dirty="0">
                <a:latin typeface="Comic Sans MS" panose="030F0702030302020204" pitchFamily="66" charset="0"/>
              </a:rPr>
              <a:t>ışığın, durgunluğu giderici etki yaptığı söylenebilir. Ör. Veronika (</a:t>
            </a:r>
            <a:r>
              <a:rPr lang="tr-TR" sz="2200" i="1" dirty="0" err="1" smtClean="0">
                <a:latin typeface="Comic Sans MS" panose="030F0702030302020204" pitchFamily="66" charset="0"/>
              </a:rPr>
              <a:t>Veronica</a:t>
            </a:r>
            <a:r>
              <a:rPr lang="tr-TR" sz="2200" i="1" dirty="0" smtClean="0">
                <a:latin typeface="Comic Sans MS" panose="030F0702030302020204" pitchFamily="66" charset="0"/>
              </a:rPr>
              <a:t> </a:t>
            </a:r>
            <a:r>
              <a:rPr lang="tr-TR" sz="2200" i="1" dirty="0" err="1" smtClean="0">
                <a:latin typeface="Comic Sans MS" panose="030F0702030302020204" pitchFamily="66" charset="0"/>
              </a:rPr>
              <a:t>longifolia</a:t>
            </a:r>
            <a:r>
              <a:rPr lang="tr-TR" sz="2200" dirty="0">
                <a:latin typeface="Comic Sans MS" panose="030F0702030302020204" pitchFamily="66" charset="0"/>
              </a:rPr>
              <a:t>) tohumunda ışık, düşük sıcaklıkta çimlenmeyi artırırken, tohumlar tam </a:t>
            </a:r>
            <a:r>
              <a:rPr lang="tr-TR" sz="2200" dirty="0" smtClean="0">
                <a:latin typeface="Comic Sans MS" panose="030F0702030302020204" pitchFamily="66" charset="0"/>
              </a:rPr>
              <a:t>karanlık koşullarda </a:t>
            </a:r>
            <a:r>
              <a:rPr lang="tr-TR" sz="2200" dirty="0">
                <a:latin typeface="Comic Sans MS" panose="030F0702030302020204" pitchFamily="66" charset="0"/>
              </a:rPr>
              <a:t>ve yüksek sıcaklıkta eşit düzeyde çimlenme gösterebilirler. Buna karşılık, </a:t>
            </a:r>
            <a:r>
              <a:rPr lang="tr-TR" sz="2200" dirty="0" smtClean="0">
                <a:latin typeface="Comic Sans MS" panose="030F0702030302020204" pitchFamily="66" charset="0"/>
              </a:rPr>
              <a:t>çayır </a:t>
            </a:r>
            <a:r>
              <a:rPr lang="tr-TR" sz="2200" dirty="0">
                <a:latin typeface="Comic Sans MS" panose="030F0702030302020204" pitchFamily="66" charset="0"/>
              </a:rPr>
              <a:t>salkım otu tohumlarında, değişen ve değişmeyen sıcaklıklarda ışığın etkisi olumlu </a:t>
            </a:r>
            <a:r>
              <a:rPr lang="tr-TR" sz="2200" dirty="0" smtClean="0">
                <a:latin typeface="Comic Sans MS" panose="030F0702030302020204" pitchFamily="66" charset="0"/>
              </a:rPr>
              <a:t>yönde görülmektedir.</a:t>
            </a:r>
          </a:p>
          <a:p>
            <a:pPr algn="just"/>
            <a:endParaRPr lang="tr-TR" sz="2200" dirty="0">
              <a:latin typeface="Comic Sans MS" panose="030F0702030302020204" pitchFamily="66" charset="0"/>
            </a:endParaRPr>
          </a:p>
          <a:p>
            <a:pPr algn="just"/>
            <a:r>
              <a:rPr lang="tr-TR" sz="2200" dirty="0">
                <a:latin typeface="Comic Sans MS" panose="030F0702030302020204" pitchFamily="66" charset="0"/>
              </a:rPr>
              <a:t>Embriyo </a:t>
            </a:r>
            <a:r>
              <a:rPr lang="tr-TR" sz="2200" dirty="0" err="1">
                <a:latin typeface="Comic Sans MS" panose="030F0702030302020204" pitchFamily="66" charset="0"/>
              </a:rPr>
              <a:t>dormansisine</a:t>
            </a:r>
            <a:r>
              <a:rPr lang="tr-TR" sz="2200" dirty="0">
                <a:latin typeface="Comic Sans MS" panose="030F0702030302020204" pitchFamily="66" charset="0"/>
              </a:rPr>
              <a:t> sahip tohumların çimlenmesini etkileyen faktörler </a:t>
            </a:r>
            <a:r>
              <a:rPr lang="tr-TR" sz="2200" dirty="0" smtClean="0">
                <a:latin typeface="Comic Sans MS" panose="030F0702030302020204" pitchFamily="66" charset="0"/>
              </a:rPr>
              <a:t>ışık </a:t>
            </a:r>
            <a:r>
              <a:rPr lang="tr-TR" sz="2200" dirty="0" err="1" smtClean="0">
                <a:latin typeface="Comic Sans MS" panose="030F0702030302020204" pitchFamily="66" charset="0"/>
              </a:rPr>
              <a:t>intensitesi</a:t>
            </a:r>
            <a:r>
              <a:rPr lang="tr-TR" sz="2200" dirty="0">
                <a:latin typeface="Comic Sans MS" panose="030F0702030302020204" pitchFamily="66" charset="0"/>
              </a:rPr>
              <a:t>, dalga boyu ve </a:t>
            </a:r>
            <a:r>
              <a:rPr lang="tr-TR" sz="2200" dirty="0" err="1">
                <a:latin typeface="Comic Sans MS" panose="030F0702030302020204" pitchFamily="66" charset="0"/>
              </a:rPr>
              <a:t>fotoperiyot</a:t>
            </a:r>
            <a:r>
              <a:rPr lang="tr-TR" sz="2200" dirty="0">
                <a:latin typeface="Comic Sans MS" panose="030F0702030302020204" pitchFamily="66" charset="0"/>
              </a:rPr>
              <a:t> (ışıklanma süresi)’dur. Sürekli ışıklarda, farklı </a:t>
            </a:r>
            <a:r>
              <a:rPr lang="tr-TR" sz="2200" dirty="0" smtClean="0">
                <a:latin typeface="Comic Sans MS" panose="030F0702030302020204" pitchFamily="66" charset="0"/>
              </a:rPr>
              <a:t>bir </a:t>
            </a:r>
            <a:r>
              <a:rPr lang="tr-TR" sz="2200" dirty="0" err="1" smtClean="0">
                <a:latin typeface="Comic Sans MS" panose="030F0702030302020204" pitchFamily="66" charset="0"/>
              </a:rPr>
              <a:t>dormansi</a:t>
            </a:r>
            <a:r>
              <a:rPr lang="tr-TR" sz="2200" dirty="0" smtClean="0">
                <a:latin typeface="Comic Sans MS" panose="030F0702030302020204" pitchFamily="66" charset="0"/>
              </a:rPr>
              <a:t> </a:t>
            </a:r>
            <a:r>
              <a:rPr lang="tr-TR" sz="2200" dirty="0">
                <a:latin typeface="Comic Sans MS" panose="030F0702030302020204" pitchFamily="66" charset="0"/>
              </a:rPr>
              <a:t>tipi oluştururlar. Soğan ve pırasa tohumlarında sürekli ışık çimlenmeyi engeller</a:t>
            </a:r>
            <a:r>
              <a:rPr lang="tr-TR" sz="2200" dirty="0" smtClean="0">
                <a:latin typeface="Comic Sans MS" panose="030F0702030302020204" pitchFamily="66" charset="0"/>
              </a:rPr>
              <a:t>. Yalancı </a:t>
            </a:r>
            <a:r>
              <a:rPr lang="tr-TR" sz="2200" dirty="0">
                <a:latin typeface="Comic Sans MS" panose="030F0702030302020204" pitchFamily="66" charset="0"/>
              </a:rPr>
              <a:t>köknarda çimlenmeyi teşvik eden ışık, ışıklanma süresi uzadıkça </a:t>
            </a:r>
            <a:r>
              <a:rPr lang="tr-TR" sz="2200" dirty="0" smtClean="0">
                <a:latin typeface="Comic Sans MS" panose="030F0702030302020204" pitchFamily="66" charset="0"/>
              </a:rPr>
              <a:t>büyümeyi durdurucu </a:t>
            </a:r>
            <a:r>
              <a:rPr lang="tr-TR" sz="2200" dirty="0">
                <a:latin typeface="Comic Sans MS" panose="030F0702030302020204" pitchFamily="66" charset="0"/>
              </a:rPr>
              <a:t>etki yapmaktadır.</a:t>
            </a:r>
            <a:endParaRPr lang="tr-TR" sz="2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79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337921" y="765928"/>
            <a:ext cx="1846979" cy="1080938"/>
          </a:xfrm>
        </p:spPr>
        <p:txBody>
          <a:bodyPr/>
          <a:lstStyle/>
          <a:p>
            <a:r>
              <a:rPr lang="tr-TR" b="1" dirty="0">
                <a:solidFill>
                  <a:srgbClr val="FFC000"/>
                </a:solidFill>
              </a:rPr>
              <a:t>Basınç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66700" y="2289939"/>
            <a:ext cx="69215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200" dirty="0">
                <a:latin typeface="Comic Sans MS" panose="030F0702030302020204" pitchFamily="66" charset="0"/>
              </a:rPr>
              <a:t>Taş yoncası ve yonca bitkilerinin tohumları 100C‘de 2000 </a:t>
            </a:r>
            <a:r>
              <a:rPr lang="tr-TR" sz="2200" dirty="0" err="1">
                <a:latin typeface="Comic Sans MS" panose="030F0702030302020204" pitchFamily="66" charset="0"/>
              </a:rPr>
              <a:t>atm</a:t>
            </a:r>
            <a:r>
              <a:rPr lang="tr-TR" sz="2200" dirty="0">
                <a:latin typeface="Comic Sans MS" panose="030F0702030302020204" pitchFamily="66" charset="0"/>
              </a:rPr>
              <a:t> basınç </a:t>
            </a:r>
            <a:r>
              <a:rPr lang="tr-TR" sz="2200" dirty="0" smtClean="0">
                <a:latin typeface="Comic Sans MS" panose="030F0702030302020204" pitchFamily="66" charset="0"/>
              </a:rPr>
              <a:t>altında bulunduruldukları </a:t>
            </a:r>
            <a:r>
              <a:rPr lang="tr-TR" sz="2200" dirty="0">
                <a:latin typeface="Comic Sans MS" panose="030F0702030302020204" pitchFamily="66" charset="0"/>
              </a:rPr>
              <a:t>zaman daha iyi çimlenmişlerdir. Basınç süresi 5-20 dakika olduğu </a:t>
            </a:r>
            <a:r>
              <a:rPr lang="tr-TR" sz="2200" dirty="0" smtClean="0">
                <a:latin typeface="Comic Sans MS" panose="030F0702030302020204" pitchFamily="66" charset="0"/>
              </a:rPr>
              <a:t>zaman tohumlarda </a:t>
            </a:r>
            <a:r>
              <a:rPr lang="tr-TR" sz="2200" dirty="0">
                <a:latin typeface="Comic Sans MS" panose="030F0702030302020204" pitchFamily="66" charset="0"/>
              </a:rPr>
              <a:t>çimlenme oranının % 50-200 oranında arttığı görülmüştür. Basıncın </a:t>
            </a:r>
            <a:r>
              <a:rPr lang="tr-TR" sz="2200" dirty="0" smtClean="0">
                <a:latin typeface="Comic Sans MS" panose="030F0702030302020204" pitchFamily="66" charset="0"/>
              </a:rPr>
              <a:t>etkisi tohumların </a:t>
            </a:r>
            <a:r>
              <a:rPr lang="tr-TR" sz="2200" dirty="0">
                <a:latin typeface="Comic Sans MS" panose="030F0702030302020204" pitchFamily="66" charset="0"/>
              </a:rPr>
              <a:t>kurutulması ve depo edilmesinden sonra da sürmekte ve büyük bir </a:t>
            </a:r>
            <a:r>
              <a:rPr lang="tr-TR" sz="2200" dirty="0" smtClean="0">
                <a:latin typeface="Comic Sans MS" panose="030F0702030302020204" pitchFamily="66" charset="0"/>
              </a:rPr>
              <a:t>olasılıkla tohum </a:t>
            </a:r>
            <a:r>
              <a:rPr lang="tr-TR" sz="2200" dirty="0">
                <a:latin typeface="Comic Sans MS" panose="030F0702030302020204" pitchFamily="66" charset="0"/>
              </a:rPr>
              <a:t>kabuğunun su geçirgenliği de olumlu yönde değişmektedir.</a:t>
            </a:r>
          </a:p>
        </p:txBody>
      </p:sp>
      <p:pic>
        <p:nvPicPr>
          <p:cNvPr id="3074" name="Picture 2" descr="The Seed Biology Place - Seed Dorman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199" y="2289988"/>
            <a:ext cx="4359275" cy="415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28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324660" y="740528"/>
            <a:ext cx="5402979" cy="1080938"/>
          </a:xfrm>
        </p:spPr>
        <p:txBody>
          <a:bodyPr/>
          <a:lstStyle/>
          <a:p>
            <a:r>
              <a:rPr lang="tr-TR" b="1" dirty="0">
                <a:solidFill>
                  <a:srgbClr val="FFC000"/>
                </a:solidFill>
              </a:rPr>
              <a:t>Büyüme Düzenleyicileri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66700" y="2143542"/>
            <a:ext cx="115189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200" dirty="0" smtClean="0">
                <a:latin typeface="Comic Sans MS" panose="030F0702030302020204" pitchFamily="66" charset="0"/>
              </a:rPr>
              <a:t>	Bu </a:t>
            </a:r>
            <a:r>
              <a:rPr lang="tr-TR" sz="2200" dirty="0">
                <a:latin typeface="Comic Sans MS" panose="030F0702030302020204" pitchFamily="66" charset="0"/>
              </a:rPr>
              <a:t>maddeler fidanların köklendirilmesinde ve </a:t>
            </a:r>
            <a:r>
              <a:rPr lang="tr-TR" sz="2200" dirty="0" smtClean="0">
                <a:latin typeface="Comic Sans MS" panose="030F0702030302020204" pitchFamily="66" charset="0"/>
              </a:rPr>
              <a:t>kök gelişmesinde </a:t>
            </a:r>
            <a:r>
              <a:rPr lang="tr-TR" sz="2200" dirty="0">
                <a:latin typeface="Comic Sans MS" panose="030F0702030302020204" pitchFamily="66" charset="0"/>
              </a:rPr>
              <a:t>yaygın biçimde kullanılabildiği gibi, tohumda durgunluğun giderilmesi </a:t>
            </a:r>
            <a:r>
              <a:rPr lang="tr-TR" sz="2200" dirty="0" smtClean="0">
                <a:latin typeface="Comic Sans MS" panose="030F0702030302020204" pitchFamily="66" charset="0"/>
              </a:rPr>
              <a:t>ile çimlenmenin </a:t>
            </a:r>
            <a:r>
              <a:rPr lang="tr-TR" sz="2200" dirty="0">
                <a:latin typeface="Comic Sans MS" panose="030F0702030302020204" pitchFamily="66" charset="0"/>
              </a:rPr>
              <a:t>iyileştirilmesinde de başarıyla kullanılabilmektedir. Tohumlarda </a:t>
            </a:r>
            <a:r>
              <a:rPr lang="tr-TR" sz="2200" dirty="0" smtClean="0">
                <a:latin typeface="Comic Sans MS" panose="030F0702030302020204" pitchFamily="66" charset="0"/>
              </a:rPr>
              <a:t>çimlenmeyi artırmak </a:t>
            </a:r>
            <a:r>
              <a:rPr lang="tr-TR" sz="2200" dirty="0">
                <a:latin typeface="Comic Sans MS" panose="030F0702030302020204" pitchFamily="66" charset="0"/>
              </a:rPr>
              <a:t>için kullanılan çeşitli maddelerin arasında; potasyum nitrat (KNO3), </a:t>
            </a:r>
            <a:r>
              <a:rPr lang="tr-TR" sz="2200" dirty="0" err="1">
                <a:latin typeface="Comic Sans MS" panose="030F0702030302020204" pitchFamily="66" charset="0"/>
              </a:rPr>
              <a:t>thioüre</a:t>
            </a:r>
            <a:r>
              <a:rPr lang="tr-TR" sz="2200" dirty="0">
                <a:latin typeface="Comic Sans MS" panose="030F0702030302020204" pitchFamily="66" charset="0"/>
              </a:rPr>
              <a:t> (NH2-CNH2</a:t>
            </a:r>
            <a:r>
              <a:rPr lang="tr-TR" sz="2200" dirty="0" smtClean="0">
                <a:latin typeface="Comic Sans MS" panose="030F0702030302020204" pitchFamily="66" charset="0"/>
              </a:rPr>
              <a:t>), etilen </a:t>
            </a:r>
            <a:r>
              <a:rPr lang="tr-TR" sz="2200" dirty="0">
                <a:latin typeface="Comic Sans MS" panose="030F0702030302020204" pitchFamily="66" charset="0"/>
              </a:rPr>
              <a:t>(C2H4), </a:t>
            </a:r>
            <a:r>
              <a:rPr lang="tr-TR" sz="2200" dirty="0" err="1">
                <a:latin typeface="Comic Sans MS" panose="030F0702030302020204" pitchFamily="66" charset="0"/>
              </a:rPr>
              <a:t>giberellin</a:t>
            </a:r>
            <a:r>
              <a:rPr lang="tr-TR" sz="2200" dirty="0">
                <a:latin typeface="Comic Sans MS" panose="030F0702030302020204" pitchFamily="66" charset="0"/>
              </a:rPr>
              <a:t> ve </a:t>
            </a:r>
            <a:r>
              <a:rPr lang="tr-TR" sz="2200" dirty="0" err="1">
                <a:latin typeface="Comic Sans MS" panose="030F0702030302020204" pitchFamily="66" charset="0"/>
              </a:rPr>
              <a:t>kinetin</a:t>
            </a:r>
            <a:r>
              <a:rPr lang="tr-TR" sz="2200" dirty="0">
                <a:latin typeface="Comic Sans MS" panose="030F0702030302020204" pitchFamily="66" charset="0"/>
              </a:rPr>
              <a:t> yaygın biçimde </a:t>
            </a:r>
            <a:r>
              <a:rPr lang="tr-TR" sz="2200" dirty="0" smtClean="0">
                <a:latin typeface="Comic Sans MS" panose="030F0702030302020204" pitchFamily="66" charset="0"/>
              </a:rPr>
              <a:t>kullanılır.</a:t>
            </a:r>
          </a:p>
          <a:p>
            <a:pPr algn="just"/>
            <a:endParaRPr lang="tr-TR" sz="2200" dirty="0">
              <a:latin typeface="Comic Sans MS" panose="030F0702030302020204" pitchFamily="66" charset="0"/>
            </a:endParaRPr>
          </a:p>
          <a:p>
            <a:pPr algn="just"/>
            <a:r>
              <a:rPr lang="tr-TR" sz="2200" dirty="0" smtClean="0">
                <a:latin typeface="Comic Sans MS" panose="030F0702030302020204" pitchFamily="66" charset="0"/>
              </a:rPr>
              <a:t>	Özellikle </a:t>
            </a:r>
            <a:r>
              <a:rPr lang="tr-TR" sz="2200" dirty="0">
                <a:latin typeface="Comic Sans MS" panose="030F0702030302020204" pitchFamily="66" charset="0"/>
              </a:rPr>
              <a:t>çimlenme </a:t>
            </a:r>
            <a:r>
              <a:rPr lang="tr-TR" sz="2200" dirty="0" smtClean="0">
                <a:latin typeface="Comic Sans MS" panose="030F0702030302020204" pitchFamily="66" charset="0"/>
              </a:rPr>
              <a:t>için ışığa </a:t>
            </a:r>
            <a:r>
              <a:rPr lang="tr-TR" sz="2200" dirty="0">
                <a:latin typeface="Comic Sans MS" panose="030F0702030302020204" pitchFamily="66" charset="0"/>
              </a:rPr>
              <a:t>gereksinme gösteren tohumlarda ışığın yerini </a:t>
            </a:r>
            <a:r>
              <a:rPr lang="tr-TR" sz="2200" dirty="0" err="1">
                <a:latin typeface="Comic Sans MS" panose="030F0702030302020204" pitchFamily="66" charset="0"/>
              </a:rPr>
              <a:t>thioüre</a:t>
            </a:r>
            <a:r>
              <a:rPr lang="tr-TR" sz="2200" dirty="0">
                <a:latin typeface="Comic Sans MS" panose="030F0702030302020204" pitchFamily="66" charset="0"/>
              </a:rPr>
              <a:t>, </a:t>
            </a:r>
            <a:r>
              <a:rPr lang="tr-TR" sz="2200" dirty="0" err="1">
                <a:latin typeface="Comic Sans MS" panose="030F0702030302020204" pitchFamily="66" charset="0"/>
              </a:rPr>
              <a:t>giberellin</a:t>
            </a:r>
            <a:r>
              <a:rPr lang="tr-TR" sz="2200" dirty="0">
                <a:latin typeface="Comic Sans MS" panose="030F0702030302020204" pitchFamily="66" charset="0"/>
              </a:rPr>
              <a:t> ve </a:t>
            </a:r>
            <a:r>
              <a:rPr lang="tr-TR" sz="2200" dirty="0" err="1">
                <a:latin typeface="Comic Sans MS" panose="030F0702030302020204" pitchFamily="66" charset="0"/>
              </a:rPr>
              <a:t>kinetin</a:t>
            </a:r>
            <a:r>
              <a:rPr lang="tr-TR" sz="2200" dirty="0">
                <a:latin typeface="Comic Sans MS" panose="030F0702030302020204" pitchFamily="66" charset="0"/>
              </a:rPr>
              <a:t> </a:t>
            </a:r>
            <a:r>
              <a:rPr lang="tr-TR" sz="2200" dirty="0" smtClean="0">
                <a:latin typeface="Comic Sans MS" panose="030F0702030302020204" pitchFamily="66" charset="0"/>
              </a:rPr>
              <a:t>başarıyla alabilmektedir</a:t>
            </a:r>
            <a:r>
              <a:rPr lang="tr-TR" sz="2200" dirty="0">
                <a:latin typeface="Comic Sans MS" panose="030F0702030302020204" pitchFamily="66" charset="0"/>
              </a:rPr>
              <a:t>. Aynı zamanda belirtilen maddelerin, çimlenme için ışık isteyen </a:t>
            </a:r>
            <a:r>
              <a:rPr lang="tr-TR" sz="2200" dirty="0" smtClean="0">
                <a:latin typeface="Comic Sans MS" panose="030F0702030302020204" pitchFamily="66" charset="0"/>
              </a:rPr>
              <a:t>tohumların karanlıkta </a:t>
            </a:r>
            <a:r>
              <a:rPr lang="tr-TR" sz="2200" dirty="0">
                <a:latin typeface="Comic Sans MS" panose="030F0702030302020204" pitchFamily="66" charset="0"/>
              </a:rPr>
              <a:t>da iyi çimlenmelerine neden oldukları saptanmıştır.</a:t>
            </a:r>
          </a:p>
        </p:txBody>
      </p:sp>
    </p:spTree>
    <p:extLst>
      <p:ext uri="{BB962C8B-B14F-4D97-AF65-F5344CB8AC3E}">
        <p14:creationId xmlns:p14="http://schemas.microsoft.com/office/powerpoint/2010/main" val="137476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Metin kutusu"/>
          <p:cNvSpPr txBox="1"/>
          <p:nvPr/>
        </p:nvSpPr>
        <p:spPr>
          <a:xfrm>
            <a:off x="3075856" y="864969"/>
            <a:ext cx="4824536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TEŞEKKÜRLER</a:t>
            </a:r>
            <a:r>
              <a:rPr lang="tr-TR" b="1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…</a:t>
            </a:r>
            <a:endParaRPr lang="tr-TR" sz="1800" dirty="0">
              <a:solidFill>
                <a:srgbClr val="E2262D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tr-TR" sz="1800" b="1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erkan.ozata@omu.edu.tr</a:t>
            </a:r>
          </a:p>
          <a:p>
            <a:pPr algn="ctr"/>
            <a:r>
              <a:rPr lang="tr-TR" sz="1800" b="1" dirty="0" err="1" smtClean="0">
                <a:solidFill>
                  <a:srgbClr val="E2262D"/>
                </a:solidFill>
                <a:latin typeface="Comic Sans MS" panose="030F0702030302020204" pitchFamily="66" charset="0"/>
              </a:rPr>
              <a:t>erkan.ozata</a:t>
            </a:r>
            <a:r>
              <a:rPr lang="en-US" sz="1800" b="1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@t</a:t>
            </a:r>
            <a:r>
              <a:rPr lang="tr-TR" sz="1800" b="1" dirty="0">
                <a:solidFill>
                  <a:srgbClr val="E2262D"/>
                </a:solidFill>
                <a:latin typeface="Comic Sans MS" panose="030F0702030302020204" pitchFamily="66" charset="0"/>
              </a:rPr>
              <a:t>arimorman</a:t>
            </a:r>
            <a:r>
              <a:rPr lang="en-US" sz="1800" b="1" dirty="0">
                <a:solidFill>
                  <a:srgbClr val="E2262D"/>
                </a:solidFill>
                <a:latin typeface="Comic Sans MS" panose="030F0702030302020204" pitchFamily="66" charset="0"/>
              </a:rPr>
              <a:t>.gov.t</a:t>
            </a:r>
            <a:r>
              <a:rPr lang="tr-TR" sz="1800" b="1" dirty="0" smtClean="0">
                <a:solidFill>
                  <a:srgbClr val="E2262D"/>
                </a:solidFill>
                <a:latin typeface="Comic Sans MS" panose="030F0702030302020204" pitchFamily="66" charset="0"/>
              </a:rPr>
              <a:t>r</a:t>
            </a:r>
          </a:p>
        </p:txBody>
      </p:sp>
      <p:pic>
        <p:nvPicPr>
          <p:cNvPr id="6" name="Picture 6" descr="Ondokuz Mayıs Üniversitesi - Vikiped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574" y="2333592"/>
            <a:ext cx="2959099" cy="2959099"/>
          </a:xfrm>
          <a:prstGeom prst="rect">
            <a:avLst/>
          </a:prstGeom>
          <a:solidFill>
            <a:schemeClr val="tx1"/>
          </a:solidFill>
          <a:extLst/>
        </p:spPr>
      </p:pic>
    </p:spTree>
    <p:extLst>
      <p:ext uri="{BB962C8B-B14F-4D97-AF65-F5344CB8AC3E}">
        <p14:creationId xmlns:p14="http://schemas.microsoft.com/office/powerpoint/2010/main" val="299257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Yansı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349</TotalTime>
  <Words>974</Words>
  <Application>Microsoft Office PowerPoint</Application>
  <PresentationFormat>Geniş ekran</PresentationFormat>
  <Paragraphs>112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9" baseType="lpstr">
      <vt:lpstr>MS Gothic</vt:lpstr>
      <vt:lpstr>Agency FB</vt:lpstr>
      <vt:lpstr>Akrobat</vt:lpstr>
      <vt:lpstr>Arial</vt:lpstr>
      <vt:lpstr>Berlin Sans FB Demi</vt:lpstr>
      <vt:lpstr>Comic Sans MS</vt:lpstr>
      <vt:lpstr>Times New Roman</vt:lpstr>
      <vt:lpstr>Trebuchet MS</vt:lpstr>
      <vt:lpstr>Wingdings</vt:lpstr>
      <vt:lpstr>Berlin</vt:lpstr>
      <vt:lpstr>Tohumluk ve Teknolojisi</vt:lpstr>
      <vt:lpstr>Ders içeriği</vt:lpstr>
      <vt:lpstr>Durgunluk</vt:lpstr>
      <vt:lpstr>Tohum Dormansisi;</vt:lpstr>
      <vt:lpstr>Tohum dormansisi mekanizmaları;</vt:lpstr>
      <vt:lpstr>Tohum kabuğunun Suyu ve Gazı Geçirmemesi</vt:lpstr>
      <vt:lpstr>Tohum kabuğunun Suyu ve Gazı Geçirmemesi</vt:lpstr>
      <vt:lpstr>PowerPoint Sunusu</vt:lpstr>
      <vt:lpstr>Embriyonun Gelişmesini Tohum Kabuğunun Mekanik Olarak Önlemesi</vt:lpstr>
      <vt:lpstr>Gelişmemiş Embriyo Dormansisi</vt:lpstr>
      <vt:lpstr>Embriyo Dormansisi</vt:lpstr>
      <vt:lpstr>Stratifikasyon</vt:lpstr>
      <vt:lpstr>Çimlenmeyi Engelleyen Kimyasal Maddelerden Dolayı Meydana Gelen Dormansi</vt:lpstr>
      <vt:lpstr>Çimlenmeyi Engelleyen Kimyasal Maddelerden Dolayı Meydana Gelen Dormansi</vt:lpstr>
      <vt:lpstr>Engelleyici Mekanizma</vt:lpstr>
      <vt:lpstr>İkinci Dormansi</vt:lpstr>
      <vt:lpstr>Tohumlarda çimlenme durgunluğunu giderme yöntemleri</vt:lpstr>
      <vt:lpstr>Tohum Kabuğunun Etkilenmesi</vt:lpstr>
      <vt:lpstr>Asitle muamele: </vt:lpstr>
      <vt:lpstr>Mekanik Zedeleme</vt:lpstr>
      <vt:lpstr>Sıcaklık</vt:lpstr>
      <vt:lpstr>Sıcaklık</vt:lpstr>
      <vt:lpstr>Sıcaklıktaki Değişmeler</vt:lpstr>
      <vt:lpstr>Sıcak Suda Şişirme</vt:lpstr>
      <vt:lpstr>Soğuk Suda Şişirme</vt:lpstr>
      <vt:lpstr>Işık:</vt:lpstr>
      <vt:lpstr>Basınç</vt:lpstr>
      <vt:lpstr>Büyüme Düzenleyicileri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Erkan ÖZATA</dc:creator>
  <cp:lastModifiedBy>Erkan ÖZATA</cp:lastModifiedBy>
  <cp:revision>66</cp:revision>
  <dcterms:created xsi:type="dcterms:W3CDTF">2020-10-26T18:59:16Z</dcterms:created>
  <dcterms:modified xsi:type="dcterms:W3CDTF">2020-11-03T19:25:16Z</dcterms:modified>
</cp:coreProperties>
</file>