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59"/>
  </p:notesMasterIdLst>
  <p:handoutMasterIdLst>
    <p:handoutMasterId r:id="rId60"/>
  </p:handoutMasterIdLst>
  <p:sldIdLst>
    <p:sldId id="256" r:id="rId2"/>
    <p:sldId id="257" r:id="rId3"/>
    <p:sldId id="258" r:id="rId4"/>
    <p:sldId id="259" r:id="rId5"/>
    <p:sldId id="382" r:id="rId6"/>
    <p:sldId id="268" r:id="rId7"/>
    <p:sldId id="269" r:id="rId8"/>
    <p:sldId id="260" r:id="rId9"/>
    <p:sldId id="265" r:id="rId10"/>
    <p:sldId id="272" r:id="rId11"/>
    <p:sldId id="266" r:id="rId12"/>
    <p:sldId id="384" r:id="rId13"/>
    <p:sldId id="273" r:id="rId14"/>
    <p:sldId id="274" r:id="rId15"/>
    <p:sldId id="275" r:id="rId16"/>
    <p:sldId id="271" r:id="rId17"/>
    <p:sldId id="277" r:id="rId18"/>
    <p:sldId id="278" r:id="rId19"/>
    <p:sldId id="280" r:id="rId20"/>
    <p:sldId id="385" r:id="rId21"/>
    <p:sldId id="281" r:id="rId22"/>
    <p:sldId id="282" r:id="rId23"/>
    <p:sldId id="283" r:id="rId24"/>
    <p:sldId id="284" r:id="rId25"/>
    <p:sldId id="288" r:id="rId26"/>
    <p:sldId id="386" r:id="rId27"/>
    <p:sldId id="286" r:id="rId28"/>
    <p:sldId id="290" r:id="rId29"/>
    <p:sldId id="387" r:id="rId30"/>
    <p:sldId id="291" r:id="rId31"/>
    <p:sldId id="388" r:id="rId32"/>
    <p:sldId id="287" r:id="rId33"/>
    <p:sldId id="292" r:id="rId34"/>
    <p:sldId id="301" r:id="rId35"/>
    <p:sldId id="302" r:id="rId36"/>
    <p:sldId id="303" r:id="rId37"/>
    <p:sldId id="304" r:id="rId38"/>
    <p:sldId id="306" r:id="rId39"/>
    <p:sldId id="305" r:id="rId40"/>
    <p:sldId id="389" r:id="rId41"/>
    <p:sldId id="390" r:id="rId42"/>
    <p:sldId id="309" r:id="rId43"/>
    <p:sldId id="310" r:id="rId44"/>
    <p:sldId id="311" r:id="rId45"/>
    <p:sldId id="312" r:id="rId46"/>
    <p:sldId id="314" r:id="rId47"/>
    <p:sldId id="313" r:id="rId48"/>
    <p:sldId id="315" r:id="rId49"/>
    <p:sldId id="316" r:id="rId50"/>
    <p:sldId id="391" r:id="rId51"/>
    <p:sldId id="399" r:id="rId52"/>
    <p:sldId id="317" r:id="rId53"/>
    <p:sldId id="393" r:id="rId54"/>
    <p:sldId id="321" r:id="rId55"/>
    <p:sldId id="324" r:id="rId56"/>
    <p:sldId id="325" r:id="rId57"/>
    <p:sldId id="326"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Orta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93" d="100"/>
          <a:sy n="93" d="100"/>
        </p:scale>
        <p:origin x="788" y="82"/>
      </p:cViewPr>
      <p:guideLst/>
    </p:cSldViewPr>
  </p:slideViewPr>
  <p:notesTextViewPr>
    <p:cViewPr>
      <p:scale>
        <a:sx n="1" d="1"/>
        <a:sy n="1" d="1"/>
      </p:scale>
      <p:origin x="0" y="0"/>
    </p:cViewPr>
  </p:notesTextViewPr>
  <p:sorterViewPr>
    <p:cViewPr>
      <p:scale>
        <a:sx n="100" d="100"/>
        <a:sy n="100" d="100"/>
      </p:scale>
      <p:origin x="0" y="-165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BF9CDD-2279-4A2E-8A67-88C188B0F09F}" type="datetimeFigureOut">
              <a:rPr lang="tr-TR" smtClean="0"/>
              <a:t>27.12.2020</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617BE1-A124-452D-B7F0-B26284F083F2}" type="slidenum">
              <a:rPr lang="tr-TR" smtClean="0"/>
              <a:t>‹#›</a:t>
            </a:fld>
            <a:endParaRPr lang="tr-TR"/>
          </a:p>
        </p:txBody>
      </p:sp>
    </p:spTree>
    <p:extLst>
      <p:ext uri="{BB962C8B-B14F-4D97-AF65-F5344CB8AC3E}">
        <p14:creationId xmlns:p14="http://schemas.microsoft.com/office/powerpoint/2010/main" val="251517224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D8EAE4-B66C-41A5-92A1-F043A8C8F349}" type="datetimeFigureOut">
              <a:rPr lang="tr-TR" smtClean="0"/>
              <a:t>27.12.2020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BB7866-BA1F-42F5-8311-E4F5BF21AB51}" type="slidenum">
              <a:rPr lang="tr-TR" smtClean="0"/>
              <a:t>‹#›</a:t>
            </a:fld>
            <a:endParaRPr lang="tr-TR"/>
          </a:p>
        </p:txBody>
      </p:sp>
    </p:spTree>
    <p:extLst>
      <p:ext uri="{BB962C8B-B14F-4D97-AF65-F5344CB8AC3E}">
        <p14:creationId xmlns:p14="http://schemas.microsoft.com/office/powerpoint/2010/main" val="3795620549"/>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D5073EB7-D645-4A20-889B-34CA14C5A717}" type="datetimeFigureOut">
              <a:rPr lang="tr-TR" smtClean="0"/>
              <a:t>27.12.2020</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1768335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5073EB7-D645-4A20-889B-34CA14C5A717}" type="datetimeFigureOut">
              <a:rPr lang="tr-TR" smtClean="0"/>
              <a:t>27.12.2020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1155391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5073EB7-D645-4A20-889B-34CA14C5A717}" type="datetimeFigureOut">
              <a:rPr lang="tr-TR" smtClean="0"/>
              <a:t>27.12.2020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4233001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D5073EB7-D645-4A20-889B-34CA14C5A717}" type="datetimeFigureOut">
              <a:rPr lang="tr-TR" smtClean="0"/>
              <a:t>27.12.2020</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1556043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D5073EB7-D645-4A20-889B-34CA14C5A717}" type="datetimeFigureOut">
              <a:rPr lang="tr-TR" smtClean="0"/>
              <a:t>27.12.2020</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1203929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D5073EB7-D645-4A20-889B-34CA14C5A717}" type="datetimeFigureOut">
              <a:rPr lang="tr-TR" smtClean="0"/>
              <a:t>27.12.2020</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2833638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73EB7-D645-4A20-889B-34CA14C5A717}" type="datetimeFigureOut">
              <a:rPr lang="tr-TR" smtClean="0"/>
              <a:t>27.12.2020</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1628789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D5073EB7-D645-4A20-889B-34CA14C5A717}" type="datetimeFigureOut">
              <a:rPr lang="tr-TR" smtClean="0"/>
              <a:t>27.12.2020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3107582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D5073EB7-D645-4A20-889B-34CA14C5A717}" type="datetimeFigureOut">
              <a:rPr lang="tr-TR" smtClean="0"/>
              <a:t>27.12.2020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216626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5073EB7-D645-4A20-889B-34CA14C5A717}" type="datetimeFigureOut">
              <a:rPr lang="tr-TR" smtClean="0"/>
              <a:t>27.12.2020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65738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5073EB7-D645-4A20-889B-34CA14C5A717}" type="datetimeFigureOut">
              <a:rPr lang="tr-TR" smtClean="0"/>
              <a:t>27.12.2020</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EAA986-3108-4BD1-ABB8-48F2C6D23A41}"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78823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D5073EB7-D645-4A20-889B-34CA14C5A717}" type="datetimeFigureOut">
              <a:rPr lang="tr-TR" smtClean="0"/>
              <a:t>27.12.2020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3149025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D5073EB7-D645-4A20-889B-34CA14C5A717}" type="datetimeFigureOut">
              <a:rPr lang="tr-TR" smtClean="0"/>
              <a:t>27.12.2020</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EAA986-3108-4BD1-ABB8-48F2C6D23A41}"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76675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D5073EB7-D645-4A20-889B-34CA14C5A717}" type="datetimeFigureOut">
              <a:rPr lang="tr-TR" smtClean="0"/>
              <a:t>27.12.2020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1062876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5073EB7-D645-4A20-889B-34CA14C5A717}" type="datetimeFigureOut">
              <a:rPr lang="tr-TR" smtClean="0"/>
              <a:t>27.12.2020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38410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5073EB7-D645-4A20-889B-34CA14C5A717}" type="datetimeFigureOut">
              <a:rPr lang="tr-TR" smtClean="0"/>
              <a:t>27.12.2020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EAA986-3108-4BD1-ABB8-48F2C6D23A41}" type="slidenum">
              <a:rPr lang="tr-TR" smtClean="0"/>
              <a:t>‹#›</a:t>
            </a:fld>
            <a:endParaRPr lang="tr-TR"/>
          </a:p>
        </p:txBody>
      </p:sp>
    </p:spTree>
    <p:extLst>
      <p:ext uri="{BB962C8B-B14F-4D97-AF65-F5344CB8AC3E}">
        <p14:creationId xmlns:p14="http://schemas.microsoft.com/office/powerpoint/2010/main" val="1998787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5073EB7-D645-4A20-889B-34CA14C5A717}" type="datetimeFigureOut">
              <a:rPr lang="tr-TR" smtClean="0"/>
              <a:t>27.12.2020</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BEAA986-3108-4BD1-ABB8-48F2C6D23A41}" type="slidenum">
              <a:rPr lang="tr-TR" smtClean="0"/>
              <a:t>‹#›</a:t>
            </a:fld>
            <a:endParaRPr lang="tr-TR"/>
          </a:p>
        </p:txBody>
      </p:sp>
    </p:spTree>
    <p:extLst>
      <p:ext uri="{BB962C8B-B14F-4D97-AF65-F5344CB8AC3E}">
        <p14:creationId xmlns:p14="http://schemas.microsoft.com/office/powerpoint/2010/main" val="2087206652"/>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90945" y="1039091"/>
            <a:ext cx="11540836" cy="4320181"/>
          </a:xfrm>
        </p:spPr>
        <p:txBody>
          <a:bodyPr/>
          <a:lstStyle/>
          <a:p>
            <a:pPr algn="ctr">
              <a:lnSpc>
                <a:spcPct val="150000"/>
              </a:lnSpc>
            </a:pPr>
            <a:r>
              <a:rPr lang="tr-TR" sz="5400" dirty="0">
                <a:solidFill>
                  <a:srgbClr val="0070C0"/>
                </a:solidFill>
              </a:rPr>
              <a:t>TOPLUMSAL TABAKALAŞMA        </a:t>
            </a:r>
            <a:br>
              <a:rPr lang="tr-TR" sz="5400" dirty="0">
                <a:solidFill>
                  <a:srgbClr val="0070C0"/>
                </a:solidFill>
              </a:rPr>
            </a:br>
            <a:r>
              <a:rPr lang="tr-TR" sz="5400" dirty="0">
                <a:solidFill>
                  <a:srgbClr val="0070C0"/>
                </a:solidFill>
              </a:rPr>
              <a:t>VE </a:t>
            </a:r>
            <a:br>
              <a:rPr lang="tr-TR" sz="5400" dirty="0">
                <a:solidFill>
                  <a:srgbClr val="0070C0"/>
                </a:solidFill>
              </a:rPr>
            </a:br>
            <a:r>
              <a:rPr lang="tr-TR" sz="5400" dirty="0">
                <a:solidFill>
                  <a:srgbClr val="0070C0"/>
                </a:solidFill>
              </a:rPr>
              <a:t>EŞİTSİZLİK</a:t>
            </a:r>
          </a:p>
        </p:txBody>
      </p:sp>
    </p:spTree>
    <p:extLst>
      <p:ext uri="{BB962C8B-B14F-4D97-AF65-F5344CB8AC3E}">
        <p14:creationId xmlns:p14="http://schemas.microsoft.com/office/powerpoint/2010/main" val="3936341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8764" y="1302329"/>
            <a:ext cx="10792691" cy="4571998"/>
          </a:xfrm>
        </p:spPr>
        <p:txBody>
          <a:bodyPr>
            <a:normAutofit/>
          </a:bodyPr>
          <a:lstStyle/>
          <a:p>
            <a:pPr marL="0" indent="0" algn="just">
              <a:buNone/>
            </a:pPr>
            <a:endParaRPr lang="tr-TR" sz="2800" dirty="0"/>
          </a:p>
          <a:p>
            <a:pPr algn="just">
              <a:lnSpc>
                <a:spcPct val="150000"/>
              </a:lnSpc>
              <a:buFont typeface="Wingdings" panose="05000000000000000000" pitchFamily="2" charset="2"/>
              <a:buChar char="Ø"/>
            </a:pPr>
            <a:r>
              <a:rPr lang="tr-TR" sz="2800" dirty="0">
                <a:solidFill>
                  <a:srgbClr val="0070C0"/>
                </a:solidFill>
              </a:rPr>
              <a:t>Toplumsal tabaka</a:t>
            </a:r>
            <a:r>
              <a:rPr lang="tr-TR" sz="2800" dirty="0">
                <a:solidFill>
                  <a:schemeClr val="tx2"/>
                </a:solidFill>
              </a:rPr>
              <a:t>, yaşamda benzer avantaj ve dezavantajları paylaşan insan grubunu ifade etmektedir.</a:t>
            </a:r>
          </a:p>
          <a:p>
            <a:pPr marL="0" indent="0" algn="just">
              <a:lnSpc>
                <a:spcPct val="150000"/>
              </a:lnSpc>
              <a:buNone/>
            </a:pPr>
            <a:endParaRPr lang="tr-TR" sz="2800" dirty="0">
              <a:solidFill>
                <a:schemeClr val="tx2"/>
              </a:solidFill>
            </a:endParaRPr>
          </a:p>
          <a:p>
            <a:pPr algn="just">
              <a:lnSpc>
                <a:spcPct val="150000"/>
              </a:lnSpc>
              <a:buFont typeface="Wingdings" panose="05000000000000000000" pitchFamily="2" charset="2"/>
              <a:buChar char="Ø"/>
            </a:pPr>
            <a:r>
              <a:rPr lang="tr-TR" sz="2800" dirty="0">
                <a:solidFill>
                  <a:srgbClr val="0070C0"/>
                </a:solidFill>
              </a:rPr>
              <a:t>Toplumsal </a:t>
            </a:r>
            <a:r>
              <a:rPr lang="tr-TR" sz="2800" dirty="0" err="1">
                <a:solidFill>
                  <a:srgbClr val="0070C0"/>
                </a:solidFill>
              </a:rPr>
              <a:t>tabakalaşma</a:t>
            </a:r>
            <a:r>
              <a:rPr lang="tr-TR" sz="2800" dirty="0">
                <a:solidFill>
                  <a:schemeClr val="tx2"/>
                </a:solidFill>
              </a:rPr>
              <a:t>, toplumda belli bir hiyerarşi içinde insanların sıralanmasını ifade eder. </a:t>
            </a:r>
          </a:p>
        </p:txBody>
      </p:sp>
    </p:spTree>
    <p:extLst>
      <p:ext uri="{BB962C8B-B14F-4D97-AF65-F5344CB8AC3E}">
        <p14:creationId xmlns:p14="http://schemas.microsoft.com/office/powerpoint/2010/main" val="4073321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06082" y="307910"/>
            <a:ext cx="8994428" cy="1091401"/>
          </a:xfrm>
        </p:spPr>
        <p:txBody>
          <a:bodyPr/>
          <a:lstStyle/>
          <a:p>
            <a:r>
              <a:rPr lang="tr-TR" sz="2800" dirty="0"/>
              <a:t>Bütün </a:t>
            </a:r>
            <a:r>
              <a:rPr lang="tr-TR" sz="2800" dirty="0" err="1"/>
              <a:t>tabakalaşmış</a:t>
            </a:r>
            <a:r>
              <a:rPr lang="tr-TR" sz="2800" dirty="0"/>
              <a:t> toplumsal şu özellikleri taşırlar:</a:t>
            </a:r>
          </a:p>
        </p:txBody>
      </p:sp>
      <p:sp>
        <p:nvSpPr>
          <p:cNvPr id="3" name="İçerik Yer Tutucusu 2"/>
          <p:cNvSpPr>
            <a:spLocks noGrp="1"/>
          </p:cNvSpPr>
          <p:nvPr>
            <p:ph idx="1"/>
          </p:nvPr>
        </p:nvSpPr>
        <p:spPr>
          <a:xfrm>
            <a:off x="554181" y="1510147"/>
            <a:ext cx="10695709" cy="4350326"/>
          </a:xfrm>
        </p:spPr>
        <p:txBody>
          <a:bodyPr>
            <a:noAutofit/>
          </a:bodyPr>
          <a:lstStyle/>
          <a:p>
            <a:pPr algn="just">
              <a:lnSpc>
                <a:spcPct val="150000"/>
              </a:lnSpc>
              <a:buFont typeface="Wingdings" panose="05000000000000000000" pitchFamily="2" charset="2"/>
              <a:buChar char="Ø"/>
            </a:pPr>
            <a:r>
              <a:rPr lang="tr-TR" sz="2400" dirty="0"/>
              <a:t>Sıralama, bir ortak özelliği paylaşan insanların toplumsal kategorilerine uygulanır.</a:t>
            </a:r>
          </a:p>
          <a:p>
            <a:pPr algn="just">
              <a:lnSpc>
                <a:spcPct val="150000"/>
              </a:lnSpc>
              <a:buFont typeface="Wingdings" panose="05000000000000000000" pitchFamily="2" charset="2"/>
              <a:buChar char="Ø"/>
            </a:pPr>
            <a:r>
              <a:rPr lang="tr-TR" sz="2400" dirty="0"/>
              <a:t>İnsanların yaşam deneyimleri ve olanakları ciddi biçimde onların hangi toplumsal kategoride bulunduklarına bağlıdır. </a:t>
            </a:r>
          </a:p>
          <a:p>
            <a:pPr algn="just">
              <a:lnSpc>
                <a:spcPct val="160000"/>
              </a:lnSpc>
              <a:buFont typeface="Wingdings" panose="05000000000000000000" pitchFamily="2" charset="2"/>
              <a:buChar char="Ø"/>
            </a:pPr>
            <a:r>
              <a:rPr lang="tr-TR" sz="2400" dirty="0"/>
              <a:t>Farklı toplumsal kategorilerin sıralanması, zaman içinde yavaşça değişmeye eğilimlidir. </a:t>
            </a:r>
          </a:p>
        </p:txBody>
      </p:sp>
    </p:spTree>
    <p:extLst>
      <p:ext uri="{BB962C8B-B14F-4D97-AF65-F5344CB8AC3E}">
        <p14:creationId xmlns:p14="http://schemas.microsoft.com/office/powerpoint/2010/main" val="1978726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5018" y="1094510"/>
            <a:ext cx="10543309" cy="4959926"/>
          </a:xfrm>
        </p:spPr>
        <p:txBody>
          <a:bodyPr>
            <a:normAutofit/>
          </a:bodyPr>
          <a:lstStyle/>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İnsanlar arasında eşitsizliği doğuran nedenler anlaşılmadan </a:t>
            </a:r>
            <a:r>
              <a:rPr lang="tr-TR" sz="2400" dirty="0" err="1"/>
              <a:t>tabakalaşma</a:t>
            </a:r>
            <a:r>
              <a:rPr lang="tr-TR" sz="2400" dirty="0"/>
              <a:t> olgusunun anlaşılması son derece güçtür.</a:t>
            </a:r>
          </a:p>
          <a:p>
            <a:pPr algn="just">
              <a:lnSpc>
                <a:spcPct val="150000"/>
              </a:lnSpc>
              <a:buFont typeface="Wingdings" panose="05000000000000000000" pitchFamily="2" charset="2"/>
              <a:buChar char="Ø"/>
            </a:pPr>
            <a:r>
              <a:rPr lang="tr-TR" sz="2400" dirty="0"/>
              <a:t>İnsanlık tarihinde nerede bir </a:t>
            </a:r>
            <a:r>
              <a:rPr lang="tr-TR" sz="2400" dirty="0">
                <a:solidFill>
                  <a:srgbClr val="0070C0"/>
                </a:solidFill>
              </a:rPr>
              <a:t>farklılaşma</a:t>
            </a:r>
            <a:r>
              <a:rPr lang="tr-TR" sz="2400" dirty="0"/>
              <a:t> doğmuşsa, orada bir </a:t>
            </a:r>
            <a:r>
              <a:rPr lang="tr-TR" sz="2400" dirty="0" err="1"/>
              <a:t>tabakalaşma</a:t>
            </a:r>
            <a:r>
              <a:rPr lang="tr-TR" sz="2400" dirty="0"/>
              <a:t> sisteminin ortaya çıkmış olması hem sosyolojik hem de tarihsel bir gerçekliktir. </a:t>
            </a:r>
          </a:p>
          <a:p>
            <a:pPr marL="0" indent="0" algn="just">
              <a:lnSpc>
                <a:spcPct val="150000"/>
              </a:lnSpc>
              <a:buNone/>
            </a:pPr>
            <a:endParaRPr lang="tr-TR" sz="2400" dirty="0"/>
          </a:p>
        </p:txBody>
      </p:sp>
    </p:spTree>
    <p:extLst>
      <p:ext uri="{BB962C8B-B14F-4D97-AF65-F5344CB8AC3E}">
        <p14:creationId xmlns:p14="http://schemas.microsoft.com/office/powerpoint/2010/main" val="288515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7310" y="2052918"/>
            <a:ext cx="10515600" cy="2352827"/>
          </a:xfrm>
        </p:spPr>
        <p:txBody>
          <a:bodyPr>
            <a:normAutofit/>
          </a:bodyPr>
          <a:lstStyle/>
          <a:p>
            <a:pPr algn="just">
              <a:lnSpc>
                <a:spcPct val="150000"/>
              </a:lnSpc>
              <a:buFont typeface="Wingdings" panose="05000000000000000000" pitchFamily="2" charset="2"/>
              <a:buChar char="Ø"/>
            </a:pPr>
            <a:r>
              <a:rPr lang="tr-TR" sz="2400" dirty="0">
                <a:solidFill>
                  <a:srgbClr val="0070C0"/>
                </a:solidFill>
              </a:rPr>
              <a:t>Farklılaşma </a:t>
            </a:r>
            <a:r>
              <a:rPr lang="tr-TR" sz="2400" dirty="0"/>
              <a:t>belirli bir toplum içerisindeki karşılıklı sosyal etkileşim sürecinden kaynaklanan, bireyler, sosyal kurumlar ve sosyal gruplar arasındaki her türlü farklılığı ifade edebilmek için kullanılan bir kavramdır.</a:t>
            </a:r>
          </a:p>
        </p:txBody>
      </p:sp>
    </p:spTree>
    <p:extLst>
      <p:ext uri="{BB962C8B-B14F-4D97-AF65-F5344CB8AC3E}">
        <p14:creationId xmlns:p14="http://schemas.microsoft.com/office/powerpoint/2010/main" val="138564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96954" y="130629"/>
            <a:ext cx="10368573" cy="6131626"/>
          </a:xfrm>
        </p:spPr>
        <p:txBody>
          <a:bodyPr>
            <a:normAutofit lnSpcReduction="10000"/>
          </a:bodyPr>
          <a:lstStyle/>
          <a:p>
            <a:pPr marL="0" indent="0">
              <a:buNone/>
            </a:pPr>
            <a:r>
              <a:rPr lang="tr-TR" sz="2800" dirty="0"/>
              <a:t>Toplumsal yaşamda bireylerin pek çok özellikleri </a:t>
            </a:r>
          </a:p>
          <a:p>
            <a:pPr marL="0" indent="0">
              <a:buNone/>
            </a:pPr>
            <a:r>
              <a:rPr lang="tr-TR" sz="2800" dirty="0"/>
              <a:t>farklılaşmanın kaynağı olabilir.  </a:t>
            </a:r>
          </a:p>
          <a:p>
            <a:endParaRPr lang="tr-TR" dirty="0"/>
          </a:p>
          <a:p>
            <a:pPr algn="just">
              <a:buFont typeface="Wingdings" panose="05000000000000000000" pitchFamily="2" charset="2"/>
              <a:buChar char="Ø"/>
            </a:pPr>
            <a:r>
              <a:rPr lang="tr-TR" sz="2400" dirty="0"/>
              <a:t>İktisadi Farklılaşma : Toprak, servet, para, mal ve mülkiyet.</a:t>
            </a:r>
          </a:p>
          <a:p>
            <a:pPr algn="just">
              <a:buFont typeface="Wingdings" panose="05000000000000000000" pitchFamily="2" charset="2"/>
              <a:buChar char="Ø"/>
            </a:pPr>
            <a:endParaRPr lang="tr-TR" sz="2400" dirty="0"/>
          </a:p>
          <a:p>
            <a:pPr algn="just">
              <a:buFont typeface="Wingdings" panose="05000000000000000000" pitchFamily="2" charset="2"/>
              <a:buChar char="Ø"/>
            </a:pPr>
            <a:r>
              <a:rPr lang="tr-TR" sz="2400" dirty="0"/>
              <a:t>Sosyal Farklılaşma :  Statü, mevki, makam, şan, şöhret.</a:t>
            </a:r>
          </a:p>
          <a:p>
            <a:pPr algn="just">
              <a:buFont typeface="Wingdings" panose="05000000000000000000" pitchFamily="2" charset="2"/>
              <a:buChar char="Ø"/>
            </a:pPr>
            <a:endParaRPr lang="tr-TR" sz="2400" dirty="0"/>
          </a:p>
          <a:p>
            <a:pPr algn="just">
              <a:lnSpc>
                <a:spcPct val="150000"/>
              </a:lnSpc>
              <a:buFont typeface="Arial" panose="020B0604020202020204" pitchFamily="34" charset="0"/>
              <a:buChar char="•"/>
            </a:pPr>
            <a:r>
              <a:rPr lang="tr-TR" sz="2400" dirty="0"/>
              <a:t>Siyasal  güce sahip olmak, siyasal sistem içerisinde farklı mevkilerde olma.</a:t>
            </a:r>
          </a:p>
          <a:p>
            <a:pPr algn="just">
              <a:lnSpc>
                <a:spcPct val="150000"/>
              </a:lnSpc>
              <a:buFont typeface="Arial" panose="020B0604020202020204" pitchFamily="34" charset="0"/>
              <a:buChar char="•"/>
            </a:pPr>
            <a:r>
              <a:rPr lang="tr-TR" sz="2400" dirty="0"/>
              <a:t>Bilgi seviyesindeki farklılaşmalar, dinsel bilgiyi yorum becerisine, büyü bilgisine veya şifa getiren bitkileri tanıma yeteneğine sahip olma.</a:t>
            </a:r>
          </a:p>
          <a:p>
            <a:pPr marL="0" indent="0">
              <a:lnSpc>
                <a:spcPct val="150000"/>
              </a:lnSpc>
              <a:buNone/>
            </a:pPr>
            <a:endParaRPr lang="tr-TR" dirty="0"/>
          </a:p>
        </p:txBody>
      </p:sp>
    </p:spTree>
    <p:extLst>
      <p:ext uri="{BB962C8B-B14F-4D97-AF65-F5344CB8AC3E}">
        <p14:creationId xmlns:p14="http://schemas.microsoft.com/office/powerpoint/2010/main" val="681684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8036" y="1149928"/>
            <a:ext cx="10668000" cy="5098472"/>
          </a:xfrm>
        </p:spPr>
        <p:txBody>
          <a:bodyPr>
            <a:normAutofit/>
          </a:bodyPr>
          <a:lstStyle/>
          <a:p>
            <a:pPr algn="just">
              <a:lnSpc>
                <a:spcPct val="150000"/>
              </a:lnSpc>
              <a:buFont typeface="Wingdings" panose="05000000000000000000" pitchFamily="2" charset="2"/>
              <a:buChar char="Ø"/>
            </a:pPr>
            <a:r>
              <a:rPr lang="tr-TR" sz="2400" dirty="0"/>
              <a:t>Sosyal farklılaşmalar ve eşitsizlikler sadece somut olgular etrafında gerçekleşmemektedir. </a:t>
            </a:r>
          </a:p>
          <a:p>
            <a:pPr marL="0" indent="0" algn="just">
              <a:lnSpc>
                <a:spcPct val="150000"/>
              </a:lnSpc>
              <a:buNone/>
            </a:pPr>
            <a:endParaRPr lang="tr-TR" sz="2400" dirty="0"/>
          </a:p>
          <a:p>
            <a:pPr algn="just">
              <a:lnSpc>
                <a:spcPct val="150000"/>
              </a:lnSpc>
              <a:buFont typeface="Arial" panose="020B0604020202020204" pitchFamily="34" charset="0"/>
              <a:buChar char="•"/>
            </a:pPr>
            <a:r>
              <a:rPr lang="tr-TR" sz="2400" dirty="0"/>
              <a:t>Örneğin insanların derilerinin renginin farklılığı, etnik farklılıklar da bazı toplumlarda bir eşitsizlik kaynağı olabilmektedir.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Bu ve benzeri etkenlerden kaynaklanan farklılaşmalardan ötürü </a:t>
            </a:r>
            <a:r>
              <a:rPr lang="tr-TR" sz="2400" dirty="0" err="1"/>
              <a:t>tabakalaşma</a:t>
            </a:r>
            <a:r>
              <a:rPr lang="tr-TR" sz="2400" dirty="0"/>
              <a:t> sistemleri ortaya çıkar.</a:t>
            </a:r>
          </a:p>
        </p:txBody>
      </p:sp>
    </p:spTree>
    <p:extLst>
      <p:ext uri="{BB962C8B-B14F-4D97-AF65-F5344CB8AC3E}">
        <p14:creationId xmlns:p14="http://schemas.microsoft.com/office/powerpoint/2010/main" val="4289121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7307" y="1662545"/>
            <a:ext cx="10640291" cy="3962400"/>
          </a:xfrm>
        </p:spPr>
        <p:txBody>
          <a:bodyPr>
            <a:normAutofit/>
          </a:bodyPr>
          <a:lstStyle/>
          <a:p>
            <a:pPr algn="just">
              <a:lnSpc>
                <a:spcPct val="150000"/>
              </a:lnSpc>
              <a:buFont typeface="Wingdings" panose="05000000000000000000" pitchFamily="2" charset="2"/>
              <a:buChar char="Ø"/>
            </a:pPr>
            <a:r>
              <a:rPr lang="tr-TR" sz="2800" dirty="0"/>
              <a:t>Sosyal ilişkilerin eşitsizlik üzerine kurulu olmasının temelinde,   </a:t>
            </a:r>
            <a:r>
              <a:rPr lang="tr-TR" sz="2800" dirty="0">
                <a:solidFill>
                  <a:srgbClr val="0070C0"/>
                </a:solidFill>
              </a:rPr>
              <a:t>sosyal farklılaşma</a:t>
            </a:r>
            <a:r>
              <a:rPr lang="tr-TR" sz="2800" dirty="0"/>
              <a:t> bulunmaktadır. </a:t>
            </a:r>
          </a:p>
          <a:p>
            <a:pPr algn="just">
              <a:lnSpc>
                <a:spcPct val="150000"/>
              </a:lnSpc>
              <a:buFont typeface="Wingdings" panose="05000000000000000000" pitchFamily="2" charset="2"/>
              <a:buChar char="Ø"/>
            </a:pPr>
            <a:endParaRPr lang="tr-TR" sz="2800" dirty="0"/>
          </a:p>
          <a:p>
            <a:pPr algn="just">
              <a:lnSpc>
                <a:spcPct val="150000"/>
              </a:lnSpc>
              <a:buFont typeface="Wingdings" panose="05000000000000000000" pitchFamily="2" charset="2"/>
              <a:buChar char="Ø"/>
            </a:pPr>
            <a:r>
              <a:rPr lang="tr-TR" sz="2800" dirty="0"/>
              <a:t>Sosyal farklılaşmanın dört büyük biçiminden söz etmek mümkündür.</a:t>
            </a:r>
          </a:p>
          <a:p>
            <a:pPr marL="0" indent="0">
              <a:buNone/>
            </a:pPr>
            <a:endParaRPr lang="tr-TR" sz="3300" dirty="0"/>
          </a:p>
          <a:p>
            <a:pPr algn="just">
              <a:lnSpc>
                <a:spcPct val="150000"/>
              </a:lnSpc>
              <a:buFont typeface="Wingdings" panose="05000000000000000000" pitchFamily="2" charset="2"/>
              <a:buChar char="Ø"/>
            </a:pPr>
            <a:endParaRPr lang="tr-TR" sz="2800" dirty="0"/>
          </a:p>
          <a:p>
            <a:pPr marL="0" indent="0" algn="just">
              <a:lnSpc>
                <a:spcPct val="150000"/>
              </a:lnSpc>
              <a:buNone/>
            </a:pPr>
            <a:endParaRPr lang="tr-TR" sz="2800" dirty="0"/>
          </a:p>
        </p:txBody>
      </p:sp>
    </p:spTree>
    <p:extLst>
      <p:ext uri="{BB962C8B-B14F-4D97-AF65-F5344CB8AC3E}">
        <p14:creationId xmlns:p14="http://schemas.microsoft.com/office/powerpoint/2010/main" val="2326794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1" y="1537856"/>
            <a:ext cx="10612582" cy="4959926"/>
          </a:xfrm>
        </p:spPr>
        <p:txBody>
          <a:bodyPr>
            <a:normAutofit/>
          </a:bodyPr>
          <a:lstStyle/>
          <a:p>
            <a:pPr marL="0" indent="0" algn="just">
              <a:lnSpc>
                <a:spcPct val="150000"/>
              </a:lnSpc>
              <a:buNone/>
            </a:pPr>
            <a:r>
              <a:rPr lang="tr-TR" sz="2400" dirty="0"/>
              <a:t>Toplumsal </a:t>
            </a:r>
            <a:r>
              <a:rPr lang="tr-TR" sz="2400" dirty="0" err="1"/>
              <a:t>tabakalaşmanın</a:t>
            </a:r>
            <a:r>
              <a:rPr lang="tr-TR" sz="2400" dirty="0"/>
              <a:t> dört temel ilkesi vardır: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Bireysel farklılıkların basit bir yansıması değil, toplumun bir özelliğidir. </a:t>
            </a:r>
          </a:p>
          <a:p>
            <a:pPr algn="just">
              <a:lnSpc>
                <a:spcPct val="150000"/>
              </a:lnSpc>
              <a:buFont typeface="Wingdings" panose="05000000000000000000" pitchFamily="2" charset="2"/>
              <a:buChar char="Ø"/>
            </a:pPr>
            <a:r>
              <a:rPr lang="tr-TR" sz="2400" dirty="0"/>
              <a:t>Kuşaklar arasında devam eder. </a:t>
            </a:r>
          </a:p>
          <a:p>
            <a:pPr algn="just">
              <a:lnSpc>
                <a:spcPct val="150000"/>
              </a:lnSpc>
              <a:buFont typeface="Wingdings" panose="05000000000000000000" pitchFamily="2" charset="2"/>
              <a:buChar char="Ø"/>
            </a:pPr>
            <a:r>
              <a:rPr lang="tr-TR" sz="2400" dirty="0"/>
              <a:t>Evrenseldir, fakat toplumlar arasında değişebilir. </a:t>
            </a:r>
          </a:p>
          <a:p>
            <a:pPr algn="just">
              <a:lnSpc>
                <a:spcPct val="150000"/>
              </a:lnSpc>
              <a:buFont typeface="Wingdings" panose="05000000000000000000" pitchFamily="2" charset="2"/>
              <a:buChar char="Ø"/>
            </a:pPr>
            <a:r>
              <a:rPr lang="tr-TR" sz="2400" dirty="0"/>
              <a:t>Sadece eşitsizlikleri değil, inançları da ihtiva eder.</a:t>
            </a:r>
          </a:p>
        </p:txBody>
      </p:sp>
    </p:spTree>
    <p:extLst>
      <p:ext uri="{BB962C8B-B14F-4D97-AF65-F5344CB8AC3E}">
        <p14:creationId xmlns:p14="http://schemas.microsoft.com/office/powerpoint/2010/main" val="307162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92728" y="2752572"/>
            <a:ext cx="10972800" cy="1400530"/>
          </a:xfrm>
        </p:spPr>
        <p:txBody>
          <a:bodyPr/>
          <a:lstStyle/>
          <a:p>
            <a:r>
              <a:rPr lang="tr-TR" sz="4800" dirty="0">
                <a:solidFill>
                  <a:srgbClr val="0070C0"/>
                </a:solidFill>
              </a:rPr>
              <a:t>TOPLUMSAL TABAKALAŞMA TÜRLERİ</a:t>
            </a:r>
          </a:p>
        </p:txBody>
      </p:sp>
    </p:spTree>
    <p:extLst>
      <p:ext uri="{BB962C8B-B14F-4D97-AF65-F5344CB8AC3E}">
        <p14:creationId xmlns:p14="http://schemas.microsoft.com/office/powerpoint/2010/main" val="390431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1056" y="1246910"/>
            <a:ext cx="10778836" cy="5292435"/>
          </a:xfrm>
        </p:spPr>
        <p:txBody>
          <a:bodyPr>
            <a:normAutofit/>
          </a:bodyPr>
          <a:lstStyle/>
          <a:p>
            <a:pPr algn="just">
              <a:lnSpc>
                <a:spcPct val="150000"/>
              </a:lnSpc>
              <a:buFont typeface="Wingdings" panose="05000000000000000000" pitchFamily="2" charset="2"/>
              <a:buChar char="Ø"/>
            </a:pPr>
            <a:r>
              <a:rPr lang="tr-TR" sz="2400" dirty="0"/>
              <a:t>Tarihsel olarak bu </a:t>
            </a:r>
            <a:r>
              <a:rPr lang="tr-TR" sz="2400" dirty="0" err="1"/>
              <a:t>tabakalaşma</a:t>
            </a:r>
            <a:r>
              <a:rPr lang="tr-TR" sz="2400" dirty="0"/>
              <a:t> türleri, ilkel toplumlardaki yaygın </a:t>
            </a:r>
            <a:r>
              <a:rPr lang="tr-TR" sz="2400" dirty="0">
                <a:solidFill>
                  <a:srgbClr val="0070C0"/>
                </a:solidFill>
              </a:rPr>
              <a:t>kölelikten</a:t>
            </a:r>
            <a:r>
              <a:rPr lang="tr-TR" sz="2400" dirty="0"/>
              <a:t> başlayarak Hindistan’daki </a:t>
            </a:r>
            <a:r>
              <a:rPr lang="tr-TR" sz="2400" dirty="0">
                <a:solidFill>
                  <a:srgbClr val="0070C0"/>
                </a:solidFill>
              </a:rPr>
              <a:t>kast sistemi</a:t>
            </a:r>
            <a:r>
              <a:rPr lang="tr-TR" sz="2400" dirty="0"/>
              <a:t>ne, Orta Çağ Avrupa’sında görülen geniş toprak mülkiyetine dayalı </a:t>
            </a:r>
            <a:r>
              <a:rPr lang="tr-TR" sz="2400" dirty="0">
                <a:solidFill>
                  <a:srgbClr val="0070C0"/>
                </a:solidFill>
              </a:rPr>
              <a:t>feodal sistem</a:t>
            </a:r>
            <a:r>
              <a:rPr lang="tr-TR" sz="2400" dirty="0"/>
              <a:t>e ve oradan da günümüzdeki </a:t>
            </a:r>
            <a:r>
              <a:rPr lang="tr-TR" sz="2400" dirty="0">
                <a:solidFill>
                  <a:srgbClr val="0070C0"/>
                </a:solidFill>
              </a:rPr>
              <a:t>statü </a:t>
            </a:r>
            <a:r>
              <a:rPr lang="tr-TR" sz="2400" dirty="0" err="1">
                <a:solidFill>
                  <a:srgbClr val="0070C0"/>
                </a:solidFill>
              </a:rPr>
              <a:t>tabakalaşması</a:t>
            </a:r>
            <a:r>
              <a:rPr lang="tr-TR" sz="2400" dirty="0">
                <a:solidFill>
                  <a:srgbClr val="0070C0"/>
                </a:solidFill>
              </a:rPr>
              <a:t> </a:t>
            </a:r>
            <a:r>
              <a:rPr lang="tr-TR" sz="2400" dirty="0">
                <a:solidFill>
                  <a:schemeClr val="tx2"/>
                </a:solidFill>
              </a:rPr>
              <a:t>ve</a:t>
            </a:r>
            <a:r>
              <a:rPr lang="tr-TR" sz="2400" dirty="0">
                <a:solidFill>
                  <a:srgbClr val="0070C0"/>
                </a:solidFill>
              </a:rPr>
              <a:t> toplumsal sınıf sistemi</a:t>
            </a:r>
            <a:r>
              <a:rPr lang="tr-TR" sz="2400" dirty="0"/>
              <a:t>ne dek uzanır.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Günümüz toplumlarında görülen </a:t>
            </a:r>
            <a:r>
              <a:rPr lang="tr-TR" sz="2400" dirty="0" err="1"/>
              <a:t>tabakalaşmanın</a:t>
            </a:r>
            <a:r>
              <a:rPr lang="tr-TR" sz="2400" dirty="0"/>
              <a:t> en ayırıcı biçimi kuşkusuz sınıf ayrılıklarıdır</a:t>
            </a:r>
            <a:r>
              <a:rPr lang="tr-TR" dirty="0"/>
              <a:t>.</a:t>
            </a:r>
          </a:p>
        </p:txBody>
      </p:sp>
    </p:spTree>
    <p:extLst>
      <p:ext uri="{BB962C8B-B14F-4D97-AF65-F5344CB8AC3E}">
        <p14:creationId xmlns:p14="http://schemas.microsoft.com/office/powerpoint/2010/main" val="3316439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2618" y="2336937"/>
            <a:ext cx="11000509" cy="2512154"/>
          </a:xfrm>
        </p:spPr>
        <p:txBody>
          <a:bodyPr/>
          <a:lstStyle/>
          <a:p>
            <a:pPr algn="ctr">
              <a:lnSpc>
                <a:spcPct val="150000"/>
              </a:lnSpc>
            </a:pPr>
            <a:r>
              <a:rPr lang="tr-TR" sz="4400" dirty="0" err="1">
                <a:solidFill>
                  <a:srgbClr val="0070C0"/>
                </a:solidFill>
              </a:rPr>
              <a:t>Tabakalaşmanın</a:t>
            </a:r>
            <a:r>
              <a:rPr lang="tr-TR" sz="4400" dirty="0">
                <a:solidFill>
                  <a:srgbClr val="0070C0"/>
                </a:solidFill>
              </a:rPr>
              <a:t> En Uç Biçimi Olarak </a:t>
            </a:r>
            <a:r>
              <a:rPr lang="tr-TR" sz="4400" b="1" dirty="0">
                <a:solidFill>
                  <a:srgbClr val="0070C0"/>
                </a:solidFill>
              </a:rPr>
              <a:t>KÖLELİK</a:t>
            </a:r>
          </a:p>
        </p:txBody>
      </p:sp>
    </p:spTree>
    <p:extLst>
      <p:ext uri="{BB962C8B-B14F-4D97-AF65-F5344CB8AC3E}">
        <p14:creationId xmlns:p14="http://schemas.microsoft.com/office/powerpoint/2010/main" val="427190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9493" y="1704111"/>
            <a:ext cx="10792690" cy="4322618"/>
          </a:xfrm>
        </p:spPr>
        <p:txBody>
          <a:bodyPr>
            <a:normAutofit/>
          </a:bodyPr>
          <a:lstStyle/>
          <a:p>
            <a:pPr algn="just">
              <a:lnSpc>
                <a:spcPct val="150000"/>
              </a:lnSpc>
              <a:buFont typeface="Wingdings" panose="05000000000000000000" pitchFamily="2" charset="2"/>
              <a:buChar char="Ø"/>
            </a:pPr>
            <a:r>
              <a:rPr lang="tr-TR" sz="2600" dirty="0"/>
              <a:t>Kölelik, birtakım insanların başka insanlar tarafından sahiplenildiği, eşitsizliğin uç bir biçimidir.</a:t>
            </a:r>
          </a:p>
          <a:p>
            <a:pPr algn="just">
              <a:lnSpc>
                <a:spcPct val="150000"/>
              </a:lnSpc>
            </a:pPr>
            <a:endParaRPr lang="tr-TR" sz="2600" dirty="0"/>
          </a:p>
          <a:p>
            <a:pPr algn="just">
              <a:lnSpc>
                <a:spcPct val="150000"/>
              </a:lnSpc>
              <a:buFont typeface="Wingdings" panose="05000000000000000000" pitchFamily="2" charset="2"/>
              <a:buChar char="Ø"/>
            </a:pPr>
            <a:r>
              <a:rPr lang="tr-TR" sz="2600" dirty="0"/>
              <a:t>Başka bir kişinin malı ve mülkü olan kişiye </a:t>
            </a:r>
            <a:r>
              <a:rPr lang="tr-TR" sz="2600" b="1" dirty="0"/>
              <a:t>köle</a:t>
            </a:r>
            <a:r>
              <a:rPr lang="tr-TR" sz="2600" dirty="0"/>
              <a:t>, </a:t>
            </a:r>
            <a:r>
              <a:rPr lang="tr-TR" sz="2600" b="1" dirty="0"/>
              <a:t>memlûk</a:t>
            </a:r>
            <a:r>
              <a:rPr lang="tr-TR" sz="2600" dirty="0"/>
              <a:t> veya </a:t>
            </a:r>
            <a:r>
              <a:rPr lang="tr-TR" sz="2600" b="1" dirty="0"/>
              <a:t>kul</a:t>
            </a:r>
            <a:r>
              <a:rPr lang="tr-TR" sz="2600" dirty="0"/>
              <a:t>; köle sahibine </a:t>
            </a:r>
            <a:r>
              <a:rPr lang="tr-TR" sz="2600" b="1" dirty="0"/>
              <a:t>efendi</a:t>
            </a:r>
            <a:r>
              <a:rPr lang="tr-TR" sz="2600" dirty="0"/>
              <a:t>; kadın kölelere ise </a:t>
            </a:r>
            <a:r>
              <a:rPr lang="tr-TR" sz="2600" b="1" dirty="0"/>
              <a:t>cariye</a:t>
            </a:r>
            <a:r>
              <a:rPr lang="tr-TR" sz="2600" dirty="0"/>
              <a:t> denir.</a:t>
            </a:r>
          </a:p>
          <a:p>
            <a:pPr marL="0" indent="0" algn="just">
              <a:lnSpc>
                <a:spcPct val="150000"/>
              </a:lnSpc>
              <a:buNone/>
            </a:pPr>
            <a:endParaRPr lang="tr-TR" sz="2600" dirty="0"/>
          </a:p>
          <a:p>
            <a:pPr marL="0" indent="0">
              <a:buNone/>
            </a:pPr>
            <a:endParaRPr lang="tr-TR" dirty="0"/>
          </a:p>
        </p:txBody>
      </p:sp>
    </p:spTree>
    <p:extLst>
      <p:ext uri="{BB962C8B-B14F-4D97-AF65-F5344CB8AC3E}">
        <p14:creationId xmlns:p14="http://schemas.microsoft.com/office/powerpoint/2010/main" val="1524755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1055" y="1219200"/>
            <a:ext cx="10834254" cy="5029199"/>
          </a:xfrm>
        </p:spPr>
        <p:txBody>
          <a:bodyPr>
            <a:noAutofit/>
          </a:bodyPr>
          <a:lstStyle/>
          <a:p>
            <a:pPr algn="just">
              <a:lnSpc>
                <a:spcPct val="150000"/>
              </a:lnSpc>
              <a:buFont typeface="Wingdings" panose="05000000000000000000" pitchFamily="2" charset="2"/>
              <a:buChar char="Ø"/>
            </a:pPr>
            <a:r>
              <a:rPr lang="tr-TR" sz="2400" dirty="0"/>
              <a:t>Ziraat ve ticaretle uğraşan bütün toplumlarda köleliğin çeşitli şekillerine rastlanmaktadır. Mezopotamya’da, eski Mısır’da, Yunan’da, Roma’da, İslam öncesi İran, Orta Asya ve Anadolu’da yaşayan kavimlerde kölelik görülmekteydi. </a:t>
            </a:r>
          </a:p>
          <a:p>
            <a:pPr algn="just">
              <a:lnSpc>
                <a:spcPct val="150000"/>
              </a:lnSpc>
            </a:pPr>
            <a:endParaRPr lang="tr-TR" sz="2400" dirty="0"/>
          </a:p>
          <a:p>
            <a:pPr algn="just">
              <a:lnSpc>
                <a:spcPct val="150000"/>
              </a:lnSpc>
              <a:buFont typeface="Wingdings" panose="05000000000000000000" pitchFamily="2" charset="2"/>
              <a:buChar char="Ø"/>
            </a:pPr>
            <a:r>
              <a:rPr lang="tr-TR" sz="2400" dirty="0"/>
              <a:t>Çok eski tarihlerden beri savaşta esir düşenler, ağır suç işleyenler, borcunu ödeyemeyenler, korsanlar tarafından kaçırılanlar köle kabul edilir, köle pazarlarında satılırdı.</a:t>
            </a:r>
          </a:p>
          <a:p>
            <a:pPr algn="just">
              <a:lnSpc>
                <a:spcPct val="150000"/>
              </a:lnSpc>
            </a:pPr>
            <a:endParaRPr lang="tr-TR" sz="2400" dirty="0"/>
          </a:p>
        </p:txBody>
      </p:sp>
    </p:spTree>
    <p:extLst>
      <p:ext uri="{BB962C8B-B14F-4D97-AF65-F5344CB8AC3E}">
        <p14:creationId xmlns:p14="http://schemas.microsoft.com/office/powerpoint/2010/main" val="1311058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18653" y="1094510"/>
            <a:ext cx="10834255" cy="5430982"/>
          </a:xfrm>
        </p:spPr>
        <p:txBody>
          <a:bodyPr>
            <a:noAutofit/>
          </a:bodyPr>
          <a:lstStyle/>
          <a:p>
            <a:pPr algn="just">
              <a:lnSpc>
                <a:spcPct val="150000"/>
              </a:lnSpc>
              <a:buFont typeface="Wingdings" panose="05000000000000000000" pitchFamily="2" charset="2"/>
              <a:buChar char="Ø"/>
            </a:pPr>
            <a:r>
              <a:rPr lang="tr-TR" sz="2400" dirty="0"/>
              <a:t>Kölelik  farklı toplumlarda farklı biçimler almış, farklı roller üstlenmiştir:</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Mezopotamya’da, eski Mısır ve İran’da kölelik daha çok savaşlarda sultanın yakın korumaları veya hane hizmetlerinde kullanılmaktadır.</a:t>
            </a:r>
          </a:p>
          <a:p>
            <a:pPr algn="just">
              <a:lnSpc>
                <a:spcPct val="150000"/>
              </a:lnSpc>
              <a:buFont typeface="Wingdings" panose="05000000000000000000" pitchFamily="2" charset="2"/>
              <a:buChar char="Ø"/>
            </a:pPr>
            <a:r>
              <a:rPr lang="tr-TR" sz="2400" dirty="0"/>
              <a:t>Göçebe toplumlarda kölelik nadiren veya geçici biçimlerde görülmektedir. </a:t>
            </a:r>
          </a:p>
          <a:p>
            <a:pPr algn="just">
              <a:lnSpc>
                <a:spcPct val="150000"/>
              </a:lnSpc>
              <a:buFont typeface="Wingdings" panose="05000000000000000000" pitchFamily="2" charset="2"/>
              <a:buChar char="Ø"/>
            </a:pPr>
            <a:r>
              <a:rPr lang="tr-TR" sz="2400" dirty="0"/>
              <a:t>Köleliğin bir üretim unsuruna dönüştürülmesi Antik Yunan ve Roma toplumlarında gerçekleşmiştir. </a:t>
            </a:r>
          </a:p>
        </p:txBody>
      </p:sp>
    </p:spTree>
    <p:extLst>
      <p:ext uri="{BB962C8B-B14F-4D97-AF65-F5344CB8AC3E}">
        <p14:creationId xmlns:p14="http://schemas.microsoft.com/office/powerpoint/2010/main" val="3952110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5018" y="2274592"/>
            <a:ext cx="10515600" cy="3752136"/>
          </a:xfrm>
        </p:spPr>
        <p:txBody>
          <a:bodyPr>
            <a:normAutofit/>
          </a:bodyPr>
          <a:lstStyle/>
          <a:p>
            <a:pPr algn="just">
              <a:lnSpc>
                <a:spcPct val="150000"/>
              </a:lnSpc>
              <a:buFont typeface="Wingdings" panose="05000000000000000000" pitchFamily="2" charset="2"/>
              <a:buChar char="Ø"/>
            </a:pPr>
            <a:r>
              <a:rPr lang="tr-TR" sz="2400" dirty="0"/>
              <a:t>Batı’da kölelik siyasal şartların değişiminden ötürü Roma’nın yıkılışı neticesinde ortaya çıkan Feodalite içerisinde ortadan kalkmış; yerine serflik olarak adlandırılan köleliğin dönüşmüş biçimi olan toprağa bağlı köylülük gelmiştir.</a:t>
            </a:r>
          </a:p>
        </p:txBody>
      </p:sp>
    </p:spTree>
    <p:extLst>
      <p:ext uri="{BB962C8B-B14F-4D97-AF65-F5344CB8AC3E}">
        <p14:creationId xmlns:p14="http://schemas.microsoft.com/office/powerpoint/2010/main" val="1111050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6582" y="1775827"/>
            <a:ext cx="10529454" cy="4195481"/>
          </a:xfrm>
        </p:spPr>
        <p:txBody>
          <a:bodyPr>
            <a:normAutofit/>
          </a:bodyPr>
          <a:lstStyle/>
          <a:p>
            <a:pPr algn="just">
              <a:lnSpc>
                <a:spcPct val="150000"/>
              </a:lnSpc>
              <a:buFont typeface="Wingdings" panose="05000000000000000000" pitchFamily="2" charset="2"/>
              <a:buChar char="Ø"/>
            </a:pPr>
            <a:r>
              <a:rPr lang="tr-TR" sz="2400" dirty="0"/>
              <a:t>Modern sömürgecilik ile birlikte Afrika ve Amerika’da geniş toprakların elde edilmesi köleliğin de Batı toplumlarına geri dönmesine neden olmuştur.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17. yüzyılın ortasından itibaren Amerika’da yapılan tarımsal faaliyetlerde Afrika’dan getirilen siyahi köleler kullanılmaya başlanmıştır.</a:t>
            </a:r>
          </a:p>
        </p:txBody>
      </p:sp>
    </p:spTree>
    <p:extLst>
      <p:ext uri="{BB962C8B-B14F-4D97-AF65-F5344CB8AC3E}">
        <p14:creationId xmlns:p14="http://schemas.microsoft.com/office/powerpoint/2010/main" val="1288665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5746" y="2399282"/>
            <a:ext cx="10626436" cy="4195481"/>
          </a:xfrm>
        </p:spPr>
        <p:txBody>
          <a:bodyPr>
            <a:normAutofit/>
          </a:bodyPr>
          <a:lstStyle/>
          <a:p>
            <a:pPr algn="just">
              <a:lnSpc>
                <a:spcPct val="150000"/>
              </a:lnSpc>
              <a:buFont typeface="Wingdings" panose="05000000000000000000" pitchFamily="2" charset="2"/>
              <a:buChar char="Ø"/>
            </a:pPr>
            <a:r>
              <a:rPr lang="tr-TR" sz="2400" dirty="0"/>
              <a:t>Ancak zamanla gelişen sanayi ve tarımsal kapitalizm köleciliğe karşı bir etki ortaya çıkarmıştır. Zira köle emeği istikrarlı ve verimli olmadığı için modern sanayi toplumuna uygun değildir.</a:t>
            </a:r>
          </a:p>
        </p:txBody>
      </p:sp>
    </p:spTree>
    <p:extLst>
      <p:ext uri="{BB962C8B-B14F-4D97-AF65-F5344CB8AC3E}">
        <p14:creationId xmlns:p14="http://schemas.microsoft.com/office/powerpoint/2010/main" val="366388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5745" y="1094509"/>
            <a:ext cx="10640291" cy="5292435"/>
          </a:xfrm>
        </p:spPr>
        <p:txBody>
          <a:bodyPr>
            <a:noAutofit/>
          </a:bodyPr>
          <a:lstStyle/>
          <a:p>
            <a:pPr algn="just">
              <a:lnSpc>
                <a:spcPct val="150000"/>
              </a:lnSpc>
              <a:buFont typeface="Wingdings" panose="05000000000000000000" pitchFamily="2" charset="2"/>
              <a:buChar char="Ø"/>
            </a:pPr>
            <a:r>
              <a:rPr lang="tr-TR" sz="2400" dirty="0"/>
              <a:t>Kölelik kaldırılsa da Batı toplumlarında özellikle Amerika’da köleliğin kalıntıları uzunca bir süre sosyal yaşamda eşitsizliklerin kaynağı olmaya devam etmiştir.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Özellikle ırksal farklılıklara dayalı siyasal, iktisadi ve sosyal eşitsizlikler yasal olarak 1960’lara kadar devam etmiştir. 1960’ların sonunda yasal ayrımcılıklar kaldırılsa da uzun tarihin getirdiği kurumsal, geleneksel ve iktisadi farklılaşmalar sistem içerisindeki ayrımcılığın dayanağı olmaya devam etmişlerdir. </a:t>
            </a:r>
          </a:p>
        </p:txBody>
      </p:sp>
    </p:spTree>
    <p:extLst>
      <p:ext uri="{BB962C8B-B14F-4D97-AF65-F5344CB8AC3E}">
        <p14:creationId xmlns:p14="http://schemas.microsoft.com/office/powerpoint/2010/main" val="3040957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34291" y="2052918"/>
            <a:ext cx="10487891" cy="4195481"/>
          </a:xfrm>
        </p:spPr>
        <p:txBody>
          <a:bodyPr>
            <a:normAutofit/>
          </a:bodyPr>
          <a:lstStyle/>
          <a:p>
            <a:pPr algn="just">
              <a:lnSpc>
                <a:spcPct val="150000"/>
              </a:lnSpc>
              <a:buFont typeface="Wingdings" panose="05000000000000000000" pitchFamily="2" charset="2"/>
              <a:buChar char="Ø"/>
            </a:pPr>
            <a:r>
              <a:rPr lang="tr-TR" sz="2400" dirty="0"/>
              <a:t>Yasal olarak bir eşitsizlik bulunmasa da, hatta pek çok alanda siyahilere yönelik pozitif ayrımcılıklar söz konusu olsa da bugün dahi ABD’de ırksal farklılıkların </a:t>
            </a:r>
            <a:r>
              <a:rPr lang="tr-TR" sz="2400" dirty="0" err="1"/>
              <a:t>tabakalaşmada</a:t>
            </a:r>
            <a:r>
              <a:rPr lang="tr-TR" sz="2400" dirty="0"/>
              <a:t> önemli bir etken olduğunu görmekteyiz.</a:t>
            </a:r>
          </a:p>
          <a:p>
            <a:pPr algn="just">
              <a:lnSpc>
                <a:spcPct val="150000"/>
              </a:lnSpc>
              <a:buFont typeface="Wingdings" panose="05000000000000000000" pitchFamily="2" charset="2"/>
              <a:buChar char="Ø"/>
            </a:pPr>
            <a:endParaRPr lang="tr-TR" sz="2400" dirty="0"/>
          </a:p>
        </p:txBody>
      </p:sp>
    </p:spTree>
    <p:extLst>
      <p:ext uri="{BB962C8B-B14F-4D97-AF65-F5344CB8AC3E}">
        <p14:creationId xmlns:p14="http://schemas.microsoft.com/office/powerpoint/2010/main" val="1988616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64764" y="1477954"/>
            <a:ext cx="9404723" cy="1400530"/>
          </a:xfrm>
        </p:spPr>
        <p:txBody>
          <a:bodyPr>
            <a:normAutofit fontScale="90000"/>
          </a:bodyPr>
          <a:lstStyle/>
          <a:p>
            <a:pPr algn="ctr"/>
            <a:br>
              <a:rPr lang="tr-TR" sz="4400" dirty="0">
                <a:solidFill>
                  <a:schemeClr val="accent5">
                    <a:lumMod val="60000"/>
                    <a:lumOff val="40000"/>
                  </a:schemeClr>
                </a:solidFill>
              </a:rPr>
            </a:br>
            <a:br>
              <a:rPr lang="tr-TR" sz="5400" dirty="0">
                <a:solidFill>
                  <a:srgbClr val="0070C0"/>
                </a:solidFill>
              </a:rPr>
            </a:br>
            <a:r>
              <a:rPr lang="tr-TR" sz="5400" dirty="0">
                <a:solidFill>
                  <a:srgbClr val="0070C0"/>
                </a:solidFill>
              </a:rPr>
              <a:t>KAST SİSTEMİ</a:t>
            </a:r>
          </a:p>
        </p:txBody>
      </p:sp>
    </p:spTree>
    <p:extLst>
      <p:ext uri="{BB962C8B-B14F-4D97-AF65-F5344CB8AC3E}">
        <p14:creationId xmlns:p14="http://schemas.microsoft.com/office/powerpoint/2010/main" val="17893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7309" y="1745674"/>
            <a:ext cx="10612582" cy="4599708"/>
          </a:xfrm>
        </p:spPr>
        <p:txBody>
          <a:bodyPr/>
          <a:lstStyle/>
          <a:p>
            <a:pPr algn="just">
              <a:lnSpc>
                <a:spcPct val="150000"/>
              </a:lnSpc>
              <a:buFont typeface="Wingdings" panose="05000000000000000000" pitchFamily="2" charset="2"/>
              <a:buChar char="Ø"/>
            </a:pPr>
            <a:r>
              <a:rPr lang="tr-TR" sz="2400" dirty="0"/>
              <a:t>Kast, bir kişinin toplumsal konumunun yaşam boyu belirli olduğu toplumsal düzendir.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Bundan dolayı kast toplumlarında, farklı toplumsal seviyeler birbirine kapalıdır, yani tüm bireyler yaşamları boyunca doğdukları toplumsal seviyede kalmak zorundadırlar</a:t>
            </a:r>
            <a:r>
              <a:rPr lang="tr-TR" dirty="0"/>
              <a:t>.</a:t>
            </a:r>
          </a:p>
        </p:txBody>
      </p:sp>
    </p:spTree>
    <p:extLst>
      <p:ext uri="{BB962C8B-B14F-4D97-AF65-F5344CB8AC3E}">
        <p14:creationId xmlns:p14="http://schemas.microsoft.com/office/powerpoint/2010/main" val="1796615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81891" y="2371573"/>
            <a:ext cx="10723418" cy="4195481"/>
          </a:xfrm>
        </p:spPr>
        <p:txBody>
          <a:bodyPr>
            <a:normAutofit/>
          </a:bodyPr>
          <a:lstStyle/>
          <a:p>
            <a:pPr algn="just">
              <a:lnSpc>
                <a:spcPct val="150000"/>
              </a:lnSpc>
              <a:buFont typeface="Wingdings" panose="05000000000000000000" pitchFamily="2" charset="2"/>
              <a:buChar char="Ø"/>
            </a:pPr>
            <a:r>
              <a:rPr lang="tr-TR" sz="2400" dirty="0"/>
              <a:t>Herkesin toplumsal konumu, doğumla kazanılan ve bundan dolayı sonradan değişileceğine inanılmayan kişisel özniteliklerine -soy ve etnik bağ gibi anlaşılan (çoğunlukla fiziksel özniteliklere ve ten rengine dayanan), atalarından gelen din- dayanır. </a:t>
            </a:r>
          </a:p>
          <a:p>
            <a:pPr marL="0" indent="0" algn="just">
              <a:lnSpc>
                <a:spcPct val="150000"/>
              </a:lnSpc>
              <a:buNone/>
            </a:pPr>
            <a:endParaRPr lang="tr-TR" sz="2400" dirty="0"/>
          </a:p>
        </p:txBody>
      </p:sp>
    </p:spTree>
    <p:extLst>
      <p:ext uri="{BB962C8B-B14F-4D97-AF65-F5344CB8AC3E}">
        <p14:creationId xmlns:p14="http://schemas.microsoft.com/office/powerpoint/2010/main" val="584356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6582" y="2052918"/>
            <a:ext cx="10626436" cy="4195481"/>
          </a:xfrm>
        </p:spPr>
        <p:txBody>
          <a:bodyPr>
            <a:normAutofit/>
          </a:bodyPr>
          <a:lstStyle/>
          <a:p>
            <a:pPr algn="just">
              <a:lnSpc>
                <a:spcPct val="150000"/>
              </a:lnSpc>
              <a:buFont typeface="Wingdings" panose="05000000000000000000" pitchFamily="2" charset="2"/>
              <a:buChar char="Ø"/>
            </a:pPr>
            <a:r>
              <a:rPr lang="tr-TR" sz="2400" dirty="0"/>
              <a:t>Bir kişi, bir kastın içinde doğar ve yaşamı boyunca da bu kastta kalır.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Bir bakıma kast toplumları, sınıfsal konumun doğumla kazanıldığı, sınıflı toplumların özel bir türüdür.</a:t>
            </a:r>
          </a:p>
        </p:txBody>
      </p:sp>
    </p:spTree>
    <p:extLst>
      <p:ext uri="{BB962C8B-B14F-4D97-AF65-F5344CB8AC3E}">
        <p14:creationId xmlns:p14="http://schemas.microsoft.com/office/powerpoint/2010/main" val="4120184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5747" y="1872809"/>
            <a:ext cx="10626436" cy="4195481"/>
          </a:xfrm>
        </p:spPr>
        <p:txBody>
          <a:bodyPr>
            <a:normAutofit/>
          </a:bodyPr>
          <a:lstStyle/>
          <a:p>
            <a:pPr algn="just">
              <a:lnSpc>
                <a:spcPct val="150000"/>
              </a:lnSpc>
              <a:buFont typeface="Wingdings" panose="05000000000000000000" pitchFamily="2" charset="2"/>
              <a:buChar char="Ø"/>
            </a:pPr>
            <a:r>
              <a:rPr lang="tr-TR" sz="2400" dirty="0"/>
              <a:t>Kast sisteminin bilinen en yaygın örneği tarih boyunca Hindistan’da uygulanagelen modeldir.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Yine Sri Lanka, Nepal, Bali, Nijerya, Kamerun, Orta Afrika'nın bazı bölgeleri, Kuzey Kore, Yemen ve Yezidilerde kast sisteminin çeşitli biçimlerinin uygulandığı bilinmektedir.</a:t>
            </a:r>
          </a:p>
        </p:txBody>
      </p:sp>
    </p:spTree>
    <p:extLst>
      <p:ext uri="{BB962C8B-B14F-4D97-AF65-F5344CB8AC3E}">
        <p14:creationId xmlns:p14="http://schemas.microsoft.com/office/powerpoint/2010/main" val="3386180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84784" y="139959"/>
            <a:ext cx="9295834" cy="6108441"/>
          </a:xfrm>
        </p:spPr>
        <p:txBody>
          <a:bodyPr>
            <a:normAutofit fontScale="92500"/>
          </a:bodyPr>
          <a:lstStyle/>
          <a:p>
            <a:pPr marL="0" indent="0" algn="just">
              <a:lnSpc>
                <a:spcPct val="150000"/>
              </a:lnSpc>
              <a:buNone/>
            </a:pPr>
            <a:r>
              <a:rPr lang="tr-TR" sz="3200" b="1" dirty="0">
                <a:solidFill>
                  <a:srgbClr val="C00000"/>
                </a:solidFill>
              </a:rPr>
              <a:t>HİNDİSTAN</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Kast sisteminde belli başlı dört ana tabaka (</a:t>
            </a:r>
            <a:r>
              <a:rPr lang="tr-TR" sz="2400" dirty="0" err="1"/>
              <a:t>varna</a:t>
            </a:r>
            <a:r>
              <a:rPr lang="tr-TR" sz="2400" dirty="0"/>
              <a:t>) vardır. Bu tabakalar da kendi aralarında alt tabakalara (</a:t>
            </a:r>
            <a:r>
              <a:rPr lang="tr-TR" sz="2400" dirty="0" err="1"/>
              <a:t>Jatiler</a:t>
            </a:r>
            <a:r>
              <a:rPr lang="tr-TR" sz="2400" dirty="0"/>
              <a:t>) ayrılır.</a:t>
            </a:r>
          </a:p>
          <a:p>
            <a:pPr marL="0" indent="0" algn="just">
              <a:lnSpc>
                <a:spcPct val="150000"/>
              </a:lnSpc>
              <a:buNone/>
            </a:pPr>
            <a:r>
              <a:rPr lang="tr-TR" sz="2400" dirty="0"/>
              <a:t> </a:t>
            </a:r>
          </a:p>
          <a:p>
            <a:pPr algn="just">
              <a:lnSpc>
                <a:spcPct val="150000"/>
              </a:lnSpc>
              <a:buFont typeface="Arial" panose="020B0604020202020204" pitchFamily="34" charset="0"/>
              <a:buChar char="•"/>
            </a:pPr>
            <a:r>
              <a:rPr lang="tr-TR" sz="2400" dirty="0"/>
              <a:t>Brahmanlar</a:t>
            </a:r>
          </a:p>
          <a:p>
            <a:pPr algn="just">
              <a:lnSpc>
                <a:spcPct val="150000"/>
              </a:lnSpc>
              <a:buFont typeface="Arial" panose="020B0604020202020204" pitchFamily="34" charset="0"/>
              <a:buChar char="•"/>
            </a:pPr>
            <a:r>
              <a:rPr lang="tr-TR" sz="2400" dirty="0" err="1"/>
              <a:t>Kshatriyalar</a:t>
            </a:r>
            <a:endParaRPr lang="tr-TR" sz="2400" dirty="0"/>
          </a:p>
          <a:p>
            <a:pPr algn="just">
              <a:lnSpc>
                <a:spcPct val="150000"/>
              </a:lnSpc>
              <a:buFont typeface="Arial" panose="020B0604020202020204" pitchFamily="34" charset="0"/>
              <a:buChar char="•"/>
            </a:pPr>
            <a:r>
              <a:rPr lang="tr-TR" sz="2400" dirty="0" err="1"/>
              <a:t>Vaişyalar</a:t>
            </a:r>
            <a:endParaRPr lang="tr-TR" sz="2400" dirty="0"/>
          </a:p>
          <a:p>
            <a:pPr algn="just">
              <a:lnSpc>
                <a:spcPct val="150000"/>
              </a:lnSpc>
              <a:buFont typeface="Arial" panose="020B0604020202020204" pitchFamily="34" charset="0"/>
              <a:buChar char="•"/>
            </a:pPr>
            <a:r>
              <a:rPr lang="tr-TR" sz="2400" dirty="0" err="1"/>
              <a:t>Sudralar</a:t>
            </a:r>
            <a:endParaRPr lang="tr-TR" sz="2400" dirty="0"/>
          </a:p>
          <a:p>
            <a:pPr algn="just">
              <a:lnSpc>
                <a:spcPct val="150000"/>
              </a:lnSpc>
              <a:buFont typeface="Wingdings" panose="05000000000000000000" pitchFamily="2" charset="2"/>
              <a:buChar char="Ø"/>
            </a:pPr>
            <a:endParaRPr lang="tr-TR" sz="2400" dirty="0"/>
          </a:p>
        </p:txBody>
      </p:sp>
    </p:spTree>
    <p:extLst>
      <p:ext uri="{BB962C8B-B14F-4D97-AF65-F5344CB8AC3E}">
        <p14:creationId xmlns:p14="http://schemas.microsoft.com/office/powerpoint/2010/main" val="698755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775855"/>
            <a:ext cx="10072255" cy="5430982"/>
          </a:xfrm>
        </p:spPr>
      </p:pic>
    </p:spTree>
    <p:extLst>
      <p:ext uri="{BB962C8B-B14F-4D97-AF65-F5344CB8AC3E}">
        <p14:creationId xmlns:p14="http://schemas.microsoft.com/office/powerpoint/2010/main" val="2530897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4183" y="1607127"/>
            <a:ext cx="10751128" cy="4142509"/>
          </a:xfrm>
        </p:spPr>
        <p:txBody>
          <a:bodyPr>
            <a:noAutofit/>
          </a:bodyPr>
          <a:lstStyle/>
          <a:p>
            <a:pPr algn="just">
              <a:lnSpc>
                <a:spcPct val="150000"/>
              </a:lnSpc>
              <a:buFont typeface="Wingdings" panose="05000000000000000000" pitchFamily="2" charset="2"/>
              <a:buChar char="Ø"/>
            </a:pPr>
            <a:r>
              <a:rPr lang="tr-TR" sz="2400" dirty="0">
                <a:solidFill>
                  <a:srgbClr val="0070C0"/>
                </a:solidFill>
              </a:rPr>
              <a:t>Brahmanlar:</a:t>
            </a:r>
            <a:r>
              <a:rPr lang="tr-TR" sz="2400" dirty="0"/>
              <a:t> Bu tabakada yer alanlar kutsal yazıları (veda) yorumlayan kişilerdir. Bilginler ve rahipler bu tabakada yer alırlar. Geleneksel olarak kast sisteminin en üstünde yer almaktadırlar.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err="1">
                <a:solidFill>
                  <a:srgbClr val="0070C0"/>
                </a:solidFill>
              </a:rPr>
              <a:t>Kshatriyalar</a:t>
            </a:r>
            <a:r>
              <a:rPr lang="tr-TR" sz="2400" dirty="0">
                <a:solidFill>
                  <a:srgbClr val="0070C0"/>
                </a:solidFill>
              </a:rPr>
              <a:t>: </a:t>
            </a:r>
            <a:r>
              <a:rPr lang="tr-TR" sz="2400" dirty="0"/>
              <a:t>Askerler, prensler ve üst düzey memurların oluşturduğu bir tabakadır. Bu tabakadakiler idari sistemi yürütürler. </a:t>
            </a:r>
          </a:p>
        </p:txBody>
      </p:sp>
    </p:spTree>
    <p:extLst>
      <p:ext uri="{BB962C8B-B14F-4D97-AF65-F5344CB8AC3E}">
        <p14:creationId xmlns:p14="http://schemas.microsoft.com/office/powerpoint/2010/main" val="1957356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8036" y="1427018"/>
            <a:ext cx="10751128" cy="4821381"/>
          </a:xfrm>
        </p:spPr>
        <p:txBody>
          <a:bodyPr/>
          <a:lstStyle/>
          <a:p>
            <a:pPr algn="just">
              <a:lnSpc>
                <a:spcPct val="150000"/>
              </a:lnSpc>
              <a:buFont typeface="Wingdings" panose="05000000000000000000" pitchFamily="2" charset="2"/>
              <a:buChar char="Ø"/>
            </a:pPr>
            <a:r>
              <a:rPr lang="tr-TR" sz="2400" dirty="0" err="1">
                <a:solidFill>
                  <a:srgbClr val="0070C0"/>
                </a:solidFill>
              </a:rPr>
              <a:t>Vaişyalar</a:t>
            </a:r>
            <a:r>
              <a:rPr lang="tr-TR" sz="2400" dirty="0">
                <a:solidFill>
                  <a:srgbClr val="0070C0"/>
                </a:solidFill>
              </a:rPr>
              <a:t>:</a:t>
            </a:r>
            <a:r>
              <a:rPr lang="tr-TR" sz="2400" dirty="0"/>
              <a:t> Tüccarlar, toprak sahipleri ve çiftçilerden oluşur.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err="1">
                <a:solidFill>
                  <a:srgbClr val="0070C0"/>
                </a:solidFill>
              </a:rPr>
              <a:t>Şudralar</a:t>
            </a:r>
            <a:r>
              <a:rPr lang="tr-TR" sz="2400" dirty="0">
                <a:solidFill>
                  <a:srgbClr val="0070C0"/>
                </a:solidFill>
              </a:rPr>
              <a:t>:</a:t>
            </a:r>
            <a:r>
              <a:rPr lang="tr-TR" sz="2400" dirty="0"/>
              <a:t> İşçiler ve kölelerden müteşekkil, üretimi sürdüren tabakadır.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solidFill>
                  <a:schemeClr val="accent1"/>
                </a:solidFill>
              </a:rPr>
              <a:t>Paryalar </a:t>
            </a:r>
            <a:r>
              <a:rPr lang="tr-TR" sz="2400" dirty="0"/>
              <a:t>(dokunulmazlar) vardır, sistemin dışında bulunmaktadırlar ve bir konuma sahip değildirler</a:t>
            </a:r>
            <a:r>
              <a:rPr lang="tr-TR" dirty="0"/>
              <a:t>.</a:t>
            </a:r>
          </a:p>
          <a:p>
            <a:pPr>
              <a:buFont typeface="Wingdings" panose="05000000000000000000" pitchFamily="2" charset="2"/>
              <a:buChar char="Ø"/>
            </a:pPr>
            <a:endParaRPr lang="tr-TR" dirty="0"/>
          </a:p>
        </p:txBody>
      </p:sp>
    </p:spTree>
    <p:extLst>
      <p:ext uri="{BB962C8B-B14F-4D97-AF65-F5344CB8AC3E}">
        <p14:creationId xmlns:p14="http://schemas.microsoft.com/office/powerpoint/2010/main" val="239058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5746" y="1343892"/>
            <a:ext cx="10695709" cy="5209308"/>
          </a:xfrm>
        </p:spPr>
        <p:txBody>
          <a:bodyPr>
            <a:noAutofit/>
          </a:bodyPr>
          <a:lstStyle/>
          <a:p>
            <a:pPr algn="just">
              <a:lnSpc>
                <a:spcPct val="150000"/>
              </a:lnSpc>
              <a:buFont typeface="Wingdings" panose="05000000000000000000" pitchFamily="2" charset="2"/>
              <a:buChar char="Ø"/>
            </a:pPr>
            <a:r>
              <a:rPr lang="tr-TR" sz="2200" dirty="0"/>
              <a:t>Kast sistemi Hindistan’da siyasi, sosyal ve iktisadi koşulların bir neticesi olmakla birlikte dinsel inanışlarla temellendirildiği için uzun bir ömür sahibi olmuştur. </a:t>
            </a:r>
          </a:p>
          <a:p>
            <a:pPr marL="0" indent="0" algn="just">
              <a:lnSpc>
                <a:spcPct val="150000"/>
              </a:lnSpc>
              <a:buNone/>
            </a:pPr>
            <a:endParaRPr lang="tr-TR" sz="2200" dirty="0"/>
          </a:p>
          <a:p>
            <a:pPr algn="just">
              <a:lnSpc>
                <a:spcPct val="150000"/>
              </a:lnSpc>
              <a:buFont typeface="Wingdings" panose="05000000000000000000" pitchFamily="2" charset="2"/>
              <a:buChar char="Ø"/>
            </a:pPr>
            <a:r>
              <a:rPr lang="tr-TR" sz="2200" dirty="0"/>
              <a:t>Hindu dinlerinde ilahi düzen gereği toplumun da insanlar gibi bir bedende organize olduğuna inanılmaktaydı. </a:t>
            </a:r>
          </a:p>
          <a:p>
            <a:pPr algn="just">
              <a:lnSpc>
                <a:spcPct val="150000"/>
              </a:lnSpc>
              <a:buFont typeface="Arial" panose="020B0604020202020204" pitchFamily="34" charset="0"/>
              <a:buChar char="•"/>
            </a:pPr>
            <a:r>
              <a:rPr lang="tr-TR" sz="2200" dirty="0"/>
              <a:t>Toplumda da insan bedeni gibi baş, kollar, gövde ve ayaklar gibi değişik organlar bulunmakta olduğu düşünülmekteydi. </a:t>
            </a:r>
          </a:p>
        </p:txBody>
      </p:sp>
    </p:spTree>
    <p:extLst>
      <p:ext uri="{BB962C8B-B14F-4D97-AF65-F5344CB8AC3E}">
        <p14:creationId xmlns:p14="http://schemas.microsoft.com/office/powerpoint/2010/main" val="2306177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51164" y="1997500"/>
            <a:ext cx="10626436" cy="4195481"/>
          </a:xfrm>
        </p:spPr>
        <p:txBody>
          <a:bodyPr/>
          <a:lstStyle/>
          <a:p>
            <a:pPr algn="just">
              <a:lnSpc>
                <a:spcPct val="150000"/>
              </a:lnSpc>
              <a:buFont typeface="Wingdings" panose="05000000000000000000" pitchFamily="2" charset="2"/>
              <a:buChar char="Ø"/>
            </a:pPr>
            <a:r>
              <a:rPr lang="tr-TR" sz="2400" dirty="0"/>
              <a:t>Hindu dinlerine göre kozmik ve sosyal görevlerle  kast sistemine aitlik arasında bir bağlantı vardır.</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Her bir tabakada bulunan birey kendi görevini yerine getirerek kozmik düzenin devamına katkıda bulunmaktadır.</a:t>
            </a:r>
          </a:p>
          <a:p>
            <a:pPr marL="0" indent="0">
              <a:buNone/>
            </a:pPr>
            <a:endParaRPr lang="tr-TR" dirty="0"/>
          </a:p>
        </p:txBody>
      </p:sp>
    </p:spTree>
    <p:extLst>
      <p:ext uri="{BB962C8B-B14F-4D97-AF65-F5344CB8AC3E}">
        <p14:creationId xmlns:p14="http://schemas.microsoft.com/office/powerpoint/2010/main" val="3239995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0435" y="1914373"/>
            <a:ext cx="10571019" cy="4195481"/>
          </a:xfrm>
        </p:spPr>
        <p:txBody>
          <a:bodyPr>
            <a:normAutofit/>
          </a:bodyPr>
          <a:lstStyle/>
          <a:p>
            <a:pPr algn="just">
              <a:lnSpc>
                <a:spcPct val="150000"/>
              </a:lnSpc>
              <a:buFont typeface="Wingdings" panose="05000000000000000000" pitchFamily="2" charset="2"/>
              <a:buChar char="Ø"/>
            </a:pPr>
            <a:r>
              <a:rPr lang="tr-TR" sz="2400" dirty="0"/>
              <a:t>Kast düzenlerinde, diğer kastların üyeleriyle bağlantı kurmak şiddetle caydırılmıştır.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Böylece kastın “arılığı”, yasalar ve geleneklerin gerektirdiği biçimde bir toplumsal öbek içindeki biriyle evlilik olan, içevliliğin kuralları yoluyla sürdürülmüştür. </a:t>
            </a:r>
          </a:p>
        </p:txBody>
      </p:sp>
    </p:spTree>
    <p:extLst>
      <p:ext uri="{BB962C8B-B14F-4D97-AF65-F5344CB8AC3E}">
        <p14:creationId xmlns:p14="http://schemas.microsoft.com/office/powerpoint/2010/main" val="3765441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8874" y="1775827"/>
            <a:ext cx="10557164" cy="4195481"/>
          </a:xfrm>
        </p:spPr>
        <p:txBody>
          <a:bodyPr>
            <a:normAutofit/>
          </a:bodyPr>
          <a:lstStyle/>
          <a:p>
            <a:pPr algn="just">
              <a:lnSpc>
                <a:spcPct val="150000"/>
              </a:lnSpc>
              <a:buFont typeface="Wingdings" panose="05000000000000000000" pitchFamily="2" charset="2"/>
              <a:buChar char="Ø"/>
            </a:pPr>
            <a:r>
              <a:rPr lang="tr-TR" sz="2400" dirty="0"/>
              <a:t>Hindistan 1949 yılında kastlar temelinde ayrımcılığı yasadışı ilan etmiştir.</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Günümüzde hukuken kast sistemi ilga edilmiş olsa da Hint toplumsal yapısında sistemin oluşturduğu etkiler </a:t>
            </a:r>
            <a:r>
              <a:rPr lang="tr-TR" sz="2400" dirty="0" err="1"/>
              <a:t>sosyo</a:t>
            </a:r>
            <a:r>
              <a:rPr lang="tr-TR" sz="2400" dirty="0"/>
              <a:t>-ekonomik ayrışmanın geniş hatları boyunca kendisini göstermektedir.</a:t>
            </a:r>
          </a:p>
        </p:txBody>
      </p:sp>
    </p:spTree>
    <p:extLst>
      <p:ext uri="{BB962C8B-B14F-4D97-AF65-F5344CB8AC3E}">
        <p14:creationId xmlns:p14="http://schemas.microsoft.com/office/powerpoint/2010/main" val="3735856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84656" y="2558610"/>
            <a:ext cx="9404723" cy="1400530"/>
          </a:xfrm>
        </p:spPr>
        <p:txBody>
          <a:bodyPr/>
          <a:lstStyle/>
          <a:p>
            <a:pPr algn="ctr"/>
            <a:r>
              <a:rPr lang="tr-TR" sz="5400" dirty="0">
                <a:solidFill>
                  <a:srgbClr val="0070C0"/>
                </a:solidFill>
              </a:rPr>
              <a:t>ZÜMRE</a:t>
            </a:r>
          </a:p>
        </p:txBody>
      </p:sp>
    </p:spTree>
    <p:extLst>
      <p:ext uri="{BB962C8B-B14F-4D97-AF65-F5344CB8AC3E}">
        <p14:creationId xmlns:p14="http://schemas.microsoft.com/office/powerpoint/2010/main" val="1963370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03563" y="512618"/>
            <a:ext cx="10363201" cy="5832764"/>
          </a:xfrm>
        </p:spPr>
        <p:txBody>
          <a:bodyPr>
            <a:normAutofit fontScale="92500"/>
          </a:bodyPr>
          <a:lstStyle/>
          <a:p>
            <a:pPr algn="just">
              <a:lnSpc>
                <a:spcPct val="150000"/>
              </a:lnSpc>
              <a:buFont typeface="Wingdings" panose="05000000000000000000" pitchFamily="2" charset="2"/>
              <a:buChar char="Ø"/>
            </a:pPr>
            <a:r>
              <a:rPr lang="tr-TR" sz="2400" dirty="0"/>
              <a:t>Kast ve toplumsal sınıflar arasında yer almaktadır.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Zümre tipi toplumsal </a:t>
            </a:r>
            <a:r>
              <a:rPr lang="tr-TR" sz="2400" dirty="0" err="1"/>
              <a:t>tabakalaşma</a:t>
            </a:r>
            <a:r>
              <a:rPr lang="tr-TR" sz="2400" dirty="0"/>
              <a:t> tarzının içeriğine ilişkin pek çok yaklaşım mevcut olmakla birlikte, zümrenin üç unsurlu bir yapıya sahip olduğunu söylemek mümkündür; </a:t>
            </a:r>
          </a:p>
          <a:p>
            <a:pPr algn="just">
              <a:lnSpc>
                <a:spcPct val="150000"/>
              </a:lnSpc>
              <a:buFont typeface="Arial" panose="020B0604020202020204" pitchFamily="34" charset="0"/>
              <a:buChar char="•"/>
            </a:pPr>
            <a:r>
              <a:rPr lang="tr-TR" sz="2400" dirty="0"/>
              <a:t>ayrıcalık elde edenler, </a:t>
            </a:r>
          </a:p>
          <a:p>
            <a:pPr algn="just">
              <a:lnSpc>
                <a:spcPct val="150000"/>
              </a:lnSpc>
              <a:buFont typeface="Arial" panose="020B0604020202020204" pitchFamily="34" charset="0"/>
              <a:buChar char="•"/>
            </a:pPr>
            <a:r>
              <a:rPr lang="tr-TR" sz="2400" dirty="0"/>
              <a:t>yönetici seçkinler,</a:t>
            </a:r>
          </a:p>
          <a:p>
            <a:pPr algn="just">
              <a:lnSpc>
                <a:spcPct val="150000"/>
              </a:lnSpc>
              <a:buFont typeface="Arial" panose="020B0604020202020204" pitchFamily="34" charset="0"/>
              <a:buChar char="•"/>
            </a:pPr>
            <a:r>
              <a:rPr lang="tr-TR" sz="2400" dirty="0"/>
              <a:t>hiçbir ayrıcalığa sahip olmayanlar. </a:t>
            </a:r>
          </a:p>
          <a:p>
            <a:pPr algn="just">
              <a:lnSpc>
                <a:spcPct val="150000"/>
              </a:lnSpc>
              <a:buFont typeface="Arial" panose="020B0604020202020204" pitchFamily="34" charset="0"/>
              <a:buChar char="•"/>
            </a:pPr>
            <a:r>
              <a:rPr lang="tr-TR" sz="2400" dirty="0"/>
              <a:t>Bunlardan ilk ikisi ruhbanlar ve soylular, üçüncüsü ise serfler olarak düşünülebilir.</a:t>
            </a:r>
          </a:p>
        </p:txBody>
      </p:sp>
    </p:spTree>
    <p:extLst>
      <p:ext uri="{BB962C8B-B14F-4D97-AF65-F5344CB8AC3E}">
        <p14:creationId xmlns:p14="http://schemas.microsoft.com/office/powerpoint/2010/main" val="4197940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1273" y="1260764"/>
            <a:ext cx="10432471" cy="4987635"/>
          </a:xfrm>
        </p:spPr>
        <p:txBody>
          <a:bodyPr/>
          <a:lstStyle/>
          <a:p>
            <a:pPr algn="just">
              <a:lnSpc>
                <a:spcPct val="150000"/>
              </a:lnSpc>
              <a:buFont typeface="Wingdings" panose="05000000000000000000" pitchFamily="2" charset="2"/>
              <a:buChar char="Ø"/>
            </a:pPr>
            <a:r>
              <a:rPr lang="tr-TR" dirty="0"/>
              <a:t> </a:t>
            </a:r>
            <a:r>
              <a:rPr lang="tr-TR" sz="2400" dirty="0"/>
              <a:t>Bu sistemde prensip itibariyle nesep bağı önem arz etmektedir. Zümre sisteminde </a:t>
            </a:r>
            <a:r>
              <a:rPr lang="tr-TR" sz="2400" dirty="0" err="1"/>
              <a:t>tabakalaşma</a:t>
            </a:r>
            <a:r>
              <a:rPr lang="tr-TR" sz="2400" dirty="0"/>
              <a:t>, üyesi olunan ailenin toplumsal statüsü ile yakından ilgilidir.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Zümre tipi </a:t>
            </a:r>
            <a:r>
              <a:rPr lang="tr-TR" sz="2400" dirty="0" err="1"/>
              <a:t>tabakalaşmanın</a:t>
            </a:r>
            <a:r>
              <a:rPr lang="tr-TR" sz="2400" dirty="0"/>
              <a:t> en ideal tipi </a:t>
            </a:r>
            <a:r>
              <a:rPr lang="tr-TR" sz="2400" dirty="0">
                <a:solidFill>
                  <a:srgbClr val="0070C0"/>
                </a:solidFill>
              </a:rPr>
              <a:t>Avrupa Feodalitesi </a:t>
            </a:r>
            <a:r>
              <a:rPr lang="tr-TR" sz="2400" dirty="0"/>
              <a:t>ve </a:t>
            </a:r>
            <a:r>
              <a:rPr lang="tr-TR" sz="2400" dirty="0">
                <a:solidFill>
                  <a:srgbClr val="0070C0"/>
                </a:solidFill>
              </a:rPr>
              <a:t>Osmanlı zümre sistemi </a:t>
            </a:r>
            <a:r>
              <a:rPr lang="tr-TR" sz="2400" dirty="0"/>
              <a:t>olsa da Mısır, Rusya, Çin, Japonya ve Amerikan toplumlarında zümre tipi </a:t>
            </a:r>
            <a:r>
              <a:rPr lang="tr-TR" sz="2400" dirty="0" err="1"/>
              <a:t>tabakalaşmanın</a:t>
            </a:r>
            <a:r>
              <a:rPr lang="tr-TR" sz="2400" dirty="0"/>
              <a:t> değişik modelleri görülmektedir.</a:t>
            </a:r>
          </a:p>
        </p:txBody>
      </p:sp>
    </p:spTree>
    <p:extLst>
      <p:ext uri="{BB962C8B-B14F-4D97-AF65-F5344CB8AC3E}">
        <p14:creationId xmlns:p14="http://schemas.microsoft.com/office/powerpoint/2010/main" val="3518154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34291" y="734291"/>
            <a:ext cx="10543309" cy="5514109"/>
          </a:xfrm>
        </p:spPr>
        <p:txBody>
          <a:bodyPr>
            <a:normAutofit/>
          </a:bodyPr>
          <a:lstStyle/>
          <a:p>
            <a:pPr marL="0" indent="0" algn="just">
              <a:lnSpc>
                <a:spcPct val="150000"/>
              </a:lnSpc>
              <a:buNone/>
            </a:pPr>
            <a:r>
              <a:rPr lang="tr-TR" sz="2800" b="1" dirty="0">
                <a:solidFill>
                  <a:srgbClr val="C00000"/>
                </a:solidFill>
              </a:rPr>
              <a:t>AVRUPA</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Bu çerçevede Avrupa feodalitesinde klasik olarak üç zümre (ruhban, aristokrasi ve köylüler) bulunmaktadır.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Geç ortaçağda şehirlerin tekrar canlanmasıyla birlikte bu üç zümreye dördüncü bir zümre olarak burjuvalar katılmıştır.</a:t>
            </a:r>
          </a:p>
        </p:txBody>
      </p:sp>
    </p:spTree>
    <p:extLst>
      <p:ext uri="{BB962C8B-B14F-4D97-AF65-F5344CB8AC3E}">
        <p14:creationId xmlns:p14="http://schemas.microsoft.com/office/powerpoint/2010/main" val="94434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rvice.tarihdersi.net/uploads/2020/01/05/screenshot8-1581630444250/large.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37164" y="603341"/>
            <a:ext cx="6317672" cy="5672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4155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3819" y="1981199"/>
            <a:ext cx="10631490" cy="4621711"/>
          </a:xfrm>
        </p:spPr>
        <p:txBody>
          <a:bodyPr>
            <a:noAutofit/>
          </a:bodyPr>
          <a:lstStyle/>
          <a:p>
            <a:pPr algn="just">
              <a:lnSpc>
                <a:spcPct val="160000"/>
              </a:lnSpc>
              <a:buFont typeface="Wingdings" panose="05000000000000000000" pitchFamily="2" charset="2"/>
              <a:buChar char="Ø"/>
            </a:pPr>
            <a:r>
              <a:rPr lang="tr-TR" sz="2400" dirty="0">
                <a:solidFill>
                  <a:srgbClr val="0070C0"/>
                </a:solidFill>
              </a:rPr>
              <a:t>Din adamları</a:t>
            </a:r>
            <a:r>
              <a:rPr lang="tr-TR" sz="2400" dirty="0"/>
              <a:t>: Ortaçağ'da ruhban sınıfı güç ve nüfuz sahibidir. Ruhban, Katolik kilisesine bağlı papaz, keşiş ve diğer din adamlarıdır.</a:t>
            </a:r>
          </a:p>
          <a:p>
            <a:pPr algn="just">
              <a:lnSpc>
                <a:spcPct val="160000"/>
              </a:lnSpc>
              <a:buFont typeface="Wingdings" panose="05000000000000000000" pitchFamily="2" charset="2"/>
              <a:buChar char="Ø"/>
            </a:pPr>
            <a:endParaRPr lang="tr-TR" sz="2400" dirty="0"/>
          </a:p>
          <a:p>
            <a:pPr algn="just">
              <a:lnSpc>
                <a:spcPct val="160000"/>
              </a:lnSpc>
              <a:buFont typeface="Wingdings" panose="05000000000000000000" pitchFamily="2" charset="2"/>
              <a:buChar char="Ø"/>
            </a:pPr>
            <a:r>
              <a:rPr lang="tr-TR" sz="2400" dirty="0">
                <a:solidFill>
                  <a:srgbClr val="0070C0"/>
                </a:solidFill>
              </a:rPr>
              <a:t>Asiller</a:t>
            </a:r>
            <a:r>
              <a:rPr lang="tr-TR" sz="2400" dirty="0"/>
              <a:t>: Soylular sınıfı, üretim yapan serflerin çalıştığı toprağın sahibi olan ve serfler üzerinde askerî/yönetici sınıf olarak oturan sınıftır.</a:t>
            </a:r>
          </a:p>
        </p:txBody>
      </p:sp>
    </p:spTree>
    <p:extLst>
      <p:ext uri="{BB962C8B-B14F-4D97-AF65-F5344CB8AC3E}">
        <p14:creationId xmlns:p14="http://schemas.microsoft.com/office/powerpoint/2010/main" val="1605015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5018" y="1371600"/>
            <a:ext cx="10529456" cy="4876799"/>
          </a:xfrm>
        </p:spPr>
        <p:txBody>
          <a:bodyPr>
            <a:normAutofit/>
          </a:bodyPr>
          <a:lstStyle/>
          <a:p>
            <a:pPr algn="just">
              <a:lnSpc>
                <a:spcPct val="160000"/>
              </a:lnSpc>
              <a:buFont typeface="Wingdings" panose="05000000000000000000" pitchFamily="2" charset="2"/>
              <a:buChar char="Ø"/>
            </a:pPr>
            <a:r>
              <a:rPr lang="tr-TR" sz="2400" dirty="0">
                <a:solidFill>
                  <a:srgbClr val="0070C0"/>
                </a:solidFill>
              </a:rPr>
              <a:t>Köylüler</a:t>
            </a:r>
            <a:r>
              <a:rPr lang="tr-TR" sz="2400" dirty="0"/>
              <a:t>: Feodal piramidin en alt ve en geniş tabakasını oluşturan serfler, soylunun toprağında üretim yapar ve tükettikleri çok az miktar haricindeki bütün ürünü soyluya verirlerdi. </a:t>
            </a:r>
          </a:p>
          <a:p>
            <a:pPr algn="just">
              <a:lnSpc>
                <a:spcPct val="160000"/>
              </a:lnSpc>
              <a:buFont typeface="Wingdings" panose="05000000000000000000" pitchFamily="2" charset="2"/>
              <a:buChar char="Ø"/>
            </a:pPr>
            <a:r>
              <a:rPr lang="tr-TR" sz="2400" dirty="0"/>
              <a:t>Bunun dışında serfler, soyluların diğer işlerinde işçi olarak da çalışırlardı. </a:t>
            </a:r>
          </a:p>
          <a:p>
            <a:pPr algn="just">
              <a:lnSpc>
                <a:spcPct val="160000"/>
              </a:lnSpc>
              <a:buFont typeface="Wingdings" panose="05000000000000000000" pitchFamily="2" charset="2"/>
              <a:buChar char="Ø"/>
            </a:pPr>
            <a:r>
              <a:rPr lang="tr-TR" sz="2400" dirty="0"/>
              <a:t>Serfler, toprağa bağlıdırlar ve siyasal haklara ve istediği zaman başka yerlere göç etme hakkına sahip değildir.</a:t>
            </a:r>
          </a:p>
        </p:txBody>
      </p:sp>
    </p:spTree>
    <p:extLst>
      <p:ext uri="{BB962C8B-B14F-4D97-AF65-F5344CB8AC3E}">
        <p14:creationId xmlns:p14="http://schemas.microsoft.com/office/powerpoint/2010/main" val="2938238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8145" y="1900518"/>
            <a:ext cx="10460182" cy="4195481"/>
          </a:xfrm>
        </p:spPr>
        <p:txBody>
          <a:bodyPr>
            <a:normAutofit/>
          </a:bodyPr>
          <a:lstStyle/>
          <a:p>
            <a:pPr algn="just">
              <a:lnSpc>
                <a:spcPct val="150000"/>
              </a:lnSpc>
              <a:buFont typeface="Wingdings" panose="05000000000000000000" pitchFamily="2" charset="2"/>
              <a:buChar char="Ø"/>
            </a:pPr>
            <a:r>
              <a:rPr lang="tr-TR" sz="2400" dirty="0">
                <a:solidFill>
                  <a:srgbClr val="0070C0"/>
                </a:solidFill>
              </a:rPr>
              <a:t>Burjuvalar</a:t>
            </a:r>
            <a:r>
              <a:rPr lang="tr-TR" sz="2400" dirty="0"/>
              <a:t>: Şehirlerde yaşayan ticaret ve zanaatla uğraşan kişilerdir.</a:t>
            </a:r>
          </a:p>
          <a:p>
            <a:pPr marL="0" indent="0" algn="just">
              <a:lnSpc>
                <a:spcPct val="150000"/>
              </a:lnSpc>
              <a:buNone/>
            </a:pPr>
            <a:endParaRPr lang="tr-TR" sz="2400" dirty="0"/>
          </a:p>
          <a:p>
            <a:pPr algn="just">
              <a:lnSpc>
                <a:spcPct val="150000"/>
              </a:lnSpc>
              <a:buFont typeface="Arial" panose="020B0604020202020204" pitchFamily="34" charset="0"/>
              <a:buChar char="•"/>
            </a:pPr>
            <a:r>
              <a:rPr lang="tr-TR" sz="2400" dirty="0"/>
              <a:t>Haçlı seferleri sonrasında canlanan Akdeniz ticareti ile birlikte Avrupa’da şehirler yeniden ortaya çıkmaya başlamış ve feodalite sisteminde yeni bir tabakayı (burjuva) meydana getirmişlerdir.</a:t>
            </a:r>
          </a:p>
          <a:p>
            <a:pPr algn="just">
              <a:lnSpc>
                <a:spcPct val="150000"/>
              </a:lnSpc>
            </a:pPr>
            <a:endParaRPr lang="tr-TR" sz="2400" dirty="0"/>
          </a:p>
          <a:p>
            <a:pPr marL="0" indent="0" algn="just">
              <a:lnSpc>
                <a:spcPct val="150000"/>
              </a:lnSpc>
              <a:buNone/>
            </a:pPr>
            <a:endParaRPr lang="tr-TR" sz="2400" dirty="0"/>
          </a:p>
        </p:txBody>
      </p:sp>
    </p:spTree>
    <p:extLst>
      <p:ext uri="{BB962C8B-B14F-4D97-AF65-F5344CB8AC3E}">
        <p14:creationId xmlns:p14="http://schemas.microsoft.com/office/powerpoint/2010/main" val="2959988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0436" y="1706555"/>
            <a:ext cx="10474037" cy="4195481"/>
          </a:xfrm>
        </p:spPr>
        <p:txBody>
          <a:bodyPr>
            <a:normAutofit lnSpcReduction="10000"/>
          </a:bodyPr>
          <a:lstStyle/>
          <a:p>
            <a:pPr algn="just">
              <a:lnSpc>
                <a:spcPct val="150000"/>
              </a:lnSpc>
              <a:buFont typeface="Wingdings" panose="05000000000000000000" pitchFamily="2" charset="2"/>
              <a:buChar char="Ø"/>
            </a:pPr>
            <a:r>
              <a:rPr lang="tr-TR" sz="2400" dirty="0"/>
              <a:t>Bu sistemde temel ayrım yöneticiler ile yönetilenler arasında yaşanmaktadır.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Yöneticiler seyfiye (ordu mensupları), ilmiye, </a:t>
            </a:r>
            <a:r>
              <a:rPr lang="tr-TR" sz="2400" dirty="0" err="1"/>
              <a:t>kalemiye</a:t>
            </a:r>
            <a:r>
              <a:rPr lang="tr-TR" sz="2400" dirty="0"/>
              <a:t> (kâtipler) ve saray hizmetlilerinden müteşekkil sivil-askeri bürokrasiden oluşurken</a:t>
            </a:r>
          </a:p>
          <a:p>
            <a:pPr algn="just">
              <a:lnSpc>
                <a:spcPct val="150000"/>
              </a:lnSpc>
              <a:buFont typeface="Wingdings" panose="05000000000000000000" pitchFamily="2" charset="2"/>
              <a:buChar char="Ø"/>
            </a:pPr>
            <a:r>
              <a:rPr lang="tr-TR" sz="2400" dirty="0"/>
              <a:t> Yönetilenler ise bunlar dışında kalan köylü, zanaatkar, esnaf ve diğer üreticilerden müteşekkildir.</a:t>
            </a:r>
          </a:p>
        </p:txBody>
      </p:sp>
    </p:spTree>
    <p:extLst>
      <p:ext uri="{BB962C8B-B14F-4D97-AF65-F5344CB8AC3E}">
        <p14:creationId xmlns:p14="http://schemas.microsoft.com/office/powerpoint/2010/main" val="2400382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1191492"/>
            <a:ext cx="10432473" cy="4849090"/>
          </a:xfrm>
        </p:spPr>
        <p:txBody>
          <a:bodyPr>
            <a:noAutofit/>
          </a:bodyPr>
          <a:lstStyle/>
          <a:p>
            <a:pPr algn="just">
              <a:lnSpc>
                <a:spcPct val="150000"/>
              </a:lnSpc>
              <a:buFont typeface="Wingdings" panose="05000000000000000000" pitchFamily="2" charset="2"/>
              <a:buChar char="Ø"/>
            </a:pPr>
            <a:r>
              <a:rPr lang="tr-TR" sz="2400" dirty="0"/>
              <a:t>Dört ana zümre bulunmaktadır: </a:t>
            </a:r>
          </a:p>
          <a:p>
            <a:pPr algn="just">
              <a:lnSpc>
                <a:spcPct val="150000"/>
              </a:lnSpc>
              <a:buFont typeface="Arial" panose="020B0604020202020204" pitchFamily="34" charset="0"/>
              <a:buChar char="•"/>
            </a:pPr>
            <a:r>
              <a:rPr lang="tr-TR" sz="2400" dirty="0"/>
              <a:t>Askerler, </a:t>
            </a:r>
          </a:p>
          <a:p>
            <a:pPr algn="just">
              <a:lnSpc>
                <a:spcPct val="150000"/>
              </a:lnSpc>
              <a:buFont typeface="Arial" panose="020B0604020202020204" pitchFamily="34" charset="0"/>
              <a:buChar char="•"/>
            </a:pPr>
            <a:r>
              <a:rPr lang="tr-TR" sz="2400" dirty="0"/>
              <a:t>Bürokratlar, </a:t>
            </a:r>
          </a:p>
          <a:p>
            <a:pPr algn="just">
              <a:lnSpc>
                <a:spcPct val="150000"/>
              </a:lnSpc>
              <a:buFont typeface="Arial" panose="020B0604020202020204" pitchFamily="34" charset="0"/>
              <a:buChar char="•"/>
            </a:pPr>
            <a:r>
              <a:rPr lang="tr-TR" sz="2400" dirty="0"/>
              <a:t>Zanaatkarlar, tüccarlar,</a:t>
            </a:r>
          </a:p>
          <a:p>
            <a:pPr algn="just">
              <a:lnSpc>
                <a:spcPct val="150000"/>
              </a:lnSpc>
              <a:buFont typeface="Arial" panose="020B0604020202020204" pitchFamily="34" charset="0"/>
              <a:buChar char="•"/>
            </a:pPr>
            <a:r>
              <a:rPr lang="tr-TR" sz="2400" dirty="0"/>
              <a:t>Reaya (köylü üreticiler).</a:t>
            </a:r>
          </a:p>
          <a:p>
            <a:pPr algn="just">
              <a:lnSpc>
                <a:spcPct val="150000"/>
              </a:lnSpc>
            </a:pPr>
            <a:endParaRPr lang="tr-TR" sz="2400" dirty="0"/>
          </a:p>
          <a:p>
            <a:pPr algn="just">
              <a:lnSpc>
                <a:spcPct val="150000"/>
              </a:lnSpc>
              <a:buFont typeface="Wingdings" panose="05000000000000000000" pitchFamily="2" charset="2"/>
              <a:buChar char="Ø"/>
            </a:pPr>
            <a:r>
              <a:rPr lang="tr-TR" sz="2400" dirty="0"/>
              <a:t>Osmanlı zümre sistemini feodaliteden ayıran en temel fark bu sistemde tabakalar arası </a:t>
            </a:r>
            <a:r>
              <a:rPr lang="tr-TR" sz="2400" dirty="0" err="1"/>
              <a:t>geçişkenliğin</a:t>
            </a:r>
            <a:r>
              <a:rPr lang="tr-TR" sz="2400" dirty="0"/>
              <a:t> mümkün olmasıdır.</a:t>
            </a:r>
          </a:p>
        </p:txBody>
      </p:sp>
    </p:spTree>
    <p:extLst>
      <p:ext uri="{BB962C8B-B14F-4D97-AF65-F5344CB8AC3E}">
        <p14:creationId xmlns:p14="http://schemas.microsoft.com/office/powerpoint/2010/main" val="33028932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1845100"/>
            <a:ext cx="10432473" cy="4195481"/>
          </a:xfrm>
        </p:spPr>
        <p:txBody>
          <a:bodyPr>
            <a:normAutofit/>
          </a:bodyPr>
          <a:lstStyle/>
          <a:p>
            <a:pPr algn="just">
              <a:lnSpc>
                <a:spcPct val="150000"/>
              </a:lnSpc>
              <a:buFont typeface="Wingdings" panose="05000000000000000000" pitchFamily="2" charset="2"/>
              <a:buChar char="Ø"/>
            </a:pPr>
            <a:r>
              <a:rPr lang="tr-TR" sz="2400" dirty="0"/>
              <a:t>Osmanlı klasik toplumsal </a:t>
            </a:r>
            <a:r>
              <a:rPr lang="tr-TR" sz="2400" dirty="0" err="1"/>
              <a:t>tabakalaşması</a:t>
            </a:r>
            <a:r>
              <a:rPr lang="tr-TR" sz="2400" dirty="0"/>
              <a:t> 17. yüzyılın başından itibaren bir değişim içerisine girmiştir.</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Modernleşme sürecinde merkezileşme girişimleri ile bu </a:t>
            </a:r>
            <a:r>
              <a:rPr lang="tr-TR" sz="2400" dirty="0" err="1"/>
              <a:t>tabakalaşma</a:t>
            </a:r>
            <a:r>
              <a:rPr lang="tr-TR" sz="2400" dirty="0"/>
              <a:t> sistemi hepten bozulmuş ve yeni karmaşık bir biçim kazanmıştır.</a:t>
            </a:r>
          </a:p>
        </p:txBody>
      </p:sp>
    </p:spTree>
    <p:extLst>
      <p:ext uri="{BB962C8B-B14F-4D97-AF65-F5344CB8AC3E}">
        <p14:creationId xmlns:p14="http://schemas.microsoft.com/office/powerpoint/2010/main" val="35530261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56947" y="2461627"/>
            <a:ext cx="9404723" cy="1400530"/>
          </a:xfrm>
        </p:spPr>
        <p:txBody>
          <a:bodyPr/>
          <a:lstStyle/>
          <a:p>
            <a:pPr algn="ctr"/>
            <a:r>
              <a:rPr lang="tr-TR" sz="5400" dirty="0">
                <a:solidFill>
                  <a:srgbClr val="0070C0"/>
                </a:solidFill>
              </a:rPr>
              <a:t>TOPLUMSAL SINIFLAR</a:t>
            </a:r>
          </a:p>
        </p:txBody>
      </p:sp>
    </p:spTree>
    <p:extLst>
      <p:ext uri="{BB962C8B-B14F-4D97-AF65-F5344CB8AC3E}">
        <p14:creationId xmlns:p14="http://schemas.microsoft.com/office/powerpoint/2010/main" val="614429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0436" y="1052945"/>
            <a:ext cx="10515600" cy="4682835"/>
          </a:xfrm>
        </p:spPr>
        <p:txBody>
          <a:bodyPr>
            <a:noAutofit/>
          </a:bodyPr>
          <a:lstStyle/>
          <a:p>
            <a:pPr algn="just">
              <a:lnSpc>
                <a:spcPct val="150000"/>
              </a:lnSpc>
              <a:buFont typeface="Wingdings" panose="05000000000000000000" pitchFamily="2" charset="2"/>
              <a:buChar char="Ø"/>
            </a:pPr>
            <a:r>
              <a:rPr lang="tr-TR" sz="2400" dirty="0"/>
              <a:t>Birçok konuda sınıf sistemi, kölelik, kast ve zümreden ayrılır.</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 Sınıfı, yönelebildikleri yaşam biçimini güçlü bir biçimde etkileyen genel ekonomik kaynakları paylaşan büyük çapta insan öbeği olarak tanımlayabiliriz.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İş gücüyle birlikte zenginlerin mülkiyeti, sınıf ayrımının ana temelleridir.</a:t>
            </a:r>
          </a:p>
        </p:txBody>
      </p:sp>
    </p:spTree>
    <p:extLst>
      <p:ext uri="{BB962C8B-B14F-4D97-AF65-F5344CB8AC3E}">
        <p14:creationId xmlns:p14="http://schemas.microsoft.com/office/powerpoint/2010/main" val="3320408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5855" y="1316182"/>
            <a:ext cx="10446327" cy="4932217"/>
          </a:xfrm>
        </p:spPr>
        <p:txBody>
          <a:bodyPr>
            <a:normAutofit lnSpcReduction="10000"/>
          </a:bodyPr>
          <a:lstStyle/>
          <a:p>
            <a:pPr algn="just">
              <a:lnSpc>
                <a:spcPct val="150000"/>
              </a:lnSpc>
              <a:buFont typeface="Wingdings" panose="05000000000000000000" pitchFamily="2" charset="2"/>
              <a:buChar char="Ø"/>
            </a:pPr>
            <a:r>
              <a:rPr lang="tr-TR" sz="2400" dirty="0"/>
              <a:t>Modern toplumsal ve iktisadi sistem ile ilişkili bir biçimde ortaya çıkan sınıf sistemleri kendinden önceki </a:t>
            </a:r>
            <a:r>
              <a:rPr lang="tr-TR" sz="2400" dirty="0" err="1"/>
              <a:t>tabakalaşma</a:t>
            </a:r>
            <a:r>
              <a:rPr lang="tr-TR" sz="2400" dirty="0"/>
              <a:t> tiplerinden dört biçimde ayrılır:</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Sınıf düzenleri değişkendir.</a:t>
            </a:r>
          </a:p>
          <a:p>
            <a:pPr algn="just">
              <a:lnSpc>
                <a:spcPct val="150000"/>
              </a:lnSpc>
              <a:buFont typeface="Wingdings" panose="05000000000000000000" pitchFamily="2" charset="2"/>
              <a:buChar char="Ø"/>
            </a:pPr>
            <a:r>
              <a:rPr lang="tr-TR" sz="2400" dirty="0"/>
              <a:t>Sınıfsal konumun bazı yanları edinilir.</a:t>
            </a:r>
          </a:p>
          <a:p>
            <a:pPr algn="just">
              <a:lnSpc>
                <a:spcPct val="150000"/>
              </a:lnSpc>
              <a:buFont typeface="Wingdings" panose="05000000000000000000" pitchFamily="2" charset="2"/>
              <a:buChar char="Ø"/>
            </a:pPr>
            <a:r>
              <a:rPr lang="tr-TR" sz="2400" dirty="0"/>
              <a:t>Sınıf, ekonomik temellidir.</a:t>
            </a:r>
          </a:p>
          <a:p>
            <a:pPr algn="just">
              <a:lnSpc>
                <a:spcPct val="150000"/>
              </a:lnSpc>
              <a:buFont typeface="Wingdings" panose="05000000000000000000" pitchFamily="2" charset="2"/>
              <a:buChar char="Ø"/>
            </a:pPr>
            <a:r>
              <a:rPr lang="tr-TR" sz="2400" dirty="0"/>
              <a:t>Sınıf düzenleri büyük çaptadır ve kişisel değildirler.</a:t>
            </a:r>
          </a:p>
          <a:p>
            <a:pPr marL="0" indent="0">
              <a:buNone/>
            </a:pPr>
            <a:endParaRPr lang="tr-TR" dirty="0"/>
          </a:p>
        </p:txBody>
      </p:sp>
    </p:spTree>
    <p:extLst>
      <p:ext uri="{BB962C8B-B14F-4D97-AF65-F5344CB8AC3E}">
        <p14:creationId xmlns:p14="http://schemas.microsoft.com/office/powerpoint/2010/main" val="1839245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5855" y="1731818"/>
            <a:ext cx="10446327" cy="4516581"/>
          </a:xfrm>
        </p:spPr>
        <p:txBody>
          <a:bodyPr>
            <a:normAutofit/>
          </a:bodyPr>
          <a:lstStyle/>
          <a:p>
            <a:pPr algn="just">
              <a:lnSpc>
                <a:spcPct val="150000"/>
              </a:lnSpc>
              <a:buFont typeface="Wingdings" panose="05000000000000000000" pitchFamily="2" charset="2"/>
              <a:buChar char="Ø"/>
            </a:pPr>
            <a:r>
              <a:rPr lang="tr-TR" sz="2400" dirty="0"/>
              <a:t>Toplumsal sınıflar farklı toplum formasyonlarına göre değişkenlik arz etse de temelde ortak olan bazı yapısal özelliklerden söz etmek mümkündür.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Bu özellikler dikkate alınarak temel bir sınıf yapısı oluşturulabilir ve toplam beş sınıfın varlığından söz edilebilir: </a:t>
            </a:r>
          </a:p>
        </p:txBody>
      </p:sp>
    </p:spTree>
    <p:extLst>
      <p:ext uri="{BB962C8B-B14F-4D97-AF65-F5344CB8AC3E}">
        <p14:creationId xmlns:p14="http://schemas.microsoft.com/office/powerpoint/2010/main" val="1442708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34290" y="2396837"/>
            <a:ext cx="10612581" cy="2729345"/>
          </a:xfrm>
        </p:spPr>
        <p:txBody>
          <a:bodyPr>
            <a:noAutofit/>
          </a:bodyPr>
          <a:lstStyle/>
          <a:p>
            <a:pPr algn="just">
              <a:lnSpc>
                <a:spcPct val="150000"/>
              </a:lnSpc>
              <a:buFont typeface="Wingdings" panose="05000000000000000000" pitchFamily="2" charset="2"/>
              <a:buChar char="Ø"/>
            </a:pPr>
            <a:r>
              <a:rPr lang="tr-TR" sz="2400" dirty="0">
                <a:solidFill>
                  <a:srgbClr val="0070C0"/>
                </a:solidFill>
              </a:rPr>
              <a:t>Üst Sınıf </a:t>
            </a:r>
            <a:r>
              <a:rPr lang="tr-TR" sz="2400" dirty="0"/>
              <a:t>: Bu sınıf, büyük zenginliğe ve otoriteye sahip aileleri içerir.</a:t>
            </a:r>
          </a:p>
          <a:p>
            <a:pPr algn="just">
              <a:lnSpc>
                <a:spcPct val="150000"/>
              </a:lnSpc>
              <a:buFont typeface="Arial" panose="020B0604020202020204" pitchFamily="34" charset="0"/>
              <a:buChar char="•"/>
            </a:pPr>
            <a:r>
              <a:rPr lang="tr-TR" sz="2400" dirty="0"/>
              <a:t> Bu aileler eski ve köklü aileler olup büyük şirketlere ve taşınmazlara sahiptirler.</a:t>
            </a:r>
          </a:p>
          <a:p>
            <a:pPr marL="0" indent="0" algn="just">
              <a:lnSpc>
                <a:spcPct val="150000"/>
              </a:lnSpc>
              <a:buNone/>
            </a:pPr>
            <a:endParaRPr lang="tr-TR" sz="2400" dirty="0"/>
          </a:p>
        </p:txBody>
      </p:sp>
    </p:spTree>
    <p:extLst>
      <p:ext uri="{BB962C8B-B14F-4D97-AF65-F5344CB8AC3E}">
        <p14:creationId xmlns:p14="http://schemas.microsoft.com/office/powerpoint/2010/main" val="32183102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6582" y="1274618"/>
            <a:ext cx="10515600" cy="4973782"/>
          </a:xfrm>
        </p:spPr>
        <p:txBody>
          <a:bodyPr>
            <a:normAutofit fontScale="92500" lnSpcReduction="10000"/>
          </a:bodyPr>
          <a:lstStyle/>
          <a:p>
            <a:pPr algn="just">
              <a:lnSpc>
                <a:spcPct val="160000"/>
              </a:lnSpc>
              <a:buFont typeface="Wingdings" panose="05000000000000000000" pitchFamily="2" charset="2"/>
              <a:buChar char="Ø"/>
            </a:pPr>
            <a:r>
              <a:rPr lang="tr-TR" sz="2600" dirty="0">
                <a:solidFill>
                  <a:srgbClr val="0070C0"/>
                </a:solidFill>
              </a:rPr>
              <a:t>Orta Sınıf </a:t>
            </a:r>
            <a:r>
              <a:rPr lang="tr-TR" sz="2600" dirty="0"/>
              <a:t>: Göreli olarak daha az malı/serveti olan fakat sahip oldukları işler sayesinde yüksek gelir, prestij ve otorite edinmiş olan sınıftır. </a:t>
            </a:r>
          </a:p>
          <a:p>
            <a:pPr marL="0" indent="0" algn="just">
              <a:lnSpc>
                <a:spcPct val="160000"/>
              </a:lnSpc>
              <a:buNone/>
            </a:pPr>
            <a:endParaRPr lang="tr-TR" sz="2600" dirty="0"/>
          </a:p>
          <a:p>
            <a:pPr algn="just">
              <a:lnSpc>
                <a:spcPct val="160000"/>
              </a:lnSpc>
              <a:buFont typeface="Wingdings" panose="05000000000000000000" pitchFamily="2" charset="2"/>
              <a:buChar char="Ø"/>
            </a:pPr>
            <a:r>
              <a:rPr lang="tr-TR" sz="2600" dirty="0">
                <a:solidFill>
                  <a:srgbClr val="0070C0"/>
                </a:solidFill>
              </a:rPr>
              <a:t>İşçi sınıfı </a:t>
            </a:r>
            <a:r>
              <a:rPr lang="tr-TR" sz="2600" dirty="0"/>
              <a:t>: Hiç malı olmayan veya çok az malı olan sınıftır. </a:t>
            </a:r>
          </a:p>
          <a:p>
            <a:pPr algn="just">
              <a:lnSpc>
                <a:spcPct val="160000"/>
              </a:lnSpc>
              <a:buFont typeface="Arial" panose="020B0604020202020204" pitchFamily="34" charset="0"/>
              <a:buChar char="•"/>
            </a:pPr>
            <a:r>
              <a:rPr lang="tr-TR" sz="2600" dirty="0"/>
              <a:t>Sahip oldukları işler, kendilerine ya orta alt düzeyde gelir, prestij verir ya da bunların hiç birini vermez. </a:t>
            </a:r>
          </a:p>
          <a:p>
            <a:pPr algn="just">
              <a:lnSpc>
                <a:spcPct val="160000"/>
              </a:lnSpc>
              <a:buFont typeface="Arial" panose="020B0604020202020204" pitchFamily="34" charset="0"/>
              <a:buChar char="•"/>
            </a:pPr>
            <a:r>
              <a:rPr lang="tr-TR" sz="2600" dirty="0"/>
              <a:t>İşçi sınıfını kol gücünü kullanan bireyler oluşturur. </a:t>
            </a:r>
          </a:p>
        </p:txBody>
      </p:sp>
    </p:spTree>
    <p:extLst>
      <p:ext uri="{BB962C8B-B14F-4D97-AF65-F5344CB8AC3E}">
        <p14:creationId xmlns:p14="http://schemas.microsoft.com/office/powerpoint/2010/main" val="42093582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89458" y="2343863"/>
            <a:ext cx="10049597" cy="2505227"/>
          </a:xfrm>
        </p:spPr>
        <p:txBody>
          <a:bodyPr/>
          <a:lstStyle/>
          <a:p>
            <a:pPr algn="just">
              <a:lnSpc>
                <a:spcPct val="160000"/>
              </a:lnSpc>
              <a:buFont typeface="Wingdings" panose="05000000000000000000" pitchFamily="2" charset="2"/>
              <a:buChar char="Ø"/>
            </a:pPr>
            <a:r>
              <a:rPr lang="tr-TR" dirty="0"/>
              <a:t> </a:t>
            </a:r>
            <a:r>
              <a:rPr lang="tr-TR" sz="2400" dirty="0">
                <a:solidFill>
                  <a:srgbClr val="0070C0"/>
                </a:solidFill>
              </a:rPr>
              <a:t>Alt Sınıf </a:t>
            </a:r>
            <a:r>
              <a:rPr lang="tr-TR" sz="2400" dirty="0"/>
              <a:t>: Hiçbir malı, işi ve geliri olmayan sınıftır. </a:t>
            </a:r>
          </a:p>
          <a:p>
            <a:pPr algn="just">
              <a:lnSpc>
                <a:spcPct val="160000"/>
              </a:lnSpc>
              <a:buFont typeface="Arial" panose="020B0604020202020204" pitchFamily="34" charset="0"/>
              <a:buChar char="•"/>
            </a:pPr>
            <a:r>
              <a:rPr lang="tr-TR" sz="2400" dirty="0"/>
              <a:t>Otoritesi ve prestiji yoktur. Başka bir deyişle “</a:t>
            </a:r>
            <a:r>
              <a:rPr lang="tr-TR" sz="2400" dirty="0" err="1"/>
              <a:t>yoksul”dur</a:t>
            </a:r>
            <a:r>
              <a:rPr lang="tr-TR" sz="2400" dirty="0"/>
              <a:t>.</a:t>
            </a:r>
          </a:p>
          <a:p>
            <a:pPr marL="0" indent="0">
              <a:buNone/>
            </a:pPr>
            <a:endParaRPr lang="tr-TR" sz="2400" dirty="0"/>
          </a:p>
          <a:p>
            <a:pPr>
              <a:buFont typeface="Wingdings" panose="05000000000000000000" pitchFamily="2" charset="2"/>
              <a:buChar char="Ø"/>
            </a:pPr>
            <a:endParaRPr lang="tr-TR" sz="2400" dirty="0"/>
          </a:p>
        </p:txBody>
      </p:sp>
    </p:spTree>
    <p:extLst>
      <p:ext uri="{BB962C8B-B14F-4D97-AF65-F5344CB8AC3E}">
        <p14:creationId xmlns:p14="http://schemas.microsoft.com/office/powerpoint/2010/main" val="18683994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6582" y="1413166"/>
            <a:ext cx="10515600" cy="4710544"/>
          </a:xfrm>
        </p:spPr>
        <p:txBody>
          <a:bodyPr>
            <a:normAutofit/>
          </a:bodyPr>
          <a:lstStyle/>
          <a:p>
            <a:pPr algn="just">
              <a:lnSpc>
                <a:spcPct val="150000"/>
              </a:lnSpc>
              <a:buFont typeface="Wingdings" panose="05000000000000000000" pitchFamily="2" charset="2"/>
              <a:buChar char="Ø"/>
            </a:pPr>
            <a:r>
              <a:rPr lang="tr-TR" sz="2400" dirty="0"/>
              <a:t>Toplumsal sınıfları, salt ekonomik kriterlerle analiz etmek ne kadar indirgemeci ise, onu salt siyasi anlamda bir yönetici kesimle sınırlandırmak da o derece indirgemecidir.</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Toplumsal sınıf ve yapı analizinde kimi düşünürler burjuvazi/</a:t>
            </a:r>
            <a:r>
              <a:rPr lang="tr-TR" sz="2400" dirty="0" err="1"/>
              <a:t>proleterya</a:t>
            </a:r>
            <a:r>
              <a:rPr lang="tr-TR" sz="2400" dirty="0"/>
              <a:t> ayrımını, kimileri devlet/toplumsal sınıf ayrımını, kimileri ise ekonomik çıkarlar/etnik-dini özellikler ayrımını tayin edici  bölümlenme ve belirlenim olarak kabul etmektedir.</a:t>
            </a:r>
          </a:p>
        </p:txBody>
      </p:sp>
    </p:spTree>
    <p:extLst>
      <p:ext uri="{BB962C8B-B14F-4D97-AF65-F5344CB8AC3E}">
        <p14:creationId xmlns:p14="http://schemas.microsoft.com/office/powerpoint/2010/main" val="27191913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6582" y="1149929"/>
            <a:ext cx="10501745" cy="4696690"/>
          </a:xfrm>
        </p:spPr>
        <p:txBody>
          <a:bodyPr>
            <a:normAutofit lnSpcReduction="10000"/>
          </a:bodyPr>
          <a:lstStyle/>
          <a:p>
            <a:pPr algn="just">
              <a:lnSpc>
                <a:spcPct val="150000"/>
              </a:lnSpc>
              <a:buFont typeface="Wingdings" panose="05000000000000000000" pitchFamily="2" charset="2"/>
              <a:buChar char="Ø"/>
            </a:pPr>
            <a:r>
              <a:rPr lang="tr-TR" sz="2400" dirty="0"/>
              <a:t>Toplumsal sınıflar daha çok ekonomik ve kültürel temellidir. </a:t>
            </a:r>
          </a:p>
          <a:p>
            <a:pPr algn="just">
              <a:lnSpc>
                <a:spcPct val="150000"/>
              </a:lnSpc>
              <a:buFont typeface="Wingdings" panose="05000000000000000000" pitchFamily="2" charset="2"/>
              <a:buChar char="Ø"/>
            </a:pPr>
            <a:endParaRPr lang="tr-TR" sz="2400" dirty="0"/>
          </a:p>
          <a:p>
            <a:pPr algn="just">
              <a:lnSpc>
                <a:spcPct val="150000"/>
              </a:lnSpc>
              <a:buFont typeface="Wingdings" panose="05000000000000000000" pitchFamily="2" charset="2"/>
              <a:buChar char="Ø"/>
            </a:pPr>
            <a:r>
              <a:rPr lang="tr-TR" sz="2400" dirty="0"/>
              <a:t>Bu anlamda toplumsal sınıflar; pazar koşulları, tekel kurma şansı, ekonomik güç, mülkiyet, piyasaya sunulan mal ve hizmetlere göre oluşmakta iken, </a:t>
            </a:r>
          </a:p>
          <a:p>
            <a:pPr algn="just">
              <a:lnSpc>
                <a:spcPct val="150000"/>
              </a:lnSpc>
              <a:buFont typeface="Wingdings" panose="05000000000000000000" pitchFamily="2" charset="2"/>
              <a:buChar char="Ø"/>
            </a:pPr>
            <a:r>
              <a:rPr lang="tr-TR" sz="2400" dirty="0"/>
              <a:t>Toplumsal </a:t>
            </a:r>
            <a:r>
              <a:rPr lang="tr-TR" sz="2400" dirty="0" err="1"/>
              <a:t>tabakalaşma</a:t>
            </a:r>
            <a:r>
              <a:rPr lang="tr-TR" sz="2400" dirty="0"/>
              <a:t> daha çok güç, statü, prestij, otorite, hiyerarşik yapılanma gibi salt ekonomik olmayan etkenlere göre oluşmaktadır.</a:t>
            </a:r>
          </a:p>
          <a:p>
            <a:pPr marL="0" indent="0" algn="just">
              <a:lnSpc>
                <a:spcPct val="150000"/>
              </a:lnSpc>
              <a:buNone/>
            </a:pPr>
            <a:endParaRPr lang="tr-TR" sz="2400" dirty="0"/>
          </a:p>
        </p:txBody>
      </p:sp>
    </p:spTree>
    <p:extLst>
      <p:ext uri="{BB962C8B-B14F-4D97-AF65-F5344CB8AC3E}">
        <p14:creationId xmlns:p14="http://schemas.microsoft.com/office/powerpoint/2010/main" val="19830218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91493" y="1630355"/>
            <a:ext cx="9593634" cy="4063864"/>
          </a:xfrm>
        </p:spPr>
        <p:txBody>
          <a:bodyPr/>
          <a:lstStyle/>
          <a:p>
            <a:pPr algn="ctr">
              <a:lnSpc>
                <a:spcPct val="150000"/>
              </a:lnSpc>
            </a:pPr>
            <a:r>
              <a:rPr lang="tr-TR" sz="5400" dirty="0">
                <a:solidFill>
                  <a:srgbClr val="0070C0"/>
                </a:solidFill>
              </a:rPr>
              <a:t>Toplumsal Eşitsizlik </a:t>
            </a:r>
            <a:br>
              <a:rPr lang="tr-TR" sz="5400" dirty="0">
                <a:solidFill>
                  <a:srgbClr val="0070C0"/>
                </a:solidFill>
              </a:rPr>
            </a:br>
            <a:endParaRPr lang="tr-TR" sz="5400" dirty="0">
              <a:solidFill>
                <a:srgbClr val="0070C0"/>
              </a:solidFill>
            </a:endParaRPr>
          </a:p>
        </p:txBody>
      </p:sp>
    </p:spTree>
    <p:extLst>
      <p:ext uri="{BB962C8B-B14F-4D97-AF65-F5344CB8AC3E}">
        <p14:creationId xmlns:p14="http://schemas.microsoft.com/office/powerpoint/2010/main" val="27722622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03564" y="2052918"/>
            <a:ext cx="10390909" cy="4195481"/>
          </a:xfrm>
        </p:spPr>
        <p:txBody>
          <a:bodyPr>
            <a:normAutofit/>
          </a:bodyPr>
          <a:lstStyle/>
          <a:p>
            <a:pPr algn="just">
              <a:lnSpc>
                <a:spcPct val="150000"/>
              </a:lnSpc>
              <a:buFont typeface="Wingdings" panose="05000000000000000000" pitchFamily="2" charset="2"/>
              <a:buChar char="Ø"/>
            </a:pPr>
            <a:r>
              <a:rPr lang="tr-TR" sz="2400" dirty="0"/>
              <a:t>Toplumsal ilişkilerde, hatta toplumlar arası ilişkilerde belirleyici faktörlerden biri olan toplumsal eşitsizlik, toplumda var olan cinsiyet, servet, ırk, renk, sınıf, statü, itibar, tabaka, gelir durumu, eğitim durumu gibi farklılıklar düzleminde kendini gösteren eşit olmama durumlarını ifade eder.</a:t>
            </a:r>
          </a:p>
        </p:txBody>
      </p:sp>
    </p:spTree>
    <p:extLst>
      <p:ext uri="{BB962C8B-B14F-4D97-AF65-F5344CB8AC3E}">
        <p14:creationId xmlns:p14="http://schemas.microsoft.com/office/powerpoint/2010/main" val="244396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28255" y="2052918"/>
            <a:ext cx="10293927" cy="4195481"/>
          </a:xfrm>
        </p:spPr>
        <p:txBody>
          <a:bodyPr>
            <a:normAutofit/>
          </a:bodyPr>
          <a:lstStyle/>
          <a:p>
            <a:pPr algn="just">
              <a:lnSpc>
                <a:spcPct val="150000"/>
              </a:lnSpc>
              <a:buFont typeface="Wingdings" panose="05000000000000000000" pitchFamily="2" charset="2"/>
              <a:buChar char="Ø"/>
            </a:pPr>
            <a:r>
              <a:rPr lang="tr-TR" sz="2800" dirty="0"/>
              <a:t>Bir gerçeklik olarak toplumsal eşitsizlik, bir toplumsal sorundur ve tam da bunun için toplumsal eşitsizlik, sosyolojide çoğu zaman sosyal adalet ve sosyal bütünleşmeyle birlikte ele alınmıştır.</a:t>
            </a:r>
          </a:p>
        </p:txBody>
      </p:sp>
    </p:spTree>
    <p:extLst>
      <p:ext uri="{BB962C8B-B14F-4D97-AF65-F5344CB8AC3E}">
        <p14:creationId xmlns:p14="http://schemas.microsoft.com/office/powerpoint/2010/main" val="5687049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03563" y="1246910"/>
            <a:ext cx="10404764" cy="4752107"/>
          </a:xfrm>
        </p:spPr>
        <p:txBody>
          <a:bodyPr>
            <a:normAutofit lnSpcReduction="10000"/>
          </a:bodyPr>
          <a:lstStyle/>
          <a:p>
            <a:pPr algn="just">
              <a:lnSpc>
                <a:spcPct val="150000"/>
              </a:lnSpc>
              <a:buFont typeface="Wingdings" panose="05000000000000000000" pitchFamily="2" charset="2"/>
              <a:buChar char="Ø"/>
            </a:pPr>
            <a:r>
              <a:rPr lang="tr-TR" sz="2400" dirty="0"/>
              <a:t>Eşitsizliklerin varlığını ortaya koymak, toplumsal sınıf deyimini kullanmayı gerekli kılacak bir gerekçe oluşturmayabilir. </a:t>
            </a:r>
          </a:p>
          <a:p>
            <a:pPr algn="just">
              <a:lnSpc>
                <a:spcPct val="150000"/>
              </a:lnSpc>
              <a:buFont typeface="Arial" panose="020B0604020202020204" pitchFamily="34" charset="0"/>
              <a:buChar char="•"/>
            </a:pPr>
            <a:r>
              <a:rPr lang="tr-TR" sz="2400" dirty="0"/>
              <a:t>Zira sınıfın belirlenebilmesi için daha fazla veriye gereksinim vardır.</a:t>
            </a:r>
          </a:p>
          <a:p>
            <a:pPr algn="just">
              <a:lnSpc>
                <a:spcPct val="150000"/>
              </a:lnSpc>
              <a:buFont typeface="Arial" panose="020B0604020202020204" pitchFamily="34" charset="0"/>
              <a:buChar char="•"/>
            </a:pPr>
            <a:r>
              <a:rPr lang="tr-TR" sz="2400" dirty="0"/>
              <a:t>Çok belirgin gelir ve otorite farklarının bulunduğu bir toplumda pekâlâ toplumsal sınıflara rastlanmayabilir. </a:t>
            </a:r>
          </a:p>
          <a:p>
            <a:pPr marL="0" indent="0" algn="just">
              <a:lnSpc>
                <a:spcPct val="150000"/>
              </a:lnSpc>
              <a:buNone/>
            </a:pPr>
            <a:endParaRPr lang="tr-TR" sz="2400" dirty="0"/>
          </a:p>
          <a:p>
            <a:pPr algn="just">
              <a:lnSpc>
                <a:spcPct val="150000"/>
              </a:lnSpc>
              <a:buFont typeface="Wingdings" panose="05000000000000000000" pitchFamily="2" charset="2"/>
              <a:buChar char="Ø"/>
            </a:pPr>
            <a:r>
              <a:rPr lang="tr-TR" sz="2400" dirty="0"/>
              <a:t>Mantıksal anlamda sınıf, belirli özelliklere sahip olan kişilerden oluşan bir kategoridir.</a:t>
            </a:r>
          </a:p>
        </p:txBody>
      </p:sp>
    </p:spTree>
    <p:extLst>
      <p:ext uri="{BB962C8B-B14F-4D97-AF65-F5344CB8AC3E}">
        <p14:creationId xmlns:p14="http://schemas.microsoft.com/office/powerpoint/2010/main" val="3063487893"/>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1144</TotalTime>
  <Words>2009</Words>
  <Application>Microsoft Office PowerPoint</Application>
  <PresentationFormat>Geniş ekran</PresentationFormat>
  <Paragraphs>180</Paragraphs>
  <Slides>57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57</vt:i4>
      </vt:variant>
    </vt:vector>
  </HeadingPairs>
  <TitlesOfParts>
    <vt:vector size="63" baseType="lpstr">
      <vt:lpstr>Arial</vt:lpstr>
      <vt:lpstr>Calibri</vt:lpstr>
      <vt:lpstr>Century Gothic</vt:lpstr>
      <vt:lpstr>Wingdings</vt:lpstr>
      <vt:lpstr>Wingdings 3</vt:lpstr>
      <vt:lpstr>Duman</vt:lpstr>
      <vt:lpstr>TOPLUMSAL TABAKALAŞMA         VE  EŞİTSİZLİK</vt:lpstr>
      <vt:lpstr>PowerPoint Sunusu</vt:lpstr>
      <vt:lpstr>Bütün tabakalaşmış toplumsal şu özellikleri taşırlar:</vt:lpstr>
      <vt:lpstr>PowerPoint Sunusu</vt:lpstr>
      <vt:lpstr>PowerPoint Sunusu</vt:lpstr>
      <vt:lpstr>PowerPoint Sunusu</vt:lpstr>
      <vt:lpstr>PowerPoint Sunusu</vt:lpstr>
      <vt:lpstr>PowerPoint Sunusu</vt:lpstr>
      <vt:lpstr>PowerPoint Sunusu</vt:lpstr>
      <vt:lpstr>TOPLUMSAL TABAKALAŞMA TÜRLERİ</vt:lpstr>
      <vt:lpstr>PowerPoint Sunusu</vt:lpstr>
      <vt:lpstr>Tabakalaşmanın En Uç Biçimi Olarak KÖLELİK</vt:lpstr>
      <vt:lpstr>PowerPoint Sunusu</vt:lpstr>
      <vt:lpstr>PowerPoint Sunusu</vt:lpstr>
      <vt:lpstr>PowerPoint Sunusu</vt:lpstr>
      <vt:lpstr>PowerPoint Sunusu</vt:lpstr>
      <vt:lpstr>PowerPoint Sunusu</vt:lpstr>
      <vt:lpstr>PowerPoint Sunusu</vt:lpstr>
      <vt:lpstr>PowerPoint Sunusu</vt:lpstr>
      <vt:lpstr>PowerPoint Sunusu</vt:lpstr>
      <vt:lpstr>  KAST SİSTEMİ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ZÜMRE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TOPLUMSAL SINIFLAR</vt:lpstr>
      <vt:lpstr>PowerPoint Sunusu</vt:lpstr>
      <vt:lpstr>PowerPoint Sunusu</vt:lpstr>
      <vt:lpstr>PowerPoint Sunusu</vt:lpstr>
      <vt:lpstr>PowerPoint Sunusu</vt:lpstr>
      <vt:lpstr>PowerPoint Sunusu</vt:lpstr>
      <vt:lpstr>PowerPoint Sunusu</vt:lpstr>
      <vt:lpstr>PowerPoint Sunusu</vt:lpstr>
      <vt:lpstr>PowerPoint Sunusu</vt:lpstr>
      <vt:lpstr>Toplumsal Eşitsizlik  </vt:lpstr>
      <vt:lpstr>PowerPoint Sunusu</vt:lpstr>
      <vt:lpstr>PowerPoint Sunusu</vt:lpstr>
      <vt:lpstr>PowerPoint Sunusu</vt:lpstr>
    </vt:vector>
  </TitlesOfParts>
  <Company>Silentall Unattended Installer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TOPLUMSAL TABAKALAŞMA        VE  EŞİTSİZLİK</dc:title>
  <dc:creator>ronaldinho424</dc:creator>
  <cp:lastModifiedBy> </cp:lastModifiedBy>
  <cp:revision>106</cp:revision>
  <dcterms:created xsi:type="dcterms:W3CDTF">2020-12-14T16:11:20Z</dcterms:created>
  <dcterms:modified xsi:type="dcterms:W3CDTF">2020-12-27T11:35:25Z</dcterms:modified>
</cp:coreProperties>
</file>