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459" autoAdjust="0"/>
  </p:normalViewPr>
  <p:slideViewPr>
    <p:cSldViewPr>
      <p:cViewPr varScale="1">
        <p:scale>
          <a:sx n="67" d="100"/>
          <a:sy n="67" d="100"/>
        </p:scale>
        <p:origin x="-1476"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tr-TR" smtClean="0"/>
              <a:t>Asıl başlık stili için tıklatın</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13.1.2021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4" name="Date Placeholder 3"/>
          <p:cNvSpPr>
            <a:spLocks noGrp="1"/>
          </p:cNvSpPr>
          <p:nvPr>
            <p:ph type="dt" sz="half" idx="10"/>
          </p:nvPr>
        </p:nvSpPr>
        <p:spPr/>
        <p:txBody>
          <a:bodyPr/>
          <a:lstStyle/>
          <a:p>
            <a:fld id="{A23720DD-5B6D-40BF-8493-A6B52D484E6B}" type="datetimeFigureOut">
              <a:rPr lang="tr-TR" smtClean="0"/>
              <a:t>13.1.2021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tr-TR" smtClean="0"/>
              <a:t>Asıl başlık stili için tıklatın</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13.1.2021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13.1.2021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13.1.2021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13.1.2021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13.1.2021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tr-TR" smtClean="0"/>
              <a:t>Asıl başlık stili için tıklatın</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13.1.2021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tr-TR" smtClean="0"/>
              <a:t>Asıl başlık stili için tıklatın</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13.1.2021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tr-TR" smtClean="0"/>
              <a:t>Resim eklemek için simgeyi tıklatın</a:t>
            </a:r>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13.1.2021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13.1.2021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A23720DD-5B6D-40BF-8493-A6B52D484E6B}" type="datetimeFigureOut">
              <a:rPr lang="tr-TR" smtClean="0"/>
              <a:t>13.1.2021</a:t>
            </a:fld>
            <a:endParaRPr lang="tr-TR"/>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F302176B-0E47-46AC-8F43-DAB4B8A37D06}" type="slidenum">
              <a:rPr lang="tr-TR" smtClean="0"/>
              <a:t>‹#›</a:t>
            </a:fld>
            <a:endParaRPr lang="tr-TR"/>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87882" y="0"/>
            <a:ext cx="9433048" cy="1772816"/>
          </a:xfrm>
        </p:spPr>
        <p:txBody>
          <a:bodyPr/>
          <a:lstStyle/>
          <a:p>
            <a:pPr algn="ctr"/>
            <a:r>
              <a:rPr lang="tr-TR" b="1" dirty="0"/>
              <a:t>GEORG </a:t>
            </a:r>
            <a:r>
              <a:rPr lang="tr-TR" b="1" dirty="0" smtClean="0"/>
              <a:t>SİMMEL (1858-1918</a:t>
            </a:r>
            <a:r>
              <a:rPr lang="tr-TR" b="1" dirty="0"/>
              <a:t>)</a:t>
            </a:r>
            <a:r>
              <a:rPr lang="tr-TR" dirty="0" smtClean="0"/>
              <a:t/>
            </a:r>
            <a:br>
              <a:rPr lang="tr-TR" dirty="0" smtClean="0"/>
            </a:br>
            <a:endParaRPr lang="tr-TR" dirty="0"/>
          </a:p>
        </p:txBody>
      </p:sp>
      <p:sp>
        <p:nvSpPr>
          <p:cNvPr id="3" name="Alt Başlık 2"/>
          <p:cNvSpPr>
            <a:spLocks noGrp="1"/>
          </p:cNvSpPr>
          <p:nvPr>
            <p:ph type="subTitle" idx="1"/>
          </p:nvPr>
        </p:nvSpPr>
        <p:spPr>
          <a:xfrm>
            <a:off x="3779912" y="1484784"/>
            <a:ext cx="5098001" cy="4824536"/>
          </a:xfrm>
        </p:spPr>
        <p:txBody>
          <a:bodyPr>
            <a:normAutofit fontScale="92500" lnSpcReduction="10000"/>
          </a:bodyPr>
          <a:lstStyle/>
          <a:p>
            <a:pPr marL="342900" indent="-342900">
              <a:spcAft>
                <a:spcPts val="1800"/>
              </a:spcAft>
              <a:buFont typeface="Wingdings" panose="05000000000000000000" pitchFamily="2" charset="2"/>
              <a:buChar char="v"/>
            </a:pPr>
            <a:r>
              <a:rPr lang="tr-TR" b="1" dirty="0">
                <a:solidFill>
                  <a:schemeClr val="tx1"/>
                </a:solidFill>
              </a:rPr>
              <a:t>Georg </a:t>
            </a:r>
            <a:r>
              <a:rPr lang="tr-TR" b="1" dirty="0" err="1">
                <a:solidFill>
                  <a:schemeClr val="tx1"/>
                </a:solidFill>
              </a:rPr>
              <a:t>Simmel</a:t>
            </a:r>
            <a:r>
              <a:rPr lang="tr-TR" b="1" dirty="0">
                <a:solidFill>
                  <a:schemeClr val="tx1"/>
                </a:solidFill>
              </a:rPr>
              <a:t> </a:t>
            </a:r>
            <a:r>
              <a:rPr lang="tr-TR" dirty="0">
                <a:solidFill>
                  <a:schemeClr val="tx1"/>
                </a:solidFill>
              </a:rPr>
              <a:t>Berlin’de bir </a:t>
            </a:r>
            <a:r>
              <a:rPr lang="tr-TR" dirty="0" smtClean="0">
                <a:solidFill>
                  <a:schemeClr val="tx1"/>
                </a:solidFill>
              </a:rPr>
              <a:t>işadamının </a:t>
            </a:r>
            <a:r>
              <a:rPr lang="tr-TR" dirty="0">
                <a:solidFill>
                  <a:schemeClr val="tx1"/>
                </a:solidFill>
              </a:rPr>
              <a:t>oğlu olarak doğmuş, felsefe, </a:t>
            </a:r>
            <a:r>
              <a:rPr lang="tr-TR" dirty="0" smtClean="0">
                <a:solidFill>
                  <a:schemeClr val="tx1"/>
                </a:solidFill>
              </a:rPr>
              <a:t>tarih</a:t>
            </a:r>
            <a:r>
              <a:rPr lang="tr-TR" dirty="0">
                <a:solidFill>
                  <a:schemeClr val="tx1"/>
                </a:solidFill>
              </a:rPr>
              <a:t>, psikoloji ve İtalyanca eğitimi </a:t>
            </a:r>
            <a:r>
              <a:rPr lang="tr-TR" dirty="0" smtClean="0">
                <a:solidFill>
                  <a:schemeClr val="tx1"/>
                </a:solidFill>
              </a:rPr>
              <a:t>almış</a:t>
            </a:r>
            <a:r>
              <a:rPr lang="tr-TR" dirty="0">
                <a:solidFill>
                  <a:schemeClr val="tx1"/>
                </a:solidFill>
              </a:rPr>
              <a:t>, Berlin ve </a:t>
            </a:r>
            <a:r>
              <a:rPr lang="tr-TR" dirty="0" err="1">
                <a:solidFill>
                  <a:schemeClr val="tx1"/>
                </a:solidFill>
              </a:rPr>
              <a:t>Strausbourg</a:t>
            </a:r>
            <a:r>
              <a:rPr lang="tr-TR" dirty="0">
                <a:solidFill>
                  <a:schemeClr val="tx1"/>
                </a:solidFill>
              </a:rPr>
              <a:t> </a:t>
            </a:r>
            <a:r>
              <a:rPr lang="tr-TR" dirty="0" smtClean="0">
                <a:solidFill>
                  <a:schemeClr val="tx1"/>
                </a:solidFill>
              </a:rPr>
              <a:t>Üniversitelerinde </a:t>
            </a:r>
            <a:r>
              <a:rPr lang="tr-TR" dirty="0">
                <a:solidFill>
                  <a:schemeClr val="tx1"/>
                </a:solidFill>
              </a:rPr>
              <a:t>ders vermiştir. </a:t>
            </a:r>
            <a:endParaRPr lang="tr-TR" dirty="0" smtClean="0">
              <a:solidFill>
                <a:schemeClr val="tx1"/>
              </a:solidFill>
            </a:endParaRPr>
          </a:p>
          <a:p>
            <a:pPr marL="342900" indent="-342900">
              <a:spcAft>
                <a:spcPts val="1800"/>
              </a:spcAft>
              <a:buFont typeface="Wingdings" panose="05000000000000000000" pitchFamily="2" charset="2"/>
              <a:buChar char="v"/>
            </a:pPr>
            <a:r>
              <a:rPr lang="tr-TR" dirty="0" smtClean="0">
                <a:solidFill>
                  <a:schemeClr val="tx1"/>
                </a:solidFill>
              </a:rPr>
              <a:t>1910 </a:t>
            </a:r>
            <a:r>
              <a:rPr lang="tr-TR" dirty="0">
                <a:solidFill>
                  <a:schemeClr val="tx1"/>
                </a:solidFill>
              </a:rPr>
              <a:t>yılında </a:t>
            </a:r>
            <a:r>
              <a:rPr lang="tr-TR" dirty="0" err="1">
                <a:solidFill>
                  <a:schemeClr val="tx1"/>
                </a:solidFill>
              </a:rPr>
              <a:t>Weber’le</a:t>
            </a:r>
            <a:r>
              <a:rPr lang="tr-TR" dirty="0">
                <a:solidFill>
                  <a:schemeClr val="tx1"/>
                </a:solidFill>
              </a:rPr>
              <a:t> birlikte Alman Sosyoloji Derneği’ni kuran </a:t>
            </a:r>
            <a:r>
              <a:rPr lang="tr-TR" dirty="0" err="1">
                <a:solidFill>
                  <a:schemeClr val="tx1"/>
                </a:solidFill>
              </a:rPr>
              <a:t>Simmel’in</a:t>
            </a:r>
            <a:r>
              <a:rPr lang="tr-TR" dirty="0">
                <a:solidFill>
                  <a:schemeClr val="tx1"/>
                </a:solidFill>
              </a:rPr>
              <a:t> </a:t>
            </a:r>
            <a:r>
              <a:rPr lang="tr-TR" dirty="0" smtClean="0">
                <a:solidFill>
                  <a:schemeClr val="tx1"/>
                </a:solidFill>
              </a:rPr>
              <a:t>düşünceleri </a:t>
            </a:r>
            <a:r>
              <a:rPr lang="tr-TR" dirty="0">
                <a:solidFill>
                  <a:schemeClr val="tx1"/>
                </a:solidFill>
              </a:rPr>
              <a:t>George </a:t>
            </a:r>
            <a:r>
              <a:rPr lang="tr-TR" dirty="0" err="1">
                <a:solidFill>
                  <a:schemeClr val="tx1"/>
                </a:solidFill>
              </a:rPr>
              <a:t>Lukâcs</a:t>
            </a:r>
            <a:r>
              <a:rPr lang="tr-TR" dirty="0">
                <a:solidFill>
                  <a:schemeClr val="tx1"/>
                </a:solidFill>
              </a:rPr>
              <a:t>, </a:t>
            </a:r>
            <a:r>
              <a:rPr lang="tr-TR" dirty="0" err="1">
                <a:solidFill>
                  <a:schemeClr val="tx1"/>
                </a:solidFill>
              </a:rPr>
              <a:t>Talcott</a:t>
            </a:r>
            <a:r>
              <a:rPr lang="tr-TR" dirty="0">
                <a:solidFill>
                  <a:schemeClr val="tx1"/>
                </a:solidFill>
              </a:rPr>
              <a:t> </a:t>
            </a:r>
            <a:r>
              <a:rPr lang="tr-TR" dirty="0" err="1">
                <a:solidFill>
                  <a:schemeClr val="tx1"/>
                </a:solidFill>
              </a:rPr>
              <a:t>Parsons</a:t>
            </a:r>
            <a:r>
              <a:rPr lang="tr-TR" dirty="0">
                <a:solidFill>
                  <a:schemeClr val="tx1"/>
                </a:solidFill>
              </a:rPr>
              <a:t> ve Robert </a:t>
            </a:r>
            <a:r>
              <a:rPr lang="tr-TR" dirty="0" err="1">
                <a:solidFill>
                  <a:schemeClr val="tx1"/>
                </a:solidFill>
              </a:rPr>
              <a:t>Merton</a:t>
            </a:r>
            <a:r>
              <a:rPr lang="tr-TR" dirty="0">
                <a:solidFill>
                  <a:schemeClr val="tx1"/>
                </a:solidFill>
              </a:rPr>
              <a:t> gibi sosyologları </a:t>
            </a:r>
            <a:r>
              <a:rPr lang="tr-TR" dirty="0" smtClean="0">
                <a:solidFill>
                  <a:schemeClr val="tx1"/>
                </a:solidFill>
              </a:rPr>
              <a:t>etkilemiştir. </a:t>
            </a:r>
          </a:p>
          <a:p>
            <a:pPr marL="342900" indent="-342900">
              <a:spcAft>
                <a:spcPts val="1800"/>
              </a:spcAft>
              <a:buFont typeface="Wingdings" panose="05000000000000000000" pitchFamily="2" charset="2"/>
              <a:buChar char="v"/>
            </a:pPr>
            <a:r>
              <a:rPr lang="tr-TR" dirty="0" smtClean="0">
                <a:solidFill>
                  <a:schemeClr val="tx1"/>
                </a:solidFill>
              </a:rPr>
              <a:t>En </a:t>
            </a:r>
            <a:r>
              <a:rPr lang="tr-TR" dirty="0">
                <a:solidFill>
                  <a:schemeClr val="tx1"/>
                </a:solidFill>
              </a:rPr>
              <a:t>önemli eserleri arasında Metropol ve Tinsel Hayat (1903), Paranın </a:t>
            </a:r>
            <a:r>
              <a:rPr lang="tr-TR" dirty="0" smtClean="0">
                <a:solidFill>
                  <a:schemeClr val="tx1"/>
                </a:solidFill>
              </a:rPr>
              <a:t>Felsefesi </a:t>
            </a:r>
            <a:r>
              <a:rPr lang="tr-TR" dirty="0">
                <a:solidFill>
                  <a:schemeClr val="tx1"/>
                </a:solidFill>
              </a:rPr>
              <a:t>(1900), Tarih Felsefesinin </a:t>
            </a:r>
            <a:r>
              <a:rPr lang="tr-TR" dirty="0" smtClean="0">
                <a:solidFill>
                  <a:schemeClr val="tx1"/>
                </a:solidFill>
              </a:rPr>
              <a:t>Sorunları </a:t>
            </a:r>
            <a:r>
              <a:rPr lang="tr-TR" dirty="0">
                <a:solidFill>
                  <a:schemeClr val="tx1"/>
                </a:solidFill>
              </a:rPr>
              <a:t>(1892) ve Toplumsal Farklılaşma Üzerine (1890) sayılabilir.</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3839" y="1988840"/>
            <a:ext cx="3456384" cy="3423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3001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04664"/>
            <a:ext cx="8640960" cy="924475"/>
          </a:xfrm>
        </p:spPr>
        <p:txBody>
          <a:bodyPr/>
          <a:lstStyle/>
          <a:p>
            <a:r>
              <a:rPr lang="tr-TR" sz="2800" b="1" dirty="0" err="1">
                <a:solidFill>
                  <a:schemeClr val="tx2"/>
                </a:solidFill>
              </a:rPr>
              <a:t>Simmel’in</a:t>
            </a:r>
            <a:r>
              <a:rPr lang="tr-TR" sz="2800" b="1" dirty="0">
                <a:solidFill>
                  <a:schemeClr val="tx2"/>
                </a:solidFill>
              </a:rPr>
              <a:t> Sosyolojisinin Genel Özellikleri</a:t>
            </a:r>
          </a:p>
        </p:txBody>
      </p:sp>
      <p:sp>
        <p:nvSpPr>
          <p:cNvPr id="3" name="İçerik Yer Tutucusu 2"/>
          <p:cNvSpPr>
            <a:spLocks noGrp="1"/>
          </p:cNvSpPr>
          <p:nvPr>
            <p:ph idx="1"/>
          </p:nvPr>
        </p:nvSpPr>
        <p:spPr>
          <a:xfrm>
            <a:off x="251520" y="1961456"/>
            <a:ext cx="8640959" cy="4896544"/>
          </a:xfrm>
        </p:spPr>
        <p:txBody>
          <a:bodyPr>
            <a:normAutofit/>
          </a:bodyPr>
          <a:lstStyle/>
          <a:p>
            <a:pPr>
              <a:spcAft>
                <a:spcPts val="1800"/>
              </a:spcAft>
            </a:pPr>
            <a:r>
              <a:rPr lang="tr-TR" dirty="0" err="1"/>
              <a:t>Simmel</a:t>
            </a:r>
            <a:r>
              <a:rPr lang="tr-TR" dirty="0"/>
              <a:t> sosyolojiyi diğer bilimlerden bağımsız bir bilim olarak kurmaya çalışmış, sosyolojinin temelinin </a:t>
            </a:r>
            <a:r>
              <a:rPr lang="tr-TR" dirty="0">
                <a:solidFill>
                  <a:schemeClr val="accent6">
                    <a:lumMod val="60000"/>
                    <a:lumOff val="40000"/>
                  </a:schemeClr>
                </a:solidFill>
              </a:rPr>
              <a:t>ahlaki kurallar değil, bilim etiği </a:t>
            </a:r>
            <a:r>
              <a:rPr lang="tr-TR" dirty="0"/>
              <a:t>olduğunu </a:t>
            </a:r>
            <a:r>
              <a:rPr lang="tr-TR" dirty="0" smtClean="0"/>
              <a:t>ve </a:t>
            </a:r>
            <a:r>
              <a:rPr lang="tr-TR" dirty="0"/>
              <a:t>inceleme nesnesinin de </a:t>
            </a:r>
            <a:r>
              <a:rPr lang="tr-TR" dirty="0">
                <a:solidFill>
                  <a:schemeClr val="accent6">
                    <a:lumMod val="60000"/>
                    <a:lumOff val="40000"/>
                  </a:schemeClr>
                </a:solidFill>
              </a:rPr>
              <a:t>birey ya da toplum değil</a:t>
            </a:r>
            <a:r>
              <a:rPr lang="tr-TR" dirty="0"/>
              <a:t>, </a:t>
            </a:r>
            <a:r>
              <a:rPr lang="tr-TR" dirty="0">
                <a:solidFill>
                  <a:schemeClr val="accent6">
                    <a:lumMod val="60000"/>
                    <a:lumOff val="40000"/>
                  </a:schemeClr>
                </a:solidFill>
              </a:rPr>
              <a:t>toplumsal etkileşim </a:t>
            </a:r>
            <a:r>
              <a:rPr lang="tr-TR" dirty="0"/>
              <a:t>olduğunu </a:t>
            </a:r>
            <a:r>
              <a:rPr lang="tr-TR" dirty="0" smtClean="0"/>
              <a:t>savunmuştur.</a:t>
            </a:r>
          </a:p>
          <a:p>
            <a:pPr>
              <a:spcAft>
                <a:spcPts val="1800"/>
              </a:spcAft>
            </a:pPr>
            <a:r>
              <a:rPr lang="tr-TR" dirty="0"/>
              <a:t>O</a:t>
            </a:r>
            <a:r>
              <a:rPr lang="tr-TR" dirty="0" smtClean="0"/>
              <a:t>lguları </a:t>
            </a:r>
            <a:r>
              <a:rPr lang="tr-TR" dirty="0"/>
              <a:t>tarihsel ve toplumsal bağlamlarından soyut olarak inceleyerek </a:t>
            </a:r>
            <a:r>
              <a:rPr lang="tr-TR" dirty="0">
                <a:solidFill>
                  <a:schemeClr val="accent6">
                    <a:lumMod val="60000"/>
                    <a:lumOff val="40000"/>
                  </a:schemeClr>
                </a:solidFill>
              </a:rPr>
              <a:t>bağlama göre farklılık </a:t>
            </a:r>
            <a:r>
              <a:rPr lang="tr-TR" dirty="0" smtClean="0">
                <a:solidFill>
                  <a:schemeClr val="accent6">
                    <a:lumMod val="60000"/>
                    <a:lumOff val="40000"/>
                  </a:schemeClr>
                </a:solidFill>
              </a:rPr>
              <a:t>göstermeyen </a:t>
            </a:r>
            <a:r>
              <a:rPr lang="tr-TR" dirty="0">
                <a:solidFill>
                  <a:schemeClr val="accent6">
                    <a:lumMod val="60000"/>
                    <a:lumOff val="40000"/>
                  </a:schemeClr>
                </a:solidFill>
              </a:rPr>
              <a:t>davranış kalıplarını ve toplumsal yasaları</a:t>
            </a:r>
            <a:r>
              <a:rPr lang="tr-TR" dirty="0"/>
              <a:t> ortaya koymaya çalışan ve birey ve toplum arasındaki diyalektik ilişkiyi vurgulayan bir sosyolojidir</a:t>
            </a:r>
            <a:r>
              <a:rPr lang="tr-TR" dirty="0" smtClean="0"/>
              <a:t>.</a:t>
            </a:r>
          </a:p>
          <a:p>
            <a:pPr>
              <a:spcAft>
                <a:spcPts val="1800"/>
              </a:spcAft>
            </a:pPr>
            <a:r>
              <a:rPr lang="tr-TR" dirty="0" err="1"/>
              <a:t>Simmel’e</a:t>
            </a:r>
            <a:r>
              <a:rPr lang="tr-TR" dirty="0"/>
              <a:t> göre sosyologlar </a:t>
            </a:r>
            <a:r>
              <a:rPr lang="tr-TR" dirty="0" smtClean="0"/>
              <a:t>herhangi </a:t>
            </a:r>
            <a:r>
              <a:rPr lang="tr-TR" dirty="0"/>
              <a:t>bir teorik bakış açısını benimsemeyerek risk almalı, teorik açıdan </a:t>
            </a:r>
            <a:r>
              <a:rPr lang="tr-TR" dirty="0">
                <a:solidFill>
                  <a:schemeClr val="accent6">
                    <a:lumMod val="60000"/>
                    <a:lumOff val="40000"/>
                  </a:schemeClr>
                </a:solidFill>
              </a:rPr>
              <a:t>“evsiz” </a:t>
            </a:r>
            <a:r>
              <a:rPr lang="tr-TR" dirty="0" smtClean="0"/>
              <a:t>olmalıdırlar. </a:t>
            </a:r>
          </a:p>
          <a:p>
            <a:pPr>
              <a:spcAft>
                <a:spcPts val="1800"/>
              </a:spcAft>
            </a:pPr>
            <a:r>
              <a:rPr lang="tr-TR" dirty="0" err="1"/>
              <a:t>Simmel’e</a:t>
            </a:r>
            <a:r>
              <a:rPr lang="tr-TR" dirty="0"/>
              <a:t> göre bir bilim disiplininin kendi problemlerini özerk bir şekilde bulup tanımlaması, disipline hem özerklik hem de iç ve dış meşruluk kazandıracaktır</a:t>
            </a:r>
            <a:r>
              <a:rPr lang="tr-TR" dirty="0" smtClean="0"/>
              <a:t>.</a:t>
            </a:r>
          </a:p>
          <a:p>
            <a:endParaRPr lang="tr-TR" dirty="0" smtClean="0"/>
          </a:p>
          <a:p>
            <a:endParaRPr lang="tr-TR" dirty="0"/>
          </a:p>
        </p:txBody>
      </p:sp>
    </p:spTree>
    <p:extLst>
      <p:ext uri="{BB962C8B-B14F-4D97-AF65-F5344CB8AC3E}">
        <p14:creationId xmlns:p14="http://schemas.microsoft.com/office/powerpoint/2010/main" val="950977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764704"/>
            <a:ext cx="9433048" cy="924475"/>
          </a:xfrm>
        </p:spPr>
        <p:txBody>
          <a:bodyPr/>
          <a:lstStyle/>
          <a:p>
            <a:r>
              <a:rPr lang="tr-TR" sz="2800" b="1" dirty="0" err="1">
                <a:solidFill>
                  <a:schemeClr val="tx2"/>
                </a:solidFill>
              </a:rPr>
              <a:t>Simmel</a:t>
            </a:r>
            <a:r>
              <a:rPr lang="tr-TR" sz="2800" b="1" dirty="0">
                <a:solidFill>
                  <a:schemeClr val="tx2"/>
                </a:solidFill>
              </a:rPr>
              <a:t> Sosyolojisinde Diyalektik Düşünce</a:t>
            </a:r>
          </a:p>
        </p:txBody>
      </p:sp>
      <p:sp>
        <p:nvSpPr>
          <p:cNvPr id="3" name="İçerik Yer Tutucusu 2"/>
          <p:cNvSpPr>
            <a:spLocks noGrp="1"/>
          </p:cNvSpPr>
          <p:nvPr>
            <p:ph idx="1"/>
          </p:nvPr>
        </p:nvSpPr>
        <p:spPr>
          <a:xfrm>
            <a:off x="251520" y="1807361"/>
            <a:ext cx="8568952" cy="4051437"/>
          </a:xfrm>
        </p:spPr>
        <p:txBody>
          <a:bodyPr/>
          <a:lstStyle/>
          <a:p>
            <a:pPr>
              <a:spcAft>
                <a:spcPts val="1800"/>
              </a:spcAft>
            </a:pPr>
            <a:r>
              <a:rPr lang="tr-TR" dirty="0" err="1" smtClean="0"/>
              <a:t>Simmel</a:t>
            </a:r>
            <a:r>
              <a:rPr lang="tr-TR" dirty="0" smtClean="0"/>
              <a:t>, </a:t>
            </a:r>
            <a:r>
              <a:rPr lang="tr-TR" dirty="0"/>
              <a:t>toplumsal birimler arasındaki çatışmaları ve karşılıklı bağlılığı ortaya </a:t>
            </a:r>
            <a:r>
              <a:rPr lang="tr-TR" dirty="0" smtClean="0"/>
              <a:t>koymaya </a:t>
            </a:r>
            <a:r>
              <a:rPr lang="tr-TR" dirty="0"/>
              <a:t>çalışan, birey ve toplum arasındaki bağlantı ve gerilimleri vurgulayan </a:t>
            </a:r>
            <a:r>
              <a:rPr lang="tr-TR" dirty="0" smtClean="0">
                <a:solidFill>
                  <a:schemeClr val="accent6">
                    <a:lumMod val="60000"/>
                    <a:lumOff val="40000"/>
                  </a:schemeClr>
                </a:solidFill>
              </a:rPr>
              <a:t>diyalektik </a:t>
            </a:r>
            <a:r>
              <a:rPr lang="tr-TR" dirty="0">
                <a:solidFill>
                  <a:schemeClr val="accent6">
                    <a:lumMod val="60000"/>
                    <a:lumOff val="40000"/>
                  </a:schemeClr>
                </a:solidFill>
              </a:rPr>
              <a:t>bir yaklaşım </a:t>
            </a:r>
            <a:r>
              <a:rPr lang="tr-TR" dirty="0" smtClean="0"/>
              <a:t>benimsemiştir.</a:t>
            </a:r>
          </a:p>
          <a:p>
            <a:pPr>
              <a:spcAft>
                <a:spcPts val="1800"/>
              </a:spcAft>
            </a:pPr>
            <a:r>
              <a:rPr lang="tr-TR" dirty="0" smtClean="0"/>
              <a:t>Bireyin </a:t>
            </a:r>
            <a:r>
              <a:rPr lang="tr-TR" dirty="0"/>
              <a:t>hem topluma dahil olduğunu hem de toplumun karşısında durduğunu, toplumun hem içinde hem de dışında </a:t>
            </a:r>
            <a:r>
              <a:rPr lang="tr-TR" dirty="0" smtClean="0"/>
              <a:t>olduğunu</a:t>
            </a:r>
            <a:r>
              <a:rPr lang="tr-TR" dirty="0"/>
              <a:t>, hem bireyin toplum için hem de toplumun birey için var olduğunu, </a:t>
            </a:r>
            <a:r>
              <a:rPr lang="tr-TR" dirty="0" smtClean="0">
                <a:solidFill>
                  <a:schemeClr val="accent6">
                    <a:lumMod val="60000"/>
                    <a:lumOff val="40000"/>
                  </a:schemeClr>
                </a:solidFill>
              </a:rPr>
              <a:t>toplumun </a:t>
            </a:r>
            <a:r>
              <a:rPr lang="tr-TR" dirty="0">
                <a:solidFill>
                  <a:schemeClr val="accent6">
                    <a:lumMod val="60000"/>
                    <a:lumOff val="40000"/>
                  </a:schemeClr>
                </a:solidFill>
              </a:rPr>
              <a:t>bir yandan bireyselliğin ve özerkliğin oluşmasına izin verdiğini, diğer </a:t>
            </a:r>
            <a:r>
              <a:rPr lang="tr-TR" dirty="0" smtClean="0">
                <a:solidFill>
                  <a:schemeClr val="accent6">
                    <a:lumMod val="60000"/>
                    <a:lumOff val="40000"/>
                  </a:schemeClr>
                </a:solidFill>
              </a:rPr>
              <a:t>yandan </a:t>
            </a:r>
            <a:r>
              <a:rPr lang="tr-TR" dirty="0">
                <a:solidFill>
                  <a:schemeClr val="accent6">
                    <a:lumMod val="60000"/>
                    <a:lumOff val="40000"/>
                  </a:schemeClr>
                </a:solidFill>
              </a:rPr>
              <a:t>bunu sınırlayıp engellediğini </a:t>
            </a:r>
            <a:r>
              <a:rPr lang="tr-TR" dirty="0" smtClean="0">
                <a:solidFill>
                  <a:schemeClr val="accent6">
                    <a:lumMod val="60000"/>
                    <a:lumOff val="40000"/>
                  </a:schemeClr>
                </a:solidFill>
              </a:rPr>
              <a:t>düşünür.</a:t>
            </a:r>
          </a:p>
          <a:p>
            <a:endParaRPr lang="tr-TR" dirty="0"/>
          </a:p>
        </p:txBody>
      </p:sp>
    </p:spTree>
    <p:extLst>
      <p:ext uri="{BB962C8B-B14F-4D97-AF65-F5344CB8AC3E}">
        <p14:creationId xmlns:p14="http://schemas.microsoft.com/office/powerpoint/2010/main" val="2072221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1615" y="1124744"/>
            <a:ext cx="8784976" cy="4536504"/>
          </a:xfrm>
        </p:spPr>
        <p:txBody>
          <a:bodyPr/>
          <a:lstStyle/>
          <a:p>
            <a:pPr marL="0" indent="0">
              <a:spcAft>
                <a:spcPts val="1200"/>
              </a:spcAft>
              <a:buNone/>
            </a:pPr>
            <a:r>
              <a:rPr lang="tr-TR" sz="2000" b="1" dirty="0">
                <a:solidFill>
                  <a:schemeClr val="accent1">
                    <a:lumMod val="60000"/>
                    <a:lumOff val="40000"/>
                  </a:schemeClr>
                </a:solidFill>
              </a:rPr>
              <a:t>Tahakküm ve Üstlük-Astlık ilişkisi: </a:t>
            </a:r>
            <a:endParaRPr lang="tr-TR" sz="2000" b="1" dirty="0" smtClean="0">
              <a:solidFill>
                <a:schemeClr val="accent1">
                  <a:lumMod val="60000"/>
                  <a:lumOff val="40000"/>
                </a:schemeClr>
              </a:solidFill>
            </a:endParaRPr>
          </a:p>
          <a:p>
            <a:r>
              <a:rPr lang="tr-TR" dirty="0" smtClean="0"/>
              <a:t>Üstlük </a:t>
            </a:r>
            <a:r>
              <a:rPr lang="tr-TR" dirty="0"/>
              <a:t>ve astlık ilişkisinin ancak karşılıklı bir ilişki içinde, </a:t>
            </a:r>
            <a:r>
              <a:rPr lang="tr-TR" dirty="0">
                <a:solidFill>
                  <a:schemeClr val="accent6">
                    <a:lumMod val="60000"/>
                    <a:lumOff val="40000"/>
                  </a:schemeClr>
                </a:solidFill>
              </a:rPr>
              <a:t>karşılıklı eylemler</a:t>
            </a:r>
            <a:r>
              <a:rPr lang="tr-TR" dirty="0"/>
              <a:t> olarak anlaşılması gerektiğini, üstün eylemlerinin asta gönderme yapılmadan, astın eylemlerinin de üste gönderme yapılmadan </a:t>
            </a:r>
            <a:r>
              <a:rPr lang="tr-TR" dirty="0" smtClean="0"/>
              <a:t>anlaşılmayacağını </a:t>
            </a:r>
            <a:r>
              <a:rPr lang="tr-TR" dirty="0"/>
              <a:t>savunmuştur. </a:t>
            </a:r>
          </a:p>
          <a:p>
            <a:r>
              <a:rPr lang="tr-TR" dirty="0" err="1"/>
              <a:t>Simmel</a:t>
            </a:r>
            <a:r>
              <a:rPr lang="tr-TR" dirty="0"/>
              <a:t>, tahakkümün kendisini de bir </a:t>
            </a:r>
            <a:r>
              <a:rPr lang="tr-TR" dirty="0">
                <a:solidFill>
                  <a:schemeClr val="accent6">
                    <a:lumMod val="60000"/>
                    <a:lumOff val="40000"/>
                  </a:schemeClr>
                </a:solidFill>
              </a:rPr>
              <a:t>etkileşim</a:t>
            </a:r>
            <a:r>
              <a:rPr lang="tr-TR" dirty="0"/>
              <a:t> olarak görür; çünkü ona göre bireyler diğer bireyler üzerinde ken­di nüfuzlarını kullanırken aslında karşılarındaki bireyi tamamen belirlemek için </a:t>
            </a:r>
            <a:r>
              <a:rPr lang="tr-TR" dirty="0" smtClean="0"/>
              <a:t>değil, </a:t>
            </a:r>
            <a:r>
              <a:rPr lang="tr-TR" dirty="0" smtClean="0">
                <a:solidFill>
                  <a:schemeClr val="accent6">
                    <a:lumMod val="60000"/>
                    <a:lumOff val="40000"/>
                  </a:schemeClr>
                </a:solidFill>
              </a:rPr>
              <a:t>”kendi nüfuzunun </a:t>
            </a:r>
            <a:r>
              <a:rPr lang="tr-TR" dirty="0">
                <a:solidFill>
                  <a:schemeClr val="accent6">
                    <a:lumMod val="60000"/>
                    <a:lumOff val="40000"/>
                  </a:schemeClr>
                </a:solidFill>
              </a:rPr>
              <a:t>yani başkasını bu şekilde belirlemenin, geri dönüp </a:t>
            </a:r>
            <a:r>
              <a:rPr lang="tr-TR" dirty="0" smtClean="0">
                <a:solidFill>
                  <a:schemeClr val="accent6">
                    <a:lumMod val="60000"/>
                    <a:lumOff val="40000"/>
                  </a:schemeClr>
                </a:solidFill>
              </a:rPr>
              <a:t>kendisini </a:t>
            </a:r>
            <a:r>
              <a:rPr lang="tr-TR" dirty="0">
                <a:solidFill>
                  <a:schemeClr val="accent6">
                    <a:lumMod val="60000"/>
                    <a:lumOff val="40000"/>
                  </a:schemeClr>
                </a:solidFill>
              </a:rPr>
              <a:t>de etkilemesini” </a:t>
            </a:r>
            <a:r>
              <a:rPr lang="tr-TR" dirty="0"/>
              <a:t>sağlamak için </a:t>
            </a:r>
            <a:r>
              <a:rPr lang="tr-TR" dirty="0" smtClean="0"/>
              <a:t>kullanmaktadırlar.</a:t>
            </a:r>
            <a:endParaRPr lang="tr-TR" dirty="0"/>
          </a:p>
        </p:txBody>
      </p:sp>
    </p:spTree>
    <p:extLst>
      <p:ext uri="{BB962C8B-B14F-4D97-AF65-F5344CB8AC3E}">
        <p14:creationId xmlns:p14="http://schemas.microsoft.com/office/powerpoint/2010/main" val="29699840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484784"/>
            <a:ext cx="7955043" cy="4051437"/>
          </a:xfrm>
        </p:spPr>
        <p:txBody>
          <a:bodyPr>
            <a:normAutofit/>
          </a:bodyPr>
          <a:lstStyle/>
          <a:p>
            <a:pPr marL="0" indent="0">
              <a:spcAft>
                <a:spcPts val="1200"/>
              </a:spcAft>
              <a:buNone/>
            </a:pPr>
            <a:r>
              <a:rPr lang="tr-TR" sz="2000" b="1" dirty="0">
                <a:solidFill>
                  <a:schemeClr val="accent1">
                    <a:lumMod val="60000"/>
                    <a:lumOff val="40000"/>
                  </a:schemeClr>
                </a:solidFill>
              </a:rPr>
              <a:t>Moda </a:t>
            </a:r>
            <a:r>
              <a:rPr lang="tr-TR" sz="2000" b="1" dirty="0" smtClean="0">
                <a:solidFill>
                  <a:schemeClr val="accent1">
                    <a:lumMod val="60000"/>
                    <a:lumOff val="40000"/>
                  </a:schemeClr>
                </a:solidFill>
              </a:rPr>
              <a:t>Sosyolojisi: </a:t>
            </a:r>
          </a:p>
          <a:p>
            <a:r>
              <a:rPr lang="tr-TR" dirty="0"/>
              <a:t>Bir şey özgün olduğu için moda olur, daha sonra </a:t>
            </a:r>
            <a:r>
              <a:rPr lang="tr-TR" dirty="0" smtClean="0"/>
              <a:t>yaygınlaşır </a:t>
            </a:r>
            <a:r>
              <a:rPr lang="tr-TR" dirty="0"/>
              <a:t>ve çok sayıda insan tarafından kabul edilir. Bu noktada özgünlüğünü ve dolayısıyla cazibesini kaybeder, bu açıdan moda olan bir şeyin başarısı, gücünü </a:t>
            </a:r>
            <a:r>
              <a:rPr lang="tr-TR" dirty="0" smtClean="0"/>
              <a:t>yitirip </a:t>
            </a:r>
            <a:r>
              <a:rPr lang="tr-TR" dirty="0"/>
              <a:t>çökmesine neden olur. </a:t>
            </a:r>
            <a:r>
              <a:rPr lang="tr-TR" dirty="0">
                <a:solidFill>
                  <a:schemeClr val="accent6">
                    <a:lumMod val="60000"/>
                    <a:lumOff val="40000"/>
                  </a:schemeClr>
                </a:solidFill>
              </a:rPr>
              <a:t>Bu açıdan moda diyalektik bir </a:t>
            </a:r>
            <a:r>
              <a:rPr lang="tr-TR" dirty="0" smtClean="0">
                <a:solidFill>
                  <a:schemeClr val="accent6">
                    <a:lumMod val="60000"/>
                    <a:lumOff val="40000"/>
                  </a:schemeClr>
                </a:solidFill>
              </a:rPr>
              <a:t>süreçtir.</a:t>
            </a:r>
          </a:p>
          <a:p>
            <a:r>
              <a:rPr lang="tr-TR" dirty="0" smtClean="0"/>
              <a:t>Modanın </a:t>
            </a:r>
            <a:r>
              <a:rPr lang="tr-TR" dirty="0"/>
              <a:t>cazibesinin, </a:t>
            </a:r>
            <a:r>
              <a:rPr lang="tr-TR" dirty="0">
                <a:solidFill>
                  <a:schemeClr val="accent6">
                    <a:lumMod val="60000"/>
                    <a:lumOff val="40000"/>
                  </a:schemeClr>
                </a:solidFill>
              </a:rPr>
              <a:t>yaygınlığı ile mutlak geçiciliği arasındaki </a:t>
            </a:r>
            <a:r>
              <a:rPr lang="tr-TR" dirty="0" smtClean="0">
                <a:solidFill>
                  <a:schemeClr val="accent6">
                    <a:lumMod val="60000"/>
                    <a:lumOff val="40000"/>
                  </a:schemeClr>
                </a:solidFill>
              </a:rPr>
              <a:t>tezatta</a:t>
            </a:r>
            <a:r>
              <a:rPr lang="tr-TR" dirty="0" smtClean="0"/>
              <a:t> </a:t>
            </a:r>
            <a:r>
              <a:rPr lang="tr-TR" dirty="0"/>
              <a:t>yattığını, bir yandan her şeyi kuşatıp yayıldığını, bir yandan da hızla geçip </a:t>
            </a:r>
            <a:r>
              <a:rPr lang="tr-TR" dirty="0" smtClean="0"/>
              <a:t>gittiğini </a:t>
            </a:r>
            <a:r>
              <a:rPr lang="tr-TR" dirty="0"/>
              <a:t>belirterek modanın “hayatın birbiriyle çelişen eğilimlerinin, toplumsal </a:t>
            </a:r>
            <a:r>
              <a:rPr lang="tr-TR" dirty="0" smtClean="0"/>
              <a:t>yollarla </a:t>
            </a:r>
            <a:r>
              <a:rPr lang="tr-TR" dirty="0"/>
              <a:t>eşit şekilde nesnelleştiği yapı örneklerinden biri” olduğu sonucuna </a:t>
            </a:r>
            <a:r>
              <a:rPr lang="tr-TR" dirty="0" smtClean="0"/>
              <a:t>varır.</a:t>
            </a:r>
            <a:endParaRPr lang="tr-TR" dirty="0"/>
          </a:p>
          <a:p>
            <a:pPr marL="0" indent="0">
              <a:buNone/>
            </a:pPr>
            <a:endParaRPr lang="tr-TR" dirty="0"/>
          </a:p>
        </p:txBody>
      </p:sp>
    </p:spTree>
    <p:extLst>
      <p:ext uri="{BB962C8B-B14F-4D97-AF65-F5344CB8AC3E}">
        <p14:creationId xmlns:p14="http://schemas.microsoft.com/office/powerpoint/2010/main" val="7747134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556792"/>
            <a:ext cx="8784976" cy="4051437"/>
          </a:xfrm>
        </p:spPr>
        <p:txBody>
          <a:bodyPr/>
          <a:lstStyle/>
          <a:p>
            <a:pPr marL="0" indent="0">
              <a:spcAft>
                <a:spcPts val="1200"/>
              </a:spcAft>
              <a:buNone/>
            </a:pPr>
            <a:r>
              <a:rPr lang="tr-TR" sz="2000" b="1" dirty="0">
                <a:solidFill>
                  <a:schemeClr val="accent1">
                    <a:lumMod val="60000"/>
                    <a:lumOff val="40000"/>
                  </a:schemeClr>
                </a:solidFill>
              </a:rPr>
              <a:t>Öznel ve Nesnel </a:t>
            </a:r>
            <a:r>
              <a:rPr lang="tr-TR" sz="2000" b="1" dirty="0" smtClean="0">
                <a:solidFill>
                  <a:schemeClr val="accent1">
                    <a:lumMod val="60000"/>
                    <a:lumOff val="40000"/>
                  </a:schemeClr>
                </a:solidFill>
              </a:rPr>
              <a:t>Kültür:</a:t>
            </a:r>
          </a:p>
          <a:p>
            <a:r>
              <a:rPr lang="tr-TR" dirty="0" smtClean="0"/>
              <a:t>Nesnel </a:t>
            </a:r>
            <a:r>
              <a:rPr lang="tr-TR" dirty="0"/>
              <a:t>kültürün insanların ürettiği her şey olduğunu, öznel </a:t>
            </a:r>
            <a:r>
              <a:rPr lang="tr-TR" dirty="0" smtClean="0"/>
              <a:t>kültürün </a:t>
            </a:r>
            <a:r>
              <a:rPr lang="tr-TR" dirty="0"/>
              <a:t>ise kültür ürünlerini yaratma, özümseme ve kontrol etme kapasiteleri </a:t>
            </a:r>
            <a:r>
              <a:rPr lang="tr-TR" dirty="0" smtClean="0"/>
              <a:t>olduğunu </a:t>
            </a:r>
            <a:r>
              <a:rPr lang="tr-TR" dirty="0"/>
              <a:t>belirtir</a:t>
            </a:r>
            <a:r>
              <a:rPr lang="tr-TR" dirty="0" smtClean="0"/>
              <a:t>.</a:t>
            </a:r>
          </a:p>
          <a:p>
            <a:r>
              <a:rPr lang="tr-TR" dirty="0"/>
              <a:t>Bireyler bir yandan kültürü biçimlendirir, bir yandan da nesnel kültür tarafından biçimlendirilirler</a:t>
            </a:r>
            <a:r>
              <a:rPr lang="tr-TR" dirty="0" smtClean="0"/>
              <a:t>.</a:t>
            </a:r>
          </a:p>
          <a:p>
            <a:r>
              <a:rPr lang="tr-TR" dirty="0" err="1"/>
              <a:t>Simmel’e</a:t>
            </a:r>
            <a:r>
              <a:rPr lang="tr-TR" dirty="0"/>
              <a:t> göre nesnel kültür, yani kültür ürün­leri zamanla kendilerine has kimlikler kazanırlar ve bu durum </a:t>
            </a:r>
            <a:r>
              <a:rPr lang="tr-TR" dirty="0">
                <a:solidFill>
                  <a:schemeClr val="accent6">
                    <a:lumMod val="60000"/>
                    <a:lumOff val="40000"/>
                  </a:schemeClr>
                </a:solidFill>
              </a:rPr>
              <a:t>kültürü yaratan in­sanla kültür ürünü arasında bir çelişkiye neden olur.</a:t>
            </a:r>
            <a:r>
              <a:rPr lang="tr-TR" dirty="0"/>
              <a:t> </a:t>
            </a:r>
            <a:endParaRPr lang="tr-TR" dirty="0" smtClean="0"/>
          </a:p>
          <a:p>
            <a:r>
              <a:rPr lang="tr-TR" dirty="0"/>
              <a:t>İ</a:t>
            </a:r>
            <a:r>
              <a:rPr lang="tr-TR" dirty="0" smtClean="0"/>
              <a:t>nsanlar </a:t>
            </a:r>
            <a:r>
              <a:rPr lang="tr-TR" dirty="0"/>
              <a:t>bir </a:t>
            </a:r>
            <a:r>
              <a:rPr lang="tr-TR" dirty="0" smtClean="0"/>
              <a:t>yandan </a:t>
            </a:r>
            <a:r>
              <a:rPr lang="tr-TR" dirty="0"/>
              <a:t>kültürel ürünleri üretirler, diğer yandan da bu ürünlerden etkilenir ve bu </a:t>
            </a:r>
            <a:r>
              <a:rPr lang="tr-TR" dirty="0" smtClean="0"/>
              <a:t>ürünlerin </a:t>
            </a:r>
            <a:r>
              <a:rPr lang="tr-TR" dirty="0">
                <a:solidFill>
                  <a:schemeClr val="accent6">
                    <a:lumMod val="60000"/>
                    <a:lumOff val="40000"/>
                  </a:schemeClr>
                </a:solidFill>
              </a:rPr>
              <a:t>tehdidine maruz </a:t>
            </a:r>
            <a:r>
              <a:rPr lang="tr-TR" dirty="0" smtClean="0">
                <a:solidFill>
                  <a:schemeClr val="accent6">
                    <a:lumMod val="60000"/>
                    <a:lumOff val="40000"/>
                  </a:schemeClr>
                </a:solidFill>
              </a:rPr>
              <a:t>kalırlar.</a:t>
            </a:r>
            <a:endParaRPr lang="tr-TR" dirty="0">
              <a:solidFill>
                <a:schemeClr val="accent6">
                  <a:lumMod val="60000"/>
                  <a:lumOff val="40000"/>
                </a:schemeClr>
              </a:solidFill>
            </a:endParaRPr>
          </a:p>
        </p:txBody>
      </p:sp>
    </p:spTree>
    <p:extLst>
      <p:ext uri="{BB962C8B-B14F-4D97-AF65-F5344CB8AC3E}">
        <p14:creationId xmlns:p14="http://schemas.microsoft.com/office/powerpoint/2010/main" val="243763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764704"/>
            <a:ext cx="8784976" cy="5094095"/>
          </a:xfrm>
        </p:spPr>
        <p:txBody>
          <a:bodyPr>
            <a:normAutofit lnSpcReduction="10000"/>
          </a:bodyPr>
          <a:lstStyle/>
          <a:p>
            <a:pPr marL="0" indent="0">
              <a:spcAft>
                <a:spcPts val="1800"/>
              </a:spcAft>
              <a:buNone/>
            </a:pPr>
            <a:r>
              <a:rPr lang="tr-TR" sz="2000" b="1" dirty="0">
                <a:solidFill>
                  <a:schemeClr val="accent1">
                    <a:lumMod val="60000"/>
                    <a:lumOff val="40000"/>
                  </a:schemeClr>
                </a:solidFill>
              </a:rPr>
              <a:t>Çatışma</a:t>
            </a:r>
            <a:r>
              <a:rPr lang="tr-TR" sz="2000" b="1" dirty="0" smtClean="0">
                <a:solidFill>
                  <a:schemeClr val="accent1">
                    <a:lumMod val="60000"/>
                    <a:lumOff val="40000"/>
                  </a:schemeClr>
                </a:solidFill>
              </a:rPr>
              <a:t>:</a:t>
            </a:r>
          </a:p>
          <a:p>
            <a:pPr>
              <a:spcAft>
                <a:spcPts val="1800"/>
              </a:spcAft>
            </a:pPr>
            <a:r>
              <a:rPr lang="tr-TR" dirty="0" smtClean="0"/>
              <a:t>Tamamen </a:t>
            </a:r>
            <a:r>
              <a:rPr lang="tr-TR" dirty="0"/>
              <a:t>uyum içindeki bir grubun var olamayacağını, bunun değişim ve </a:t>
            </a:r>
            <a:r>
              <a:rPr lang="tr-TR" dirty="0" smtClean="0"/>
              <a:t>gelişmeyi </a:t>
            </a:r>
            <a:r>
              <a:rPr lang="tr-TR" dirty="0"/>
              <a:t>imkânsız kılacağını savunmuştur. </a:t>
            </a:r>
            <a:r>
              <a:rPr lang="tr-TR" dirty="0" err="1">
                <a:solidFill>
                  <a:schemeClr val="accent6">
                    <a:lumMod val="60000"/>
                    <a:lumOff val="40000"/>
                  </a:schemeClr>
                </a:solidFill>
              </a:rPr>
              <a:t>Simmel’e</a:t>
            </a:r>
            <a:r>
              <a:rPr lang="tr-TR" dirty="0">
                <a:solidFill>
                  <a:schemeClr val="accent6">
                    <a:lumMod val="60000"/>
                    <a:lumOff val="40000"/>
                  </a:schemeClr>
                </a:solidFill>
              </a:rPr>
              <a:t> göre toplumlaşma her zaman hem çatışmanın hem de uyumun bir sonucudur. </a:t>
            </a:r>
            <a:endParaRPr lang="tr-TR" dirty="0" smtClean="0">
              <a:solidFill>
                <a:schemeClr val="accent6">
                  <a:lumMod val="60000"/>
                  <a:lumOff val="40000"/>
                </a:schemeClr>
              </a:solidFill>
            </a:endParaRPr>
          </a:p>
          <a:p>
            <a:pPr>
              <a:spcAft>
                <a:spcPts val="1800"/>
              </a:spcAft>
            </a:pPr>
            <a:r>
              <a:rPr lang="tr-TR" dirty="0" smtClean="0"/>
              <a:t>Bu </a:t>
            </a:r>
            <a:r>
              <a:rPr lang="tr-TR" dirty="0"/>
              <a:t>süreçte uzlaşmayla </a:t>
            </a:r>
            <a:r>
              <a:rPr lang="tr-TR" dirty="0" smtClean="0"/>
              <a:t>sonuçlanan </a:t>
            </a:r>
            <a:r>
              <a:rPr lang="tr-TR" dirty="0"/>
              <a:t>güçleri olumlu, çatışmayla sonuçlanan güçleri olumsuz değerlendirmek </a:t>
            </a:r>
            <a:r>
              <a:rPr lang="tr-TR" dirty="0" smtClean="0"/>
              <a:t>anlamsızdır</a:t>
            </a:r>
            <a:r>
              <a:rPr lang="tr-TR" dirty="0"/>
              <a:t>; </a:t>
            </a:r>
            <a:r>
              <a:rPr lang="tr-TR" dirty="0">
                <a:solidFill>
                  <a:schemeClr val="accent6">
                    <a:lumMod val="60000"/>
                    <a:lumOff val="40000"/>
                  </a:schemeClr>
                </a:solidFill>
              </a:rPr>
              <a:t>çünkü uyum da çatışma da toplumsal ilişkileri yapılandıran olumlu </a:t>
            </a:r>
            <a:r>
              <a:rPr lang="tr-TR" dirty="0" smtClean="0">
                <a:solidFill>
                  <a:schemeClr val="accent6">
                    <a:lumMod val="60000"/>
                    <a:lumOff val="40000"/>
                  </a:schemeClr>
                </a:solidFill>
              </a:rPr>
              <a:t>içeriklerdir.</a:t>
            </a:r>
          </a:p>
          <a:p>
            <a:pPr>
              <a:spcAft>
                <a:spcPts val="1800"/>
              </a:spcAft>
            </a:pPr>
            <a:r>
              <a:rPr lang="tr-TR" dirty="0" err="1" smtClean="0"/>
              <a:t>Simmel’e</a:t>
            </a:r>
            <a:r>
              <a:rPr lang="tr-TR" dirty="0" smtClean="0"/>
              <a:t> </a:t>
            </a:r>
            <a:r>
              <a:rPr lang="tr-TR" dirty="0"/>
              <a:t>göre olumsuz olan tek durum hiçbir şekilde bir ilişkiye </a:t>
            </a:r>
            <a:r>
              <a:rPr lang="tr-TR" dirty="0" smtClean="0"/>
              <a:t>girmeme</a:t>
            </a:r>
            <a:r>
              <a:rPr lang="tr-TR" dirty="0"/>
              <a:t>, hiçbir katılım göstermeden ilişkiden tamamen </a:t>
            </a:r>
            <a:r>
              <a:rPr lang="tr-TR" dirty="0" smtClean="0"/>
              <a:t>çekilmedir.</a:t>
            </a:r>
          </a:p>
          <a:p>
            <a:pPr>
              <a:spcAft>
                <a:spcPts val="1800"/>
              </a:spcAft>
            </a:pPr>
            <a:r>
              <a:rPr lang="tr-TR" dirty="0" smtClean="0">
                <a:solidFill>
                  <a:schemeClr val="accent6">
                    <a:lumMod val="60000"/>
                    <a:lumOff val="40000"/>
                  </a:schemeClr>
                </a:solidFill>
              </a:rPr>
              <a:t>Çatışmayı </a:t>
            </a:r>
            <a:r>
              <a:rPr lang="tr-TR" dirty="0">
                <a:solidFill>
                  <a:schemeClr val="accent6">
                    <a:lumMod val="60000"/>
                    <a:lumOff val="40000"/>
                  </a:schemeClr>
                </a:solidFill>
              </a:rPr>
              <a:t>toplumsal yaşamın ayrılmaz bir parçası olarak görmüş</a:t>
            </a:r>
            <a:r>
              <a:rPr lang="tr-TR" dirty="0"/>
              <a:t>, çatışmaların </a:t>
            </a:r>
            <a:r>
              <a:rPr lang="tr-TR" dirty="0" smtClean="0"/>
              <a:t>toplumun </a:t>
            </a:r>
            <a:r>
              <a:rPr lang="tr-TR" dirty="0"/>
              <a:t>çeşitli parçalarının birbiriyle bütünleşmesini sağladığını düşünmüş, bu </a:t>
            </a:r>
            <a:r>
              <a:rPr lang="tr-TR" dirty="0" smtClean="0"/>
              <a:t>nedenle </a:t>
            </a:r>
            <a:r>
              <a:rPr lang="tr-TR" dirty="0"/>
              <a:t>çatışmaların tamamen uzlaştırıldığı bir toplum hayali </a:t>
            </a:r>
            <a:r>
              <a:rPr lang="tr-TR" dirty="0" smtClean="0"/>
              <a:t>kurmamıştır.</a:t>
            </a:r>
          </a:p>
          <a:p>
            <a:pPr marL="0" indent="0">
              <a:buNone/>
            </a:pPr>
            <a:endParaRPr lang="tr-TR" dirty="0"/>
          </a:p>
        </p:txBody>
      </p:sp>
    </p:spTree>
    <p:extLst>
      <p:ext uri="{BB962C8B-B14F-4D97-AF65-F5344CB8AC3E}">
        <p14:creationId xmlns:p14="http://schemas.microsoft.com/office/powerpoint/2010/main" val="9193985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980728"/>
            <a:ext cx="7125113" cy="924475"/>
          </a:xfrm>
        </p:spPr>
        <p:txBody>
          <a:bodyPr/>
          <a:lstStyle/>
          <a:p>
            <a:r>
              <a:rPr lang="tr-TR" b="1" dirty="0">
                <a:solidFill>
                  <a:schemeClr val="accent1">
                    <a:lumMod val="60000"/>
                    <a:lumOff val="40000"/>
                  </a:schemeClr>
                </a:solidFill>
              </a:rPr>
              <a:t>Formel (Biçimsel) Sosyoloji</a:t>
            </a:r>
          </a:p>
        </p:txBody>
      </p:sp>
      <p:sp>
        <p:nvSpPr>
          <p:cNvPr id="3" name="İçerik Yer Tutucusu 2"/>
          <p:cNvSpPr>
            <a:spLocks noGrp="1"/>
          </p:cNvSpPr>
          <p:nvPr>
            <p:ph idx="1"/>
          </p:nvPr>
        </p:nvSpPr>
        <p:spPr>
          <a:xfrm>
            <a:off x="179512" y="1807361"/>
            <a:ext cx="8856983" cy="3349831"/>
          </a:xfrm>
        </p:spPr>
        <p:txBody>
          <a:bodyPr/>
          <a:lstStyle/>
          <a:p>
            <a:r>
              <a:rPr lang="tr-TR" dirty="0" err="1"/>
              <a:t>Simmel’e</a:t>
            </a:r>
            <a:r>
              <a:rPr lang="tr-TR" dirty="0"/>
              <a:t> göre toplum, bireylerden bağımsız olarak, onların dışında var olmaz, ancak bireyler </a:t>
            </a:r>
            <a:r>
              <a:rPr lang="tr-TR" dirty="0" smtClean="0"/>
              <a:t>birbirileriyle </a:t>
            </a:r>
            <a:r>
              <a:rPr lang="tr-TR" dirty="0"/>
              <a:t>iletişim kurup </a:t>
            </a:r>
            <a:r>
              <a:rPr lang="tr-TR" dirty="0">
                <a:solidFill>
                  <a:schemeClr val="accent6">
                    <a:lumMod val="60000"/>
                    <a:lumOff val="40000"/>
                  </a:schemeClr>
                </a:solidFill>
              </a:rPr>
              <a:t>ortak amaçları doğrultusunda</a:t>
            </a:r>
            <a:r>
              <a:rPr lang="tr-TR" dirty="0"/>
              <a:t> birlikte harekete </a:t>
            </a:r>
            <a:r>
              <a:rPr lang="tr-TR" dirty="0" smtClean="0"/>
              <a:t>geçtiklerinde </a:t>
            </a:r>
            <a:r>
              <a:rPr lang="tr-TR" dirty="0"/>
              <a:t>var </a:t>
            </a:r>
            <a:r>
              <a:rPr lang="tr-TR" dirty="0" smtClean="0"/>
              <a:t>olur.</a:t>
            </a:r>
          </a:p>
          <a:p>
            <a:r>
              <a:rPr lang="tr-TR" dirty="0"/>
              <a:t>Toplumu bu şekilde kavradığı için etkileşim </a:t>
            </a:r>
            <a:r>
              <a:rPr lang="tr-TR" dirty="0" smtClean="0"/>
              <a:t>merkezi </a:t>
            </a:r>
            <a:r>
              <a:rPr lang="tr-TR" dirty="0"/>
              <a:t>bir yere </a:t>
            </a:r>
            <a:r>
              <a:rPr lang="tr-TR" dirty="0" smtClean="0"/>
              <a:t>sahiptir. </a:t>
            </a:r>
            <a:r>
              <a:rPr lang="tr-TR" dirty="0" err="1" smtClean="0"/>
              <a:t>Simmel</a:t>
            </a:r>
            <a:r>
              <a:rPr lang="tr-TR" dirty="0" smtClean="0"/>
              <a:t>, </a:t>
            </a:r>
            <a:r>
              <a:rPr lang="tr-TR" dirty="0"/>
              <a:t>sosyolojinin görevinin </a:t>
            </a:r>
            <a:r>
              <a:rPr lang="tr-TR" dirty="0" smtClean="0">
                <a:solidFill>
                  <a:schemeClr val="accent6">
                    <a:lumMod val="60000"/>
                    <a:lumOff val="40000"/>
                  </a:schemeClr>
                </a:solidFill>
              </a:rPr>
              <a:t>toplumsal </a:t>
            </a:r>
            <a:r>
              <a:rPr lang="tr-TR" dirty="0">
                <a:solidFill>
                  <a:schemeClr val="accent6">
                    <a:lumMod val="60000"/>
                    <a:lumOff val="40000"/>
                  </a:schemeClr>
                </a:solidFill>
              </a:rPr>
              <a:t>etkileşim biçimlerini anlamak ve toplumsal düzenin biçimini ve içeriğini formel bir şekilde açıklamak </a:t>
            </a:r>
            <a:r>
              <a:rPr lang="tr-TR" dirty="0"/>
              <a:t>olduğunu </a:t>
            </a:r>
            <a:r>
              <a:rPr lang="tr-TR" dirty="0" smtClean="0"/>
              <a:t>savunur.</a:t>
            </a:r>
            <a:endParaRPr lang="tr-TR" dirty="0"/>
          </a:p>
        </p:txBody>
      </p:sp>
    </p:spTree>
    <p:extLst>
      <p:ext uri="{BB962C8B-B14F-4D97-AF65-F5344CB8AC3E}">
        <p14:creationId xmlns:p14="http://schemas.microsoft.com/office/powerpoint/2010/main" val="3653725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807361"/>
            <a:ext cx="8712968" cy="4051437"/>
          </a:xfrm>
        </p:spPr>
        <p:txBody>
          <a:bodyPr/>
          <a:lstStyle/>
          <a:p>
            <a:r>
              <a:rPr lang="tr-TR" dirty="0"/>
              <a:t>Toplumsal etkileşimi bir bütün olarak </a:t>
            </a:r>
            <a:r>
              <a:rPr lang="tr-TR" dirty="0">
                <a:solidFill>
                  <a:schemeClr val="accent6">
                    <a:lumMod val="60000"/>
                    <a:lumOff val="40000"/>
                  </a:schemeClr>
                </a:solidFill>
              </a:rPr>
              <a:t>toplumlaşma</a:t>
            </a:r>
            <a:r>
              <a:rPr lang="tr-TR" dirty="0"/>
              <a:t> </a:t>
            </a:r>
            <a:r>
              <a:rPr lang="tr-TR" dirty="0" smtClean="0"/>
              <a:t>insan </a:t>
            </a:r>
            <a:r>
              <a:rPr lang="tr-TR" dirty="0"/>
              <a:t>faaliyetlerinin bir ürünüdür ve aile, din ve ekonomi gibi toplumsal kurumlar gibi bireyleri bir arada tutan biçimler </a:t>
            </a:r>
            <a:r>
              <a:rPr lang="tr-TR" dirty="0" smtClean="0"/>
              <a:t>şeklinde </a:t>
            </a:r>
            <a:r>
              <a:rPr lang="tr-TR" dirty="0"/>
              <a:t>gündelik yaşamda </a:t>
            </a:r>
            <a:r>
              <a:rPr lang="tr-TR" dirty="0" smtClean="0"/>
              <a:t>mevcuttur</a:t>
            </a:r>
            <a:r>
              <a:rPr lang="tr-TR" dirty="0"/>
              <a:t>.</a:t>
            </a:r>
            <a:endParaRPr lang="tr-TR" dirty="0" smtClean="0"/>
          </a:p>
          <a:p>
            <a:r>
              <a:rPr lang="tr-TR" dirty="0"/>
              <a:t>B</a:t>
            </a:r>
            <a:r>
              <a:rPr lang="tr-TR" dirty="0" smtClean="0"/>
              <a:t>u </a:t>
            </a:r>
            <a:r>
              <a:rPr lang="tr-TR" dirty="0"/>
              <a:t>toplumsal kurumlar </a:t>
            </a:r>
            <a:r>
              <a:rPr lang="tr-TR" dirty="0" smtClean="0"/>
              <a:t>toplumlaşmanın </a:t>
            </a:r>
            <a:r>
              <a:rPr lang="tr-TR" dirty="0"/>
              <a:t>biçimleridir. İnsanların iletişim kurarak belirli davranış kalıplarını </a:t>
            </a:r>
            <a:r>
              <a:rPr lang="tr-TR" dirty="0" smtClean="0"/>
              <a:t>sergiledikleri </a:t>
            </a:r>
            <a:r>
              <a:rPr lang="tr-TR" dirty="0"/>
              <a:t>bu biçimler toplumu oluşturmaktadır. </a:t>
            </a:r>
            <a:endParaRPr lang="tr-TR" dirty="0" smtClean="0"/>
          </a:p>
          <a:p>
            <a:r>
              <a:rPr lang="tr-TR" dirty="0" smtClean="0">
                <a:solidFill>
                  <a:schemeClr val="accent6">
                    <a:lumMod val="60000"/>
                    <a:lumOff val="40000"/>
                  </a:schemeClr>
                </a:solidFill>
              </a:rPr>
              <a:t>Toplumu </a:t>
            </a:r>
            <a:r>
              <a:rPr lang="tr-TR" dirty="0">
                <a:solidFill>
                  <a:schemeClr val="accent6">
                    <a:lumMod val="60000"/>
                    <a:lumOff val="40000"/>
                  </a:schemeClr>
                </a:solidFill>
              </a:rPr>
              <a:t>bu </a:t>
            </a:r>
            <a:r>
              <a:rPr lang="tr-TR" dirty="0" smtClean="0">
                <a:solidFill>
                  <a:schemeClr val="accent6">
                    <a:lumMod val="60000"/>
                    <a:lumOff val="40000"/>
                  </a:schemeClr>
                </a:solidFill>
              </a:rPr>
              <a:t>biçimler </a:t>
            </a:r>
            <a:r>
              <a:rPr lang="tr-TR" dirty="0">
                <a:solidFill>
                  <a:schemeClr val="accent6">
                    <a:lumMod val="60000"/>
                    <a:lumOff val="40000"/>
                  </a:schemeClr>
                </a:solidFill>
              </a:rPr>
              <a:t>üretmez, bu biçimler toplumun </a:t>
            </a:r>
            <a:r>
              <a:rPr lang="tr-TR" dirty="0" smtClean="0">
                <a:solidFill>
                  <a:schemeClr val="accent6">
                    <a:lumMod val="60000"/>
                    <a:lumOff val="40000"/>
                  </a:schemeClr>
                </a:solidFill>
              </a:rPr>
              <a:t>kendisidir. </a:t>
            </a:r>
            <a:r>
              <a:rPr lang="tr-TR" dirty="0" smtClean="0"/>
              <a:t>Toplum</a:t>
            </a:r>
            <a:r>
              <a:rPr lang="tr-TR" dirty="0"/>
              <a:t>, bireyler arasındaki etkileşim olmadan var olamaz; ama bireyler de toplumlaşma ve toplumlaşma biçimleri, yani toplum olmadan varlıklarını sürdüremezler.</a:t>
            </a:r>
          </a:p>
        </p:txBody>
      </p:sp>
    </p:spTree>
    <p:extLst>
      <p:ext uri="{BB962C8B-B14F-4D97-AF65-F5344CB8AC3E}">
        <p14:creationId xmlns:p14="http://schemas.microsoft.com/office/powerpoint/2010/main" val="3546033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807361"/>
            <a:ext cx="8352928" cy="4051437"/>
          </a:xfrm>
        </p:spPr>
        <p:txBody>
          <a:bodyPr/>
          <a:lstStyle/>
          <a:p>
            <a:r>
              <a:rPr lang="tr-TR" dirty="0"/>
              <a:t>Toplumsal yaşamın biçimi, toplumsal etkileşim </a:t>
            </a:r>
            <a:r>
              <a:rPr lang="tr-TR" dirty="0" smtClean="0">
                <a:solidFill>
                  <a:schemeClr val="accent6">
                    <a:lumMod val="60000"/>
                    <a:lumOff val="40000"/>
                  </a:schemeClr>
                </a:solidFill>
              </a:rPr>
              <a:t>biçimleridir</a:t>
            </a:r>
            <a:r>
              <a:rPr lang="tr-TR" dirty="0" smtClean="0"/>
              <a:t> </a:t>
            </a:r>
            <a:r>
              <a:rPr lang="tr-TR" dirty="0"/>
              <a:t>ve devlet ya da aile gibi birbirinden çok farklı kurumlarda gözlenen sabit </a:t>
            </a:r>
            <a:r>
              <a:rPr lang="tr-TR" dirty="0" smtClean="0"/>
              <a:t>kalıpları </a:t>
            </a:r>
            <a:r>
              <a:rPr lang="tr-TR" dirty="0"/>
              <a:t>ifade </a:t>
            </a:r>
            <a:r>
              <a:rPr lang="tr-TR" dirty="0" smtClean="0"/>
              <a:t>eder. </a:t>
            </a:r>
          </a:p>
          <a:p>
            <a:r>
              <a:rPr lang="tr-TR" dirty="0" smtClean="0"/>
              <a:t>Toplumsal </a:t>
            </a:r>
            <a:r>
              <a:rPr lang="tr-TR" dirty="0"/>
              <a:t>yaşamın </a:t>
            </a:r>
            <a:r>
              <a:rPr lang="tr-TR" dirty="0">
                <a:solidFill>
                  <a:schemeClr val="accent6">
                    <a:lumMod val="60000"/>
                    <a:lumOff val="40000"/>
                  </a:schemeClr>
                </a:solidFill>
              </a:rPr>
              <a:t>içeriği</a:t>
            </a:r>
            <a:r>
              <a:rPr lang="tr-TR" dirty="0"/>
              <a:t> ise toplumsal etkileşimin bireylerin </a:t>
            </a:r>
            <a:r>
              <a:rPr lang="tr-TR" dirty="0" smtClean="0"/>
              <a:t>çıkar </a:t>
            </a:r>
            <a:r>
              <a:rPr lang="tr-TR" dirty="0"/>
              <a:t>ve istekleri gibi daha farklı yönleriyle </a:t>
            </a:r>
            <a:r>
              <a:rPr lang="tr-TR" dirty="0" smtClean="0"/>
              <a:t>ilgilidir. </a:t>
            </a:r>
          </a:p>
          <a:p>
            <a:r>
              <a:rPr lang="tr-TR" dirty="0" err="1" smtClean="0"/>
              <a:t>Simmel</a:t>
            </a:r>
            <a:r>
              <a:rPr lang="tr-TR" dirty="0" smtClean="0"/>
              <a:t> sosyolojinin </a:t>
            </a:r>
            <a:r>
              <a:rPr lang="tr-TR" dirty="0"/>
              <a:t>toplumlaşmanın içeriğiyle değil, biçimleriyle ilgilenmesi gerektiğini </a:t>
            </a:r>
            <a:r>
              <a:rPr lang="tr-TR" dirty="0" smtClean="0"/>
              <a:t>savunmuştur</a:t>
            </a:r>
            <a:r>
              <a:rPr lang="tr-TR" dirty="0"/>
              <a:t>; bu nedenle sosyolojisi </a:t>
            </a:r>
            <a:r>
              <a:rPr lang="tr-TR" dirty="0">
                <a:solidFill>
                  <a:schemeClr val="accent6">
                    <a:lumMod val="60000"/>
                    <a:lumOff val="40000"/>
                  </a:schemeClr>
                </a:solidFill>
              </a:rPr>
              <a:t>formel sosyoloji </a:t>
            </a:r>
            <a:r>
              <a:rPr lang="tr-TR" dirty="0"/>
              <a:t>olarak </a:t>
            </a:r>
            <a:r>
              <a:rPr lang="tr-TR" dirty="0" smtClean="0"/>
              <a:t>bilinir.</a:t>
            </a:r>
            <a:endParaRPr lang="tr-TR" dirty="0"/>
          </a:p>
        </p:txBody>
      </p:sp>
    </p:spTree>
    <p:extLst>
      <p:ext uri="{BB962C8B-B14F-4D97-AF65-F5344CB8AC3E}">
        <p14:creationId xmlns:p14="http://schemas.microsoft.com/office/powerpoint/2010/main" val="2411251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692696"/>
            <a:ext cx="8784976" cy="5166103"/>
          </a:xfrm>
        </p:spPr>
        <p:txBody>
          <a:bodyPr>
            <a:normAutofit/>
          </a:bodyPr>
          <a:lstStyle/>
          <a:p>
            <a:r>
              <a:rPr lang="tr-TR" dirty="0" smtClean="0"/>
              <a:t>Formel </a:t>
            </a:r>
            <a:r>
              <a:rPr lang="tr-TR" dirty="0"/>
              <a:t>sosyolojinin amacı, toplumsal etkileşim biçimlerini içinde bulundukları toplumsal bağlamdan soyutlayarak analiz etmek, böylece toplumsal bağlamları değişse bile </a:t>
            </a:r>
            <a:r>
              <a:rPr lang="tr-TR" dirty="0">
                <a:solidFill>
                  <a:schemeClr val="accent6">
                    <a:lumMod val="60000"/>
                    <a:lumOff val="40000"/>
                  </a:schemeClr>
                </a:solidFill>
              </a:rPr>
              <a:t>davranışlarda belirli bir düzenlilik </a:t>
            </a:r>
            <a:r>
              <a:rPr lang="tr-TR" dirty="0" smtClean="0"/>
              <a:t>olduğunu göstermektir.</a:t>
            </a:r>
          </a:p>
          <a:p>
            <a:r>
              <a:rPr lang="tr-TR" dirty="0" err="1"/>
              <a:t>Simmel</a:t>
            </a:r>
            <a:r>
              <a:rPr lang="tr-TR" dirty="0"/>
              <a:t>, formel sosyoloji yoluyla toplumsal ve tarihsel bağlamlardan bağımsız olarak geçerli olan sosyolojik yasaları ortaya koymaya </a:t>
            </a:r>
            <a:r>
              <a:rPr lang="tr-TR" dirty="0" smtClean="0"/>
              <a:t>çalışmaktadır. </a:t>
            </a:r>
          </a:p>
          <a:p>
            <a:r>
              <a:rPr lang="tr-TR" dirty="0"/>
              <a:t>Bireylerin güdüleri psikolojinin, grupların ilişki ve dinamikleri sosyal psikolojinin konusudur. </a:t>
            </a:r>
            <a:r>
              <a:rPr lang="tr-TR" dirty="0">
                <a:solidFill>
                  <a:schemeClr val="accent6">
                    <a:lumMod val="60000"/>
                    <a:lumOff val="40000"/>
                  </a:schemeClr>
                </a:solidFill>
              </a:rPr>
              <a:t>Sosyolojinin konusu ise </a:t>
            </a:r>
            <a:r>
              <a:rPr lang="tr-TR" dirty="0" smtClean="0">
                <a:solidFill>
                  <a:schemeClr val="accent6">
                    <a:lumMod val="60000"/>
                    <a:lumOff val="40000"/>
                  </a:schemeClr>
                </a:solidFill>
              </a:rPr>
              <a:t>toplumlaşmanın </a:t>
            </a:r>
            <a:r>
              <a:rPr lang="tr-TR" dirty="0">
                <a:solidFill>
                  <a:schemeClr val="accent6">
                    <a:lumMod val="60000"/>
                    <a:lumOff val="40000"/>
                  </a:schemeClr>
                </a:solidFill>
              </a:rPr>
              <a:t>biçimleri, yani insanların belirli toplumsal yapılar içindeki davranış kalıplarının </a:t>
            </a:r>
            <a:r>
              <a:rPr lang="tr-TR" dirty="0" smtClean="0">
                <a:solidFill>
                  <a:schemeClr val="accent6">
                    <a:lumMod val="60000"/>
                    <a:lumOff val="40000"/>
                  </a:schemeClr>
                </a:solidFill>
              </a:rPr>
              <a:t>biçimleridir.</a:t>
            </a:r>
          </a:p>
          <a:p>
            <a:r>
              <a:rPr lang="tr-TR" dirty="0" err="1"/>
              <a:t>Simmel</a:t>
            </a:r>
            <a:r>
              <a:rPr lang="tr-TR" dirty="0"/>
              <a:t> sosyolojisinde insan “eylemleriyle tarihsel dünyayı üreten bilişsel </a:t>
            </a:r>
            <a:r>
              <a:rPr lang="tr-TR" dirty="0" err="1" smtClean="0"/>
              <a:t>özne”dir</a:t>
            </a:r>
            <a:r>
              <a:rPr lang="tr-TR" dirty="0"/>
              <a:t>, bu açıdan tarihsel bilgi “dışsal gerçekliğin basit bir yansıması olarak değil, </a:t>
            </a:r>
            <a:r>
              <a:rPr lang="tr-TR" dirty="0">
                <a:solidFill>
                  <a:schemeClr val="accent6">
                    <a:lumMod val="60000"/>
                    <a:lumOff val="40000"/>
                  </a:schemeClr>
                </a:solidFill>
              </a:rPr>
              <a:t>insani deneyimin bir formu olarak</a:t>
            </a:r>
            <a:r>
              <a:rPr lang="tr-TR" dirty="0"/>
              <a:t>” mümkündür, yani “</a:t>
            </a:r>
            <a:r>
              <a:rPr lang="tr-TR" dirty="0" err="1"/>
              <a:t>form”lar</a:t>
            </a:r>
            <a:r>
              <a:rPr lang="tr-TR" dirty="0"/>
              <a:t> esas itibarıyla deneyim dünyasının bir sınıflandırmaya aktarılmasını sağlayan çeşitli </a:t>
            </a:r>
            <a:r>
              <a:rPr lang="tr-TR" dirty="0" smtClean="0"/>
              <a:t>kategorilerdir. </a:t>
            </a:r>
            <a:endParaRPr lang="tr-TR" dirty="0"/>
          </a:p>
        </p:txBody>
      </p:sp>
    </p:spTree>
    <p:extLst>
      <p:ext uri="{BB962C8B-B14F-4D97-AF65-F5344CB8AC3E}">
        <p14:creationId xmlns:p14="http://schemas.microsoft.com/office/powerpoint/2010/main" val="39926850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404664"/>
            <a:ext cx="7125113" cy="924475"/>
          </a:xfrm>
        </p:spPr>
        <p:txBody>
          <a:bodyPr/>
          <a:lstStyle/>
          <a:p>
            <a:r>
              <a:rPr lang="tr-TR" b="1" dirty="0">
                <a:solidFill>
                  <a:schemeClr val="accent1">
                    <a:lumMod val="60000"/>
                    <a:lumOff val="40000"/>
                  </a:schemeClr>
                </a:solidFill>
              </a:rPr>
              <a:t>Toplumlaşmanın Alt Süreçleri</a:t>
            </a:r>
          </a:p>
        </p:txBody>
      </p:sp>
      <p:sp>
        <p:nvSpPr>
          <p:cNvPr id="3" name="İçerik Yer Tutucusu 2"/>
          <p:cNvSpPr>
            <a:spLocks noGrp="1"/>
          </p:cNvSpPr>
          <p:nvPr>
            <p:ph idx="1"/>
          </p:nvPr>
        </p:nvSpPr>
        <p:spPr>
          <a:xfrm>
            <a:off x="107504" y="1772816"/>
            <a:ext cx="8892480" cy="5328592"/>
          </a:xfrm>
        </p:spPr>
        <p:txBody>
          <a:bodyPr>
            <a:normAutofit lnSpcReduction="10000"/>
          </a:bodyPr>
          <a:lstStyle/>
          <a:p>
            <a:r>
              <a:rPr lang="tr-TR" dirty="0" smtClean="0"/>
              <a:t>Sosyolojinin </a:t>
            </a:r>
            <a:r>
              <a:rPr lang="tr-TR" dirty="0"/>
              <a:t>çalışma nesnesi olarak birey veya </a:t>
            </a:r>
            <a:r>
              <a:rPr lang="tr-TR" dirty="0" smtClean="0"/>
              <a:t>toplum </a:t>
            </a:r>
            <a:r>
              <a:rPr lang="tr-TR" dirty="0"/>
              <a:t>birbirinden daha gerçek ya da daha üstün değildir, dahası, sosyolojinin </a:t>
            </a:r>
            <a:r>
              <a:rPr lang="tr-TR" dirty="0" smtClean="0"/>
              <a:t>çalışma </a:t>
            </a:r>
            <a:r>
              <a:rPr lang="tr-TR" dirty="0"/>
              <a:t>nesnesi ikisi de değildir, </a:t>
            </a:r>
            <a:r>
              <a:rPr lang="tr-TR" dirty="0">
                <a:solidFill>
                  <a:schemeClr val="accent6">
                    <a:lumMod val="60000"/>
                    <a:lumOff val="40000"/>
                  </a:schemeClr>
                </a:solidFill>
              </a:rPr>
              <a:t>sosyolojinin çalışma nesnesi, toplumlaşmanın </a:t>
            </a:r>
            <a:r>
              <a:rPr lang="tr-TR" dirty="0" smtClean="0">
                <a:solidFill>
                  <a:schemeClr val="accent6">
                    <a:lumMod val="60000"/>
                    <a:lumOff val="40000"/>
                  </a:schemeClr>
                </a:solidFill>
              </a:rPr>
              <a:t>biçimleridir.</a:t>
            </a:r>
          </a:p>
          <a:p>
            <a:r>
              <a:rPr lang="tr-TR" dirty="0"/>
              <a:t>Toplumlaşma, </a:t>
            </a:r>
            <a:r>
              <a:rPr lang="tr-TR" dirty="0" err="1"/>
              <a:t>Simmel’e</a:t>
            </a:r>
            <a:r>
              <a:rPr lang="tr-TR" dirty="0"/>
              <a:t> göre dört alt süreçten oluşur. Bu süreçler  </a:t>
            </a:r>
            <a:r>
              <a:rPr lang="tr-TR" dirty="0" smtClean="0"/>
              <a:t>     (</a:t>
            </a:r>
            <a:r>
              <a:rPr lang="tr-TR" dirty="0"/>
              <a:t>a)</a:t>
            </a:r>
            <a:r>
              <a:rPr lang="tr-TR" dirty="0">
                <a:solidFill>
                  <a:schemeClr val="accent6">
                    <a:lumMod val="60000"/>
                    <a:lumOff val="40000"/>
                  </a:schemeClr>
                </a:solidFill>
              </a:rPr>
              <a:t> dışsallaş­tırma, </a:t>
            </a:r>
            <a:r>
              <a:rPr lang="tr-TR" dirty="0"/>
              <a:t>(b)</a:t>
            </a:r>
            <a:r>
              <a:rPr lang="tr-TR" dirty="0">
                <a:solidFill>
                  <a:schemeClr val="accent6">
                    <a:lumMod val="60000"/>
                    <a:lumOff val="40000"/>
                  </a:schemeClr>
                </a:solidFill>
              </a:rPr>
              <a:t> içselleştirme, </a:t>
            </a:r>
            <a:r>
              <a:rPr lang="tr-TR" dirty="0"/>
              <a:t>(c)</a:t>
            </a:r>
            <a:r>
              <a:rPr lang="tr-TR" dirty="0">
                <a:solidFill>
                  <a:schemeClr val="accent6">
                    <a:lumMod val="60000"/>
                    <a:lumOff val="40000"/>
                  </a:schemeClr>
                </a:solidFill>
              </a:rPr>
              <a:t> kurumsallaştırma ve </a:t>
            </a:r>
            <a:r>
              <a:rPr lang="tr-TR" dirty="0"/>
              <a:t>(d) </a:t>
            </a:r>
            <a:r>
              <a:rPr lang="tr-TR" dirty="0">
                <a:solidFill>
                  <a:schemeClr val="accent6">
                    <a:lumMod val="60000"/>
                    <a:lumOff val="40000"/>
                  </a:schemeClr>
                </a:solidFill>
              </a:rPr>
              <a:t>çıkar-biçimlendirmesidir.</a:t>
            </a:r>
          </a:p>
          <a:p>
            <a:r>
              <a:rPr lang="tr-TR" dirty="0"/>
              <a:t>Dışsallaştırma bireyin toplumlaşma sürecini yaratmasını, içselleştirme de bu </a:t>
            </a:r>
            <a:r>
              <a:rPr lang="tr-TR" dirty="0" smtClean="0"/>
              <a:t>sürecin </a:t>
            </a:r>
            <a:r>
              <a:rPr lang="tr-TR" dirty="0"/>
              <a:t>alıcısı olmasını ifade eder, bu açıdan </a:t>
            </a:r>
            <a:r>
              <a:rPr lang="tr-TR" dirty="0">
                <a:solidFill>
                  <a:schemeClr val="accent6">
                    <a:lumMod val="60000"/>
                    <a:lumOff val="40000"/>
                  </a:schemeClr>
                </a:solidFill>
              </a:rPr>
              <a:t>dışsallaştırma ve içselleştirme </a:t>
            </a:r>
            <a:r>
              <a:rPr lang="tr-TR" dirty="0" smtClean="0">
                <a:solidFill>
                  <a:schemeClr val="accent6">
                    <a:lumMod val="60000"/>
                    <a:lumOff val="40000"/>
                  </a:schemeClr>
                </a:solidFill>
              </a:rPr>
              <a:t>etkileşimin </a:t>
            </a:r>
            <a:r>
              <a:rPr lang="tr-TR" dirty="0">
                <a:solidFill>
                  <a:schemeClr val="accent6">
                    <a:lumMod val="60000"/>
                    <a:lumOff val="40000"/>
                  </a:schemeClr>
                </a:solidFill>
              </a:rPr>
              <a:t>dinamik </a:t>
            </a:r>
            <a:r>
              <a:rPr lang="tr-TR" dirty="0" smtClean="0">
                <a:solidFill>
                  <a:schemeClr val="accent6">
                    <a:lumMod val="60000"/>
                    <a:lumOff val="40000"/>
                  </a:schemeClr>
                </a:solidFill>
              </a:rPr>
              <a:t>yönleridir.</a:t>
            </a:r>
          </a:p>
          <a:p>
            <a:r>
              <a:rPr lang="tr-TR" dirty="0"/>
              <a:t>Yoğunlaşma arttıkça toplumsal biçimler kendilerini yaratanlardan daha ayrı, özerk, nesnel yapılar haline gelirler. Bu açıdan </a:t>
            </a:r>
            <a:r>
              <a:rPr lang="tr-TR" dirty="0" err="1" smtClean="0"/>
              <a:t>Simmel</a:t>
            </a:r>
            <a:r>
              <a:rPr lang="tr-TR" dirty="0"/>
              <a:t> </a:t>
            </a:r>
            <a:r>
              <a:rPr lang="tr-TR" dirty="0" smtClean="0"/>
              <a:t>kurumsallaşmanın </a:t>
            </a:r>
            <a:r>
              <a:rPr lang="tr-TR" dirty="0">
                <a:solidFill>
                  <a:schemeClr val="accent6">
                    <a:lumMod val="60000"/>
                    <a:lumOff val="40000"/>
                  </a:schemeClr>
                </a:solidFill>
              </a:rPr>
              <a:t>üç düzeyinden </a:t>
            </a:r>
            <a:r>
              <a:rPr lang="tr-TR" dirty="0"/>
              <a:t>bahseder</a:t>
            </a:r>
            <a:r>
              <a:rPr lang="tr-TR" dirty="0" smtClean="0"/>
              <a:t>.</a:t>
            </a:r>
          </a:p>
          <a:p>
            <a:r>
              <a:rPr lang="tr-TR" dirty="0"/>
              <a:t>Kurumsallaşmanın birinci düzeyi gündelik sıradan etkileşimlerden oluşur, bu düzeyde bireyler özerktir, kendi çıkarlarını gerçekleştirme yolları kendi kontrollerindedir, </a:t>
            </a:r>
            <a:r>
              <a:rPr lang="tr-TR" dirty="0">
                <a:solidFill>
                  <a:schemeClr val="accent6">
                    <a:lumMod val="60000"/>
                    <a:lumOff val="40000"/>
                  </a:schemeClr>
                </a:solidFill>
              </a:rPr>
              <a:t>üzerinde uzlaşılmış etkileşim desenlerinden </a:t>
            </a:r>
            <a:r>
              <a:rPr lang="tr-TR" dirty="0"/>
              <a:t>sapmalar söz konusu olabilir ve bu sapmaların bedeli nispeten düşüktür. </a:t>
            </a:r>
            <a:endParaRPr lang="tr-TR" dirty="0" smtClean="0"/>
          </a:p>
          <a:p>
            <a:pPr marL="0" indent="0">
              <a:buNone/>
            </a:pPr>
            <a:endParaRPr lang="tr-TR" dirty="0"/>
          </a:p>
          <a:p>
            <a:pPr marL="0" indent="0">
              <a:buNone/>
            </a:pPr>
            <a:endParaRPr lang="tr-TR" dirty="0" smtClean="0">
              <a:solidFill>
                <a:schemeClr val="accent6">
                  <a:lumMod val="60000"/>
                  <a:lumOff val="40000"/>
                </a:schemeClr>
              </a:solidFill>
            </a:endParaRPr>
          </a:p>
          <a:p>
            <a:endParaRPr lang="tr-TR" dirty="0"/>
          </a:p>
        </p:txBody>
      </p:sp>
    </p:spTree>
    <p:extLst>
      <p:ext uri="{BB962C8B-B14F-4D97-AF65-F5344CB8AC3E}">
        <p14:creationId xmlns:p14="http://schemas.microsoft.com/office/powerpoint/2010/main" val="3397887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0"/>
            <a:ext cx="9036496" cy="6759749"/>
          </a:xfrm>
        </p:spPr>
        <p:txBody>
          <a:bodyPr>
            <a:normAutofit fontScale="92500" lnSpcReduction="10000"/>
          </a:bodyPr>
          <a:lstStyle/>
          <a:p>
            <a:endParaRPr lang="tr-TR" dirty="0" smtClean="0"/>
          </a:p>
          <a:p>
            <a:pPr>
              <a:spcAft>
                <a:spcPts val="1200"/>
              </a:spcAft>
            </a:pPr>
            <a:r>
              <a:rPr lang="tr-TR" dirty="0"/>
              <a:t>Ancak bu biçim </a:t>
            </a:r>
            <a:r>
              <a:rPr lang="tr-TR" dirty="0">
                <a:solidFill>
                  <a:schemeClr val="accent6">
                    <a:lumMod val="60000"/>
                    <a:lumOff val="40000"/>
                  </a:schemeClr>
                </a:solidFill>
              </a:rPr>
              <a:t>kristalleştikçe</a:t>
            </a:r>
            <a:r>
              <a:rPr lang="tr-TR" dirty="0"/>
              <a:t> bireyler kendilerini daha fazla sınırlandırılmış hissetmeye başlarlar, </a:t>
            </a:r>
            <a:r>
              <a:rPr lang="tr-TR" dirty="0">
                <a:solidFill>
                  <a:schemeClr val="accent6">
                    <a:lumMod val="60000"/>
                    <a:lumOff val="40000"/>
                  </a:schemeClr>
                </a:solidFill>
              </a:rPr>
              <a:t>kurumsallaşma arttıkça bireysel özgürlükler için ödenen toplumsal bedeller de artar</a:t>
            </a:r>
            <a:r>
              <a:rPr lang="tr-TR" dirty="0" smtClean="0">
                <a:solidFill>
                  <a:schemeClr val="accent6">
                    <a:lumMod val="60000"/>
                    <a:lumOff val="40000"/>
                  </a:schemeClr>
                </a:solidFill>
              </a:rPr>
              <a:t>.</a:t>
            </a:r>
            <a:endParaRPr lang="tr-TR" dirty="0"/>
          </a:p>
          <a:p>
            <a:pPr>
              <a:spcAft>
                <a:spcPts val="1200"/>
              </a:spcAft>
            </a:pPr>
            <a:r>
              <a:rPr lang="tr-TR" dirty="0" smtClean="0"/>
              <a:t>Kurumsallaşmanın </a:t>
            </a:r>
            <a:r>
              <a:rPr lang="tr-TR" dirty="0"/>
              <a:t>ikinci düzeyi bireyler arasındaki değil, kurumsallaşmış yapılar arasındaki iletişimle karakterize edilir. Bu düzeyde bireyler seçimleri üzerinde </a:t>
            </a:r>
            <a:r>
              <a:rPr lang="tr-TR" dirty="0" smtClean="0"/>
              <a:t>yapının </a:t>
            </a:r>
            <a:r>
              <a:rPr lang="tr-TR" dirty="0"/>
              <a:t>baskısını daha çok hissederler, ama bunun yanında kurumsallaşmış yapılar onlara bireysel düzeyde seçemeyecekleri bazı eylem alternatifleri sunarlar. </a:t>
            </a:r>
            <a:r>
              <a:rPr lang="tr-TR" dirty="0" smtClean="0">
                <a:solidFill>
                  <a:schemeClr val="accent6">
                    <a:lumMod val="60000"/>
                    <a:lumOff val="40000"/>
                  </a:schemeClr>
                </a:solidFill>
              </a:rPr>
              <a:t>Bireyler</a:t>
            </a:r>
            <a:r>
              <a:rPr lang="tr-TR" dirty="0">
                <a:solidFill>
                  <a:schemeClr val="accent6">
                    <a:lumMod val="60000"/>
                    <a:lumOff val="40000"/>
                  </a:schemeClr>
                </a:solidFill>
              </a:rPr>
              <a:t>, eylemleri kurumsallaşmış yapıların sınırları içinde kaldığı sürece özgürdürler</a:t>
            </a:r>
            <a:r>
              <a:rPr lang="tr-TR" dirty="0"/>
              <a:t>. </a:t>
            </a:r>
            <a:r>
              <a:rPr lang="tr-TR" dirty="0" err="1"/>
              <a:t>Simmel</a:t>
            </a:r>
            <a:r>
              <a:rPr lang="tr-TR" dirty="0"/>
              <a:t> bu düzeyde özgürlük ve sınırlama arasındaki ilişkinin kendini toplumsal olarak ifade ettiğini, biçimlerin toplumsal niteliğinin de özgürlük ve sınırlama, </a:t>
            </a:r>
            <a:r>
              <a:rPr lang="tr-TR" dirty="0" smtClean="0"/>
              <a:t>yani </a:t>
            </a:r>
            <a:r>
              <a:rPr lang="tr-TR" dirty="0"/>
              <a:t>iki zıt kutup arasındaki bu çatışmadan kaynaklandığını </a:t>
            </a:r>
            <a:r>
              <a:rPr lang="tr-TR" dirty="0" smtClean="0"/>
              <a:t>belirtir.</a:t>
            </a:r>
          </a:p>
          <a:p>
            <a:pPr>
              <a:spcAft>
                <a:spcPts val="1200"/>
              </a:spcAft>
            </a:pPr>
            <a:r>
              <a:rPr lang="tr-TR" dirty="0" smtClean="0"/>
              <a:t>Kurumsallaşmanın </a:t>
            </a:r>
            <a:r>
              <a:rPr lang="tr-TR" dirty="0"/>
              <a:t>üçüncü düzeyi, toplumun kendisinin biçimlerinden oluşur. Bu düzeyde toplumsal kontrol mekanizmaları çok güçlüdür, </a:t>
            </a:r>
            <a:r>
              <a:rPr lang="tr-TR" dirty="0">
                <a:solidFill>
                  <a:schemeClr val="accent6">
                    <a:lumMod val="60000"/>
                    <a:lumOff val="40000"/>
                  </a:schemeClr>
                </a:solidFill>
              </a:rPr>
              <a:t>üzerinde </a:t>
            </a:r>
            <a:r>
              <a:rPr lang="tr-TR" dirty="0" smtClean="0">
                <a:solidFill>
                  <a:schemeClr val="accent6">
                    <a:lumMod val="60000"/>
                    <a:lumOff val="40000"/>
                  </a:schemeClr>
                </a:solidFill>
              </a:rPr>
              <a:t>uzlaşılmış </a:t>
            </a:r>
            <a:r>
              <a:rPr lang="tr-TR" dirty="0">
                <a:solidFill>
                  <a:schemeClr val="accent6">
                    <a:lumMod val="60000"/>
                    <a:lumOff val="40000"/>
                  </a:schemeClr>
                </a:solidFill>
              </a:rPr>
              <a:t>etkileşim kalıplarından sapan bireyler bunun için yüksek bir toplumsal </a:t>
            </a:r>
            <a:r>
              <a:rPr lang="tr-TR" dirty="0" smtClean="0">
                <a:solidFill>
                  <a:schemeClr val="accent6">
                    <a:lumMod val="60000"/>
                    <a:lumOff val="40000"/>
                  </a:schemeClr>
                </a:solidFill>
              </a:rPr>
              <a:t>bedel </a:t>
            </a:r>
            <a:r>
              <a:rPr lang="tr-TR" dirty="0">
                <a:solidFill>
                  <a:schemeClr val="accent6">
                    <a:lumMod val="60000"/>
                    <a:lumOff val="40000"/>
                  </a:schemeClr>
                </a:solidFill>
              </a:rPr>
              <a:t>ödemek zorunda kalırlar</a:t>
            </a:r>
            <a:r>
              <a:rPr lang="tr-TR" dirty="0" smtClean="0">
                <a:solidFill>
                  <a:schemeClr val="accent6">
                    <a:lumMod val="60000"/>
                    <a:lumOff val="40000"/>
                  </a:schemeClr>
                </a:solidFill>
              </a:rPr>
              <a:t>.</a:t>
            </a:r>
          </a:p>
          <a:p>
            <a:pPr>
              <a:spcAft>
                <a:spcPts val="1200"/>
              </a:spcAft>
            </a:pPr>
            <a:r>
              <a:rPr lang="tr-TR" dirty="0"/>
              <a:t>Çıkar biçimlendirmesi, bireylerin duygu ve çıkarlarının toplumsal kurumlar içindeki etkileşim sürecinde biçimlendirilmesini, böylece </a:t>
            </a:r>
            <a:r>
              <a:rPr lang="tr-TR" dirty="0">
                <a:solidFill>
                  <a:schemeClr val="accent6">
                    <a:lumMod val="60000"/>
                    <a:lumOff val="40000"/>
                  </a:schemeClr>
                </a:solidFill>
              </a:rPr>
              <a:t>bireylerle kurumlar </a:t>
            </a:r>
            <a:r>
              <a:rPr lang="tr-TR" dirty="0" smtClean="0">
                <a:solidFill>
                  <a:schemeClr val="accent6">
                    <a:lumMod val="60000"/>
                    <a:lumOff val="40000"/>
                  </a:schemeClr>
                </a:solidFill>
              </a:rPr>
              <a:t>arasında </a:t>
            </a:r>
            <a:r>
              <a:rPr lang="tr-TR" dirty="0">
                <a:solidFill>
                  <a:schemeClr val="accent6">
                    <a:lumMod val="60000"/>
                    <a:lumOff val="40000"/>
                  </a:schemeClr>
                </a:solidFill>
              </a:rPr>
              <a:t>duygusal bir bağ kurulmasını ifade eder.</a:t>
            </a:r>
            <a:r>
              <a:rPr lang="tr-TR" dirty="0"/>
              <a:t> Örneğin Avrupa Birliği’nin </a:t>
            </a:r>
            <a:r>
              <a:rPr lang="tr-TR" dirty="0" smtClean="0"/>
              <a:t>kurumsallaşmış </a:t>
            </a:r>
            <a:r>
              <a:rPr lang="tr-TR" dirty="0"/>
              <a:t>biçimi bireylerde bir “Avrupalılık” hissi doğurarak ortak çıkarlar </a:t>
            </a:r>
            <a:r>
              <a:rPr lang="tr-TR" dirty="0" smtClean="0"/>
              <a:t>geliştirmelerini </a:t>
            </a:r>
            <a:r>
              <a:rPr lang="tr-TR" dirty="0"/>
              <a:t>sağlayabilir böylece çıkarlar kurumsal olarak yaratılmış </a:t>
            </a:r>
            <a:r>
              <a:rPr lang="tr-TR" dirty="0" smtClean="0"/>
              <a:t>olur.</a:t>
            </a:r>
            <a:endParaRPr lang="tr-TR" dirty="0"/>
          </a:p>
        </p:txBody>
      </p:sp>
    </p:spTree>
    <p:extLst>
      <p:ext uri="{BB962C8B-B14F-4D97-AF65-F5344CB8AC3E}">
        <p14:creationId xmlns:p14="http://schemas.microsoft.com/office/powerpoint/2010/main" val="20217243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solidFill>
                  <a:schemeClr val="accent1">
                    <a:lumMod val="60000"/>
                    <a:lumOff val="40000"/>
                  </a:schemeClr>
                </a:solidFill>
              </a:rPr>
              <a:t>Toplumsal </a:t>
            </a:r>
            <a:r>
              <a:rPr lang="tr-TR" b="1" dirty="0" smtClean="0">
                <a:solidFill>
                  <a:schemeClr val="accent1">
                    <a:lumMod val="60000"/>
                    <a:lumOff val="40000"/>
                  </a:schemeClr>
                </a:solidFill>
              </a:rPr>
              <a:t>Yaşam </a:t>
            </a:r>
            <a:r>
              <a:rPr lang="tr-TR" b="1" dirty="0">
                <a:solidFill>
                  <a:schemeClr val="accent1">
                    <a:lumMod val="60000"/>
                    <a:lumOff val="40000"/>
                  </a:schemeClr>
                </a:solidFill>
              </a:rPr>
              <a:t>Geometrisi</a:t>
            </a:r>
          </a:p>
        </p:txBody>
      </p:sp>
      <p:sp>
        <p:nvSpPr>
          <p:cNvPr id="3" name="İçerik Yer Tutucusu 2"/>
          <p:cNvSpPr>
            <a:spLocks noGrp="1"/>
          </p:cNvSpPr>
          <p:nvPr>
            <p:ph idx="1"/>
          </p:nvPr>
        </p:nvSpPr>
        <p:spPr>
          <a:xfrm>
            <a:off x="323528" y="1556792"/>
            <a:ext cx="8640960" cy="4392487"/>
          </a:xfrm>
        </p:spPr>
        <p:txBody>
          <a:bodyPr/>
          <a:lstStyle/>
          <a:p>
            <a:r>
              <a:rPr lang="tr-TR" dirty="0"/>
              <a:t>Geometride nasıl ampirik bir biçim hali soyut olarak inceleniyorsa, </a:t>
            </a:r>
            <a:r>
              <a:rPr lang="tr-TR" dirty="0" err="1" smtClean="0"/>
              <a:t>Simmel’de</a:t>
            </a:r>
            <a:r>
              <a:rPr lang="tr-TR" dirty="0" smtClean="0"/>
              <a:t> </a:t>
            </a:r>
            <a:r>
              <a:rPr lang="tr-TR" dirty="0"/>
              <a:t>toplumlaşmanın biçimini bu şekilde </a:t>
            </a:r>
            <a:r>
              <a:rPr lang="tr-TR" dirty="0" smtClean="0"/>
              <a:t>incelemektedir</a:t>
            </a:r>
            <a:r>
              <a:rPr lang="tr-TR" dirty="0"/>
              <a:t>. Diğer bir deyişle </a:t>
            </a:r>
            <a:r>
              <a:rPr lang="tr-TR" dirty="0">
                <a:solidFill>
                  <a:schemeClr val="accent6">
                    <a:lumMod val="60000"/>
                    <a:lumOff val="40000"/>
                  </a:schemeClr>
                </a:solidFill>
              </a:rPr>
              <a:t>geometrik biçimler nasıl kendi içlerinde sadece bir </a:t>
            </a:r>
            <a:r>
              <a:rPr lang="tr-TR" dirty="0" smtClean="0">
                <a:solidFill>
                  <a:schemeClr val="accent6">
                    <a:lumMod val="60000"/>
                    <a:lumOff val="40000"/>
                  </a:schemeClr>
                </a:solidFill>
              </a:rPr>
              <a:t>soyutlama </a:t>
            </a:r>
            <a:r>
              <a:rPr lang="tr-TR" dirty="0">
                <a:solidFill>
                  <a:schemeClr val="accent6">
                    <a:lumMod val="60000"/>
                    <a:lumOff val="40000"/>
                  </a:schemeClr>
                </a:solidFill>
              </a:rPr>
              <a:t>olarak varsa, toplumsal biçimler de aynı şekilde var </a:t>
            </a:r>
            <a:r>
              <a:rPr lang="tr-TR" dirty="0" smtClean="0">
                <a:solidFill>
                  <a:schemeClr val="accent6">
                    <a:lumMod val="60000"/>
                    <a:lumOff val="40000"/>
                  </a:schemeClr>
                </a:solidFill>
              </a:rPr>
              <a:t>olmaktadır. </a:t>
            </a:r>
          </a:p>
          <a:p>
            <a:r>
              <a:rPr lang="tr-TR" dirty="0" err="1"/>
              <a:t>Simmel’in</a:t>
            </a:r>
            <a:r>
              <a:rPr lang="tr-TR" dirty="0"/>
              <a:t> geometri kavramlarıyla yaptığı bu analizlerin amacı, </a:t>
            </a:r>
            <a:r>
              <a:rPr lang="tr-TR" dirty="0" smtClean="0"/>
              <a:t>biçimlerin </a:t>
            </a:r>
            <a:r>
              <a:rPr lang="tr-TR" dirty="0"/>
              <a:t>toplumsal ve tarihsel bağlamdan bağımsız olarak var olduklarını, </a:t>
            </a:r>
            <a:r>
              <a:rPr lang="tr-TR" dirty="0">
                <a:solidFill>
                  <a:schemeClr val="accent6">
                    <a:lumMod val="60000"/>
                    <a:lumOff val="40000"/>
                  </a:schemeClr>
                </a:solidFill>
              </a:rPr>
              <a:t>“sosyal veya tarihsel durum ne olursa olsun, insanlar, gruplar veya milletler üçlüsünün benzer davranış tipleri ürettiklerini” </a:t>
            </a:r>
            <a:r>
              <a:rPr lang="tr-TR" dirty="0"/>
              <a:t>göstermek </a:t>
            </a:r>
            <a:r>
              <a:rPr lang="tr-TR" dirty="0" smtClean="0"/>
              <a:t>istemesidir.</a:t>
            </a:r>
            <a:endParaRPr lang="tr-TR" dirty="0"/>
          </a:p>
        </p:txBody>
      </p:sp>
    </p:spTree>
    <p:extLst>
      <p:ext uri="{BB962C8B-B14F-4D97-AF65-F5344CB8AC3E}">
        <p14:creationId xmlns:p14="http://schemas.microsoft.com/office/powerpoint/2010/main" val="40903403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04664"/>
            <a:ext cx="8712968" cy="5976664"/>
          </a:xfrm>
        </p:spPr>
        <p:txBody>
          <a:bodyPr>
            <a:normAutofit fontScale="92500" lnSpcReduction="20000"/>
          </a:bodyPr>
          <a:lstStyle/>
          <a:p>
            <a:pPr marL="0" indent="0">
              <a:spcAft>
                <a:spcPts val="1800"/>
              </a:spcAft>
              <a:buNone/>
            </a:pPr>
            <a:r>
              <a:rPr lang="tr-TR" sz="2200" b="1" dirty="0" smtClean="0">
                <a:solidFill>
                  <a:schemeClr val="accent1">
                    <a:lumMod val="60000"/>
                    <a:lumOff val="40000"/>
                  </a:schemeClr>
                </a:solidFill>
              </a:rPr>
              <a:t>Sayılar:</a:t>
            </a:r>
          </a:p>
          <a:p>
            <a:pPr>
              <a:spcAft>
                <a:spcPts val="1800"/>
              </a:spcAft>
            </a:pPr>
            <a:r>
              <a:rPr lang="tr-TR" dirty="0">
                <a:solidFill>
                  <a:schemeClr val="accent6">
                    <a:lumMod val="60000"/>
                    <a:lumOff val="40000"/>
                  </a:schemeClr>
                </a:solidFill>
              </a:rPr>
              <a:t>İkili biçimde </a:t>
            </a:r>
            <a:r>
              <a:rPr lang="tr-TR" dirty="0"/>
              <a:t>katılımcılar bireysel olarak grupla değil, sadece karşılarındaki bireyle etkileşime girerler ve bu kişilerden biri çekildiğinde grubun varlığı son bulur. Bu açıdan iki kişilik gruplar, grubu oluşturan iki kişinin ötesinde bir anlam taşımaz, bağımsız bir grup yapısına sahip olamazlar, “üyeler arasında bir kısıtlama duygusu yaratan bütün diğer </a:t>
            </a:r>
            <a:r>
              <a:rPr lang="tr-TR" dirty="0" smtClean="0"/>
              <a:t>gruplardaki </a:t>
            </a:r>
            <a:r>
              <a:rPr lang="tr-TR" dirty="0"/>
              <a:t>gibi bir insanüstü yaşam” </a:t>
            </a:r>
            <a:r>
              <a:rPr lang="tr-TR" dirty="0" smtClean="0"/>
              <a:t>içermezler. </a:t>
            </a:r>
          </a:p>
          <a:p>
            <a:pPr>
              <a:spcAft>
                <a:spcPts val="1800"/>
              </a:spcAft>
            </a:pPr>
            <a:r>
              <a:rPr lang="tr-TR" dirty="0">
                <a:solidFill>
                  <a:schemeClr val="accent6">
                    <a:lumMod val="60000"/>
                    <a:lumOff val="40000"/>
                  </a:schemeClr>
                </a:solidFill>
              </a:rPr>
              <a:t>Üç kişilik </a:t>
            </a:r>
            <a:r>
              <a:rPr lang="tr-TR" dirty="0"/>
              <a:t>gruplarda grubun kendi varlığı, grubun kolektif amaçları doğrultusunda </a:t>
            </a:r>
            <a:r>
              <a:rPr lang="tr-TR" dirty="0" smtClean="0"/>
              <a:t>bireysel </a:t>
            </a:r>
            <a:r>
              <a:rPr lang="tr-TR" dirty="0"/>
              <a:t>eylemlerini kısıtlayabilir, grup üyeleri üzerinde baskı kurabilir. Ayrıca üç </a:t>
            </a:r>
            <a:r>
              <a:rPr lang="tr-TR" dirty="0" smtClean="0"/>
              <a:t>kişilik </a:t>
            </a:r>
            <a:r>
              <a:rPr lang="tr-TR" dirty="0"/>
              <a:t>gruplarda iki kişi, üçüncüye üstünlük sağlamak için birleşebilir, grup içinde bir </a:t>
            </a:r>
            <a:r>
              <a:rPr lang="tr-TR" dirty="0" err="1"/>
              <a:t>tabakalaşma</a:t>
            </a:r>
            <a:r>
              <a:rPr lang="tr-TR" dirty="0"/>
              <a:t> ve bir otorite yapısı </a:t>
            </a:r>
            <a:r>
              <a:rPr lang="tr-TR" dirty="0" smtClean="0"/>
              <a:t>gelişebilir. Üç </a:t>
            </a:r>
            <a:r>
              <a:rPr lang="tr-TR" dirty="0"/>
              <a:t>kişilik </a:t>
            </a:r>
            <a:r>
              <a:rPr lang="tr-TR" dirty="0" smtClean="0"/>
              <a:t>gruplarda </a:t>
            </a:r>
            <a:r>
              <a:rPr lang="tr-TR" dirty="0"/>
              <a:t>grup üyeleri iki kişilik gruplarda olduğu kadar bireysel olamaz, </a:t>
            </a:r>
            <a:r>
              <a:rPr lang="tr-TR" dirty="0" smtClean="0"/>
              <a:t>bireyselliklerini </a:t>
            </a:r>
            <a:r>
              <a:rPr lang="tr-TR" dirty="0"/>
              <a:t>bu derece dışa vuramazlar. </a:t>
            </a:r>
            <a:endParaRPr lang="tr-TR" dirty="0" smtClean="0"/>
          </a:p>
          <a:p>
            <a:pPr>
              <a:spcAft>
                <a:spcPts val="1800"/>
              </a:spcAft>
            </a:pPr>
            <a:r>
              <a:rPr lang="tr-TR" dirty="0"/>
              <a:t>Küçük gruplarda bireyler arasındaki etkileşim daha yoğundur, grubun üye sayısı arttıkça, yani </a:t>
            </a:r>
            <a:r>
              <a:rPr lang="tr-TR" dirty="0">
                <a:solidFill>
                  <a:schemeClr val="accent6">
                    <a:lumMod val="60000"/>
                    <a:lumOff val="40000"/>
                  </a:schemeClr>
                </a:solidFill>
              </a:rPr>
              <a:t>grup büyüdükçe bireyler kişiliklerinin tamamı ile değil, ancak bir kısmıyla gruba dahil olmaya, gruptan daha az şey talep etmeye ve sanki grup bireylerden bağımsız olarak var oluyormuş gibi nesnel bir yapı yaratmaya </a:t>
            </a:r>
            <a:r>
              <a:rPr lang="tr-TR" dirty="0" smtClean="0">
                <a:solidFill>
                  <a:schemeClr val="accent6">
                    <a:lumMod val="60000"/>
                    <a:lumOff val="40000"/>
                  </a:schemeClr>
                </a:solidFill>
              </a:rPr>
              <a:t>başlarlar</a:t>
            </a:r>
            <a:r>
              <a:rPr lang="tr-TR" dirty="0"/>
              <a:t>. Böylece </a:t>
            </a:r>
            <a:r>
              <a:rPr lang="tr-TR" dirty="0">
                <a:solidFill>
                  <a:schemeClr val="accent6">
                    <a:lumMod val="60000"/>
                    <a:lumOff val="40000"/>
                  </a:schemeClr>
                </a:solidFill>
              </a:rPr>
              <a:t>büyük gruplar </a:t>
            </a:r>
            <a:r>
              <a:rPr lang="tr-TR" dirty="0"/>
              <a:t>kendi “biçimsel düzenlemeleri” aracılığıyla bireyin üzerinde bir iktidara sahip olur. Bununla </a:t>
            </a:r>
            <a:r>
              <a:rPr lang="tr-TR" dirty="0" smtClean="0"/>
              <a:t>birlikte </a:t>
            </a:r>
            <a:r>
              <a:rPr lang="tr-TR" dirty="0" err="1"/>
              <a:t>Simmel</a:t>
            </a:r>
            <a:r>
              <a:rPr lang="tr-TR" dirty="0"/>
              <a:t> grup büyüdükçe bireysel özgürlüğün nispeten arttığını düşünür. Ancak bireyi nispeten </a:t>
            </a:r>
            <a:r>
              <a:rPr lang="tr-TR" dirty="0" smtClean="0"/>
              <a:t>özgürleştiren </a:t>
            </a:r>
            <a:r>
              <a:rPr lang="tr-TR" dirty="0"/>
              <a:t>büyük gruplar aynı zamanda sahip oldukları </a:t>
            </a:r>
            <a:r>
              <a:rPr lang="tr-TR" dirty="0">
                <a:solidFill>
                  <a:schemeClr val="accent6">
                    <a:lumMod val="60000"/>
                    <a:lumOff val="40000"/>
                  </a:schemeClr>
                </a:solidFill>
              </a:rPr>
              <a:t>nesnel yapı sayesinde </a:t>
            </a:r>
            <a:r>
              <a:rPr lang="tr-TR" dirty="0" smtClean="0">
                <a:solidFill>
                  <a:schemeClr val="accent6">
                    <a:lumMod val="60000"/>
                    <a:lumOff val="40000"/>
                  </a:schemeClr>
                </a:solidFill>
              </a:rPr>
              <a:t>bireyselliği tehdit ederler.</a:t>
            </a:r>
            <a:r>
              <a:rPr lang="tr-TR" dirty="0" smtClean="0"/>
              <a:t> </a:t>
            </a:r>
            <a:endParaRPr lang="tr-TR" dirty="0"/>
          </a:p>
        </p:txBody>
      </p:sp>
    </p:spTree>
    <p:extLst>
      <p:ext uri="{BB962C8B-B14F-4D97-AF65-F5344CB8AC3E}">
        <p14:creationId xmlns:p14="http://schemas.microsoft.com/office/powerpoint/2010/main" val="460535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980728"/>
            <a:ext cx="8496944" cy="5544615"/>
          </a:xfrm>
        </p:spPr>
        <p:txBody>
          <a:bodyPr>
            <a:normAutofit/>
          </a:bodyPr>
          <a:lstStyle/>
          <a:p>
            <a:r>
              <a:rPr lang="tr-TR" dirty="0"/>
              <a:t>Büyük grupların bir yandan bireysel eylemi küçük gruplara oranla daha az sınırladığı, böylece bireyi özgürleştirdiği, ama aynı zamanda bireyden </a:t>
            </a:r>
            <a:r>
              <a:rPr lang="tr-TR" dirty="0" smtClean="0">
                <a:solidFill>
                  <a:schemeClr val="accent6">
                    <a:lumMod val="60000"/>
                    <a:lumOff val="40000"/>
                  </a:schemeClr>
                </a:solidFill>
              </a:rPr>
              <a:t>bağımsız </a:t>
            </a:r>
            <a:r>
              <a:rPr lang="tr-TR" dirty="0">
                <a:solidFill>
                  <a:schemeClr val="accent6">
                    <a:lumMod val="60000"/>
                    <a:lumOff val="40000"/>
                  </a:schemeClr>
                </a:solidFill>
              </a:rPr>
              <a:t>nesnel bir yapı </a:t>
            </a:r>
            <a:r>
              <a:rPr lang="tr-TR" dirty="0"/>
              <a:t>haline geldiği için bireyselliği tehdit ettiği düşüncesi, </a:t>
            </a:r>
            <a:r>
              <a:rPr lang="tr-TR" dirty="0" err="1"/>
              <a:t>Simmel'in</a:t>
            </a:r>
            <a:r>
              <a:rPr lang="tr-TR" dirty="0"/>
              <a:t> düşüncesindeki genel diyalektik yaklaşımı </a:t>
            </a:r>
            <a:r>
              <a:rPr lang="tr-TR" dirty="0" smtClean="0"/>
              <a:t>yansıtmaktadır.</a:t>
            </a:r>
          </a:p>
          <a:p>
            <a:r>
              <a:rPr lang="tr-TR" dirty="0" smtClean="0"/>
              <a:t>Büyük </a:t>
            </a:r>
            <a:r>
              <a:rPr lang="tr-TR" dirty="0"/>
              <a:t>gruplarda gruba katılımda </a:t>
            </a:r>
            <a:r>
              <a:rPr lang="tr-TR" dirty="0" smtClean="0"/>
              <a:t>bireysellik </a:t>
            </a:r>
            <a:r>
              <a:rPr lang="tr-TR" dirty="0"/>
              <a:t>azalmıştır. Bireyler kişiliklerinin ancak bir kısmıyla gruba katılırlar, bu </a:t>
            </a:r>
            <a:r>
              <a:rPr lang="tr-TR" dirty="0" smtClean="0"/>
              <a:t>nedenle </a:t>
            </a:r>
            <a:r>
              <a:rPr lang="tr-TR" dirty="0"/>
              <a:t>de </a:t>
            </a:r>
            <a:r>
              <a:rPr lang="tr-TR" dirty="0">
                <a:solidFill>
                  <a:schemeClr val="accent6">
                    <a:lumMod val="60000"/>
                    <a:lumOff val="40000"/>
                  </a:schemeClr>
                </a:solidFill>
              </a:rPr>
              <a:t>büyük gruplar bireyselliği tehdit </a:t>
            </a:r>
            <a:r>
              <a:rPr lang="tr-TR" dirty="0" smtClean="0">
                <a:solidFill>
                  <a:schemeClr val="accent6">
                    <a:lumMod val="60000"/>
                    <a:lumOff val="40000"/>
                  </a:schemeClr>
                </a:solidFill>
              </a:rPr>
              <a:t>eder.</a:t>
            </a:r>
          </a:p>
          <a:p>
            <a:r>
              <a:rPr lang="tr-TR" dirty="0" smtClean="0"/>
              <a:t>Büyük </a:t>
            </a:r>
            <a:r>
              <a:rPr lang="tr-TR" dirty="0"/>
              <a:t>grupların bireyselliği tehdit eden nesnel yapıları </a:t>
            </a:r>
            <a:r>
              <a:rPr lang="tr-TR" dirty="0" smtClean="0"/>
              <a:t>nedeniyle </a:t>
            </a:r>
            <a:r>
              <a:rPr lang="tr-TR" dirty="0"/>
              <a:t>de bireyler büyük toplumsal yapılar içinde “toplumun yapısından giderek kopar, gittikçe yalnızlaşmaya, soyutlanmaya ve bölünmeye </a:t>
            </a:r>
            <a:r>
              <a:rPr lang="tr-TR" dirty="0" smtClean="0"/>
              <a:t>başlar”. Böylece </a:t>
            </a:r>
            <a:r>
              <a:rPr lang="tr-TR" dirty="0" err="1"/>
              <a:t>Simmel</a:t>
            </a:r>
            <a:r>
              <a:rPr lang="tr-TR" dirty="0"/>
              <a:t> </a:t>
            </a:r>
            <a:r>
              <a:rPr lang="tr-TR" dirty="0">
                <a:solidFill>
                  <a:schemeClr val="accent6">
                    <a:lumMod val="60000"/>
                    <a:lumOff val="40000"/>
                  </a:schemeClr>
                </a:solidFill>
              </a:rPr>
              <a:t>toplumun hem bireyselliği artırdığını hem de onu engellediğini belirterek birey ve toplumsal yapılar arasındaki diyalektik ilişkiyi vurgulamış olur</a:t>
            </a:r>
            <a:r>
              <a:rPr lang="tr-TR" dirty="0" smtClean="0">
                <a:solidFill>
                  <a:schemeClr val="accent6">
                    <a:lumMod val="60000"/>
                    <a:lumOff val="40000"/>
                  </a:schemeClr>
                </a:solidFill>
              </a:rPr>
              <a:t>.</a:t>
            </a:r>
          </a:p>
          <a:p>
            <a:endParaRPr lang="tr-TR" dirty="0"/>
          </a:p>
        </p:txBody>
      </p:sp>
    </p:spTree>
    <p:extLst>
      <p:ext uri="{BB962C8B-B14F-4D97-AF65-F5344CB8AC3E}">
        <p14:creationId xmlns:p14="http://schemas.microsoft.com/office/powerpoint/2010/main" val="12121970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836712"/>
            <a:ext cx="8496944" cy="4896544"/>
          </a:xfrm>
        </p:spPr>
        <p:txBody>
          <a:bodyPr/>
          <a:lstStyle/>
          <a:p>
            <a:pPr marL="0" indent="0">
              <a:spcAft>
                <a:spcPts val="1200"/>
              </a:spcAft>
              <a:buNone/>
            </a:pPr>
            <a:r>
              <a:rPr lang="tr-TR" sz="2000" b="1" dirty="0" smtClean="0">
                <a:solidFill>
                  <a:schemeClr val="accent1">
                    <a:lumMod val="60000"/>
                    <a:lumOff val="40000"/>
                  </a:schemeClr>
                </a:solidFill>
              </a:rPr>
              <a:t>Uzaklık:</a:t>
            </a:r>
          </a:p>
          <a:p>
            <a:pPr>
              <a:spcAft>
                <a:spcPts val="1200"/>
              </a:spcAft>
            </a:pPr>
            <a:r>
              <a:rPr lang="tr-TR" dirty="0" err="1"/>
              <a:t>Simmel’e</a:t>
            </a:r>
            <a:r>
              <a:rPr lang="tr-TR" dirty="0"/>
              <a:t> göre toplumsal etkileşim biçimleri, bireylerin diğer </a:t>
            </a:r>
            <a:r>
              <a:rPr lang="tr-TR" dirty="0" smtClean="0"/>
              <a:t>bireylerle </a:t>
            </a:r>
            <a:r>
              <a:rPr lang="tr-TR" dirty="0"/>
              <a:t>veya diğer şeylerle arasındaki uzaklığa göre </a:t>
            </a:r>
            <a:r>
              <a:rPr lang="tr-TR" dirty="0" smtClean="0"/>
              <a:t>farklılaşmaktadır.  </a:t>
            </a:r>
          </a:p>
          <a:p>
            <a:pPr>
              <a:spcAft>
                <a:spcPts val="1200"/>
              </a:spcAft>
            </a:pPr>
            <a:r>
              <a:rPr lang="tr-TR" dirty="0" err="1" smtClean="0"/>
              <a:t>Simmel</a:t>
            </a:r>
            <a:r>
              <a:rPr lang="tr-TR" dirty="0" smtClean="0"/>
              <a:t> </a:t>
            </a:r>
            <a:r>
              <a:rPr lang="tr-TR" dirty="0"/>
              <a:t>bir şeyin değerinin </a:t>
            </a:r>
            <a:r>
              <a:rPr lang="tr-TR" dirty="0">
                <a:solidFill>
                  <a:schemeClr val="accent6">
                    <a:lumMod val="60000"/>
                    <a:lumOff val="40000"/>
                  </a:schemeClr>
                </a:solidFill>
              </a:rPr>
              <a:t>bireye olan uzaklığına göre </a:t>
            </a:r>
            <a:r>
              <a:rPr lang="tr-TR" dirty="0"/>
              <a:t>belirlendiğini, bu şey bireyin elde etmesi çok kolay, yani </a:t>
            </a:r>
            <a:r>
              <a:rPr lang="tr-TR" dirty="0" smtClean="0"/>
              <a:t>çok yakın </a:t>
            </a:r>
            <a:r>
              <a:rPr lang="tr-TR" dirty="0"/>
              <a:t>ya da çok zor, yani </a:t>
            </a:r>
            <a:r>
              <a:rPr lang="tr-TR" dirty="0">
                <a:solidFill>
                  <a:schemeClr val="accent6">
                    <a:lumMod val="60000"/>
                    <a:lumOff val="40000"/>
                  </a:schemeClr>
                </a:solidFill>
              </a:rPr>
              <a:t>çok uzak olan bir şeyse değersiz olacağını</a:t>
            </a:r>
            <a:r>
              <a:rPr lang="tr-TR" dirty="0"/>
              <a:t>, büyük bir çaba harcayarak ulaşılabilir olduğu bir uzaklıkta bir şeyse o zaman </a:t>
            </a:r>
            <a:r>
              <a:rPr lang="tr-TR" dirty="0">
                <a:solidFill>
                  <a:schemeClr val="accent6">
                    <a:lumMod val="60000"/>
                    <a:lumOff val="40000"/>
                  </a:schemeClr>
                </a:solidFill>
              </a:rPr>
              <a:t>değerli</a:t>
            </a:r>
            <a:r>
              <a:rPr lang="tr-TR" dirty="0"/>
              <a:t> </a:t>
            </a:r>
            <a:r>
              <a:rPr lang="tr-TR" dirty="0" smtClean="0"/>
              <a:t>olacağını belirtir.  </a:t>
            </a:r>
            <a:endParaRPr lang="tr-TR" dirty="0"/>
          </a:p>
        </p:txBody>
      </p:sp>
    </p:spTree>
    <p:extLst>
      <p:ext uri="{BB962C8B-B14F-4D97-AF65-F5344CB8AC3E}">
        <p14:creationId xmlns:p14="http://schemas.microsoft.com/office/powerpoint/2010/main" val="2175333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17848" y="32048"/>
            <a:ext cx="8826152" cy="1195535"/>
          </a:xfrm>
        </p:spPr>
        <p:txBody>
          <a:bodyPr/>
          <a:lstStyle/>
          <a:p>
            <a:r>
              <a:rPr lang="tr-TR" sz="2800" b="1" dirty="0">
                <a:solidFill>
                  <a:schemeClr val="accent1">
                    <a:lumMod val="60000"/>
                    <a:lumOff val="40000"/>
                  </a:schemeClr>
                </a:solidFill>
              </a:rPr>
              <a:t>Toplumsal Etkileşim </a:t>
            </a:r>
            <a:r>
              <a:rPr lang="tr-TR" sz="2800" b="1" dirty="0" smtClean="0">
                <a:solidFill>
                  <a:schemeClr val="accent1">
                    <a:lumMod val="60000"/>
                    <a:lumOff val="40000"/>
                  </a:schemeClr>
                </a:solidFill>
              </a:rPr>
              <a:t>Formları </a:t>
            </a:r>
            <a:r>
              <a:rPr lang="tr-TR" sz="2800" b="1" dirty="0">
                <a:solidFill>
                  <a:schemeClr val="accent1">
                    <a:lumMod val="60000"/>
                    <a:lumOff val="40000"/>
                  </a:schemeClr>
                </a:solidFill>
              </a:rPr>
              <a:t>(Biçimleri)</a:t>
            </a:r>
          </a:p>
        </p:txBody>
      </p:sp>
      <p:sp>
        <p:nvSpPr>
          <p:cNvPr id="3" name="İçerik Yer Tutucusu 2"/>
          <p:cNvSpPr>
            <a:spLocks noGrp="1"/>
          </p:cNvSpPr>
          <p:nvPr>
            <p:ph idx="1"/>
          </p:nvPr>
        </p:nvSpPr>
        <p:spPr>
          <a:xfrm>
            <a:off x="179512" y="980728"/>
            <a:ext cx="8964488" cy="5544616"/>
          </a:xfrm>
        </p:spPr>
        <p:txBody>
          <a:bodyPr>
            <a:normAutofit fontScale="92500" lnSpcReduction="10000"/>
          </a:bodyPr>
          <a:lstStyle/>
          <a:p>
            <a:pPr marL="0" indent="0">
              <a:spcAft>
                <a:spcPts val="1200"/>
              </a:spcAft>
              <a:buNone/>
            </a:pPr>
            <a:r>
              <a:rPr lang="tr-TR" sz="2200" b="1" dirty="0" smtClean="0">
                <a:solidFill>
                  <a:schemeClr val="accent1">
                    <a:lumMod val="60000"/>
                    <a:lumOff val="40000"/>
                  </a:schemeClr>
                </a:solidFill>
              </a:rPr>
              <a:t>Mübadele:</a:t>
            </a:r>
          </a:p>
          <a:p>
            <a:pPr>
              <a:spcAft>
                <a:spcPts val="1200"/>
              </a:spcAft>
            </a:pPr>
            <a:r>
              <a:rPr lang="tr-TR" dirty="0"/>
              <a:t>Bütün </a:t>
            </a:r>
            <a:r>
              <a:rPr lang="tr-TR" dirty="0" smtClean="0"/>
              <a:t>etkileşimler </a:t>
            </a:r>
            <a:r>
              <a:rPr lang="tr-TR" dirty="0"/>
              <a:t>karşılıklı etkiler içerir, öğretmenle öğrenci, konuşmacıyla dinleyici arasındaki </a:t>
            </a:r>
            <a:r>
              <a:rPr lang="tr-TR" dirty="0">
                <a:solidFill>
                  <a:schemeClr val="accent6">
                    <a:lumMod val="60000"/>
                    <a:lumOff val="40000"/>
                  </a:schemeClr>
                </a:solidFill>
              </a:rPr>
              <a:t>etkileşim tek taraflı değil, karşılıklıdır</a:t>
            </a:r>
            <a:r>
              <a:rPr lang="tr-TR" dirty="0"/>
              <a:t>. Bu nedenle </a:t>
            </a:r>
            <a:r>
              <a:rPr lang="tr-TR" dirty="0" err="1"/>
              <a:t>Simmel</a:t>
            </a:r>
            <a:r>
              <a:rPr lang="tr-TR" dirty="0"/>
              <a:t> </a:t>
            </a:r>
            <a:r>
              <a:rPr lang="tr-TR" dirty="0" smtClean="0"/>
              <a:t>mübadelenin </a:t>
            </a:r>
            <a:r>
              <a:rPr lang="tr-TR" dirty="0"/>
              <a:t>etkileşimden daha dar bir kavram olduğunu kabul etmekle birlikte bütün etkileşimleri mübadele olarak değerlendirmek gerektiğini </a:t>
            </a:r>
            <a:r>
              <a:rPr lang="tr-TR" dirty="0" smtClean="0"/>
              <a:t>belirtmektedir.</a:t>
            </a:r>
          </a:p>
          <a:p>
            <a:pPr>
              <a:spcAft>
                <a:spcPts val="1200"/>
              </a:spcAft>
            </a:pPr>
            <a:r>
              <a:rPr lang="tr-TR" dirty="0" smtClean="0"/>
              <a:t>Bireylerin </a:t>
            </a:r>
            <a:r>
              <a:rPr lang="tr-TR" dirty="0"/>
              <a:t>belirli faydalar elde etmek için başka faydalardan </a:t>
            </a:r>
            <a:r>
              <a:rPr lang="tr-TR" dirty="0" smtClean="0"/>
              <a:t>vazgeçmesi </a:t>
            </a:r>
            <a:r>
              <a:rPr lang="tr-TR" dirty="0"/>
              <a:t>ve sonuçta başlangıçta olduğundan daha fazla tatmin olacak </a:t>
            </a:r>
            <a:r>
              <a:rPr lang="tr-TR" dirty="0" smtClean="0"/>
              <a:t>şekilde </a:t>
            </a:r>
            <a:r>
              <a:rPr lang="tr-TR" dirty="0"/>
              <a:t>bu değişimi gerçekleştirmesi süreci olarak </a:t>
            </a:r>
            <a:r>
              <a:rPr lang="tr-TR" dirty="0" smtClean="0"/>
              <a:t>tanımlanabilir. </a:t>
            </a:r>
          </a:p>
          <a:p>
            <a:pPr>
              <a:spcAft>
                <a:spcPts val="1200"/>
              </a:spcAft>
            </a:pPr>
            <a:r>
              <a:rPr lang="tr-TR" dirty="0" err="1"/>
              <a:t>Simmel</a:t>
            </a:r>
            <a:r>
              <a:rPr lang="tr-TR" dirty="0"/>
              <a:t> </a:t>
            </a:r>
            <a:r>
              <a:rPr lang="tr-TR" dirty="0">
                <a:solidFill>
                  <a:schemeClr val="accent6">
                    <a:lumMod val="60000"/>
                    <a:lumOff val="40000"/>
                  </a:schemeClr>
                </a:solidFill>
              </a:rPr>
              <a:t>ekonomik mübadelenin </a:t>
            </a:r>
            <a:r>
              <a:rPr lang="tr-TR" dirty="0"/>
              <a:t>üzerinde ayrıca durur, çünkü bu mübadele, </a:t>
            </a:r>
            <a:r>
              <a:rPr lang="tr-TR" dirty="0">
                <a:solidFill>
                  <a:schemeClr val="accent6">
                    <a:lumMod val="60000"/>
                    <a:lumOff val="40000"/>
                  </a:schemeClr>
                </a:solidFill>
              </a:rPr>
              <a:t>fedakârlığın</a:t>
            </a:r>
            <a:r>
              <a:rPr lang="tr-TR" dirty="0"/>
              <a:t> en çok görüldüğü mübadeledir, bunun nedeni </a:t>
            </a:r>
            <a:r>
              <a:rPr lang="tr-TR" dirty="0" smtClean="0"/>
              <a:t>ekonomik </a:t>
            </a:r>
            <a:r>
              <a:rPr lang="tr-TR" dirty="0"/>
              <a:t>mübadele dışındaki mübadele türlerinde kazanç-kayıp hesabı </a:t>
            </a:r>
            <a:r>
              <a:rPr lang="tr-TR" dirty="0" smtClean="0"/>
              <a:t>yapılmamasıdır.</a:t>
            </a:r>
          </a:p>
          <a:p>
            <a:pPr>
              <a:spcAft>
                <a:spcPts val="1200"/>
              </a:spcAft>
            </a:pPr>
            <a:r>
              <a:rPr lang="tr-TR" dirty="0" err="1"/>
              <a:t>Simmel</a:t>
            </a:r>
            <a:r>
              <a:rPr lang="tr-TR" dirty="0"/>
              <a:t>, </a:t>
            </a:r>
            <a:r>
              <a:rPr lang="tr-TR" dirty="0" smtClean="0"/>
              <a:t>nesnelerin </a:t>
            </a:r>
            <a:r>
              <a:rPr lang="tr-TR" dirty="0"/>
              <a:t>birey için taşıdığı anlamın arzulanma derecesinden kaynaklandığını, mübadelesi imkânsız olan nesnelerin ne kadar arzulanırsa arzulansın birey açısından ekonomik bir değere dönüşmeyeceğini </a:t>
            </a:r>
            <a:r>
              <a:rPr lang="tr-TR" dirty="0" smtClean="0"/>
              <a:t>vurgular. </a:t>
            </a:r>
            <a:r>
              <a:rPr lang="tr-TR" dirty="0" err="1" smtClean="0"/>
              <a:t>Simmel’e</a:t>
            </a:r>
            <a:r>
              <a:rPr lang="tr-TR" dirty="0" smtClean="0"/>
              <a:t> </a:t>
            </a:r>
            <a:r>
              <a:rPr lang="tr-TR" dirty="0"/>
              <a:t>göre “</a:t>
            </a:r>
            <a:r>
              <a:rPr lang="tr-TR" dirty="0">
                <a:solidFill>
                  <a:schemeClr val="accent6">
                    <a:lumMod val="60000"/>
                    <a:lumOff val="40000"/>
                  </a:schemeClr>
                </a:solidFill>
              </a:rPr>
              <a:t>şeyleri elde etmek o şeyler kıt olduğu için zor değildir; bu şeyler onları elde etmek zor olduğu için kıttırlar</a:t>
            </a:r>
            <a:r>
              <a:rPr lang="tr-TR" dirty="0" smtClean="0"/>
              <a:t>” </a:t>
            </a:r>
            <a:r>
              <a:rPr lang="tr-TR" dirty="0"/>
              <a:t>ve değer de bu kıtlık, yani bireyin </a:t>
            </a:r>
            <a:r>
              <a:rPr lang="tr-TR" dirty="0">
                <a:solidFill>
                  <a:schemeClr val="accent6">
                    <a:lumMod val="60000"/>
                    <a:lumOff val="40000"/>
                  </a:schemeClr>
                </a:solidFill>
              </a:rPr>
              <a:t>nesneye ulaşma güçlüğü </a:t>
            </a:r>
            <a:r>
              <a:rPr lang="tr-TR" dirty="0" smtClean="0"/>
              <a:t>tarafından </a:t>
            </a:r>
            <a:r>
              <a:rPr lang="tr-TR" dirty="0"/>
              <a:t>belirlenir.</a:t>
            </a:r>
          </a:p>
        </p:txBody>
      </p:sp>
    </p:spTree>
    <p:extLst>
      <p:ext uri="{BB962C8B-B14F-4D97-AF65-F5344CB8AC3E}">
        <p14:creationId xmlns:p14="http://schemas.microsoft.com/office/powerpoint/2010/main" val="7338556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548680"/>
            <a:ext cx="8784976" cy="5760640"/>
          </a:xfrm>
        </p:spPr>
        <p:txBody>
          <a:bodyPr>
            <a:normAutofit lnSpcReduction="10000"/>
          </a:bodyPr>
          <a:lstStyle/>
          <a:p>
            <a:pPr marL="0" indent="0">
              <a:spcAft>
                <a:spcPts val="1200"/>
              </a:spcAft>
              <a:buNone/>
            </a:pPr>
            <a:r>
              <a:rPr lang="tr-TR" sz="2200" b="1" dirty="0" smtClean="0">
                <a:solidFill>
                  <a:schemeClr val="accent1">
                    <a:lumMod val="60000"/>
                    <a:lumOff val="40000"/>
                  </a:schemeClr>
                </a:solidFill>
              </a:rPr>
              <a:t>Çatışma:</a:t>
            </a:r>
          </a:p>
          <a:p>
            <a:pPr>
              <a:spcAft>
                <a:spcPts val="1200"/>
              </a:spcAft>
            </a:pPr>
            <a:r>
              <a:rPr lang="tr-TR" dirty="0" err="1"/>
              <a:t>Simmel</a:t>
            </a:r>
            <a:r>
              <a:rPr lang="tr-TR" dirty="0"/>
              <a:t> hastalıklarda en şiddetli belirtilerin, aslında organizmanın hastalığa neden olan mikrop, virüs gibi koşullardan kurtulmak için gösterdiği çaba olduğunu belirtir. Çatışmayı da çok genel düzeyde bu duruma benzeterek </a:t>
            </a:r>
            <a:r>
              <a:rPr lang="tr-TR" dirty="0">
                <a:solidFill>
                  <a:schemeClr val="accent6">
                    <a:lumMod val="60000"/>
                    <a:lumOff val="40000"/>
                  </a:schemeClr>
                </a:solidFill>
              </a:rPr>
              <a:t>çatışmanın amacının çeşitli sorunları çözmek ve bir birlik durumuna ulaşmak olduğunu </a:t>
            </a:r>
            <a:r>
              <a:rPr lang="tr-TR" dirty="0" smtClean="0">
                <a:solidFill>
                  <a:schemeClr val="accent6">
                    <a:lumMod val="60000"/>
                    <a:lumOff val="40000"/>
                  </a:schemeClr>
                </a:solidFill>
              </a:rPr>
              <a:t>savunur.</a:t>
            </a:r>
          </a:p>
          <a:p>
            <a:pPr>
              <a:spcAft>
                <a:spcPts val="1200"/>
              </a:spcAft>
            </a:pPr>
            <a:r>
              <a:rPr lang="tr-TR" dirty="0" err="1"/>
              <a:t>Simmel</a:t>
            </a:r>
            <a:r>
              <a:rPr lang="tr-TR" dirty="0"/>
              <a:t>, bireyler arasında birbiriyle örtüşen ve ayrılan eğilimler olduğunu ve bütün toplumlarda bu eğilimlerin </a:t>
            </a:r>
            <a:r>
              <a:rPr lang="tr-TR" dirty="0" err="1"/>
              <a:t>içiçe</a:t>
            </a:r>
            <a:r>
              <a:rPr lang="tr-TR" dirty="0"/>
              <a:t> geçmiş olduğunu </a:t>
            </a:r>
            <a:r>
              <a:rPr lang="tr-TR" dirty="0" smtClean="0"/>
              <a:t>belirtir.</a:t>
            </a:r>
          </a:p>
          <a:p>
            <a:pPr>
              <a:spcAft>
                <a:spcPts val="1200"/>
              </a:spcAft>
            </a:pPr>
            <a:r>
              <a:rPr lang="tr-TR" dirty="0" err="1" smtClean="0"/>
              <a:t>Simmel</a:t>
            </a:r>
            <a:r>
              <a:rPr lang="tr-TR" dirty="0" smtClean="0"/>
              <a:t>, </a:t>
            </a:r>
            <a:r>
              <a:rPr lang="tr-TR" dirty="0"/>
              <a:t>çatışmayı tarafların aynı yöndeki çabalarını ifade eden </a:t>
            </a:r>
            <a:r>
              <a:rPr lang="tr-TR" dirty="0">
                <a:solidFill>
                  <a:schemeClr val="accent6">
                    <a:lumMod val="60000"/>
                    <a:lumOff val="40000"/>
                  </a:schemeClr>
                </a:solidFill>
              </a:rPr>
              <a:t>“rekabet” </a:t>
            </a:r>
            <a:r>
              <a:rPr lang="tr-TR" dirty="0"/>
              <a:t>ve birbirlerine karşı çabalarını ifade eden </a:t>
            </a:r>
            <a:r>
              <a:rPr lang="tr-TR" dirty="0">
                <a:solidFill>
                  <a:schemeClr val="accent6">
                    <a:lumMod val="60000"/>
                    <a:lumOff val="40000"/>
                  </a:schemeClr>
                </a:solidFill>
              </a:rPr>
              <a:t>“mücadele” </a:t>
            </a:r>
            <a:r>
              <a:rPr lang="tr-TR" dirty="0"/>
              <a:t>kutupları arasında </a:t>
            </a:r>
            <a:r>
              <a:rPr lang="tr-TR" dirty="0" smtClean="0"/>
              <a:t>hareket </a:t>
            </a:r>
            <a:r>
              <a:rPr lang="tr-TR" dirty="0"/>
              <a:t>eden </a:t>
            </a:r>
            <a:r>
              <a:rPr lang="tr-TR" dirty="0">
                <a:solidFill>
                  <a:schemeClr val="accent6">
                    <a:lumMod val="60000"/>
                    <a:lumOff val="40000"/>
                  </a:schemeClr>
                </a:solidFill>
              </a:rPr>
              <a:t>bir değişken </a:t>
            </a:r>
            <a:r>
              <a:rPr lang="tr-TR" dirty="0"/>
              <a:t>olarak görür. </a:t>
            </a:r>
            <a:endParaRPr lang="tr-TR" dirty="0" smtClean="0"/>
          </a:p>
          <a:p>
            <a:pPr>
              <a:spcAft>
                <a:spcPts val="1200"/>
              </a:spcAft>
            </a:pPr>
            <a:r>
              <a:rPr lang="tr-TR" dirty="0" err="1"/>
              <a:t>Marx</a:t>
            </a:r>
            <a:r>
              <a:rPr lang="tr-TR" dirty="0"/>
              <a:t> gibi çatışmanın toplumda her yerde ve sürekli olarak mevcut olduğunu düşünür, ancak </a:t>
            </a:r>
            <a:r>
              <a:rPr lang="tr-TR" dirty="0" err="1"/>
              <a:t>Marx</a:t>
            </a:r>
            <a:r>
              <a:rPr lang="tr-TR" dirty="0"/>
              <a:t> gibi çatışmayı toplumsal değişme yaratacak sonuçları üzerinden </a:t>
            </a:r>
            <a:r>
              <a:rPr lang="tr-TR" dirty="0" smtClean="0"/>
              <a:t>değil</a:t>
            </a:r>
            <a:r>
              <a:rPr lang="tr-TR" dirty="0"/>
              <a:t>, </a:t>
            </a:r>
            <a:r>
              <a:rPr lang="tr-TR" dirty="0">
                <a:solidFill>
                  <a:schemeClr val="accent6">
                    <a:lumMod val="60000"/>
                    <a:lumOff val="40000"/>
                  </a:schemeClr>
                </a:solidFill>
              </a:rPr>
              <a:t>toplumun devamlılığı </a:t>
            </a:r>
            <a:r>
              <a:rPr lang="tr-TR" dirty="0"/>
              <a:t>açısından taşıdığı birlik sağlama işlevi üzerinden değerlendirir. Bu görüşler bazı sosyologlar </a:t>
            </a:r>
            <a:r>
              <a:rPr lang="tr-TR" dirty="0" smtClean="0"/>
              <a:t>tarafından </a:t>
            </a:r>
            <a:r>
              <a:rPr lang="tr-TR" dirty="0" err="1" smtClean="0"/>
              <a:t>Simmel’in</a:t>
            </a:r>
            <a:r>
              <a:rPr lang="tr-TR" dirty="0" smtClean="0"/>
              <a:t> </a:t>
            </a:r>
            <a:r>
              <a:rPr lang="tr-TR" dirty="0" err="1">
                <a:solidFill>
                  <a:schemeClr val="accent6">
                    <a:lumMod val="60000"/>
                    <a:lumOff val="40000"/>
                  </a:schemeClr>
                </a:solidFill>
              </a:rPr>
              <a:t>işlevselci</a:t>
            </a:r>
            <a:r>
              <a:rPr lang="tr-TR" dirty="0">
                <a:solidFill>
                  <a:schemeClr val="accent6">
                    <a:lumMod val="60000"/>
                    <a:lumOff val="40000"/>
                  </a:schemeClr>
                </a:solidFill>
              </a:rPr>
              <a:t> eğilimler </a:t>
            </a:r>
            <a:r>
              <a:rPr lang="tr-TR" dirty="0"/>
              <a:t>taşıdığının göstergesi olarak kabul edilmektedir.</a:t>
            </a:r>
          </a:p>
          <a:p>
            <a:endParaRPr lang="tr-TR" dirty="0"/>
          </a:p>
        </p:txBody>
      </p:sp>
    </p:spTree>
    <p:extLst>
      <p:ext uri="{BB962C8B-B14F-4D97-AF65-F5344CB8AC3E}">
        <p14:creationId xmlns:p14="http://schemas.microsoft.com/office/powerpoint/2010/main" val="4193158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692696"/>
            <a:ext cx="8784976" cy="5760640"/>
          </a:xfrm>
        </p:spPr>
        <p:txBody>
          <a:bodyPr>
            <a:normAutofit lnSpcReduction="10000"/>
          </a:bodyPr>
          <a:lstStyle/>
          <a:p>
            <a:pPr marL="0" indent="0">
              <a:buNone/>
            </a:pPr>
            <a:r>
              <a:rPr lang="tr-TR" sz="2200" b="1" dirty="0" smtClean="0">
                <a:solidFill>
                  <a:schemeClr val="accent1">
                    <a:lumMod val="60000"/>
                    <a:lumOff val="40000"/>
                  </a:schemeClr>
                </a:solidFill>
              </a:rPr>
              <a:t>Fahişelik:</a:t>
            </a:r>
            <a:endParaRPr lang="tr-TR" sz="2200" dirty="0" smtClean="0"/>
          </a:p>
          <a:p>
            <a:pPr>
              <a:spcAft>
                <a:spcPts val="1200"/>
              </a:spcAft>
            </a:pPr>
            <a:r>
              <a:rPr lang="tr-TR" dirty="0" err="1"/>
              <a:t>Simmel</a:t>
            </a:r>
            <a:r>
              <a:rPr lang="tr-TR" dirty="0"/>
              <a:t> bir toplumsal etkileşim biçimi olarak fahişelik </a:t>
            </a:r>
            <a:r>
              <a:rPr lang="tr-TR" dirty="0" smtClean="0"/>
              <a:t>kavramıyla </a:t>
            </a:r>
            <a:r>
              <a:rPr lang="tr-TR" dirty="0"/>
              <a:t>mübadele sürecinde elde edilmek istenen fayda için </a:t>
            </a:r>
            <a:r>
              <a:rPr lang="tr-TR" dirty="0">
                <a:solidFill>
                  <a:schemeClr val="accent6">
                    <a:lumMod val="60000"/>
                    <a:lumOff val="40000"/>
                  </a:schemeClr>
                </a:solidFill>
              </a:rPr>
              <a:t>sadece paranın </a:t>
            </a:r>
            <a:r>
              <a:rPr lang="tr-TR" dirty="0" smtClean="0">
                <a:solidFill>
                  <a:schemeClr val="accent6">
                    <a:lumMod val="60000"/>
                    <a:lumOff val="40000"/>
                  </a:schemeClr>
                </a:solidFill>
              </a:rPr>
              <a:t>verildiği </a:t>
            </a:r>
            <a:r>
              <a:rPr lang="tr-TR" dirty="0">
                <a:solidFill>
                  <a:schemeClr val="accent6">
                    <a:lumMod val="60000"/>
                    <a:lumOff val="40000"/>
                  </a:schemeClr>
                </a:solidFill>
              </a:rPr>
              <a:t>durumları</a:t>
            </a:r>
            <a:r>
              <a:rPr lang="tr-TR" dirty="0"/>
              <a:t>, daha genel olarak mübadele alınmak istenen değerle </a:t>
            </a:r>
            <a:r>
              <a:rPr lang="tr-TR" dirty="0" smtClean="0"/>
              <a:t>verilen </a:t>
            </a:r>
            <a:r>
              <a:rPr lang="tr-TR" dirty="0"/>
              <a:t>değer arasındaki </a:t>
            </a:r>
            <a:r>
              <a:rPr lang="tr-TR" dirty="0">
                <a:solidFill>
                  <a:schemeClr val="accent6">
                    <a:lumMod val="60000"/>
                    <a:lumOff val="40000"/>
                  </a:schemeClr>
                </a:solidFill>
              </a:rPr>
              <a:t>dengesizlik durumunu </a:t>
            </a:r>
            <a:r>
              <a:rPr lang="tr-TR" dirty="0" smtClean="0"/>
              <a:t>kastetmektedir.</a:t>
            </a:r>
          </a:p>
          <a:p>
            <a:pPr>
              <a:spcAft>
                <a:spcPts val="1200"/>
              </a:spcAft>
            </a:pPr>
            <a:r>
              <a:rPr lang="tr-TR" dirty="0"/>
              <a:t>Fahişelikte </a:t>
            </a:r>
            <a:r>
              <a:rPr lang="tr-TR" dirty="0" smtClean="0"/>
              <a:t>cinsler </a:t>
            </a:r>
            <a:r>
              <a:rPr lang="tr-TR" dirty="0"/>
              <a:t>arasındaki ilişkinin bireysel farklılık gözetmeyen, sadece tensel eylemle sınırlı bir ilişki olduğunu, bunun ekonomik muadilinin de para olduğunu belirten </a:t>
            </a:r>
            <a:r>
              <a:rPr lang="tr-TR" dirty="0" err="1"/>
              <a:t>Simmel’e</a:t>
            </a:r>
            <a:r>
              <a:rPr lang="tr-TR" dirty="0"/>
              <a:t> göre fahişelik, Kant’ın insanın asla sadece bir araç olarak kullanılmaması gerektiği şeklindeki ahlak yasasının tam </a:t>
            </a:r>
            <a:r>
              <a:rPr lang="tr-TR" dirty="0" err="1"/>
              <a:t>zıttını</a:t>
            </a:r>
            <a:r>
              <a:rPr lang="tr-TR" dirty="0"/>
              <a:t> ifade </a:t>
            </a:r>
            <a:r>
              <a:rPr lang="tr-TR" dirty="0" smtClean="0"/>
              <a:t>etmektedir</a:t>
            </a:r>
            <a:r>
              <a:rPr lang="tr-TR" dirty="0"/>
              <a:t>; çünkü bu ilişkide her iki kişi de sadece araç </a:t>
            </a:r>
            <a:r>
              <a:rPr lang="tr-TR" dirty="0" smtClean="0"/>
              <a:t>durumundadır.</a:t>
            </a:r>
          </a:p>
          <a:p>
            <a:pPr>
              <a:spcAft>
                <a:spcPts val="1200"/>
              </a:spcAft>
            </a:pPr>
            <a:r>
              <a:rPr lang="tr-TR" dirty="0" err="1" smtClean="0"/>
              <a:t>Simmel</a:t>
            </a:r>
            <a:r>
              <a:rPr lang="tr-TR" dirty="0" smtClean="0"/>
              <a:t>, </a:t>
            </a:r>
            <a:r>
              <a:rPr lang="tr-TR" dirty="0"/>
              <a:t>fahişenin yaptığı işe değil, mübadelede verdiği değer karşılığında para alıyor olmasına, yani </a:t>
            </a:r>
            <a:r>
              <a:rPr lang="tr-TR" dirty="0">
                <a:solidFill>
                  <a:schemeClr val="accent6">
                    <a:lumMod val="60000"/>
                    <a:lumOff val="40000"/>
                  </a:schemeClr>
                </a:solidFill>
              </a:rPr>
              <a:t>mal (cinsel onur) ile </a:t>
            </a:r>
            <a:r>
              <a:rPr lang="tr-TR" dirty="0" smtClean="0">
                <a:solidFill>
                  <a:schemeClr val="accent6">
                    <a:lumMod val="60000"/>
                    <a:lumOff val="40000"/>
                  </a:schemeClr>
                </a:solidFill>
              </a:rPr>
              <a:t>değer </a:t>
            </a:r>
            <a:r>
              <a:rPr lang="tr-TR" dirty="0">
                <a:solidFill>
                  <a:schemeClr val="accent6">
                    <a:lumMod val="60000"/>
                    <a:lumOff val="40000"/>
                  </a:schemeClr>
                </a:solidFill>
              </a:rPr>
              <a:t>(para) arasındaki dengesizliğe </a:t>
            </a:r>
            <a:r>
              <a:rPr lang="tr-TR" dirty="0"/>
              <a:t>odaklanmıştır. </a:t>
            </a:r>
            <a:r>
              <a:rPr lang="tr-TR" dirty="0" err="1"/>
              <a:t>Simmel</a:t>
            </a:r>
            <a:r>
              <a:rPr lang="tr-TR" dirty="0"/>
              <a:t> bu görüşü desteklemek üzere fahişe olmayanların bile “</a:t>
            </a:r>
            <a:r>
              <a:rPr lang="tr-TR" dirty="0" smtClean="0"/>
              <a:t>sevgililerinden </a:t>
            </a:r>
            <a:r>
              <a:rPr lang="tr-TR" dirty="0"/>
              <a:t>para kabul etmeyi” utanç verici ve aşağılayıcı bir durum olarak </a:t>
            </a:r>
            <a:r>
              <a:rPr lang="tr-TR" dirty="0" smtClean="0"/>
              <a:t>gördüklerini</a:t>
            </a:r>
            <a:r>
              <a:rPr lang="tr-TR" dirty="0"/>
              <a:t>, ama parasal değeri olmayan hediyeleri kabul ederken böyle </a:t>
            </a:r>
            <a:r>
              <a:rPr lang="tr-TR" dirty="0" smtClean="0"/>
              <a:t>hissetmediklerini </a:t>
            </a:r>
            <a:r>
              <a:rPr lang="tr-TR" dirty="0"/>
              <a:t>örnek </a:t>
            </a:r>
            <a:r>
              <a:rPr lang="tr-TR" dirty="0" smtClean="0"/>
              <a:t>gösterir.</a:t>
            </a:r>
            <a:endParaRPr lang="tr-TR" dirty="0"/>
          </a:p>
          <a:p>
            <a:endParaRPr lang="tr-TR" dirty="0"/>
          </a:p>
        </p:txBody>
      </p:sp>
    </p:spTree>
    <p:extLst>
      <p:ext uri="{BB962C8B-B14F-4D97-AF65-F5344CB8AC3E}">
        <p14:creationId xmlns:p14="http://schemas.microsoft.com/office/powerpoint/2010/main" val="692172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836712"/>
            <a:ext cx="8640960" cy="5760640"/>
          </a:xfrm>
        </p:spPr>
        <p:txBody>
          <a:bodyPr>
            <a:normAutofit/>
          </a:bodyPr>
          <a:lstStyle/>
          <a:p>
            <a:pPr marL="0" indent="0">
              <a:spcAft>
                <a:spcPts val="1200"/>
              </a:spcAft>
              <a:buNone/>
            </a:pPr>
            <a:r>
              <a:rPr lang="tr-TR" sz="2200" b="1" dirty="0" smtClean="0">
                <a:solidFill>
                  <a:schemeClr val="accent1">
                    <a:lumMod val="60000"/>
                    <a:lumOff val="40000"/>
                  </a:schemeClr>
                </a:solidFill>
              </a:rPr>
              <a:t>Sosyallik:</a:t>
            </a:r>
          </a:p>
          <a:p>
            <a:pPr>
              <a:spcAft>
                <a:spcPts val="1200"/>
              </a:spcAft>
            </a:pPr>
            <a:r>
              <a:rPr lang="tr-TR" dirty="0"/>
              <a:t>Sosyallik itkisi, </a:t>
            </a:r>
            <a:r>
              <a:rPr lang="tr-TR" dirty="0" err="1"/>
              <a:t>Simmel’e</a:t>
            </a:r>
            <a:r>
              <a:rPr lang="tr-TR" dirty="0"/>
              <a:t> göre “toplum hayatının gerçekliklerinde topluluğun saf </a:t>
            </a:r>
            <a:r>
              <a:rPr lang="tr-TR" dirty="0" smtClean="0"/>
              <a:t>özünü</a:t>
            </a:r>
            <a:r>
              <a:rPr lang="tr-TR" dirty="0"/>
              <a:t>, bir değer ve bir tatmin olarak topluluk olma sürecinin özünü damıtır” ve böylece “daha dar anlamda sosyallik dediğimiz şeyi kurar” </a:t>
            </a:r>
            <a:r>
              <a:rPr lang="tr-TR" dirty="0" err="1" smtClean="0"/>
              <a:t>Simmel’e</a:t>
            </a:r>
            <a:r>
              <a:rPr lang="tr-TR" dirty="0" smtClean="0"/>
              <a:t> </a:t>
            </a:r>
            <a:r>
              <a:rPr lang="tr-TR" dirty="0"/>
              <a:t>göre </a:t>
            </a:r>
            <a:r>
              <a:rPr lang="tr-TR" dirty="0">
                <a:solidFill>
                  <a:schemeClr val="accent6">
                    <a:lumMod val="60000"/>
                    <a:lumOff val="40000"/>
                  </a:schemeClr>
                </a:solidFill>
              </a:rPr>
              <a:t>sosyallik, </a:t>
            </a:r>
            <a:r>
              <a:rPr lang="tr-TR" dirty="0" smtClean="0">
                <a:solidFill>
                  <a:schemeClr val="accent6">
                    <a:lumMod val="60000"/>
                    <a:lumOff val="40000"/>
                  </a:schemeClr>
                </a:solidFill>
              </a:rPr>
              <a:t>çeşitli </a:t>
            </a:r>
            <a:r>
              <a:rPr lang="tr-TR" dirty="0">
                <a:solidFill>
                  <a:schemeClr val="accent6">
                    <a:lumMod val="60000"/>
                    <a:lumOff val="40000"/>
                  </a:schemeClr>
                </a:solidFill>
              </a:rPr>
              <a:t>topluluklara girerek bir araya gelmenin oyun biçimidir, eşit olmayanların eşit gibi davrandığı bir </a:t>
            </a:r>
            <a:r>
              <a:rPr lang="tr-TR" dirty="0" smtClean="0">
                <a:solidFill>
                  <a:schemeClr val="accent6">
                    <a:lumMod val="60000"/>
                    <a:lumOff val="40000"/>
                  </a:schemeClr>
                </a:solidFill>
              </a:rPr>
              <a:t>durumdur.</a:t>
            </a:r>
          </a:p>
          <a:p>
            <a:pPr>
              <a:spcAft>
                <a:spcPts val="1200"/>
              </a:spcAft>
            </a:pPr>
            <a:r>
              <a:rPr lang="tr-TR" dirty="0"/>
              <a:t>Sosyallik, diğer bir araya gelme biçimlerinden farklı olarak bir çeşit </a:t>
            </a:r>
            <a:r>
              <a:rPr lang="tr-TR" dirty="0" err="1" smtClean="0">
                <a:solidFill>
                  <a:schemeClr val="accent6">
                    <a:lumMod val="60000"/>
                    <a:lumOff val="40000"/>
                  </a:schemeClr>
                </a:solidFill>
              </a:rPr>
              <a:t>karşılıksızlık</a:t>
            </a:r>
            <a:r>
              <a:rPr lang="tr-TR" dirty="0" smtClean="0"/>
              <a:t> </a:t>
            </a:r>
            <a:r>
              <a:rPr lang="tr-TR" dirty="0"/>
              <a:t>içerir; herkesin aldığı haz ve neşe karşımdakilerin aldığı haz ve neşeye </a:t>
            </a:r>
            <a:r>
              <a:rPr lang="tr-TR" dirty="0" smtClean="0"/>
              <a:t>bağlıdır</a:t>
            </a:r>
            <a:r>
              <a:rPr lang="tr-TR" dirty="0"/>
              <a:t>, kimse karşısındakine aksini yaşatıp bundan keyif </a:t>
            </a:r>
            <a:r>
              <a:rPr lang="tr-TR" dirty="0" smtClean="0"/>
              <a:t>almaz. </a:t>
            </a:r>
          </a:p>
          <a:p>
            <a:pPr>
              <a:spcAft>
                <a:spcPts val="1200"/>
              </a:spcAft>
            </a:pPr>
            <a:r>
              <a:rPr lang="tr-TR" dirty="0" smtClean="0"/>
              <a:t>Sosyallik </a:t>
            </a:r>
            <a:r>
              <a:rPr lang="tr-TR" dirty="0"/>
              <a:t>bireylerin sanki herkes eşitmiş gibi davrandığı bir oyundur, bu oyun insanlara </a:t>
            </a:r>
            <a:r>
              <a:rPr lang="tr-TR" dirty="0">
                <a:solidFill>
                  <a:schemeClr val="accent6">
                    <a:lumMod val="60000"/>
                    <a:lumOff val="40000"/>
                  </a:schemeClr>
                </a:solidFill>
              </a:rPr>
              <a:t>özgürleşme ve hafifleşme hissi </a:t>
            </a:r>
            <a:r>
              <a:rPr lang="tr-TR" dirty="0"/>
              <a:t>sağlar; çünkü hayatın gerçeklikleri belirli bir uzaklıkta bırakılmış, hayatın ağırlığı ve bireysel kaderlerin yükü bir yana bırakılmıştır, sosyallik </a:t>
            </a:r>
            <a:r>
              <a:rPr lang="tr-TR" dirty="0" smtClean="0"/>
              <a:t>biçiminde </a:t>
            </a:r>
            <a:r>
              <a:rPr lang="tr-TR" dirty="0"/>
              <a:t>bir yandan hayattan kurtulmuşuzdur; ama bir yandan da hâlâ ona </a:t>
            </a:r>
            <a:r>
              <a:rPr lang="tr-TR" dirty="0" smtClean="0"/>
              <a:t>sahibizdir. </a:t>
            </a:r>
            <a:endParaRPr lang="tr-TR" dirty="0"/>
          </a:p>
          <a:p>
            <a:pPr marL="0" indent="0">
              <a:buNone/>
            </a:pPr>
            <a:endParaRPr lang="tr-TR" dirty="0"/>
          </a:p>
        </p:txBody>
      </p:sp>
    </p:spTree>
    <p:extLst>
      <p:ext uri="{BB962C8B-B14F-4D97-AF65-F5344CB8AC3E}">
        <p14:creationId xmlns:p14="http://schemas.microsoft.com/office/powerpoint/2010/main" val="26855907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b="1" dirty="0">
                <a:solidFill>
                  <a:schemeClr val="accent1">
                    <a:lumMod val="60000"/>
                    <a:lumOff val="40000"/>
                  </a:schemeClr>
                </a:solidFill>
              </a:rPr>
              <a:t>Toplumsal Tipler</a:t>
            </a:r>
            <a:r>
              <a:rPr lang="tr-TR" dirty="0"/>
              <a:t/>
            </a:r>
            <a:br>
              <a:rPr lang="tr-TR" dirty="0"/>
            </a:br>
            <a:endParaRPr lang="tr-TR" dirty="0"/>
          </a:p>
        </p:txBody>
      </p:sp>
      <p:sp>
        <p:nvSpPr>
          <p:cNvPr id="3" name="İçerik Yer Tutucusu 2"/>
          <p:cNvSpPr>
            <a:spLocks noGrp="1"/>
          </p:cNvSpPr>
          <p:nvPr>
            <p:ph idx="1"/>
          </p:nvPr>
        </p:nvSpPr>
        <p:spPr>
          <a:xfrm>
            <a:off x="323528" y="1340768"/>
            <a:ext cx="8568952" cy="4662046"/>
          </a:xfrm>
        </p:spPr>
        <p:txBody>
          <a:bodyPr/>
          <a:lstStyle/>
          <a:p>
            <a:pPr marL="0" indent="0">
              <a:spcAft>
                <a:spcPts val="1200"/>
              </a:spcAft>
              <a:buNone/>
            </a:pPr>
            <a:r>
              <a:rPr lang="tr-TR" sz="2000" b="1" dirty="0">
                <a:solidFill>
                  <a:schemeClr val="accent1">
                    <a:lumMod val="60000"/>
                    <a:lumOff val="40000"/>
                  </a:schemeClr>
                </a:solidFill>
              </a:rPr>
              <a:t>Yabancı: </a:t>
            </a:r>
            <a:endParaRPr lang="tr-TR" sz="2000" b="1" dirty="0" smtClean="0">
              <a:solidFill>
                <a:schemeClr val="accent1">
                  <a:lumMod val="60000"/>
                  <a:lumOff val="40000"/>
                </a:schemeClr>
              </a:solidFill>
            </a:endParaRPr>
          </a:p>
          <a:p>
            <a:pPr>
              <a:spcAft>
                <a:spcPts val="1200"/>
              </a:spcAft>
            </a:pPr>
            <a:r>
              <a:rPr lang="tr-TR" dirty="0"/>
              <a:t>Kendisine gruptaki diğer üyelerin </a:t>
            </a:r>
            <a:r>
              <a:rPr lang="tr-TR" dirty="0" smtClean="0"/>
              <a:t>oynayamayacağı </a:t>
            </a:r>
            <a:r>
              <a:rPr lang="tr-TR" dirty="0"/>
              <a:t>bir rol verilen yabancı, grubun eğilimlerine tamamen bağlı </a:t>
            </a:r>
            <a:r>
              <a:rPr lang="tr-TR" dirty="0" smtClean="0"/>
              <a:t>olmadığı</a:t>
            </a:r>
            <a:r>
              <a:rPr lang="tr-TR" dirty="0"/>
              <a:t>, grup içi katılımı sınırlı düzeyde olduğu ve gruba belirli bir </a:t>
            </a:r>
            <a:r>
              <a:rPr lang="tr-TR" dirty="0" smtClean="0"/>
              <a:t>mesafede </a:t>
            </a:r>
            <a:r>
              <a:rPr lang="tr-TR" dirty="0"/>
              <a:t>durduğu için diğer üyelere oranla </a:t>
            </a:r>
            <a:r>
              <a:rPr lang="tr-TR" dirty="0">
                <a:solidFill>
                  <a:schemeClr val="accent6">
                    <a:lumMod val="60000"/>
                    <a:lumOff val="40000"/>
                  </a:schemeClr>
                </a:solidFill>
              </a:rPr>
              <a:t>nispeten bir nesnelliğe </a:t>
            </a:r>
            <a:r>
              <a:rPr lang="tr-TR" dirty="0"/>
              <a:t>sahiptir. Bu nesnellik, yabancının gruptaki katılımının olumlu ve belirli bir türde </a:t>
            </a:r>
            <a:r>
              <a:rPr lang="tr-TR" dirty="0" smtClean="0"/>
              <a:t>olmasına </a:t>
            </a:r>
            <a:r>
              <a:rPr lang="tr-TR" dirty="0"/>
              <a:t>neden </a:t>
            </a:r>
            <a:r>
              <a:rPr lang="tr-TR" dirty="0" smtClean="0"/>
              <a:t>olur.</a:t>
            </a:r>
          </a:p>
          <a:p>
            <a:pPr>
              <a:spcAft>
                <a:spcPts val="1200"/>
              </a:spcAft>
            </a:pPr>
            <a:r>
              <a:rPr lang="tr-TR" dirty="0"/>
              <a:t>Bu nesnellik, aynı zamanda yaban­cıya </a:t>
            </a:r>
            <a:r>
              <a:rPr lang="tr-TR" dirty="0">
                <a:solidFill>
                  <a:schemeClr val="accent6">
                    <a:lumMod val="60000"/>
                    <a:lumOff val="40000"/>
                  </a:schemeClr>
                </a:solidFill>
              </a:rPr>
              <a:t>teorik ve pratik bir özgürlük </a:t>
            </a:r>
            <a:r>
              <a:rPr lang="tr-TR" dirty="0"/>
              <a:t>sağlar, daha az önyargılı olmasını, durum­ları daha genel ve nesnel standartlarla değerlenmesini, eylemlerinde ahlaki, dini ve geleneksel normlar tarafından daha az sınırlandırılmasını </a:t>
            </a:r>
            <a:r>
              <a:rPr lang="tr-TR" dirty="0" smtClean="0"/>
              <a:t>sağlar. </a:t>
            </a:r>
          </a:p>
          <a:p>
            <a:pPr marL="0" indent="0">
              <a:buNone/>
            </a:pPr>
            <a:endParaRPr lang="tr-TR" dirty="0"/>
          </a:p>
        </p:txBody>
      </p:sp>
    </p:spTree>
    <p:extLst>
      <p:ext uri="{BB962C8B-B14F-4D97-AF65-F5344CB8AC3E}">
        <p14:creationId xmlns:p14="http://schemas.microsoft.com/office/powerpoint/2010/main" val="23222601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76672"/>
            <a:ext cx="8712968" cy="5976665"/>
          </a:xfrm>
        </p:spPr>
        <p:txBody>
          <a:bodyPr>
            <a:normAutofit/>
          </a:bodyPr>
          <a:lstStyle/>
          <a:p>
            <a:pPr marL="0" indent="0">
              <a:spcAft>
                <a:spcPts val="1200"/>
              </a:spcAft>
              <a:buNone/>
            </a:pPr>
            <a:r>
              <a:rPr lang="tr-TR" sz="2000" b="1" dirty="0" smtClean="0">
                <a:solidFill>
                  <a:schemeClr val="accent1">
                    <a:lumMod val="60000"/>
                    <a:lumOff val="40000"/>
                  </a:schemeClr>
                </a:solidFill>
              </a:rPr>
              <a:t>Yoksul: </a:t>
            </a:r>
          </a:p>
          <a:p>
            <a:pPr>
              <a:spcAft>
                <a:spcPts val="1200"/>
              </a:spcAft>
            </a:pPr>
            <a:r>
              <a:rPr lang="tr-TR" dirty="0"/>
              <a:t>Yoksulların yardım alma hakkı olduğunu ve toplum üyelerinin de yoksullara yardım etme yükümlülüğünün olduğunu belirten </a:t>
            </a:r>
            <a:r>
              <a:rPr lang="tr-TR" dirty="0" err="1"/>
              <a:t>Simmel</a:t>
            </a:r>
            <a:r>
              <a:rPr lang="tr-TR" dirty="0"/>
              <a:t>, </a:t>
            </a:r>
            <a:r>
              <a:rPr lang="tr-TR" dirty="0">
                <a:solidFill>
                  <a:schemeClr val="accent6">
                    <a:lumMod val="60000"/>
                    <a:lumOff val="40000"/>
                  </a:schemeClr>
                </a:solidFill>
              </a:rPr>
              <a:t>toplumun kendi çıkarı için yoksula yardım ettiğini ama yoksulun çoğu zaman bu yardımı talep etme hakkı olmadığını vurgular</a:t>
            </a:r>
            <a:r>
              <a:rPr lang="tr-TR" dirty="0"/>
              <a:t>. </a:t>
            </a:r>
            <a:endParaRPr lang="tr-TR" dirty="0" smtClean="0"/>
          </a:p>
          <a:p>
            <a:pPr>
              <a:spcAft>
                <a:spcPts val="1200"/>
              </a:spcAft>
            </a:pPr>
            <a:r>
              <a:rPr lang="tr-TR" dirty="0" smtClean="0"/>
              <a:t>Ona </a:t>
            </a:r>
            <a:r>
              <a:rPr lang="tr-TR" dirty="0"/>
              <a:t>göre yoksula bu şekilde yardım etmek, yoksul bireyi grup faaliyetinin bir </a:t>
            </a:r>
            <a:r>
              <a:rPr lang="tr-TR" dirty="0" smtClean="0"/>
              <a:t>nesnesi </a:t>
            </a:r>
            <a:r>
              <a:rPr lang="tr-TR" dirty="0"/>
              <a:t>haline getirip toplumun bütününden </a:t>
            </a:r>
            <a:r>
              <a:rPr lang="tr-TR" dirty="0">
                <a:solidFill>
                  <a:schemeClr val="accent6">
                    <a:lumMod val="60000"/>
                    <a:lumOff val="40000"/>
                  </a:schemeClr>
                </a:solidFill>
              </a:rPr>
              <a:t>belirli bir uzaklığa </a:t>
            </a:r>
            <a:r>
              <a:rPr lang="tr-TR" dirty="0"/>
              <a:t>yerleştirmektedir</a:t>
            </a:r>
            <a:r>
              <a:rPr lang="tr-TR" dirty="0" smtClean="0"/>
              <a:t>.</a:t>
            </a:r>
          </a:p>
          <a:p>
            <a:pPr>
              <a:spcAft>
                <a:spcPts val="1200"/>
              </a:spcAft>
            </a:pPr>
            <a:r>
              <a:rPr lang="tr-TR" dirty="0"/>
              <a:t>T</a:t>
            </a:r>
            <a:r>
              <a:rPr lang="tr-TR" dirty="0" smtClean="0"/>
              <a:t>oplum</a:t>
            </a:r>
            <a:r>
              <a:rPr lang="tr-TR" dirty="0"/>
              <a:t>, yoksulla bir ilişkiye girmek yerine onun karşısına geçerek ona </a:t>
            </a:r>
            <a:r>
              <a:rPr lang="tr-TR" dirty="0">
                <a:solidFill>
                  <a:schemeClr val="accent6">
                    <a:lumMod val="60000"/>
                    <a:lumOff val="40000"/>
                  </a:schemeClr>
                </a:solidFill>
              </a:rPr>
              <a:t>“nesne muamelesi” </a:t>
            </a:r>
            <a:r>
              <a:rPr lang="tr-TR" dirty="0"/>
              <a:t>yapmaktadır. yoksulların ancak yardım aldıkları zaman yoksul kategorisine girdiklerini, ama bu </a:t>
            </a:r>
            <a:r>
              <a:rPr lang="tr-TR" dirty="0" smtClean="0"/>
              <a:t>kategoriye </a:t>
            </a:r>
            <a:r>
              <a:rPr lang="tr-TR" dirty="0"/>
              <a:t>girmenin onları bir araya getirmediğini, ancak bu kategori birçok </a:t>
            </a:r>
            <a:r>
              <a:rPr lang="tr-TR" dirty="0" smtClean="0"/>
              <a:t>yoksulun </a:t>
            </a:r>
            <a:r>
              <a:rPr lang="tr-TR" dirty="0"/>
              <a:t>paylaştığı pozitif bir içeriğe sahip olduğunda bir araya geldiklerini </a:t>
            </a:r>
            <a:r>
              <a:rPr lang="tr-TR" dirty="0" smtClean="0"/>
              <a:t>belirtir. </a:t>
            </a:r>
          </a:p>
          <a:p>
            <a:pPr>
              <a:spcAft>
                <a:spcPts val="1200"/>
              </a:spcAft>
            </a:pPr>
            <a:r>
              <a:rPr lang="tr-TR" dirty="0"/>
              <a:t>Yoksul, </a:t>
            </a:r>
            <a:r>
              <a:rPr lang="tr-TR" dirty="0" err="1"/>
              <a:t>Simmel’in</a:t>
            </a:r>
            <a:r>
              <a:rPr lang="tr-TR" dirty="0"/>
              <a:t> sosyolojisinde sahip olduğu birliğin temelinde </a:t>
            </a:r>
            <a:r>
              <a:rPr lang="tr-TR" dirty="0" smtClean="0"/>
              <a:t>tamamen </a:t>
            </a:r>
            <a:r>
              <a:rPr lang="tr-TR" dirty="0">
                <a:solidFill>
                  <a:schemeClr val="accent6">
                    <a:lumMod val="60000"/>
                    <a:lumOff val="40000"/>
                  </a:schemeClr>
                </a:solidFill>
              </a:rPr>
              <a:t>pasif </a:t>
            </a:r>
            <a:r>
              <a:rPr lang="tr-TR" dirty="0"/>
              <a:t>olan, ancak toplum ona karşı belirli bir biçimde davrandığı, </a:t>
            </a:r>
            <a:r>
              <a:rPr lang="tr-TR" dirty="0" smtClean="0"/>
              <a:t>yardım </a:t>
            </a:r>
            <a:r>
              <a:rPr lang="tr-TR" dirty="0"/>
              <a:t>ettiği için bu kategoriye giren bir kişidir. </a:t>
            </a:r>
            <a:r>
              <a:rPr lang="tr-TR" dirty="0">
                <a:solidFill>
                  <a:schemeClr val="accent6">
                    <a:lumMod val="60000"/>
                    <a:lumOff val="40000"/>
                  </a:schemeClr>
                </a:solidFill>
              </a:rPr>
              <a:t>Sosyolojik açıdan, yoksul kişi, bu parasızlık yüzünden yardım alan </a:t>
            </a:r>
            <a:r>
              <a:rPr lang="tr-TR" dirty="0" smtClean="0">
                <a:solidFill>
                  <a:schemeClr val="accent6">
                    <a:lumMod val="60000"/>
                    <a:lumOff val="40000"/>
                  </a:schemeClr>
                </a:solidFill>
              </a:rPr>
              <a:t>kişidir. </a:t>
            </a:r>
            <a:endParaRPr lang="tr-TR" dirty="0">
              <a:solidFill>
                <a:schemeClr val="accent6">
                  <a:lumMod val="60000"/>
                  <a:lumOff val="40000"/>
                </a:schemeClr>
              </a:solidFill>
            </a:endParaRPr>
          </a:p>
        </p:txBody>
      </p:sp>
    </p:spTree>
    <p:extLst>
      <p:ext uri="{BB962C8B-B14F-4D97-AF65-F5344CB8AC3E}">
        <p14:creationId xmlns:p14="http://schemas.microsoft.com/office/powerpoint/2010/main" val="856216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692696"/>
            <a:ext cx="8784976" cy="5904656"/>
          </a:xfrm>
        </p:spPr>
        <p:txBody>
          <a:bodyPr>
            <a:normAutofit/>
          </a:bodyPr>
          <a:lstStyle/>
          <a:p>
            <a:pPr marL="0" indent="0">
              <a:spcAft>
                <a:spcPts val="1200"/>
              </a:spcAft>
              <a:buNone/>
            </a:pPr>
            <a:r>
              <a:rPr lang="tr-TR" sz="2400" b="1" dirty="0" smtClean="0">
                <a:solidFill>
                  <a:schemeClr val="accent1">
                    <a:lumMod val="60000"/>
                    <a:lumOff val="40000"/>
                  </a:schemeClr>
                </a:solidFill>
              </a:rPr>
              <a:t>Cimri ile Savurgan: </a:t>
            </a:r>
            <a:endParaRPr lang="tr-TR" sz="2400" b="1" dirty="0">
              <a:solidFill>
                <a:schemeClr val="accent1">
                  <a:lumMod val="60000"/>
                  <a:lumOff val="40000"/>
                </a:schemeClr>
              </a:solidFill>
            </a:endParaRPr>
          </a:p>
          <a:p>
            <a:pPr>
              <a:spcAft>
                <a:spcPts val="1200"/>
              </a:spcAft>
            </a:pPr>
            <a:r>
              <a:rPr lang="tr-TR" dirty="0"/>
              <a:t>Cimri, bir olanağa bütünüyle sahip olmaktan tatmin olan, bundan </a:t>
            </a:r>
            <a:r>
              <a:rPr lang="tr-TR" dirty="0" smtClean="0"/>
              <a:t>neredeyse </a:t>
            </a:r>
            <a:r>
              <a:rPr lang="tr-TR" dirty="0"/>
              <a:t>estetik bir haz alan ama o olanağı gerçekleştirmekle ilgili </a:t>
            </a:r>
            <a:r>
              <a:rPr lang="tr-TR" dirty="0">
                <a:solidFill>
                  <a:schemeClr val="accent6">
                    <a:lumMod val="60000"/>
                    <a:lumOff val="40000"/>
                  </a:schemeClr>
                </a:solidFill>
              </a:rPr>
              <a:t>hiçbir </a:t>
            </a:r>
            <a:r>
              <a:rPr lang="tr-TR" dirty="0" smtClean="0">
                <a:solidFill>
                  <a:schemeClr val="accent6">
                    <a:lumMod val="60000"/>
                    <a:lumOff val="40000"/>
                  </a:schemeClr>
                </a:solidFill>
              </a:rPr>
              <a:t>amacı </a:t>
            </a:r>
            <a:r>
              <a:rPr lang="tr-TR" dirty="0">
                <a:solidFill>
                  <a:schemeClr val="accent6">
                    <a:lumMod val="60000"/>
                    <a:lumOff val="40000"/>
                  </a:schemeClr>
                </a:solidFill>
              </a:rPr>
              <a:t>olmayan, bunu hiç düşünmeyen</a:t>
            </a:r>
            <a:r>
              <a:rPr lang="tr-TR" dirty="0"/>
              <a:t> kişidir. Cimri, paranın mümkün kıldığı hazların vaadi nedeniyle paranın cazibesine kapılmıştır; sadece </a:t>
            </a:r>
            <a:r>
              <a:rPr lang="tr-TR" dirty="0">
                <a:solidFill>
                  <a:schemeClr val="accent6">
                    <a:lumMod val="60000"/>
                    <a:lumOff val="40000"/>
                  </a:schemeClr>
                </a:solidFill>
              </a:rPr>
              <a:t>paraya </a:t>
            </a:r>
            <a:r>
              <a:rPr lang="tr-TR" dirty="0" smtClean="0">
                <a:solidFill>
                  <a:schemeClr val="accent6">
                    <a:lumMod val="60000"/>
                    <a:lumOff val="40000"/>
                  </a:schemeClr>
                </a:solidFill>
              </a:rPr>
              <a:t>sahip </a:t>
            </a:r>
            <a:r>
              <a:rPr lang="tr-TR" dirty="0">
                <a:solidFill>
                  <a:schemeClr val="accent6">
                    <a:lumMod val="60000"/>
                    <a:lumOff val="40000"/>
                  </a:schemeClr>
                </a:solidFill>
              </a:rPr>
              <a:t>olmaktan estetik hazza benzer bir haz </a:t>
            </a:r>
            <a:r>
              <a:rPr lang="tr-TR" dirty="0" smtClean="0"/>
              <a:t>alır. </a:t>
            </a:r>
          </a:p>
          <a:p>
            <a:pPr>
              <a:spcAft>
                <a:spcPts val="1200"/>
              </a:spcAft>
            </a:pPr>
            <a:r>
              <a:rPr lang="tr-TR" dirty="0" smtClean="0"/>
              <a:t>Savurgan</a:t>
            </a:r>
            <a:r>
              <a:rPr lang="tr-TR" dirty="0"/>
              <a:t>, cimrinin zıttı gibi görünse de aslında cimriye benzeyen bir tiptir. Para ekonomisinde savurgan kişinin parasını anlamsızca etrafa saçan bir kişi </a:t>
            </a:r>
            <a:r>
              <a:rPr lang="tr-TR" dirty="0" smtClean="0"/>
              <a:t>değil</a:t>
            </a:r>
            <a:r>
              <a:rPr lang="tr-TR" dirty="0"/>
              <a:t>, </a:t>
            </a:r>
            <a:r>
              <a:rPr lang="tr-TR" dirty="0">
                <a:solidFill>
                  <a:schemeClr val="accent6">
                    <a:lumMod val="60000"/>
                    <a:lumOff val="40000"/>
                  </a:schemeClr>
                </a:solidFill>
              </a:rPr>
              <a:t>parasını kendi şartlarına uymayan, yani anlamsız şeyler satın almak için kullanan kişi </a:t>
            </a:r>
            <a:r>
              <a:rPr lang="tr-TR" dirty="0"/>
              <a:t>olduğunu belirten </a:t>
            </a:r>
            <a:r>
              <a:rPr lang="tr-TR" dirty="0" err="1"/>
              <a:t>Simmel</a:t>
            </a:r>
            <a:r>
              <a:rPr lang="tr-TR" dirty="0"/>
              <a:t>, savurganın israfın verdiği haz </a:t>
            </a:r>
            <a:r>
              <a:rPr lang="tr-TR" dirty="0" smtClean="0"/>
              <a:t>nedeniyle </a:t>
            </a:r>
            <a:r>
              <a:rPr lang="tr-TR" dirty="0"/>
              <a:t>metaların rasyonel değerlendirmesini yapmadığını </a:t>
            </a:r>
            <a:r>
              <a:rPr lang="tr-TR" dirty="0" smtClean="0"/>
              <a:t>belirtir. </a:t>
            </a:r>
          </a:p>
          <a:p>
            <a:pPr>
              <a:spcAft>
                <a:spcPts val="1200"/>
              </a:spcAft>
            </a:pPr>
            <a:r>
              <a:rPr lang="tr-TR" dirty="0"/>
              <a:t>Cimri paraya </a:t>
            </a:r>
            <a:r>
              <a:rPr lang="tr-TR" dirty="0">
                <a:solidFill>
                  <a:schemeClr val="accent6">
                    <a:lumMod val="60000"/>
                    <a:lumOff val="40000"/>
                  </a:schemeClr>
                </a:solidFill>
              </a:rPr>
              <a:t>sahip</a:t>
            </a:r>
            <a:r>
              <a:rPr lang="tr-TR" dirty="0"/>
              <a:t> olmaktan, savurgan ise parayı </a:t>
            </a:r>
            <a:r>
              <a:rPr lang="tr-TR" dirty="0" smtClean="0">
                <a:solidFill>
                  <a:schemeClr val="accent6">
                    <a:lumMod val="60000"/>
                    <a:lumOff val="40000"/>
                  </a:schemeClr>
                </a:solidFill>
              </a:rPr>
              <a:t>arzuladığı </a:t>
            </a:r>
            <a:r>
              <a:rPr lang="tr-TR" dirty="0">
                <a:solidFill>
                  <a:schemeClr val="accent6">
                    <a:lumMod val="60000"/>
                    <a:lumOff val="40000"/>
                  </a:schemeClr>
                </a:solidFill>
              </a:rPr>
              <a:t>nesne için </a:t>
            </a:r>
            <a:r>
              <a:rPr lang="tr-TR" dirty="0"/>
              <a:t>harcamaktan haz duyar; ama ikisi de paraya önem </a:t>
            </a:r>
            <a:r>
              <a:rPr lang="tr-TR" dirty="0" smtClean="0"/>
              <a:t>vermektedirler.</a:t>
            </a:r>
          </a:p>
          <a:p>
            <a:pPr>
              <a:spcAft>
                <a:spcPts val="1200"/>
              </a:spcAft>
            </a:pPr>
            <a:r>
              <a:rPr lang="tr-TR" dirty="0" smtClean="0"/>
              <a:t>Savurgan </a:t>
            </a:r>
            <a:r>
              <a:rPr lang="tr-TR" dirty="0"/>
              <a:t>bir nesneye sahip olduktan son­ra o nesneye kayıtsızlaşmakta, cimri ise amaçlarından feragat edip sadece araca yönelmekte ve kendisini doyum öncesi anla sınırlamaktadır. </a:t>
            </a:r>
            <a:endParaRPr lang="tr-TR" dirty="0" smtClean="0"/>
          </a:p>
          <a:p>
            <a:pPr marL="0" indent="0">
              <a:buNone/>
            </a:pPr>
            <a:endParaRPr lang="tr-TR" dirty="0"/>
          </a:p>
        </p:txBody>
      </p:sp>
    </p:spTree>
    <p:extLst>
      <p:ext uri="{BB962C8B-B14F-4D97-AF65-F5344CB8AC3E}">
        <p14:creationId xmlns:p14="http://schemas.microsoft.com/office/powerpoint/2010/main" val="6313190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340768"/>
            <a:ext cx="8712968" cy="4518031"/>
          </a:xfrm>
        </p:spPr>
        <p:txBody>
          <a:bodyPr/>
          <a:lstStyle/>
          <a:p>
            <a:pPr marL="0" indent="0">
              <a:spcAft>
                <a:spcPts val="1200"/>
              </a:spcAft>
              <a:buNone/>
            </a:pPr>
            <a:r>
              <a:rPr lang="tr-TR" sz="2000" b="1" dirty="0" smtClean="0">
                <a:solidFill>
                  <a:schemeClr val="accent1">
                    <a:lumMod val="60000"/>
                    <a:lumOff val="40000"/>
                  </a:schemeClr>
                </a:solidFill>
              </a:rPr>
              <a:t>Maceracı:</a:t>
            </a:r>
          </a:p>
          <a:p>
            <a:pPr>
              <a:spcAft>
                <a:spcPts val="1200"/>
              </a:spcAft>
            </a:pPr>
            <a:r>
              <a:rPr lang="tr-TR" dirty="0"/>
              <a:t>Maceracı, herhangi bir geçmişin </a:t>
            </a:r>
            <a:r>
              <a:rPr lang="tr-TR" dirty="0" smtClean="0"/>
              <a:t>belirlemediği </a:t>
            </a:r>
            <a:r>
              <a:rPr lang="tr-TR" dirty="0"/>
              <a:t>ve herhangi bir geleceğin beklemediği, </a:t>
            </a:r>
            <a:r>
              <a:rPr lang="tr-TR" dirty="0">
                <a:solidFill>
                  <a:schemeClr val="accent6">
                    <a:lumMod val="60000"/>
                    <a:lumOff val="40000"/>
                  </a:schemeClr>
                </a:solidFill>
              </a:rPr>
              <a:t>tamamen bugünün </a:t>
            </a:r>
            <a:r>
              <a:rPr lang="tr-TR" dirty="0" smtClean="0">
                <a:solidFill>
                  <a:schemeClr val="accent6">
                    <a:lumMod val="60000"/>
                    <a:lumOff val="40000"/>
                  </a:schemeClr>
                </a:solidFill>
              </a:rPr>
              <a:t>hâkimiyeti </a:t>
            </a:r>
            <a:r>
              <a:rPr lang="tr-TR" dirty="0"/>
              <a:t>altında olan </a:t>
            </a:r>
            <a:r>
              <a:rPr lang="tr-TR" dirty="0" smtClean="0"/>
              <a:t>kişidir.</a:t>
            </a:r>
          </a:p>
          <a:p>
            <a:pPr>
              <a:spcAft>
                <a:spcPts val="1200"/>
              </a:spcAft>
            </a:pPr>
            <a:r>
              <a:rPr lang="tr-TR" dirty="0" smtClean="0"/>
              <a:t>Hayatının sistemsizliğinden </a:t>
            </a:r>
            <a:r>
              <a:rPr lang="tr-TR" dirty="0"/>
              <a:t>bir hayat sistemi çıkarır, böylece hayatının dışsal içeriği ile hayatının anlamı arasında anlamlı bir ilişki kurar, kurduğu bu ilişki sayesinde sadece şansa ya da kadere güvenerek her şeyi riske </a:t>
            </a:r>
            <a:r>
              <a:rPr lang="tr-TR" dirty="0" smtClean="0"/>
              <a:t>atar. </a:t>
            </a:r>
          </a:p>
          <a:p>
            <a:pPr marL="0" indent="0">
              <a:buNone/>
            </a:pPr>
            <a:endParaRPr lang="tr-TR" dirty="0"/>
          </a:p>
        </p:txBody>
      </p:sp>
    </p:spTree>
    <p:extLst>
      <p:ext uri="{BB962C8B-B14F-4D97-AF65-F5344CB8AC3E}">
        <p14:creationId xmlns:p14="http://schemas.microsoft.com/office/powerpoint/2010/main" val="11727612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052736"/>
            <a:ext cx="8640960" cy="4806063"/>
          </a:xfrm>
        </p:spPr>
        <p:txBody>
          <a:bodyPr>
            <a:normAutofit/>
          </a:bodyPr>
          <a:lstStyle/>
          <a:p>
            <a:pPr marL="0" indent="0">
              <a:spcAft>
                <a:spcPts val="1200"/>
              </a:spcAft>
              <a:buNone/>
            </a:pPr>
            <a:r>
              <a:rPr lang="tr-TR" sz="2200" b="1" dirty="0" smtClean="0">
                <a:solidFill>
                  <a:schemeClr val="accent1">
                    <a:lumMod val="60000"/>
                    <a:lumOff val="40000"/>
                  </a:schemeClr>
                </a:solidFill>
              </a:rPr>
              <a:t>Soylu:</a:t>
            </a:r>
          </a:p>
          <a:p>
            <a:pPr>
              <a:spcAft>
                <a:spcPts val="1200"/>
              </a:spcAft>
            </a:pPr>
            <a:r>
              <a:rPr lang="tr-TR" dirty="0" err="1" smtClean="0"/>
              <a:t>Simmel</a:t>
            </a:r>
            <a:r>
              <a:rPr lang="tr-TR" dirty="0" smtClean="0"/>
              <a:t>, soylular sınıfının temel özelliğinin bu grubun grup olarak maruz kaldığı </a:t>
            </a:r>
            <a:r>
              <a:rPr lang="tr-TR" dirty="0" smtClean="0">
                <a:solidFill>
                  <a:schemeClr val="accent6">
                    <a:lumMod val="60000"/>
                    <a:lumOff val="40000"/>
                  </a:schemeClr>
                </a:solidFill>
              </a:rPr>
              <a:t>kesin yalıtılmışlık </a:t>
            </a:r>
            <a:r>
              <a:rPr lang="tr-TR" dirty="0" smtClean="0"/>
              <a:t>olduğunu belirtir. Soylu olanla olmayan arasındaki fark soylulara başkalarının yapmalarına izin verilmeyen şeyleri yapma izninin verilmesi ve başkalarının yapmalarına izin verilen şeyleri yapma izninin verilmemesidir. </a:t>
            </a:r>
          </a:p>
          <a:p>
            <a:pPr>
              <a:spcAft>
                <a:spcPts val="1200"/>
              </a:spcAft>
            </a:pPr>
            <a:r>
              <a:rPr lang="tr-TR" dirty="0" smtClean="0"/>
              <a:t>Soylular sınıfı kendi </a:t>
            </a:r>
            <a:r>
              <a:rPr lang="tr-TR" dirty="0" smtClean="0">
                <a:solidFill>
                  <a:schemeClr val="accent6">
                    <a:lumMod val="60000"/>
                    <a:lumOff val="40000"/>
                  </a:schemeClr>
                </a:solidFill>
              </a:rPr>
              <a:t>nesnel ruhunu </a:t>
            </a:r>
            <a:r>
              <a:rPr lang="tr-TR" dirty="0" smtClean="0"/>
              <a:t>koruma, diğer bir deyişle üyesi olan bireylerin kazanımlarını katı biçimler, gelenekler içinde koruma konusunda çok azimlidir; çünkü aslında soylular sınıfını oluşturan şey tek tek ailelere ayrıcalık kazandıran </a:t>
            </a:r>
            <a:r>
              <a:rPr lang="tr-TR" dirty="0" smtClean="0">
                <a:solidFill>
                  <a:schemeClr val="accent6">
                    <a:lumMod val="60000"/>
                    <a:lumOff val="40000"/>
                  </a:schemeClr>
                </a:solidFill>
              </a:rPr>
              <a:t>mülk, ün, unvan gibi unsurların birleşmesidir.</a:t>
            </a:r>
          </a:p>
          <a:p>
            <a:pPr>
              <a:spcAft>
                <a:spcPts val="1200"/>
              </a:spcAft>
            </a:pPr>
            <a:r>
              <a:rPr lang="tr-TR" dirty="0"/>
              <a:t>Soylu birey, kendisini </a:t>
            </a:r>
            <a:r>
              <a:rPr lang="tr-TR" dirty="0" smtClean="0"/>
              <a:t>soyluluğun </a:t>
            </a:r>
            <a:r>
              <a:rPr lang="tr-TR" dirty="0"/>
              <a:t>kolektif imgesinde, psikolojik ve tarihsel olarak kendisine aktarılan </a:t>
            </a:r>
            <a:r>
              <a:rPr lang="tr-TR" dirty="0" smtClean="0"/>
              <a:t>dayanışma</a:t>
            </a:r>
            <a:r>
              <a:rPr lang="tr-TR" dirty="0"/>
              <a:t>, özerklik ve yalıtılmışlık biçiminde bulur. </a:t>
            </a:r>
            <a:endParaRPr lang="tr-TR" dirty="0" smtClean="0"/>
          </a:p>
          <a:p>
            <a:pPr marL="0" indent="0">
              <a:buNone/>
            </a:pPr>
            <a:endParaRPr lang="tr-TR" dirty="0"/>
          </a:p>
        </p:txBody>
      </p:sp>
    </p:spTree>
    <p:extLst>
      <p:ext uri="{BB962C8B-B14F-4D97-AF65-F5344CB8AC3E}">
        <p14:creationId xmlns:p14="http://schemas.microsoft.com/office/powerpoint/2010/main" val="32296591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404664"/>
            <a:ext cx="7125113" cy="924475"/>
          </a:xfrm>
        </p:spPr>
        <p:txBody>
          <a:bodyPr/>
          <a:lstStyle/>
          <a:p>
            <a:pPr algn="ctr"/>
            <a:r>
              <a:rPr lang="tr-TR" b="1" dirty="0">
                <a:solidFill>
                  <a:schemeClr val="accent1">
                    <a:lumMod val="60000"/>
                    <a:lumOff val="40000"/>
                  </a:schemeClr>
                </a:solidFill>
              </a:rPr>
              <a:t>Paranın Felsefesi</a:t>
            </a:r>
          </a:p>
        </p:txBody>
      </p:sp>
      <p:sp>
        <p:nvSpPr>
          <p:cNvPr id="3" name="İçerik Yer Tutucusu 2"/>
          <p:cNvSpPr>
            <a:spLocks noGrp="1"/>
          </p:cNvSpPr>
          <p:nvPr>
            <p:ph idx="1"/>
          </p:nvPr>
        </p:nvSpPr>
        <p:spPr>
          <a:xfrm>
            <a:off x="179512" y="1628800"/>
            <a:ext cx="8964488" cy="5229200"/>
          </a:xfrm>
        </p:spPr>
        <p:txBody>
          <a:bodyPr>
            <a:normAutofit/>
          </a:bodyPr>
          <a:lstStyle/>
          <a:p>
            <a:r>
              <a:rPr lang="tr-TR" dirty="0" err="1"/>
              <a:t>Simmel</a:t>
            </a:r>
            <a:r>
              <a:rPr lang="tr-TR" dirty="0"/>
              <a:t> parayı üç düzeyde ele alır; para </a:t>
            </a:r>
            <a:r>
              <a:rPr lang="tr-TR" dirty="0">
                <a:solidFill>
                  <a:schemeClr val="accent6">
                    <a:lumMod val="60000"/>
                    <a:lumOff val="40000"/>
                  </a:schemeClr>
                </a:solidFill>
              </a:rPr>
              <a:t>özel bir değer </a:t>
            </a:r>
            <a:r>
              <a:rPr lang="tr-TR" dirty="0"/>
              <a:t>biçimidir, aynı </a:t>
            </a:r>
            <a:r>
              <a:rPr lang="tr-TR" dirty="0" smtClean="0"/>
              <a:t>zamanda </a:t>
            </a:r>
            <a:r>
              <a:rPr lang="tr-TR" dirty="0">
                <a:solidFill>
                  <a:schemeClr val="accent6">
                    <a:lumMod val="60000"/>
                    <a:lumOff val="40000"/>
                  </a:schemeClr>
                </a:solidFill>
              </a:rPr>
              <a:t>hayatın diğer bileşenleriyle </a:t>
            </a:r>
            <a:r>
              <a:rPr lang="tr-TR" dirty="0"/>
              <a:t>ilişkili bir olgudur ve </a:t>
            </a:r>
            <a:r>
              <a:rPr lang="tr-TR" dirty="0">
                <a:solidFill>
                  <a:schemeClr val="accent6">
                    <a:lumMod val="60000"/>
                    <a:lumOff val="40000"/>
                  </a:schemeClr>
                </a:solidFill>
              </a:rPr>
              <a:t>hayatın bütünlüğünü </a:t>
            </a:r>
            <a:r>
              <a:rPr lang="tr-TR" dirty="0" smtClean="0">
                <a:solidFill>
                  <a:schemeClr val="accent6">
                    <a:lumMod val="60000"/>
                    <a:lumOff val="40000"/>
                  </a:schemeClr>
                </a:solidFill>
              </a:rPr>
              <a:t>anlamaya </a:t>
            </a:r>
            <a:r>
              <a:rPr lang="tr-TR" dirty="0"/>
              <a:t>yardımcı olacak bir </a:t>
            </a:r>
            <a:r>
              <a:rPr lang="tr-TR" dirty="0" smtClean="0"/>
              <a:t>bileşendir. </a:t>
            </a:r>
          </a:p>
          <a:p>
            <a:r>
              <a:rPr lang="tr-TR" dirty="0" err="1"/>
              <a:t>Simmel’e</a:t>
            </a:r>
            <a:r>
              <a:rPr lang="tr-TR" dirty="0"/>
              <a:t> göre insanlar, değerleri önce nesneler </a:t>
            </a:r>
            <a:r>
              <a:rPr lang="tr-TR" dirty="0">
                <a:solidFill>
                  <a:schemeClr val="accent6">
                    <a:lumMod val="60000"/>
                    <a:lumOff val="40000"/>
                  </a:schemeClr>
                </a:solidFill>
              </a:rPr>
              <a:t>üreterek</a:t>
            </a:r>
            <a:r>
              <a:rPr lang="tr-TR" dirty="0"/>
              <a:t>, sonra bu </a:t>
            </a:r>
            <a:r>
              <a:rPr lang="tr-TR" dirty="0" smtClean="0"/>
              <a:t>nesnelerle </a:t>
            </a:r>
            <a:r>
              <a:rPr lang="tr-TR" dirty="0"/>
              <a:t>aralarına bir </a:t>
            </a:r>
            <a:r>
              <a:rPr lang="tr-TR" dirty="0">
                <a:solidFill>
                  <a:schemeClr val="accent6">
                    <a:lumMod val="60000"/>
                    <a:lumOff val="40000"/>
                  </a:schemeClr>
                </a:solidFill>
              </a:rPr>
              <a:t>mesafe koyarak</a:t>
            </a:r>
            <a:r>
              <a:rPr lang="tr-TR" dirty="0"/>
              <a:t>, sonra da bu mesafeyi aşmak için </a:t>
            </a:r>
            <a:r>
              <a:rPr lang="tr-TR" dirty="0">
                <a:solidFill>
                  <a:schemeClr val="accent6">
                    <a:lumMod val="60000"/>
                    <a:lumOff val="40000"/>
                  </a:schemeClr>
                </a:solidFill>
              </a:rPr>
              <a:t>çaba göstererek </a:t>
            </a:r>
            <a:r>
              <a:rPr lang="tr-TR" dirty="0"/>
              <a:t>yaratırlar. Değerler, insanların nesnelerle aralarındaki mesafeye göre belirlenirler. Para bu açıdan hem nesnelerle insanlar arasına mesafe koymaya hem de bu mesafeyi aşmaya yarayan bir </a:t>
            </a:r>
            <a:r>
              <a:rPr lang="tr-TR" dirty="0" smtClean="0"/>
              <a:t>araçtır.</a:t>
            </a:r>
          </a:p>
          <a:p>
            <a:r>
              <a:rPr lang="tr-TR" dirty="0" smtClean="0"/>
              <a:t>Para </a:t>
            </a:r>
            <a:r>
              <a:rPr lang="tr-TR" dirty="0"/>
              <a:t>ekonomisi bireysel tutsaklığı artırır, bireyi </a:t>
            </a:r>
            <a:r>
              <a:rPr lang="tr-TR" dirty="0" err="1"/>
              <a:t>atomize</a:t>
            </a:r>
            <a:r>
              <a:rPr lang="tr-TR" dirty="0"/>
              <a:t> ve izole eder, birey </a:t>
            </a:r>
            <a:r>
              <a:rPr lang="tr-TR" dirty="0">
                <a:solidFill>
                  <a:schemeClr val="accent6">
                    <a:lumMod val="60000"/>
                    <a:lumOff val="40000"/>
                  </a:schemeClr>
                </a:solidFill>
              </a:rPr>
              <a:t>nesnel kültürün kölesi </a:t>
            </a:r>
            <a:r>
              <a:rPr lang="tr-TR" dirty="0"/>
              <a:t>haline </a:t>
            </a:r>
            <a:r>
              <a:rPr lang="tr-TR" dirty="0" smtClean="0"/>
              <a:t>gelir. </a:t>
            </a:r>
          </a:p>
          <a:p>
            <a:r>
              <a:rPr lang="tr-TR" dirty="0"/>
              <a:t>Her şeyin satılık olduğunu düşünen bireyler bir </a:t>
            </a:r>
            <a:r>
              <a:rPr lang="tr-TR" dirty="0" smtClean="0"/>
              <a:t>bıkkınlık </a:t>
            </a:r>
            <a:r>
              <a:rPr lang="tr-TR" dirty="0"/>
              <a:t>tutumu geliştirirler ve satın alacakları nesneleri değer açısından </a:t>
            </a:r>
            <a:r>
              <a:rPr lang="tr-TR" dirty="0" smtClean="0"/>
              <a:t>değerlendirme </a:t>
            </a:r>
            <a:r>
              <a:rPr lang="tr-TR" dirty="0"/>
              <a:t>becerilerini kaybederler. Bu açıdan para </a:t>
            </a:r>
            <a:r>
              <a:rPr lang="tr-TR" dirty="0">
                <a:solidFill>
                  <a:schemeClr val="accent6">
                    <a:lumMod val="60000"/>
                    <a:lumOff val="40000"/>
                  </a:schemeClr>
                </a:solidFill>
              </a:rPr>
              <a:t>“her şeyi biçimsizliğe, salt nicel </a:t>
            </a:r>
            <a:r>
              <a:rPr lang="tr-TR" dirty="0" smtClean="0">
                <a:solidFill>
                  <a:schemeClr val="accent6">
                    <a:lumMod val="60000"/>
                    <a:lumOff val="40000"/>
                  </a:schemeClr>
                </a:solidFill>
              </a:rPr>
              <a:t>olgular“ </a:t>
            </a:r>
            <a:r>
              <a:rPr lang="tr-TR" dirty="0"/>
              <a:t>düzeyine indirgediği için estetiğin mutlak </a:t>
            </a:r>
            <a:r>
              <a:rPr lang="tr-TR" dirty="0" smtClean="0"/>
              <a:t>düşmanıdır. </a:t>
            </a:r>
          </a:p>
          <a:p>
            <a:pPr marL="0" indent="0">
              <a:buNone/>
            </a:pPr>
            <a:endParaRPr lang="tr-TR" dirty="0" smtClean="0"/>
          </a:p>
          <a:p>
            <a:pPr marL="0" indent="0">
              <a:buNone/>
            </a:pPr>
            <a:endParaRPr lang="tr-TR" dirty="0"/>
          </a:p>
        </p:txBody>
      </p:sp>
    </p:spTree>
    <p:extLst>
      <p:ext uri="{BB962C8B-B14F-4D97-AF65-F5344CB8AC3E}">
        <p14:creationId xmlns:p14="http://schemas.microsoft.com/office/powerpoint/2010/main" val="8098697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764704"/>
            <a:ext cx="8640960" cy="5472608"/>
          </a:xfrm>
        </p:spPr>
        <p:txBody>
          <a:bodyPr>
            <a:normAutofit/>
          </a:bodyPr>
          <a:lstStyle/>
          <a:p>
            <a:pPr>
              <a:spcAft>
                <a:spcPts val="1200"/>
              </a:spcAft>
            </a:pPr>
            <a:r>
              <a:rPr lang="tr-TR" dirty="0" smtClean="0"/>
              <a:t>Fırıncıyı </a:t>
            </a:r>
            <a:r>
              <a:rPr lang="tr-TR" dirty="0"/>
              <a:t>ya da ayakkabı üreticisini birey olarak tanıma gereği duymayız; birey olarak bir önemleri yoktur, işbölümü </a:t>
            </a:r>
            <a:r>
              <a:rPr lang="tr-TR" dirty="0" smtClean="0"/>
              <a:t>açısından </a:t>
            </a:r>
            <a:r>
              <a:rPr lang="tr-TR" dirty="0"/>
              <a:t>ise yerleri doldurulabilecek insanlardır, </a:t>
            </a:r>
            <a:r>
              <a:rPr lang="tr-TR" dirty="0" err="1"/>
              <a:t>Simmel</a:t>
            </a:r>
            <a:r>
              <a:rPr lang="tr-TR" dirty="0"/>
              <a:t> böylece para </a:t>
            </a:r>
            <a:r>
              <a:rPr lang="tr-TR" dirty="0" smtClean="0"/>
              <a:t>ekonomisinin </a:t>
            </a:r>
            <a:r>
              <a:rPr lang="tr-TR" dirty="0"/>
              <a:t>insanları </a:t>
            </a:r>
            <a:r>
              <a:rPr lang="tr-TR" dirty="0">
                <a:solidFill>
                  <a:schemeClr val="accent6">
                    <a:lumMod val="60000"/>
                    <a:lumOff val="40000"/>
                  </a:schemeClr>
                </a:solidFill>
              </a:rPr>
              <a:t>değiştirilebilir parçalar haline </a:t>
            </a:r>
            <a:r>
              <a:rPr lang="tr-TR" dirty="0"/>
              <a:t>getirdiğini ileri </a:t>
            </a:r>
            <a:r>
              <a:rPr lang="tr-TR" dirty="0" smtClean="0"/>
              <a:t>sürer. </a:t>
            </a:r>
          </a:p>
          <a:p>
            <a:pPr>
              <a:spcAft>
                <a:spcPts val="1200"/>
              </a:spcAft>
            </a:pPr>
            <a:r>
              <a:rPr lang="tr-TR" dirty="0" smtClean="0"/>
              <a:t>Para </a:t>
            </a:r>
            <a:r>
              <a:rPr lang="tr-TR" dirty="0"/>
              <a:t>ekonomisi, bütün </a:t>
            </a:r>
            <a:r>
              <a:rPr lang="tr-TR" dirty="0" smtClean="0"/>
              <a:t>insani </a:t>
            </a:r>
            <a:r>
              <a:rPr lang="tr-TR" dirty="0"/>
              <a:t>değerleri parasal ifadelere, yani </a:t>
            </a:r>
            <a:r>
              <a:rPr lang="tr-TR" dirty="0">
                <a:solidFill>
                  <a:schemeClr val="accent6">
                    <a:lumMod val="60000"/>
                    <a:lumOff val="40000"/>
                  </a:schemeClr>
                </a:solidFill>
              </a:rPr>
              <a:t>nitel </a:t>
            </a:r>
            <a:r>
              <a:rPr lang="tr-TR" dirty="0" smtClean="0">
                <a:solidFill>
                  <a:schemeClr val="accent6">
                    <a:lumMod val="60000"/>
                    <a:lumOff val="40000"/>
                  </a:schemeClr>
                </a:solidFill>
              </a:rPr>
              <a:t>değerleri </a:t>
            </a:r>
            <a:r>
              <a:rPr lang="tr-TR" dirty="0">
                <a:solidFill>
                  <a:schemeClr val="accent6">
                    <a:lumMod val="60000"/>
                    <a:lumOff val="40000"/>
                  </a:schemeClr>
                </a:solidFill>
              </a:rPr>
              <a:t>nicel değerlere indirger. </a:t>
            </a:r>
            <a:r>
              <a:rPr lang="tr-TR" dirty="0"/>
              <a:t>Bunun bir sonucu paranın her şeyi göreli </a:t>
            </a:r>
            <a:r>
              <a:rPr lang="tr-TR" dirty="0" smtClean="0"/>
              <a:t>kılmasıdır</a:t>
            </a:r>
            <a:r>
              <a:rPr lang="tr-TR" dirty="0"/>
              <a:t>, farklı nitelikteki olguları para cinsinden ifade ederek birbiriyle </a:t>
            </a:r>
            <a:r>
              <a:rPr lang="tr-TR" dirty="0" smtClean="0"/>
              <a:t>kıyaslayabiliriz</a:t>
            </a:r>
            <a:r>
              <a:rPr lang="tr-TR" dirty="0"/>
              <a:t>. </a:t>
            </a:r>
            <a:endParaRPr lang="tr-TR" dirty="0" smtClean="0"/>
          </a:p>
          <a:p>
            <a:pPr>
              <a:spcAft>
                <a:spcPts val="1200"/>
              </a:spcAft>
            </a:pPr>
            <a:r>
              <a:rPr lang="tr-TR" dirty="0" smtClean="0"/>
              <a:t>Olumlu yönü ise insanların </a:t>
            </a:r>
            <a:r>
              <a:rPr lang="tr-TR" dirty="0">
                <a:solidFill>
                  <a:schemeClr val="accent6">
                    <a:lumMod val="60000"/>
                    <a:lumOff val="40000"/>
                  </a:schemeClr>
                </a:solidFill>
              </a:rPr>
              <a:t>çok sayıda insanla ilişki kurmalarını </a:t>
            </a:r>
            <a:r>
              <a:rPr lang="tr-TR" dirty="0"/>
              <a:t>sağlaması, birbirilerine karşı </a:t>
            </a:r>
            <a:r>
              <a:rPr lang="tr-TR" dirty="0" smtClean="0"/>
              <a:t>yükümlülüklerini </a:t>
            </a:r>
            <a:r>
              <a:rPr lang="tr-TR" dirty="0"/>
              <a:t>sınırlaması, bireyleri içinde bulundukları toplumsal grupların </a:t>
            </a:r>
            <a:r>
              <a:rPr lang="tr-TR" dirty="0" smtClean="0"/>
              <a:t>sınırlamalarından </a:t>
            </a:r>
            <a:r>
              <a:rPr lang="tr-TR" dirty="0"/>
              <a:t>nispeten koruması ve </a:t>
            </a:r>
            <a:r>
              <a:rPr lang="tr-TR" dirty="0">
                <a:solidFill>
                  <a:schemeClr val="accent6">
                    <a:lumMod val="60000"/>
                    <a:lumOff val="40000"/>
                  </a:schemeClr>
                </a:solidFill>
              </a:rPr>
              <a:t>bireyselliğin tam olarak </a:t>
            </a:r>
            <a:r>
              <a:rPr lang="tr-TR" dirty="0" smtClean="0">
                <a:solidFill>
                  <a:schemeClr val="accent6">
                    <a:lumMod val="60000"/>
                    <a:lumOff val="40000"/>
                  </a:schemeClr>
                </a:solidFill>
              </a:rPr>
              <a:t>gerçekleştirilmesi </a:t>
            </a:r>
            <a:r>
              <a:rPr lang="tr-TR" dirty="0">
                <a:solidFill>
                  <a:schemeClr val="accent6">
                    <a:lumMod val="60000"/>
                    <a:lumOff val="40000"/>
                  </a:schemeClr>
                </a:solidFill>
              </a:rPr>
              <a:t>için gerekli olan özgürlüğü </a:t>
            </a:r>
            <a:r>
              <a:rPr lang="tr-TR" dirty="0" smtClean="0">
                <a:solidFill>
                  <a:schemeClr val="accent6">
                    <a:lumMod val="60000"/>
                    <a:lumOff val="40000"/>
                  </a:schemeClr>
                </a:solidFill>
              </a:rPr>
              <a:t>sağlamasıdır. </a:t>
            </a:r>
          </a:p>
          <a:p>
            <a:pPr>
              <a:spcAft>
                <a:spcPts val="1200"/>
              </a:spcAft>
            </a:pPr>
            <a:r>
              <a:rPr lang="tr-TR" dirty="0"/>
              <a:t>Modern dünyada para, “rasyonelliğin, hesap edilebilirliğin, gayri-şahsiliğin modern ruhunu sembolize eder ve cisimleştirir”. Bu açıdan para </a:t>
            </a:r>
            <a:r>
              <a:rPr lang="tr-TR" dirty="0" smtClean="0">
                <a:solidFill>
                  <a:schemeClr val="accent6">
                    <a:lumMod val="60000"/>
                    <a:lumOff val="40000"/>
                  </a:schemeClr>
                </a:solidFill>
              </a:rPr>
              <a:t>cemaatlerden </a:t>
            </a:r>
            <a:r>
              <a:rPr lang="tr-TR" dirty="0">
                <a:solidFill>
                  <a:schemeClr val="accent6">
                    <a:lumMod val="60000"/>
                    <a:lumOff val="40000"/>
                  </a:schemeClr>
                </a:solidFill>
              </a:rPr>
              <a:t>cemiyetlere doğru dönüşüme</a:t>
            </a:r>
            <a:r>
              <a:rPr lang="tr-TR" dirty="0"/>
              <a:t> yol açan bir mekanizma olarak da </a:t>
            </a:r>
            <a:r>
              <a:rPr lang="tr-TR" dirty="0" smtClean="0"/>
              <a:t>görülebilir</a:t>
            </a:r>
            <a:r>
              <a:rPr lang="tr-TR" dirty="0"/>
              <a:t>.</a:t>
            </a:r>
          </a:p>
        </p:txBody>
      </p:sp>
    </p:spTree>
    <p:extLst>
      <p:ext uri="{BB962C8B-B14F-4D97-AF65-F5344CB8AC3E}">
        <p14:creationId xmlns:p14="http://schemas.microsoft.com/office/powerpoint/2010/main" val="32350082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608" y="1412776"/>
            <a:ext cx="7125112" cy="4051437"/>
          </a:xfrm>
        </p:spPr>
        <p:txBody>
          <a:bodyPr>
            <a:normAutofit/>
          </a:bodyPr>
          <a:lstStyle/>
          <a:p>
            <a:pPr marL="0" indent="0">
              <a:buNone/>
            </a:pPr>
            <a:r>
              <a:rPr lang="tr-TR" sz="2400" b="1" dirty="0" smtClean="0"/>
              <a:t>	</a:t>
            </a:r>
            <a:r>
              <a:rPr lang="tr-TR" sz="2400" b="1" smtClean="0"/>
              <a:t>TEŞEKKÜR </a:t>
            </a:r>
            <a:r>
              <a:rPr lang="tr-TR" sz="2400" b="1" smtClean="0"/>
              <a:t>EDERİM…</a:t>
            </a:r>
            <a:endParaRPr lang="tr-TR" sz="2400" b="1" dirty="0"/>
          </a:p>
        </p:txBody>
      </p:sp>
    </p:spTree>
    <p:extLst>
      <p:ext uri="{BB962C8B-B14F-4D97-AF65-F5344CB8AC3E}">
        <p14:creationId xmlns:p14="http://schemas.microsoft.com/office/powerpoint/2010/main" val="1687423173"/>
      </p:ext>
    </p:extLst>
  </p:cSld>
  <p:clrMapOvr>
    <a:masterClrMapping/>
  </p:clrMapOvr>
  <p:timing>
    <p:tnLst>
      <p:par>
        <p:cTn id="1" dur="indefinite" restart="never" nodeType="tmRoot"/>
      </p:par>
    </p:tnLst>
  </p:timing>
</p:sld>
</file>

<file path=ppt/theme/theme1.xml><?xml version="1.0" encoding="utf-8"?>
<a:theme xmlns:a="http://schemas.openxmlformats.org/drawingml/2006/main" name="Summe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TM01972873[[fn=Yaz]]</Template>
  <TotalTime>310</TotalTime>
  <Words>3257</Words>
  <Application>Microsoft Office PowerPoint</Application>
  <PresentationFormat>Ekran Gösterisi (4:3)</PresentationFormat>
  <Paragraphs>116</Paragraphs>
  <Slides>29</Slides>
  <Notes>0</Notes>
  <HiddenSlides>0</HiddenSlides>
  <MMClips>0</MMClips>
  <ScaleCrop>false</ScaleCrop>
  <HeadingPairs>
    <vt:vector size="4" baseType="variant">
      <vt:variant>
        <vt:lpstr>Tema</vt:lpstr>
      </vt:variant>
      <vt:variant>
        <vt:i4>1</vt:i4>
      </vt:variant>
      <vt:variant>
        <vt:lpstr>Slayt Başlıkları</vt:lpstr>
      </vt:variant>
      <vt:variant>
        <vt:i4>29</vt:i4>
      </vt:variant>
    </vt:vector>
  </HeadingPairs>
  <TitlesOfParts>
    <vt:vector size="30" baseType="lpstr">
      <vt:lpstr>Summer</vt:lpstr>
      <vt:lpstr>GEORG SİMMEL (1858-1918) </vt:lpstr>
      <vt:lpstr>Simmel’in Sosyolojisinin Genel Özellikleri</vt:lpstr>
      <vt:lpstr>Simmel Sosyolojisinde Diyalektik Düşünce</vt:lpstr>
      <vt:lpstr>PowerPoint Sunusu</vt:lpstr>
      <vt:lpstr>PowerPoint Sunusu</vt:lpstr>
      <vt:lpstr>PowerPoint Sunusu</vt:lpstr>
      <vt:lpstr>PowerPoint Sunusu</vt:lpstr>
      <vt:lpstr>Formel (Biçimsel) Sosyoloji</vt:lpstr>
      <vt:lpstr>PowerPoint Sunusu</vt:lpstr>
      <vt:lpstr>PowerPoint Sunusu</vt:lpstr>
      <vt:lpstr>PowerPoint Sunusu</vt:lpstr>
      <vt:lpstr>Toplumlaşmanın Alt Süreçleri</vt:lpstr>
      <vt:lpstr>PowerPoint Sunusu</vt:lpstr>
      <vt:lpstr>Toplumsal Yaşam Geometrisi</vt:lpstr>
      <vt:lpstr>PowerPoint Sunusu</vt:lpstr>
      <vt:lpstr>PowerPoint Sunusu</vt:lpstr>
      <vt:lpstr>PowerPoint Sunusu</vt:lpstr>
      <vt:lpstr>Toplumsal Etkileşim Formları (Biçimleri)</vt:lpstr>
      <vt:lpstr>PowerPoint Sunusu</vt:lpstr>
      <vt:lpstr>PowerPoint Sunusu</vt:lpstr>
      <vt:lpstr>PowerPoint Sunusu</vt:lpstr>
      <vt:lpstr>Toplumsal Tipler </vt:lpstr>
      <vt:lpstr>PowerPoint Sunusu</vt:lpstr>
      <vt:lpstr>PowerPoint Sunusu</vt:lpstr>
      <vt:lpstr>PowerPoint Sunusu</vt:lpstr>
      <vt:lpstr>PowerPoint Sunusu</vt:lpstr>
      <vt:lpstr>Paranın Felsefesi</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 SİMMEL (1858-1918) </dc:title>
  <dc:creator>PC</dc:creator>
  <cp:lastModifiedBy>PC</cp:lastModifiedBy>
  <cp:revision>31</cp:revision>
  <dcterms:created xsi:type="dcterms:W3CDTF">2021-01-12T07:21:56Z</dcterms:created>
  <dcterms:modified xsi:type="dcterms:W3CDTF">2021-01-13T15:34:34Z</dcterms:modified>
</cp:coreProperties>
</file>