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27"/>
  </p:notesMasterIdLst>
  <p:handoutMasterIdLst>
    <p:handoutMasterId r:id="rId28"/>
  </p:handoutMasterIdLst>
  <p:sldIdLst>
    <p:sldId id="257" r:id="rId3"/>
    <p:sldId id="314" r:id="rId4"/>
    <p:sldId id="478" r:id="rId5"/>
    <p:sldId id="311" r:id="rId6"/>
    <p:sldId id="305" r:id="rId7"/>
    <p:sldId id="477" r:id="rId8"/>
    <p:sldId id="313" r:id="rId9"/>
    <p:sldId id="312" r:id="rId10"/>
    <p:sldId id="309" r:id="rId11"/>
    <p:sldId id="416" r:id="rId12"/>
    <p:sldId id="308" r:id="rId13"/>
    <p:sldId id="316" r:id="rId14"/>
    <p:sldId id="317" r:id="rId15"/>
    <p:sldId id="315" r:id="rId16"/>
    <p:sldId id="318" r:id="rId17"/>
    <p:sldId id="310" r:id="rId18"/>
    <p:sldId id="319" r:id="rId19"/>
    <p:sldId id="356" r:id="rId20"/>
    <p:sldId id="307" r:id="rId21"/>
    <p:sldId id="357" r:id="rId22"/>
    <p:sldId id="358" r:id="rId23"/>
    <p:sldId id="359" r:id="rId24"/>
    <p:sldId id="306" r:id="rId25"/>
    <p:sldId id="360" r:id="rId26"/>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792" autoAdjust="0"/>
  </p:normalViewPr>
  <p:slideViewPr>
    <p:cSldViewPr snapToGrid="0">
      <p:cViewPr varScale="1">
        <p:scale>
          <a:sx n="98" d="100"/>
          <a:sy n="98" d="100"/>
        </p:scale>
        <p:origin x="641" y="87"/>
      </p:cViewPr>
      <p:guideLst>
        <p:guide orient="horz" pos="2160"/>
        <p:guide pos="3840"/>
        <p:guide pos="7296"/>
        <p:guide orient="horz" pos="4128"/>
      </p:guideLst>
    </p:cSldViewPr>
  </p:slideViewPr>
  <p:outlineViewPr>
    <p:cViewPr>
      <p:scale>
        <a:sx n="33" d="100"/>
        <a:sy n="33" d="100"/>
      </p:scale>
      <p:origin x="0" y="-60"/>
    </p:cViewPr>
  </p:outlineViewPr>
  <p:notesTextViewPr>
    <p:cViewPr>
      <p:scale>
        <a:sx n="3" d="2"/>
        <a:sy n="3" d="2"/>
      </p:scale>
      <p:origin x="0" y="0"/>
    </p:cViewPr>
  </p:notesTextViewPr>
  <p:sorterViewPr>
    <p:cViewPr varScale="1">
      <p:scale>
        <a:sx n="100" d="100"/>
        <a:sy n="100" d="100"/>
      </p:scale>
      <p:origin x="0" y="-3874"/>
    </p:cViewPr>
  </p:sorterViewPr>
  <p:notesViewPr>
    <p:cSldViewPr snapToGrid="0" showGuides="1">
      <p:cViewPr varScale="1">
        <p:scale>
          <a:sx n="93" d="100"/>
          <a:sy n="93" d="100"/>
        </p:scale>
        <p:origin x="287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1FC8FC1-A1A8-42CB-96AC-83684F0DF578}" type="datetime1">
              <a:rPr lang="tr-TR" smtClean="0"/>
              <a:t>10.12.2020</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tr-TR" smtClean="0"/>
              <a:t>‹#›</a:t>
            </a:fld>
            <a:endParaRPr lang="tr-TR"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0653A-FB33-4975-A611-5D53C5C337D6}" type="datetime1">
              <a:rPr lang="tr-TR" smtClean="0"/>
              <a:pPr/>
              <a:t>10.12.2020</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a:t>Asıl metin stillerini düzenlemek için tıklayın</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tr-TR" noProof="0" smtClean="0"/>
              <a:t>‹#›</a:t>
            </a:fld>
            <a:endParaRPr lang="tr-TR"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dirty="0"/>
          </a:p>
        </p:txBody>
      </p:sp>
      <p:sp>
        <p:nvSpPr>
          <p:cNvPr id="4" name="Slayt Numarası Yer Tutucusu 3"/>
          <p:cNvSpPr>
            <a:spLocks noGrp="1"/>
          </p:cNvSpPr>
          <p:nvPr>
            <p:ph type="sldNum" sz="quarter" idx="10"/>
          </p:nvPr>
        </p:nvSpPr>
        <p:spPr/>
        <p:txBody>
          <a:bodyPr rtlCol="0"/>
          <a:lstStyle/>
          <a:p>
            <a:pPr rtl="0"/>
            <a:fld id="{32674CE4-FBD8-4481-AEFB-CA53E599A745}" type="slidenum">
              <a:rPr lang="tr-TR" smtClean="0"/>
              <a:t>1</a:t>
            </a:fld>
            <a:endParaRPr lang="tr-TR"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310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577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279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785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452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494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366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133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373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353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4141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33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77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3821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271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653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751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259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648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r>
              <a:rPr lang="tr-TR" dirty="0"/>
              <a:t>Ders açıklamaları kısa olmalıdır.</a:t>
            </a:r>
          </a:p>
          <a:p>
            <a:pPr rtl="0"/>
            <a:endParaRPr lang="tr-TR" dirty="0"/>
          </a:p>
        </p:txBody>
      </p:sp>
      <p:sp>
        <p:nvSpPr>
          <p:cNvPr id="4" name="Slayt Numarası Yer Tutucusu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272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9" name="Dikdörtgen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3" name="Dikdörtgen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4" name="Dikdörtgen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5" name="Dikdörtgen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6" name="Dikdörtgen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7" name="Dikdörtgen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0" name="Yuvarlatılmış Dikdörtgen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1" name="Yuvarlatılmış Dikdörtgen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7" name="Dikdörtgen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0" name="Dikdörtgen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11" name="Dikdörtgen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8" name="Başlık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tr-TR" noProof="0"/>
              <a:t>Asıl başlık stilini düzenlemek için tıklayın</a:t>
            </a:r>
            <a:endParaRPr lang="tr-TR" noProof="0" dirty="0"/>
          </a:p>
        </p:txBody>
      </p:sp>
      <p:sp>
        <p:nvSpPr>
          <p:cNvPr id="9" name="Alt Başlık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tr-TR" noProof="0"/>
              <a:t>Asıl alt başlık stilini düzenlemek için tıklayın</a:t>
            </a:r>
            <a:endParaRPr lang="tr-TR" noProof="0" dirty="0"/>
          </a:p>
        </p:txBody>
      </p:sp>
      <p:sp>
        <p:nvSpPr>
          <p:cNvPr id="17" name="Alt Bilgi Yer Tutucusu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tr-TR" noProof="0" dirty="0"/>
              <a:t>Alt bilgi ekleme</a:t>
            </a:r>
          </a:p>
        </p:txBody>
      </p:sp>
      <p:sp>
        <p:nvSpPr>
          <p:cNvPr id="28" name="Tarih Yer Tutucusu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fld id="{D65E5BB9-0FF7-46AE-A841-26C488D0FC8D}" type="datetime1">
              <a:rPr lang="tr-TR" smtClean="0"/>
              <a:t>10.12.2020</a:t>
            </a:fld>
            <a:endParaRPr lang="tr-TR" dirty="0"/>
          </a:p>
        </p:txBody>
      </p:sp>
      <p:sp>
        <p:nvSpPr>
          <p:cNvPr id="29" name="Slayt Numarası Yer Tutucusu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idx="1"/>
          </p:nvPr>
        </p:nvSpPr>
        <p:spPr/>
        <p:txBody>
          <a:bodyPr rtlCol="0"/>
          <a:lstStyle>
            <a:lvl1pPr>
              <a:defRPr/>
            </a:lvl1pPr>
            <a:lvl5pPr>
              <a:defRPr/>
            </a:lvl5pPr>
            <a:lvl6pPr>
              <a:defRPr/>
            </a:lvl6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BBEB3DA1-F433-4E51-8382-36FC5818F351}" type="datetime1">
              <a:rPr lang="tr-TR" smtClean="0"/>
              <a:t>10.12.2020</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tr-TR" noProof="0"/>
              <a:t>Asıl başlık stilini düzenlemek için tıklayın</a:t>
            </a:r>
            <a:endParaRPr kumimoji="0" lang="tr-TR" noProof="0" dirty="0"/>
          </a:p>
        </p:txBody>
      </p:sp>
      <p:sp>
        <p:nvSpPr>
          <p:cNvPr id="3" name="Metin Yer Tutucusu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tr-TR" noProof="0"/>
              <a:t>Asıl metin stillerini düzenlemek için tıklayın</a:t>
            </a:r>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2585D938-083A-4F22-934F-78F4916B7566}" type="datetime1">
              <a:rPr lang="tr-TR" smtClean="0"/>
              <a:t>10.12.2020</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İçerik Yer Tutucusu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İçerik Yer Tutucusu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FCBD7780-88F5-4B68-B271-BF81643CB10F}" type="datetime1">
              <a:rPr lang="tr-TR" smtClean="0"/>
              <a:t>10.12.2020</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8000" y="1143000"/>
            <a:ext cx="11176000" cy="1069848"/>
          </a:xfrm>
        </p:spPr>
        <p:txBody>
          <a:bodyPr rtlCol="0" anchor="ctr"/>
          <a:lstStyle>
            <a:lvl1pPr>
              <a:defRPr sz="4000" b="0" i="0" cap="none" baseline="0"/>
            </a:lvl1pPr>
          </a:lstStyle>
          <a:p>
            <a:pPr rtl="0"/>
            <a:r>
              <a:rPr lang="tr-TR" noProof="0"/>
              <a:t>Asıl başlık stilini düzenlemek için tıklayın</a:t>
            </a:r>
            <a:endParaRPr lang="tr-TR" noProof="0" dirty="0"/>
          </a:p>
        </p:txBody>
      </p:sp>
      <p:sp>
        <p:nvSpPr>
          <p:cNvPr id="3" name="Metin Yer Tutucusu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5" name="İçerik Yer Tutucusu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4" name="Metin Yer Tutucusu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tr-TR" noProof="0"/>
              <a:t>Asıl metin stillerini düzenlemek için tıklayın</a:t>
            </a:r>
          </a:p>
        </p:txBody>
      </p:sp>
      <p:sp>
        <p:nvSpPr>
          <p:cNvPr id="6" name="İçerik Yer Tutucusu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28" name="Alt Bilgi Yer Tutucusu 27"/>
          <p:cNvSpPr>
            <a:spLocks noGrp="1"/>
          </p:cNvSpPr>
          <p:nvPr>
            <p:ph type="ftr" sz="quarter" idx="12"/>
          </p:nvPr>
        </p:nvSpPr>
        <p:spPr/>
        <p:txBody>
          <a:bodyPr rtlCol="0"/>
          <a:lstStyle/>
          <a:p>
            <a:pPr rtl="0"/>
            <a:r>
              <a:rPr lang="tr-TR" noProof="0" dirty="0"/>
              <a:t>Alt bilgi ekleme</a:t>
            </a:r>
          </a:p>
        </p:txBody>
      </p:sp>
      <p:sp>
        <p:nvSpPr>
          <p:cNvPr id="26" name="Tarih Yer Tutucusu 25"/>
          <p:cNvSpPr>
            <a:spLocks noGrp="1"/>
          </p:cNvSpPr>
          <p:nvPr>
            <p:ph type="dt" sz="half" idx="10"/>
          </p:nvPr>
        </p:nvSpPr>
        <p:spPr/>
        <p:txBody>
          <a:bodyPr rtlCol="0"/>
          <a:lstStyle>
            <a:lvl1pPr>
              <a:defRPr/>
            </a:lvl1pPr>
          </a:lstStyle>
          <a:p>
            <a:fld id="{A809118D-3F26-45A9-98F5-2BA5B1D87196}" type="datetime1">
              <a:rPr lang="tr-TR" smtClean="0"/>
              <a:t>10.12.2020</a:t>
            </a:fld>
            <a:endParaRPr lang="tr-TR" dirty="0"/>
          </a:p>
        </p:txBody>
      </p:sp>
      <p:sp>
        <p:nvSpPr>
          <p:cNvPr id="27" name="Slayt Numarası Yer Tutucusu 26"/>
          <p:cNvSpPr>
            <a:spLocks noGrp="1"/>
          </p:cNvSpPr>
          <p:nvPr>
            <p:ph type="sldNum" sz="quarter" idx="11"/>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tr-TR" noProof="0"/>
              <a:t>Asıl başlık stilini düzenlemek için tıklayın</a:t>
            </a:r>
            <a:endParaRPr lang="tr-TR" noProof="0" dirty="0"/>
          </a:p>
        </p:txBody>
      </p:sp>
      <p:sp>
        <p:nvSpPr>
          <p:cNvPr id="4" name="Alt Bilgi Yer Tutucusu 3"/>
          <p:cNvSpPr>
            <a:spLocks noGrp="1"/>
          </p:cNvSpPr>
          <p:nvPr>
            <p:ph type="ftr" sz="quarter" idx="11"/>
          </p:nvPr>
        </p:nvSpPr>
        <p:spPr>
          <a:xfrm>
            <a:off x="7010400" y="612648"/>
            <a:ext cx="1767840" cy="457200"/>
          </a:xfrm>
        </p:spPr>
        <p:txBody>
          <a:bodyPr rtlCol="0"/>
          <a:lstStyle/>
          <a:p>
            <a:pPr rtl="0"/>
            <a:r>
              <a:rPr lang="tr-TR" noProof="0" dirty="0"/>
              <a:t>Alt bilgi ekleme</a:t>
            </a:r>
          </a:p>
        </p:txBody>
      </p:sp>
      <p:sp>
        <p:nvSpPr>
          <p:cNvPr id="3" name="Tarih Yer Tutucusu 2"/>
          <p:cNvSpPr>
            <a:spLocks noGrp="1"/>
          </p:cNvSpPr>
          <p:nvPr>
            <p:ph type="dt" sz="half" idx="10"/>
          </p:nvPr>
        </p:nvSpPr>
        <p:spPr>
          <a:xfrm>
            <a:off x="8778240" y="612648"/>
            <a:ext cx="1276352" cy="457200"/>
          </a:xfrm>
        </p:spPr>
        <p:txBody>
          <a:bodyPr rtlCol="0"/>
          <a:lstStyle>
            <a:lvl1pPr>
              <a:defRPr/>
            </a:lvl1pPr>
          </a:lstStyle>
          <a:p>
            <a:fld id="{A68247F1-0477-4C84-A482-9AD0F3D98BCE}" type="datetime1">
              <a:rPr lang="tr-TR" smtClean="0"/>
              <a:t>10.12.2020</a:t>
            </a:fld>
            <a:endParaRPr lang="tr-TR" dirty="0"/>
          </a:p>
        </p:txBody>
      </p:sp>
      <p:sp>
        <p:nvSpPr>
          <p:cNvPr id="5" name="Slayt Numarası Yer Tutucusu 4"/>
          <p:cNvSpPr>
            <a:spLocks noGrp="1"/>
          </p:cNvSpPr>
          <p:nvPr>
            <p:ph type="sldNum" sz="quarter" idx="12"/>
          </p:nvPr>
        </p:nvSpPr>
        <p:spPr>
          <a:xfrm>
            <a:off x="10899648" y="2272"/>
            <a:ext cx="1016000" cy="365760"/>
          </a:xfrm>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3" name="Alt Bilgi Yer Tutucusu 2"/>
          <p:cNvSpPr>
            <a:spLocks noGrp="1"/>
          </p:cNvSpPr>
          <p:nvPr>
            <p:ph type="ftr" sz="quarter" idx="11"/>
          </p:nvPr>
        </p:nvSpPr>
        <p:spPr/>
        <p:txBody>
          <a:bodyPr rtlCol="0"/>
          <a:lstStyle/>
          <a:p>
            <a:pPr rtl="0"/>
            <a:r>
              <a:rPr lang="tr-TR" noProof="0" dirty="0"/>
              <a:t>Alt bilgi ekleme</a:t>
            </a:r>
          </a:p>
        </p:txBody>
      </p:sp>
      <p:sp>
        <p:nvSpPr>
          <p:cNvPr id="2" name="Tarih Yer Tutucusu 1"/>
          <p:cNvSpPr>
            <a:spLocks noGrp="1"/>
          </p:cNvSpPr>
          <p:nvPr>
            <p:ph type="dt" sz="half" idx="10"/>
          </p:nvPr>
        </p:nvSpPr>
        <p:spPr/>
        <p:txBody>
          <a:bodyPr rtlCol="0"/>
          <a:lstStyle>
            <a:lvl1pPr>
              <a:defRPr/>
            </a:lvl1pPr>
          </a:lstStyle>
          <a:p>
            <a:fld id="{7B08FACF-2CE4-4E3F-9C56-FF6B7706BD53}" type="datetime1">
              <a:rPr lang="tr-TR" smtClean="0"/>
              <a:t>10.12.2020</a:t>
            </a:fld>
            <a:endParaRPr lang="tr-TR" dirty="0"/>
          </a:p>
        </p:txBody>
      </p:sp>
      <p:sp>
        <p:nvSpPr>
          <p:cNvPr id="4" name="Slayt Numarası Yer Tutucusu 3"/>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tr-TR" noProof="0" dirty="0"/>
              <a:t>Asıl başlık stilini düzenle</a:t>
            </a:r>
          </a:p>
        </p:txBody>
      </p:sp>
      <p:sp>
        <p:nvSpPr>
          <p:cNvPr id="4" name="İçerik Yer Tutucusu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3" name="Metin Yer Tutucusu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2E35D3D8-612C-468E-A84E-3A627DD1C282}" type="datetime1">
              <a:rPr lang="tr-TR" smtClean="0"/>
              <a:t>10.12.2020</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tr-TR" noProof="0"/>
              <a:t>Asıl başlık stilini düzenlemek için tıklayın</a:t>
            </a:r>
            <a:endParaRPr lang="tr-TR" noProof="0" dirty="0"/>
          </a:p>
        </p:txBody>
      </p:sp>
      <p:sp>
        <p:nvSpPr>
          <p:cNvPr id="3" name="Resim Yer Tutucusu 2" descr="Resim eklemek için boş yer tutucu. Yer tutucuya tıklayın ve eklemek istediğiniz resmi seçin"/>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tr-TR" noProof="0"/>
              <a:t>Resim eklemek için simgeye tıklayın</a:t>
            </a:r>
            <a:endParaRPr kumimoji="0" lang="tr-TR" noProof="0" dirty="0"/>
          </a:p>
        </p:txBody>
      </p:sp>
      <p:sp>
        <p:nvSpPr>
          <p:cNvPr id="4" name="Metin Yer Tutucusu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tr-TR" noProof="0"/>
              <a:t>Asıl metin stillerini düzenlemek için tıklayın</a:t>
            </a:r>
          </a:p>
        </p:txBody>
      </p:sp>
      <p:sp>
        <p:nvSpPr>
          <p:cNvPr id="6" name="Alt Bilgi Yer Tutucusu 5"/>
          <p:cNvSpPr>
            <a:spLocks noGrp="1"/>
          </p:cNvSpPr>
          <p:nvPr>
            <p:ph type="ftr" sz="quarter" idx="11"/>
          </p:nvPr>
        </p:nvSpPr>
        <p:spPr/>
        <p:txBody>
          <a:bodyPr rtlCol="0"/>
          <a:lstStyle/>
          <a:p>
            <a:pPr rtl="0"/>
            <a:r>
              <a:rPr lang="tr-TR" noProof="0" dirty="0"/>
              <a:t>Alt bilgi ekleme</a:t>
            </a:r>
          </a:p>
        </p:txBody>
      </p:sp>
      <p:sp>
        <p:nvSpPr>
          <p:cNvPr id="5" name="Tarih Yer Tutucusu 4"/>
          <p:cNvSpPr>
            <a:spLocks noGrp="1"/>
          </p:cNvSpPr>
          <p:nvPr>
            <p:ph type="dt" sz="half" idx="10"/>
          </p:nvPr>
        </p:nvSpPr>
        <p:spPr/>
        <p:txBody>
          <a:bodyPr rtlCol="0"/>
          <a:lstStyle>
            <a:lvl1pPr>
              <a:defRPr/>
            </a:lvl1pPr>
          </a:lstStyle>
          <a:p>
            <a:fld id="{7C27B32F-0347-4897-AC22-D3683AAC703C}" type="datetime1">
              <a:rPr lang="tr-TR" smtClean="0"/>
              <a:t>10.12.2020</a:t>
            </a:fld>
            <a:endParaRPr lang="tr-TR" dirty="0"/>
          </a:p>
        </p:txBody>
      </p:sp>
      <p:sp>
        <p:nvSpPr>
          <p:cNvPr id="7" name="Slayt Numarası Yer Tutucusu 6"/>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stilini düzenlemek için tıklayın</a:t>
            </a:r>
            <a:endParaRPr lang="tr-TR" noProof="0" dirty="0"/>
          </a:p>
        </p:txBody>
      </p:sp>
      <p:sp>
        <p:nvSpPr>
          <p:cNvPr id="3" name="Dikey Metin Yer Tutucusu 2"/>
          <p:cNvSpPr>
            <a:spLocks noGrp="1"/>
          </p:cNvSpPr>
          <p:nvPr>
            <p:ph type="body" orient="vert" idx="1"/>
          </p:nvPr>
        </p:nvSpPr>
        <p:spPr/>
        <p:txBody>
          <a:bodyPr vert="eaVert" rtlCol="0"/>
          <a:lstStyle>
            <a:lvl1pPr>
              <a:defRPr/>
            </a:lvl1pPr>
            <a:lvl5pPr>
              <a:defRPr/>
            </a:lvl5pPr>
          </a:lstStyle>
          <a:p>
            <a:pPr lvl="0" rtl="0" eaLnBrk="1" latinLnBrk="0" hangingPunct="1"/>
            <a:r>
              <a:rPr lang="tr-TR" noProof="0"/>
              <a:t>Asıl metin stillerini düzenlemek için tıklayın</a:t>
            </a:r>
          </a:p>
          <a:p>
            <a:pPr lvl="1" rtl="0" eaLnBrk="1" latinLnBrk="0" hangingPunct="1"/>
            <a:r>
              <a:rPr lang="tr-TR" noProof="0"/>
              <a:t>İkinci düzey</a:t>
            </a:r>
          </a:p>
          <a:p>
            <a:pPr lvl="2" rtl="0" eaLnBrk="1" latinLnBrk="0" hangingPunct="1"/>
            <a:r>
              <a:rPr lang="tr-TR" noProof="0"/>
              <a:t>Üçüncü düzey</a:t>
            </a:r>
          </a:p>
          <a:p>
            <a:pPr lvl="3" rtl="0" eaLnBrk="1" latinLnBrk="0" hangingPunct="1"/>
            <a:r>
              <a:rPr lang="tr-TR" noProof="0"/>
              <a:t>Dördüncü düzey</a:t>
            </a:r>
          </a:p>
          <a:p>
            <a:pPr lvl="4" rtl="0" eaLnBrk="1" latinLnBrk="0" hangingPunct="1"/>
            <a:r>
              <a:rPr lang="tr-TR" noProof="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AC62B265-A0E0-4CE9-A0C6-291963EB1CD2}" type="datetime1">
              <a:rPr lang="tr-TR" smtClean="0"/>
              <a:t>10.12.2020</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hasCustomPrompt="1"/>
          </p:nvPr>
        </p:nvSpPr>
        <p:spPr>
          <a:xfrm>
            <a:off x="9042400" y="1143000"/>
            <a:ext cx="2540000" cy="5448300"/>
          </a:xfrm>
        </p:spPr>
        <p:txBody>
          <a:bodyPr vert="eaVert" rtlCol="0"/>
          <a:lstStyle>
            <a:lvl1pPr>
              <a:defRPr/>
            </a:lvl1pPr>
          </a:lstStyle>
          <a:p>
            <a:pPr rtl="0"/>
            <a:r>
              <a:rPr lang="tr-TR" noProof="0" dirty="0"/>
              <a:t>Asıl başlık stilini düzenle</a:t>
            </a:r>
          </a:p>
        </p:txBody>
      </p:sp>
      <p:sp>
        <p:nvSpPr>
          <p:cNvPr id="3" name="Dikey Metin Yer Tutucusu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tr-TR" noProof="0" dirty="0"/>
              <a:t>Asıl metin stillerini düzenlemek için tıklayın</a:t>
            </a:r>
          </a:p>
          <a:p>
            <a:pPr lvl="1" rtl="0" eaLnBrk="1" latinLnBrk="0" hangingPunct="1"/>
            <a:r>
              <a:rPr lang="tr-TR" noProof="0" dirty="0"/>
              <a:t>İkinci düzey</a:t>
            </a:r>
          </a:p>
          <a:p>
            <a:pPr lvl="2" rtl="0" eaLnBrk="1" latinLnBrk="0" hangingPunct="1"/>
            <a:r>
              <a:rPr lang="tr-TR" noProof="0" dirty="0"/>
              <a:t>Üçüncü düzey</a:t>
            </a:r>
          </a:p>
          <a:p>
            <a:pPr lvl="3" rtl="0" eaLnBrk="1" latinLnBrk="0" hangingPunct="1"/>
            <a:r>
              <a:rPr lang="tr-TR" noProof="0" dirty="0"/>
              <a:t>Dördüncü düzey</a:t>
            </a:r>
          </a:p>
          <a:p>
            <a:pPr lvl="4" rtl="0" eaLnBrk="1" latinLnBrk="0" hangingPunct="1"/>
            <a:r>
              <a:rPr lang="tr-TR" noProof="0" dirty="0"/>
              <a:t>Beşinci düzey</a:t>
            </a:r>
            <a:endParaRPr kumimoji="0" lang="tr-TR" noProof="0" dirty="0"/>
          </a:p>
        </p:txBody>
      </p:sp>
      <p:sp>
        <p:nvSpPr>
          <p:cNvPr id="5" name="Alt Bilgi Yer Tutucusu 4"/>
          <p:cNvSpPr>
            <a:spLocks noGrp="1"/>
          </p:cNvSpPr>
          <p:nvPr>
            <p:ph type="ftr" sz="quarter" idx="11"/>
          </p:nvPr>
        </p:nvSpPr>
        <p:spPr/>
        <p:txBody>
          <a:bodyPr rtlCol="0"/>
          <a:lstStyle/>
          <a:p>
            <a:pPr rtl="0"/>
            <a:r>
              <a:rPr lang="tr-TR" noProof="0" dirty="0"/>
              <a:t>Alt bilgi ekleme</a:t>
            </a:r>
          </a:p>
        </p:txBody>
      </p:sp>
      <p:sp>
        <p:nvSpPr>
          <p:cNvPr id="4" name="Tarih Yer Tutucusu 3"/>
          <p:cNvSpPr>
            <a:spLocks noGrp="1"/>
          </p:cNvSpPr>
          <p:nvPr>
            <p:ph type="dt" sz="half" idx="10"/>
          </p:nvPr>
        </p:nvSpPr>
        <p:spPr/>
        <p:txBody>
          <a:bodyPr rtlCol="0"/>
          <a:lstStyle>
            <a:lvl1pPr>
              <a:defRPr/>
            </a:lvl1pPr>
          </a:lstStyle>
          <a:p>
            <a:fld id="{07317F5C-70F4-4809-A718-9BDC88912A7E}" type="datetime1">
              <a:rPr lang="tr-TR" smtClean="0"/>
              <a:t>10.12.2020</a:t>
            </a:fld>
            <a:endParaRPr lang="tr-TR" dirty="0"/>
          </a:p>
        </p:txBody>
      </p:sp>
      <p:sp>
        <p:nvSpPr>
          <p:cNvPr id="6" name="Slayt Numarası Yer Tutucusu 5"/>
          <p:cNvSpPr>
            <a:spLocks noGrp="1"/>
          </p:cNvSpPr>
          <p:nvPr>
            <p:ph type="sldNum" sz="quarter" idx="12"/>
          </p:nvPr>
        </p:nvSpPr>
        <p:spPr/>
        <p:txBody>
          <a:bodyPr rtlCol="0"/>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345923" y="3307356"/>
            <a:ext cx="9489573" cy="1470025"/>
          </a:xfrm>
        </p:spPr>
        <p:txBody>
          <a:bodyPr anchor="b"/>
          <a:lstStyle>
            <a:lvl1pPr>
              <a:defRPr sz="4000"/>
            </a:lvl1pPr>
          </a:lstStyle>
          <a:p>
            <a:r>
              <a:rPr lang="tr-TR"/>
              <a:t>Asıl başlık stili için tıklatın</a:t>
            </a:r>
            <a:endParaRPr lang="en-US"/>
          </a:p>
        </p:txBody>
      </p:sp>
      <p:sp>
        <p:nvSpPr>
          <p:cNvPr id="3" name="Subtitle 2"/>
          <p:cNvSpPr>
            <a:spLocks noGrp="1"/>
          </p:cNvSpPr>
          <p:nvPr>
            <p:ph type="subTitle" idx="1"/>
          </p:nvPr>
        </p:nvSpPr>
        <p:spPr>
          <a:xfrm>
            <a:off x="1345923" y="4777380"/>
            <a:ext cx="9489573"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a:p>
        </p:txBody>
      </p:sp>
      <p:sp>
        <p:nvSpPr>
          <p:cNvPr id="4" name="Date Placeholder 3"/>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3180616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2063464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345924" y="3308581"/>
            <a:ext cx="9489571" cy="1468800"/>
          </a:xfrm>
        </p:spPr>
        <p:txBody>
          <a:bodyPr anchor="b"/>
          <a:lstStyle>
            <a:lvl1pPr algn="r">
              <a:defRPr sz="3200" b="0" cap="none"/>
            </a:lvl1pPr>
          </a:lstStyle>
          <a:p>
            <a:r>
              <a:rPr lang="tr-TR"/>
              <a:t>Asıl başlık stili için tıklatın</a:t>
            </a:r>
            <a:endParaRPr lang="en-US"/>
          </a:p>
        </p:txBody>
      </p:sp>
      <p:sp>
        <p:nvSpPr>
          <p:cNvPr id="3" name="Text Placeholder 2"/>
          <p:cNvSpPr>
            <a:spLocks noGrp="1"/>
          </p:cNvSpPr>
          <p:nvPr>
            <p:ph type="body" idx="1"/>
          </p:nvPr>
        </p:nvSpPr>
        <p:spPr>
          <a:xfrm>
            <a:off x="1345924" y="4777381"/>
            <a:ext cx="9489571"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2411821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345924" y="675725"/>
            <a:ext cx="9497440" cy="924475"/>
          </a:xfrm>
        </p:spPr>
        <p:txBody>
          <a:bodyPr/>
          <a:lstStyle/>
          <a:p>
            <a:r>
              <a:rPr lang="tr-TR"/>
              <a:t>Asıl başlık stili için tıklatın</a:t>
            </a:r>
            <a:endParaRPr lang="en-US"/>
          </a:p>
        </p:txBody>
      </p:sp>
      <p:sp>
        <p:nvSpPr>
          <p:cNvPr id="3" name="Content Placeholder 2"/>
          <p:cNvSpPr>
            <a:spLocks noGrp="1"/>
          </p:cNvSpPr>
          <p:nvPr>
            <p:ph sz="half" idx="1"/>
          </p:nvPr>
        </p:nvSpPr>
        <p:spPr>
          <a:xfrm>
            <a:off x="1345924" y="1809750"/>
            <a:ext cx="4628369"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6217708" y="1809749"/>
            <a:ext cx="4625656"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2774993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1797633" y="1812927"/>
            <a:ext cx="417666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1345924" y="2389190"/>
            <a:ext cx="4628369"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6645437" y="1812927"/>
            <a:ext cx="420063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6217707" y="2389190"/>
            <a:ext cx="462836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3572093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3584473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4026324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345923" y="446088"/>
            <a:ext cx="3547533" cy="1185861"/>
          </a:xfrm>
        </p:spPr>
        <p:txBody>
          <a:bodyPr anchor="b"/>
          <a:lstStyle>
            <a:lvl1pPr algn="l">
              <a:defRPr sz="2400" b="0"/>
            </a:lvl1pPr>
          </a:lstStyle>
          <a:p>
            <a:r>
              <a:rPr lang="tr-TR"/>
              <a:t>Asıl başlık stili için tıklatın</a:t>
            </a:r>
            <a:endParaRPr lang="en-US"/>
          </a:p>
        </p:txBody>
      </p:sp>
      <p:sp>
        <p:nvSpPr>
          <p:cNvPr id="3" name="Content Placeholder 2"/>
          <p:cNvSpPr>
            <a:spLocks noGrp="1"/>
          </p:cNvSpPr>
          <p:nvPr>
            <p:ph idx="1"/>
          </p:nvPr>
        </p:nvSpPr>
        <p:spPr>
          <a:xfrm>
            <a:off x="5136873" y="446088"/>
            <a:ext cx="5706492"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1345923" y="1631950"/>
            <a:ext cx="3547533"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760115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345924" y="1387058"/>
            <a:ext cx="4641849" cy="1113254"/>
          </a:xfrm>
        </p:spPr>
        <p:txBody>
          <a:bodyPr anchor="b">
            <a:normAutofit/>
          </a:bodyPr>
          <a:lstStyle>
            <a:lvl1pPr algn="l">
              <a:defRPr sz="2400" b="0"/>
            </a:lvl1pPr>
          </a:lstStyle>
          <a:p>
            <a:r>
              <a:rPr lang="tr-TR"/>
              <a:t>Asıl başlık stili için tıklatın</a:t>
            </a:r>
            <a:endParaRPr lang="en-US"/>
          </a:p>
        </p:txBody>
      </p:sp>
      <p:sp>
        <p:nvSpPr>
          <p:cNvPr id="4" name="Text Placeholder 3"/>
          <p:cNvSpPr>
            <a:spLocks noGrp="1"/>
          </p:cNvSpPr>
          <p:nvPr>
            <p:ph type="body" sz="half" idx="2"/>
          </p:nvPr>
        </p:nvSpPr>
        <p:spPr>
          <a:xfrm>
            <a:off x="1345924" y="2500312"/>
            <a:ext cx="4641849"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767EBEF-4523-4D2F-823F-7417AC2AD01B}" type="slidenum">
              <a:rPr lang="tr-TR" smtClean="0"/>
              <a:pPr/>
              <a:t>‹#›</a:t>
            </a:fld>
            <a:endParaRPr lang="tr-TR"/>
          </a:p>
        </p:txBody>
      </p:sp>
      <p:sp>
        <p:nvSpPr>
          <p:cNvPr id="32" name="Oval 31"/>
          <p:cNvSpPr/>
          <p:nvPr/>
        </p:nvSpPr>
        <p:spPr>
          <a:xfrm>
            <a:off x="7305663" y="1436862"/>
            <a:ext cx="1448871"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3" name="Oval 32"/>
          <p:cNvSpPr/>
          <p:nvPr/>
        </p:nvSpPr>
        <p:spPr>
          <a:xfrm>
            <a:off x="7534056" y="1411792"/>
            <a:ext cx="1107153"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9" name="Oval 28"/>
          <p:cNvSpPr/>
          <p:nvPr/>
        </p:nvSpPr>
        <p:spPr>
          <a:xfrm>
            <a:off x="7008245" y="1894454"/>
            <a:ext cx="803152"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1" name="Oval 30"/>
          <p:cNvSpPr/>
          <p:nvPr/>
        </p:nvSpPr>
        <p:spPr>
          <a:xfrm>
            <a:off x="7232193" y="1811313"/>
            <a:ext cx="652784"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8" name="Oval 27"/>
          <p:cNvSpPr/>
          <p:nvPr/>
        </p:nvSpPr>
        <p:spPr>
          <a:xfrm>
            <a:off x="6291683" y="2083427"/>
            <a:ext cx="342135"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0" name="Oval 29"/>
          <p:cNvSpPr/>
          <p:nvPr/>
        </p:nvSpPr>
        <p:spPr>
          <a:xfrm>
            <a:off x="8176122" y="993076"/>
            <a:ext cx="342135"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4" name="Oval 33"/>
          <p:cNvSpPr/>
          <p:nvPr/>
        </p:nvSpPr>
        <p:spPr>
          <a:xfrm>
            <a:off x="6746129" y="1894454"/>
            <a:ext cx="263252"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5" name="Oval 34"/>
          <p:cNvSpPr/>
          <p:nvPr/>
        </p:nvSpPr>
        <p:spPr>
          <a:xfrm>
            <a:off x="8198402" y="1060594"/>
            <a:ext cx="263252"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8" name="Picture Placeholder 17"/>
          <p:cNvSpPr>
            <a:spLocks noGrp="1"/>
          </p:cNvSpPr>
          <p:nvPr>
            <p:ph type="pic" sz="quarter" idx="14"/>
          </p:nvPr>
        </p:nvSpPr>
        <p:spPr>
          <a:xfrm>
            <a:off x="6502400" y="1600200"/>
            <a:ext cx="4572000" cy="3429000"/>
          </a:xfrm>
          <a:prstGeom prst="ellipse">
            <a:avLst/>
          </a:prstGeom>
          <a:ln w="76200">
            <a:solidFill>
              <a:schemeClr val="tx2">
                <a:lumMod val="75000"/>
              </a:schemeClr>
            </a:solidFill>
          </a:ln>
        </p:spPr>
        <p:txBody>
          <a:bodyPr/>
          <a:lstStyle/>
          <a:p>
            <a:r>
              <a:rPr lang="tr-TR"/>
              <a:t>Resim eklemek için simgeyi tıklatın</a:t>
            </a:r>
            <a:endParaRPr lang="en-US"/>
          </a:p>
        </p:txBody>
      </p:sp>
    </p:spTree>
    <p:extLst>
      <p:ext uri="{BB962C8B-B14F-4D97-AF65-F5344CB8AC3E}">
        <p14:creationId xmlns:p14="http://schemas.microsoft.com/office/powerpoint/2010/main" val="398161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a:xfrm>
            <a:off x="1345924" y="1807361"/>
            <a:ext cx="9497440" cy="405143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1363304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79415" y="675723"/>
            <a:ext cx="1963949" cy="5185328"/>
          </a:xfrm>
        </p:spPr>
        <p:txBody>
          <a:bodyPr vert="eaVert"/>
          <a:lstStyle/>
          <a:p>
            <a:r>
              <a:rPr lang="tr-TR"/>
              <a:t>Asıl başlık stili için tıklatın</a:t>
            </a:r>
            <a:endParaRPr lang="en-US"/>
          </a:p>
        </p:txBody>
      </p:sp>
      <p:sp>
        <p:nvSpPr>
          <p:cNvPr id="3" name="Vertical Text Placeholder 2"/>
          <p:cNvSpPr>
            <a:spLocks noGrp="1"/>
          </p:cNvSpPr>
          <p:nvPr>
            <p:ph type="body" orient="vert" idx="1"/>
          </p:nvPr>
        </p:nvSpPr>
        <p:spPr>
          <a:xfrm>
            <a:off x="1345923" y="675724"/>
            <a:ext cx="7290076" cy="518532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6C3AE01E-E571-48A6-A8D3-40FB2EBC917C}" type="datetimeFigureOut">
              <a:rPr lang="tr-TR" smtClean="0"/>
              <a:pPr/>
              <a:t>10.12.2020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67EBEF-4523-4D2F-823F-7417AC2AD01B}" type="slidenum">
              <a:rPr lang="tr-TR" smtClean="0"/>
              <a:pPr/>
              <a:t>‹#›</a:t>
            </a:fld>
            <a:endParaRPr lang="tr-TR"/>
          </a:p>
        </p:txBody>
      </p:sp>
    </p:spTree>
    <p:extLst>
      <p:ext uri="{BB962C8B-B14F-4D97-AF65-F5344CB8AC3E}">
        <p14:creationId xmlns:p14="http://schemas.microsoft.com/office/powerpoint/2010/main" val="1720540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p>
            <a:r>
              <a:rPr lang="tr-TR"/>
              <a:t>Asıl başlık stili için tıklatın</a:t>
            </a:r>
          </a:p>
        </p:txBody>
      </p:sp>
      <p:sp>
        <p:nvSpPr>
          <p:cNvPr id="3" name="2 Metin Yer Tutucusu"/>
          <p:cNvSpPr>
            <a:spLocks noGrp="1"/>
          </p:cNvSpPr>
          <p:nvPr>
            <p:ph type="body" sz="half" idx="1"/>
          </p:nvPr>
        </p:nvSpPr>
        <p:spPr>
          <a:xfrm>
            <a:off x="609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a:xfrm>
            <a:off x="609600" y="6245225"/>
            <a:ext cx="2844800" cy="476250"/>
          </a:xfrm>
        </p:spPr>
        <p:txBody>
          <a:bodyPr/>
          <a:lstStyle>
            <a:lvl1pPr>
              <a:defRPr/>
            </a:lvl1pPr>
          </a:lstStyle>
          <a:p>
            <a:pPr>
              <a:defRPr/>
            </a:pPr>
            <a:endParaRPr lang="tr-TR"/>
          </a:p>
        </p:txBody>
      </p:sp>
      <p:sp>
        <p:nvSpPr>
          <p:cNvPr id="6" name="5 Altbilgi Yer Tutucusu"/>
          <p:cNvSpPr>
            <a:spLocks noGrp="1"/>
          </p:cNvSpPr>
          <p:nvPr>
            <p:ph type="ftr" sz="quarter" idx="11"/>
          </p:nvPr>
        </p:nvSpPr>
        <p:spPr>
          <a:xfrm>
            <a:off x="4165600" y="6245225"/>
            <a:ext cx="3860800" cy="476250"/>
          </a:xfrm>
        </p:spPr>
        <p:txBody>
          <a:bodyPr/>
          <a:lstStyle>
            <a:lvl1pPr>
              <a:defRPr/>
            </a:lvl1pPr>
          </a:lstStyle>
          <a:p>
            <a:pPr>
              <a:defRPr/>
            </a:pPr>
            <a:endParaRPr lang="tr-TR"/>
          </a:p>
        </p:txBody>
      </p:sp>
      <p:sp>
        <p:nvSpPr>
          <p:cNvPr id="7" name="6 Slayt Numarası Yer Tutucusu"/>
          <p:cNvSpPr>
            <a:spLocks noGrp="1"/>
          </p:cNvSpPr>
          <p:nvPr>
            <p:ph type="sldNum" sz="quarter" idx="12"/>
          </p:nvPr>
        </p:nvSpPr>
        <p:spPr>
          <a:xfrm>
            <a:off x="8737600" y="6245225"/>
            <a:ext cx="2844800" cy="476250"/>
          </a:xfrm>
        </p:spPr>
        <p:txBody>
          <a:bodyPr/>
          <a:lstStyle>
            <a:lvl1pPr>
              <a:defRPr/>
            </a:lvl1pPr>
          </a:lstStyle>
          <a:p>
            <a:pPr>
              <a:defRPr/>
            </a:pPr>
            <a:fld id="{72C2D3F2-7282-41DC-B144-8F12978E055E}" type="slidenum">
              <a:rPr lang="tr-TR"/>
              <a:pPr>
                <a:defRPr/>
              </a:pPr>
              <a:t>‹#›</a:t>
            </a:fld>
            <a:endParaRPr lang="tr-TR"/>
          </a:p>
        </p:txBody>
      </p:sp>
    </p:spTree>
    <p:extLst>
      <p:ext uri="{BB962C8B-B14F-4D97-AF65-F5344CB8AC3E}">
        <p14:creationId xmlns:p14="http://schemas.microsoft.com/office/powerpoint/2010/main" val="391574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9" name="Dikdörtgen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0" name="Dikdörtgen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1" name="Dikdörtgen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2" name="Dikdörtgen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3" name="Yuvarlatılmış Dikdörtgen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useBgFill="1">
        <p:nvSpPr>
          <p:cNvPr id="34" name="Yuvarlatılmış Dikdörtgen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5" name="Dikdörtgen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6" name="Dikdörtgen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7" name="Dikdörtgen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8" name="Dikdörtgen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39" name="Dikdörtgen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40" name="Dikdörtgen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tr-TR" sz="1800" noProof="0" dirty="0"/>
          </a:p>
        </p:txBody>
      </p:sp>
      <p:sp>
        <p:nvSpPr>
          <p:cNvPr id="22" name="Başlık Yer Tutucusu 21"/>
          <p:cNvSpPr>
            <a:spLocks noGrp="1"/>
          </p:cNvSpPr>
          <p:nvPr>
            <p:ph type="title"/>
          </p:nvPr>
        </p:nvSpPr>
        <p:spPr>
          <a:xfrm>
            <a:off x="609600" y="1143000"/>
            <a:ext cx="10972800" cy="1066800"/>
          </a:xfrm>
          <a:prstGeom prst="rect">
            <a:avLst/>
          </a:prstGeom>
        </p:spPr>
        <p:txBody>
          <a:bodyPr vert="horz" rtlCol="0" anchor="ctr">
            <a:normAutofit/>
          </a:bodyPr>
          <a:lstStyle/>
          <a:p>
            <a:pPr rtl="0"/>
            <a:r>
              <a:rPr lang="tr-TR" noProof="0" dirty="0"/>
              <a:t>Asıl başlık stilini düzenlemek için tıklayın</a:t>
            </a:r>
          </a:p>
        </p:txBody>
      </p:sp>
      <p:sp>
        <p:nvSpPr>
          <p:cNvPr id="13" name="Metin Yer Tutucusu 12"/>
          <p:cNvSpPr>
            <a:spLocks noGrp="1"/>
          </p:cNvSpPr>
          <p:nvPr>
            <p:ph type="body" idx="1"/>
          </p:nvPr>
        </p:nvSpPr>
        <p:spPr>
          <a:xfrm>
            <a:off x="609600" y="2249424"/>
            <a:ext cx="10972800" cy="4325112"/>
          </a:xfrm>
          <a:prstGeom prst="rect">
            <a:avLst/>
          </a:prstGeom>
        </p:spPr>
        <p:txBody>
          <a:bodyPr vert="horz" rtlCol="0">
            <a:normAutofit/>
          </a:bodyPr>
          <a:lstStyle/>
          <a:p>
            <a:pPr lvl="0" rtl="0"/>
            <a:r>
              <a:rPr lang="tr-TR" noProof="0" dirty="0"/>
              <a:t>Asıl metin stillerini düzenle</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3" name="Alt Bilgi Yer Tutucusu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tr-TR" noProof="0" dirty="0"/>
              <a:t>Alt bilgi ekleme</a:t>
            </a:r>
          </a:p>
        </p:txBody>
      </p:sp>
      <p:sp>
        <p:nvSpPr>
          <p:cNvPr id="14" name="Tarih Yer Tutucusu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fld id="{2C665BF0-BC57-42C3-A02D-95FDE0A46E51}" type="datetime1">
              <a:rPr lang="tr-TR" smtClean="0"/>
              <a:t>10.12.2020</a:t>
            </a:fld>
            <a:endParaRPr lang="tr-TR" dirty="0"/>
          </a:p>
        </p:txBody>
      </p:sp>
      <p:sp>
        <p:nvSpPr>
          <p:cNvPr id="23" name="Slayt Numarası Yer Tutucusu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tr-TR" noProof="0" smtClean="0"/>
              <a:t>‹#›</a:t>
            </a:fld>
            <a:endParaRPr lang="tr-TR"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45923" y="675725"/>
            <a:ext cx="9500151" cy="924475"/>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1345924" y="1807361"/>
            <a:ext cx="9500149" cy="4051437"/>
          </a:xfrm>
          <a:prstGeom prst="rect">
            <a:avLst/>
          </a:prstGeom>
        </p:spPr>
        <p:txBody>
          <a:bodyPr vert="horz" lIns="91440" tIns="45720" rIns="91440" bIns="45720" rtlCol="0" anchor="ct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8583125" y="5951811"/>
            <a:ext cx="2844800" cy="365125"/>
          </a:xfrm>
          <a:prstGeom prst="rect">
            <a:avLst/>
          </a:prstGeom>
        </p:spPr>
        <p:txBody>
          <a:bodyPr vert="horz" lIns="91440" tIns="45720" rIns="91440" bIns="45720" rtlCol="0" anchor="b"/>
          <a:lstStyle>
            <a:lvl1pPr algn="r">
              <a:defRPr sz="900">
                <a:solidFill>
                  <a:schemeClr val="tx2"/>
                </a:solidFill>
              </a:defRPr>
            </a:lvl1pPr>
          </a:lstStyle>
          <a:p>
            <a:fld id="{6C3AE01E-E571-48A6-A8D3-40FB2EBC917C}" type="datetimeFigureOut">
              <a:rPr lang="tr-TR" smtClean="0"/>
              <a:pPr/>
              <a:t>10.12.2020</a:t>
            </a:fld>
            <a:endParaRPr lang="tr-TR"/>
          </a:p>
        </p:txBody>
      </p:sp>
      <p:sp>
        <p:nvSpPr>
          <p:cNvPr id="5" name="Footer Placeholder 4"/>
          <p:cNvSpPr>
            <a:spLocks noGrp="1"/>
          </p:cNvSpPr>
          <p:nvPr>
            <p:ph type="ftr" sz="quarter" idx="3"/>
          </p:nvPr>
        </p:nvSpPr>
        <p:spPr>
          <a:xfrm>
            <a:off x="1574594" y="5951811"/>
            <a:ext cx="7008532" cy="365125"/>
          </a:xfrm>
          <a:prstGeom prst="rect">
            <a:avLst/>
          </a:prstGeom>
        </p:spPr>
        <p:txBody>
          <a:bodyPr vert="horz" lIns="91440" tIns="45720" rIns="91440" bIns="45720" rtlCol="0" anchor="b"/>
          <a:lstStyle>
            <a:lvl1pPr algn="l">
              <a:defRPr sz="900">
                <a:solidFill>
                  <a:schemeClr val="tx2"/>
                </a:solidFill>
              </a:defRPr>
            </a:lvl1pPr>
          </a:lstStyle>
          <a:p>
            <a:endParaRPr lang="tr-TR"/>
          </a:p>
        </p:txBody>
      </p:sp>
      <p:sp>
        <p:nvSpPr>
          <p:cNvPr id="6" name="Slide Number Placeholder 5"/>
          <p:cNvSpPr>
            <a:spLocks noGrp="1"/>
          </p:cNvSpPr>
          <p:nvPr>
            <p:ph type="sldNum" sz="quarter" idx="4"/>
          </p:nvPr>
        </p:nvSpPr>
        <p:spPr>
          <a:xfrm>
            <a:off x="763545" y="5951811"/>
            <a:ext cx="811049" cy="365125"/>
          </a:xfrm>
          <a:prstGeom prst="rect">
            <a:avLst/>
          </a:prstGeom>
        </p:spPr>
        <p:txBody>
          <a:bodyPr vert="horz" lIns="91440" tIns="45720" rIns="91440" bIns="45720" rtlCol="0" anchor="b"/>
          <a:lstStyle>
            <a:lvl1pPr algn="l">
              <a:defRPr sz="1800">
                <a:solidFill>
                  <a:schemeClr val="tx2"/>
                </a:solidFill>
              </a:defRPr>
            </a:lvl1pPr>
          </a:lstStyle>
          <a:p>
            <a:fld id="{6767EBEF-4523-4D2F-823F-7417AC2AD01B}" type="slidenum">
              <a:rPr lang="tr-TR" smtClean="0"/>
              <a:pPr/>
              <a:t>‹#›</a:t>
            </a:fld>
            <a:endParaRPr lang="tr-TR"/>
          </a:p>
        </p:txBody>
      </p:sp>
      <p:grpSp>
        <p:nvGrpSpPr>
          <p:cNvPr id="61" name="Group 60"/>
          <p:cNvGrpSpPr/>
          <p:nvPr/>
        </p:nvGrpSpPr>
        <p:grpSpPr>
          <a:xfrm>
            <a:off x="-44793" y="1"/>
            <a:ext cx="12236793"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sz="1800"/>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sz="1800"/>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sz="1800"/>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grpSp>
    </p:spTree>
    <p:extLst>
      <p:ext uri="{BB962C8B-B14F-4D97-AF65-F5344CB8AC3E}">
        <p14:creationId xmlns:p14="http://schemas.microsoft.com/office/powerpoint/2010/main" val="146086681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7553" y="1553592"/>
            <a:ext cx="11912847" cy="1961966"/>
          </a:xfrm>
        </p:spPr>
        <p:txBody>
          <a:bodyPr rtlCol="0">
            <a:normAutofit fontScale="90000"/>
          </a:bodyPr>
          <a:lstStyle/>
          <a:p>
            <a:pPr rtl="0"/>
            <a:br>
              <a:rPr lang="tr-TR" dirty="0"/>
            </a:br>
            <a:br>
              <a:rPr lang="tr-TR" dirty="0"/>
            </a:br>
            <a:br>
              <a:rPr lang="tr-TR" dirty="0"/>
            </a:br>
            <a:r>
              <a:rPr lang="tr-TR" sz="6000" b="1" dirty="0">
                <a:solidFill>
                  <a:srgbClr val="FFFF00"/>
                </a:solidFill>
              </a:rPr>
              <a:t>		</a:t>
            </a:r>
            <a:r>
              <a:rPr lang="tr-TR" sz="4900" b="1" dirty="0">
                <a:solidFill>
                  <a:srgbClr val="FFFF00"/>
                </a:solidFill>
              </a:rPr>
              <a:t> KLASİK SOSYOLOJİ KURAMLARI</a:t>
            </a:r>
            <a:br>
              <a:rPr lang="tr-TR" b="1" dirty="0">
                <a:solidFill>
                  <a:srgbClr val="FFFF00"/>
                </a:solidFill>
              </a:rPr>
            </a:br>
            <a:br>
              <a:rPr lang="tr-TR" dirty="0"/>
            </a:br>
            <a:r>
              <a:rPr lang="tr-TR" dirty="0"/>
              <a:t>             </a:t>
            </a:r>
            <a:r>
              <a:rPr lang="tr-TR" sz="6000" b="1" dirty="0">
                <a:solidFill>
                  <a:schemeClr val="accent6">
                    <a:lumMod val="20000"/>
                    <a:lumOff val="80000"/>
                  </a:schemeClr>
                </a:solidFill>
              </a:rPr>
              <a:t>KARL MARX SOSYOLOJİSİ</a:t>
            </a:r>
            <a:br>
              <a:rPr lang="tr-TR" dirty="0"/>
            </a:br>
            <a:endParaRPr lang="tr-TR" dirty="0"/>
          </a:p>
        </p:txBody>
      </p:sp>
      <p:sp>
        <p:nvSpPr>
          <p:cNvPr id="4" name="Slayt Numarası Yer Tutucusu 3">
            <a:extLst>
              <a:ext uri="{FF2B5EF4-FFF2-40B4-BE49-F238E27FC236}">
                <a16:creationId xmlns:a16="http://schemas.microsoft.com/office/drawing/2014/main" id="{BFC0B021-3842-4BDB-8004-F0F7A74069C6}"/>
              </a:ext>
            </a:extLst>
          </p:cNvPr>
          <p:cNvSpPr>
            <a:spLocks noGrp="1"/>
          </p:cNvSpPr>
          <p:nvPr>
            <p:ph type="sldNum" sz="quarter" idx="12"/>
          </p:nvPr>
        </p:nvSpPr>
        <p:spPr/>
        <p:txBody>
          <a:bodyPr/>
          <a:lstStyle/>
          <a:p>
            <a:pPr rtl="0"/>
            <a:fld id="{401CF334-2D5C-4859-84A6-CA7E6E43FAEB}" type="slidenum">
              <a:rPr lang="tr-TR" noProof="0" smtClean="0"/>
              <a:t>1</a:t>
            </a:fld>
            <a:endParaRPr lang="tr-TR" noProof="0"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rgbClr val="C00000"/>
                </a:solidFill>
                <a:latin typeface="Titillium Web Light"/>
                <a:sym typeface="Titillium Web Light"/>
              </a:rPr>
              <a:t>KARL MARX (1818-1883)</a:t>
            </a:r>
          </a:p>
          <a:p>
            <a:pPr marL="411480" lvl="1" indent="0">
              <a:buNone/>
            </a:pPr>
            <a:r>
              <a:rPr lang="tr-TR" sz="3600" b="1" kern="0" dirty="0">
                <a:solidFill>
                  <a:schemeClr val="tx1"/>
                </a:solidFill>
                <a:latin typeface="Titillium Web Light"/>
                <a:sym typeface="Titillium Web Light"/>
              </a:rPr>
              <a:t>	Klasik dönem sosyolojide yer alan diğer düşünürlerin çoğu gibi </a:t>
            </a:r>
            <a:r>
              <a:rPr lang="tr-TR" sz="3600" b="1" kern="0" dirty="0" err="1">
                <a:solidFill>
                  <a:schemeClr val="tx1"/>
                </a:solidFill>
                <a:latin typeface="Titillium Web Light"/>
                <a:sym typeface="Titillium Web Light"/>
              </a:rPr>
              <a:t>Marx</a:t>
            </a:r>
            <a:r>
              <a:rPr lang="tr-TR" sz="3600" b="1" kern="0" dirty="0">
                <a:solidFill>
                  <a:schemeClr val="tx1"/>
                </a:solidFill>
                <a:latin typeface="Titillium Web Light"/>
                <a:sym typeface="Titillium Web Light"/>
              </a:rPr>
              <a:t> da, çalışmalarında temel olarak geleneksel olarak da adlandırılan; </a:t>
            </a:r>
            <a:r>
              <a:rPr lang="tr-TR" sz="3600" b="1" kern="0" dirty="0">
                <a:solidFill>
                  <a:srgbClr val="C00000"/>
                </a:solidFill>
                <a:latin typeface="Titillium Web Light"/>
                <a:sym typeface="Titillium Web Light"/>
              </a:rPr>
              <a:t>kapitalizm öncesi toplumdan modern-endüstriyel kapitalist topluma dönüşümü kavramsal ve yöntemsel açıdan özgün bir toplum teorisi çerçevesinde analiz etmeye </a:t>
            </a:r>
            <a:r>
              <a:rPr lang="tr-TR" sz="3600" b="1" kern="0" dirty="0">
                <a:solidFill>
                  <a:schemeClr val="tx1"/>
                </a:solidFill>
                <a:latin typeface="Titillium Web Light"/>
                <a:sym typeface="Titillium Web Light"/>
              </a:rPr>
              <a:t>çalışır. </a:t>
            </a:r>
          </a:p>
          <a:p>
            <a:pPr marL="411480" lvl="1" indent="0">
              <a:buNone/>
            </a:pPr>
            <a:r>
              <a:rPr lang="tr-TR" sz="3600" b="1" kern="0" dirty="0">
                <a:solidFill>
                  <a:schemeClr val="tx1"/>
                </a:solidFill>
                <a:latin typeface="Titillium Web Light"/>
                <a:sym typeface="Titillium Web Light"/>
              </a:rPr>
              <a:t>	</a:t>
            </a:r>
            <a:r>
              <a:rPr lang="tr-TR" sz="3600" b="1" kern="0" dirty="0" err="1">
                <a:solidFill>
                  <a:schemeClr val="tx1"/>
                </a:solidFill>
                <a:latin typeface="Titillium Web Light"/>
                <a:sym typeface="Titillium Web Light"/>
              </a:rPr>
              <a:t>Marx’ın</a:t>
            </a:r>
            <a:r>
              <a:rPr lang="tr-TR" sz="3600" b="1" kern="0" dirty="0">
                <a:solidFill>
                  <a:schemeClr val="tx1"/>
                </a:solidFill>
                <a:latin typeface="Titillium Web Light"/>
                <a:sym typeface="Titillium Web Light"/>
              </a:rPr>
              <a:t> kuramı bu bakımdan da, hem klasik hem de modern sosyolojinin gelişimi üzerinde önemli bir etki yaratmıştır.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18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4A8F135C-410B-41CB-858F-F4FDB7AE86A4}"/>
              </a:ext>
            </a:extLst>
          </p:cNvPr>
          <p:cNvSpPr>
            <a:spLocks noGrp="1"/>
          </p:cNvSpPr>
          <p:nvPr>
            <p:ph type="sldNum" sz="quarter" idx="12"/>
          </p:nvPr>
        </p:nvSpPr>
        <p:spPr/>
        <p:txBody>
          <a:bodyPr/>
          <a:lstStyle/>
          <a:p>
            <a:pPr rtl="0"/>
            <a:fld id="{401CF334-2D5C-4859-84A6-CA7E6E43FAEB}" type="slidenum">
              <a:rPr lang="tr-TR" noProof="0" smtClean="0"/>
              <a:t>3</a:t>
            </a:fld>
            <a:endParaRPr lang="tr-TR" noProof="0" dirty="0"/>
          </a:p>
        </p:txBody>
      </p:sp>
      <p:sp>
        <p:nvSpPr>
          <p:cNvPr id="3" name="İçerik Yer Tutucusu 2">
            <a:extLst>
              <a:ext uri="{FF2B5EF4-FFF2-40B4-BE49-F238E27FC236}">
                <a16:creationId xmlns:a16="http://schemas.microsoft.com/office/drawing/2014/main" id="{A613AF5A-B364-4834-84D7-ADAD5638C0E5}"/>
              </a:ext>
            </a:extLst>
          </p:cNvPr>
          <p:cNvSpPr>
            <a:spLocks noGrp="1"/>
          </p:cNvSpPr>
          <p:nvPr>
            <p:ph idx="4294967295"/>
          </p:nvPr>
        </p:nvSpPr>
        <p:spPr>
          <a:xfrm>
            <a:off x="346228" y="612559"/>
            <a:ext cx="11461073" cy="6019060"/>
          </a:xfrm>
        </p:spPr>
        <p:txBody>
          <a:bodyPr>
            <a:normAutofit lnSpcReduction="10000"/>
          </a:bodyPr>
          <a:lstStyle/>
          <a:p>
            <a:pPr marL="109728" indent="0">
              <a:buNone/>
            </a:pPr>
            <a:r>
              <a:rPr lang="tr-TR" dirty="0"/>
              <a:t>	</a:t>
            </a:r>
            <a:r>
              <a:rPr lang="tr-TR" sz="4000" b="1" dirty="0" err="1">
                <a:solidFill>
                  <a:schemeClr val="tx1"/>
                </a:solidFill>
              </a:rPr>
              <a:t>Marx</a:t>
            </a:r>
            <a:r>
              <a:rPr lang="tr-TR" sz="4000" b="1" dirty="0">
                <a:solidFill>
                  <a:schemeClr val="tx1"/>
                </a:solidFill>
              </a:rPr>
              <a:t>, tarihsel materyalist teorinin kurucusu olarak bilinmektedir. </a:t>
            </a:r>
            <a:r>
              <a:rPr lang="tr-TR" sz="4000" b="1" dirty="0" err="1">
                <a:solidFill>
                  <a:schemeClr val="tx1"/>
                </a:solidFill>
              </a:rPr>
              <a:t>Marx’ın</a:t>
            </a:r>
            <a:r>
              <a:rPr lang="tr-TR" sz="4000" b="1" dirty="0">
                <a:solidFill>
                  <a:schemeClr val="tx1"/>
                </a:solidFill>
              </a:rPr>
              <a:t> toplum teorisinin oluşumunda Almanya, Fransa ve İngiltere’deki felsefi, politik, ekonomik gelişmeler ile bunlar üzerine yapılan tartışmalar oldukça etkili olmuştur. 	Bu bakımdan </a:t>
            </a:r>
            <a:r>
              <a:rPr lang="tr-TR" sz="4000" b="1" dirty="0" err="1">
                <a:solidFill>
                  <a:srgbClr val="C00000"/>
                </a:solidFill>
              </a:rPr>
              <a:t>Marx’ın</a:t>
            </a:r>
            <a:r>
              <a:rPr lang="tr-TR" sz="4000" b="1" dirty="0">
                <a:solidFill>
                  <a:srgbClr val="C00000"/>
                </a:solidFill>
              </a:rPr>
              <a:t> toplum teorisi, klasik Alman felsefesi, İngiliz iktisadı ve Fransız politik teorisinin bir sentezi </a:t>
            </a:r>
            <a:r>
              <a:rPr lang="tr-TR" sz="4000" b="1" dirty="0">
                <a:solidFill>
                  <a:schemeClr val="tx1"/>
                </a:solidFill>
              </a:rPr>
              <a:t>olarak da değerlendirmek mümkündür. </a:t>
            </a:r>
            <a:r>
              <a:rPr lang="tr-TR" sz="4000" b="1" dirty="0" err="1">
                <a:solidFill>
                  <a:srgbClr val="C00000"/>
                </a:solidFill>
              </a:rPr>
              <a:t>Marx</a:t>
            </a:r>
            <a:r>
              <a:rPr lang="tr-TR" sz="4000" b="1" dirty="0">
                <a:solidFill>
                  <a:srgbClr val="C00000"/>
                </a:solidFill>
              </a:rPr>
              <a:t> Alman felsefesinden diyalektiği almış ve bunu materyalist felsefe ile birleştirmiştir.</a:t>
            </a:r>
            <a:endParaRPr lang="tr-TR" b="1" dirty="0">
              <a:solidFill>
                <a:srgbClr val="C00000"/>
              </a:solidFill>
            </a:endParaRPr>
          </a:p>
        </p:txBody>
      </p:sp>
    </p:spTree>
    <p:extLst>
      <p:ext uri="{BB962C8B-B14F-4D97-AF65-F5344CB8AC3E}">
        <p14:creationId xmlns:p14="http://schemas.microsoft.com/office/powerpoint/2010/main" val="244347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400" b="1" kern="0" dirty="0">
                <a:solidFill>
                  <a:schemeClr val="tx1"/>
                </a:solidFill>
                <a:latin typeface="Titillium Web Light"/>
                <a:sym typeface="Titillium Web Light"/>
              </a:rPr>
              <a:t> Felsefe öğrenimi yapan K. </a:t>
            </a:r>
            <a:r>
              <a:rPr lang="tr-TR" sz="4400" b="1" kern="0" dirty="0" err="1">
                <a:solidFill>
                  <a:schemeClr val="tx1"/>
                </a:solidFill>
                <a:latin typeface="Titillium Web Light"/>
                <a:sym typeface="Titillium Web Light"/>
              </a:rPr>
              <a:t>Marx</a:t>
            </a:r>
            <a:r>
              <a:rPr lang="tr-TR" sz="4400" b="1" kern="0" dirty="0">
                <a:solidFill>
                  <a:schemeClr val="tx1"/>
                </a:solidFill>
                <a:latin typeface="Titillium Web Light"/>
                <a:sym typeface="Titillium Web Light"/>
              </a:rPr>
              <a:t>, </a:t>
            </a:r>
            <a:r>
              <a:rPr lang="tr-TR" sz="4400" b="1" kern="0" dirty="0" err="1">
                <a:solidFill>
                  <a:schemeClr val="tx1"/>
                </a:solidFill>
                <a:latin typeface="Titillium Web Light"/>
                <a:sym typeface="Titillium Web Light"/>
              </a:rPr>
              <a:t>Hegel</a:t>
            </a:r>
            <a:r>
              <a:rPr lang="tr-TR" sz="4400" b="1" kern="0" dirty="0">
                <a:solidFill>
                  <a:schemeClr val="tx1"/>
                </a:solidFill>
                <a:latin typeface="Titillium Web Light"/>
                <a:sym typeface="Titillium Web Light"/>
              </a:rPr>
              <a:t> felsefesini öğrenmiş, İngiltere'de oturduğu sıra İngiliz işçilerinin durumunu yakından inceleme fırsatını bulmuş; 1859 da  </a:t>
            </a:r>
            <a:r>
              <a:rPr lang="tr-TR" sz="4400" b="1" kern="0" dirty="0">
                <a:solidFill>
                  <a:srgbClr val="C00000"/>
                </a:solidFill>
                <a:latin typeface="Titillium Web Light"/>
                <a:sym typeface="Titillium Web Light"/>
              </a:rPr>
              <a:t>İktisat Biliminin Eleştirisi </a:t>
            </a:r>
            <a:r>
              <a:rPr lang="tr-TR" sz="4400" b="1" kern="0" dirty="0">
                <a:solidFill>
                  <a:schemeClr val="tx1"/>
                </a:solidFill>
                <a:latin typeface="Titillium Web Light"/>
                <a:sym typeface="Titillium Web Light"/>
              </a:rPr>
              <a:t>adlı kitabını çıkarmış; daha sonra bu yapıtını genişleterek, kendisine ekonomi düşünceleri tarihindeki ününü kazandıran </a:t>
            </a:r>
            <a:r>
              <a:rPr lang="tr-TR" sz="4400" b="1" kern="0" dirty="0" err="1">
                <a:solidFill>
                  <a:srgbClr val="C00000"/>
                </a:solidFill>
                <a:latin typeface="Titillium Web Light"/>
                <a:sym typeface="Titillium Web Light"/>
              </a:rPr>
              <a:t>Das</a:t>
            </a:r>
            <a:r>
              <a:rPr lang="tr-TR" sz="4400" b="1" kern="0" dirty="0">
                <a:solidFill>
                  <a:srgbClr val="C00000"/>
                </a:solidFill>
                <a:latin typeface="Titillium Web Light"/>
                <a:sym typeface="Titillium Web Light"/>
              </a:rPr>
              <a:t> Kapital(Sermaye) </a:t>
            </a:r>
            <a:r>
              <a:rPr lang="tr-TR" sz="4400" b="1" kern="0" dirty="0">
                <a:solidFill>
                  <a:schemeClr val="tx1"/>
                </a:solidFill>
                <a:latin typeface="Titillium Web Light"/>
                <a:sym typeface="Titillium Web Light"/>
              </a:rPr>
              <a:t>adlı kitabını meydana getirmiştir. </a:t>
            </a:r>
            <a:endParaRPr lang="tr-TR" sz="32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80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chemeClr val="tx1"/>
                </a:solidFill>
                <a:latin typeface="Titillium Web Light"/>
                <a:sym typeface="Titillium Web Light"/>
              </a:rPr>
              <a:t>Klasik dönem sosyolojide yer alan diğer düşünürlerin çoğu gibi </a:t>
            </a:r>
            <a:r>
              <a:rPr lang="tr-TR" sz="4000" b="1" kern="0" dirty="0" err="1">
                <a:solidFill>
                  <a:schemeClr val="tx1"/>
                </a:solidFill>
                <a:latin typeface="Titillium Web Light"/>
                <a:sym typeface="Titillium Web Light"/>
              </a:rPr>
              <a:t>Marx</a:t>
            </a:r>
            <a:r>
              <a:rPr lang="tr-TR" sz="4000" b="1" kern="0" dirty="0">
                <a:solidFill>
                  <a:schemeClr val="tx1"/>
                </a:solidFill>
                <a:latin typeface="Titillium Web Light"/>
                <a:sym typeface="Titillium Web Light"/>
              </a:rPr>
              <a:t> da, çalışmalarında temel olarak geleneksel olarak da adlandırılan; kapitalizm öncesi toplumdan modern-endüstriyel kapitalist topluma dönüşümü kavramsal ve yöntemsel açıdan özgün bir toplum teorisi çerçevesinde analiz etmeye çalışır. </a:t>
            </a:r>
          </a:p>
          <a:p>
            <a:pPr marL="411480" lvl="1" indent="0">
              <a:buNone/>
            </a:pP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Marx’ın</a:t>
            </a:r>
            <a:r>
              <a:rPr lang="tr-TR" sz="4000" b="1" kern="0" dirty="0">
                <a:solidFill>
                  <a:schemeClr val="tx1"/>
                </a:solidFill>
                <a:latin typeface="Titillium Web Light"/>
                <a:sym typeface="Titillium Web Light"/>
              </a:rPr>
              <a:t> kuramı bu bakımdan da, hem klasik hem de modern sosyolojinin gelişimi üzerinde önemli bir etki yaratmıştır.  </a:t>
            </a:r>
            <a:endParaRPr lang="tr-TR" sz="28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15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3707B6F0-3F62-44BD-A369-5395D9C956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Metin kutusu 3">
            <a:extLst>
              <a:ext uri="{FF2B5EF4-FFF2-40B4-BE49-F238E27FC236}">
                <a16:creationId xmlns:a16="http://schemas.microsoft.com/office/drawing/2014/main" id="{4D3F2BF8-2DB2-4C65-9D08-FEE8F20443D5}"/>
              </a:ext>
            </a:extLst>
          </p:cNvPr>
          <p:cNvSpPr txBox="1"/>
          <p:nvPr/>
        </p:nvSpPr>
        <p:spPr>
          <a:xfrm>
            <a:off x="541537" y="479393"/>
            <a:ext cx="11159231" cy="60016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1" i="0" u="none" strike="noStrike" kern="1200" cap="none" spc="0" normalizeH="0" baseline="0" noProof="0" dirty="0" err="1">
                <a:ln>
                  <a:noFill/>
                </a:ln>
                <a:solidFill>
                  <a:prstClr val="black"/>
                </a:solidFill>
                <a:effectLst/>
                <a:uLnTx/>
                <a:uFillTx/>
                <a:latin typeface="Calibri" panose="020F0502020204030204"/>
                <a:ea typeface="+mn-ea"/>
                <a:cs typeface="+mn-cs"/>
              </a:rPr>
              <a:t>Marx</a:t>
            </a:r>
            <a:r>
              <a:rPr kumimoji="0" lang="tr-TR" sz="4000" b="1" i="0" u="none" strike="noStrike" kern="1200" cap="none" spc="0" normalizeH="0" baseline="0" noProof="0" dirty="0">
                <a:ln>
                  <a:noFill/>
                </a:ln>
                <a:solidFill>
                  <a:prstClr val="black"/>
                </a:solidFill>
                <a:effectLst/>
                <a:uLnTx/>
                <a:uFillTx/>
                <a:latin typeface="Calibri" panose="020F0502020204030204"/>
                <a:ea typeface="+mn-ea"/>
                <a:cs typeface="+mn-cs"/>
              </a:rPr>
              <a:t>, Endüstri Devriminin başlangıç dönemlerindeki işçilerin ve köylülerin durumlarını incelemiş ve ancak bir ihtilal ile bu insanların bu perişan durumlarından kurtulabileceğini söylemiştir.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3600" b="1" i="0" u="none" strike="noStrike" kern="1200" cap="none" spc="0" normalizeH="0" baseline="0" noProof="0" dirty="0" err="1">
                <a:ln>
                  <a:noFill/>
                </a:ln>
                <a:solidFill>
                  <a:prstClr val="black"/>
                </a:solidFill>
                <a:effectLst/>
                <a:uLnTx/>
                <a:uFillTx/>
                <a:latin typeface="Calibri" panose="020F0502020204030204"/>
                <a:ea typeface="+mn-ea"/>
                <a:cs typeface="+mn-cs"/>
              </a:rPr>
              <a:t>Marx</a:t>
            </a:r>
            <a:r>
              <a:rPr kumimoji="0" lang="tr-TR" sz="3600" b="1" i="0" u="none" strike="noStrike" kern="1200" cap="none" spc="0" normalizeH="0" baseline="0" noProof="0" dirty="0">
                <a:ln>
                  <a:noFill/>
                </a:ln>
                <a:solidFill>
                  <a:prstClr val="black"/>
                </a:solidFill>
                <a:effectLst/>
                <a:uLnTx/>
                <a:uFillTx/>
                <a:latin typeface="Calibri" panose="020F0502020204030204"/>
                <a:ea typeface="+mn-ea"/>
                <a:cs typeface="+mn-cs"/>
              </a:rPr>
              <a:t>, toplumda kaçınılmaz ve doğal bir çatışmanın olduğunu söyler ve </a:t>
            </a:r>
            <a:r>
              <a:rPr kumimoji="0" lang="tr-TR" sz="3600" b="1" i="0" u="none" strike="noStrike" kern="1200" cap="none" spc="0" normalizeH="0" baseline="0" noProof="0" dirty="0">
                <a:ln>
                  <a:noFill/>
                </a:ln>
                <a:solidFill>
                  <a:srgbClr val="C00000"/>
                </a:solidFill>
                <a:effectLst/>
                <a:uLnTx/>
                <a:uFillTx/>
                <a:latin typeface="Calibri" panose="020F0502020204030204"/>
                <a:ea typeface="+mn-ea"/>
                <a:cs typeface="+mn-cs"/>
              </a:rPr>
              <a:t>diyalektik modeldeki çelişme yasasına göre her varlığın, her olayın karşıtını, kendi çelişkisini bünyesinde taşıdığını varsayar</a:t>
            </a:r>
            <a:r>
              <a:rPr kumimoji="0" lang="tr-TR" sz="3600" b="1" i="0" u="none" strike="noStrike" kern="1200" cap="none" spc="0" normalizeH="0" baseline="0" noProof="0" dirty="0">
                <a:ln>
                  <a:noFill/>
                </a:ln>
                <a:solidFill>
                  <a:prstClr val="black"/>
                </a:solidFill>
                <a:effectLst/>
                <a:uLnTx/>
                <a:uFillTx/>
                <a:latin typeface="Calibri" panose="020F0502020204030204"/>
                <a:ea typeface="+mn-ea"/>
                <a:cs typeface="+mn-cs"/>
              </a:rPr>
              <a:t>. O halde düzen, düzensizliği, durağanlık da çatışmayı içerir.</a:t>
            </a:r>
            <a:endParaRPr kumimoji="0" lang="tr-TR"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28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dirty="0" err="1">
                <a:solidFill>
                  <a:srgbClr val="C00000"/>
                </a:solidFill>
              </a:rPr>
              <a:t>Hegel’in</a:t>
            </a:r>
            <a:r>
              <a:rPr lang="tr-TR" sz="3600" b="1" kern="0" dirty="0">
                <a:solidFill>
                  <a:schemeClr val="tx1"/>
                </a:solidFill>
                <a:latin typeface="Titillium Web Light"/>
                <a:sym typeface="Titillium Web Light"/>
              </a:rPr>
              <a:t> </a:t>
            </a:r>
            <a:r>
              <a:rPr lang="tr-TR" sz="3600" b="1" kern="0" dirty="0">
                <a:solidFill>
                  <a:srgbClr val="C00000"/>
                </a:solidFill>
                <a:latin typeface="Titillium Web Light"/>
                <a:sym typeface="Titillium Web Light"/>
              </a:rPr>
              <a:t>Diyalektik yaklaşımına göre</a:t>
            </a:r>
            <a:r>
              <a:rPr lang="tr-TR" sz="3600" b="1" kern="0" dirty="0">
                <a:solidFill>
                  <a:schemeClr val="tx1"/>
                </a:solidFill>
                <a:latin typeface="Titillium Web Light"/>
                <a:sym typeface="Titillium Web Light"/>
              </a:rPr>
              <a:t>, evrendeki her nesne kendi bünyesinde kendi karşıtını yaşatır. Evrende madde olarak görülen nesneler  </a:t>
            </a:r>
            <a:r>
              <a:rPr lang="tr-TR" sz="3600" b="1" kern="0" dirty="0">
                <a:solidFill>
                  <a:srgbClr val="C00000"/>
                </a:solidFill>
                <a:latin typeface="Titillium Web Light"/>
                <a:sym typeface="Titillium Web Light"/>
              </a:rPr>
              <a:t>evrensel bir düşüncenin görüntüleridir</a:t>
            </a:r>
            <a:r>
              <a:rPr lang="tr-TR" sz="3600" b="1" kern="0" dirty="0">
                <a:solidFill>
                  <a:schemeClr val="tx1"/>
                </a:solidFill>
                <a:latin typeface="Titillium Web Light"/>
                <a:sym typeface="Titillium Web Light"/>
              </a:rPr>
              <a:t>.(İdealizm)</a:t>
            </a:r>
          </a:p>
          <a:p>
            <a:pPr marL="411480" lvl="1" indent="0">
              <a:buNone/>
            </a:pPr>
            <a:r>
              <a:rPr lang="tr-TR" sz="3600" b="1" kern="0" dirty="0">
                <a:solidFill>
                  <a:schemeClr val="tx1"/>
                </a:solidFill>
                <a:latin typeface="Titillium Web Light"/>
                <a:sym typeface="Titillium Web Light"/>
              </a:rPr>
              <a:t>	Varlık içindeki öğelerin karşılıklı ilişkileri, ya da etki-tepki sürecine göre etkileşimleri değişimi oluşturur. Bu hareket içinde her varlık, kendi bünyesinde barındırdığı karşıtlar sayesinde kendini aşma, yeni bir yapıya kavuşma imkanını bulur. </a:t>
            </a:r>
          </a:p>
          <a:p>
            <a:pPr marL="411480" lvl="1" indent="0">
              <a:buNone/>
            </a:pPr>
            <a:r>
              <a:rPr lang="tr-TR" sz="3600" b="1" kern="0" dirty="0">
                <a:solidFill>
                  <a:schemeClr val="tx1"/>
                </a:solidFill>
                <a:latin typeface="Titillium Web Light"/>
                <a:sym typeface="Titillium Web Light"/>
              </a:rPr>
              <a:t>	</a:t>
            </a:r>
            <a:r>
              <a:rPr lang="tr-TR" sz="4000" b="1" kern="0" dirty="0">
                <a:solidFill>
                  <a:schemeClr val="tx1"/>
                </a:solidFill>
                <a:latin typeface="Titillium Web Light"/>
                <a:sym typeface="Titillium Web Light"/>
              </a:rPr>
              <a:t>Diyalektik bir oluşumla tez-antitez-sentez aşamalarından geçerek değişmeler gerçekleşir.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00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err="1">
                <a:solidFill>
                  <a:schemeClr val="tx1"/>
                </a:solidFill>
                <a:latin typeface="Titillium Web Light"/>
                <a:sym typeface="Titillium Web Light"/>
              </a:rPr>
              <a:t>Marx</a:t>
            </a: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Hegel’deki</a:t>
            </a:r>
            <a:r>
              <a:rPr lang="tr-TR" sz="4000" b="1" kern="0" dirty="0">
                <a:solidFill>
                  <a:schemeClr val="tx1"/>
                </a:solidFill>
                <a:latin typeface="Titillium Web Light"/>
                <a:sym typeface="Titillium Web Light"/>
              </a:rPr>
              <a:t> idealist (düşünsel evrene öncelik tanıyan) diyalektiğin içeriğini ve yasalarını kabul etmiş ancak onun bütünsel görünümünü tamamen değiştirmiştir. </a:t>
            </a:r>
          </a:p>
          <a:p>
            <a:pPr marL="411480" lvl="1" indent="0">
              <a:buNone/>
            </a:pP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Hegel’in</a:t>
            </a:r>
            <a:r>
              <a:rPr lang="tr-TR" sz="4000" b="1" kern="0" dirty="0">
                <a:solidFill>
                  <a:schemeClr val="tx1"/>
                </a:solidFill>
                <a:latin typeface="Titillium Web Light"/>
                <a:sym typeface="Titillium Web Light"/>
              </a:rPr>
              <a:t> idealist diyalektiği </a:t>
            </a:r>
            <a:r>
              <a:rPr lang="tr-TR" sz="4000" b="1" kern="0" dirty="0">
                <a:solidFill>
                  <a:srgbClr val="C00000"/>
                </a:solidFill>
                <a:latin typeface="Titillium Web Light"/>
                <a:sym typeface="Titillium Web Light"/>
              </a:rPr>
              <a:t>maddenin düşünceden doğduğu tezine</a:t>
            </a:r>
            <a:r>
              <a:rPr lang="tr-TR" sz="4000" b="1" kern="0" dirty="0">
                <a:solidFill>
                  <a:schemeClr val="tx1"/>
                </a:solidFill>
                <a:latin typeface="Titillium Web Light"/>
                <a:sym typeface="Titillium Web Light"/>
              </a:rPr>
              <a:t> dayanmakta ve düşünsel nitelikli bir varlığı içermektedir. </a:t>
            </a:r>
          </a:p>
          <a:p>
            <a:pPr marL="411480" lvl="1" indent="0">
              <a:buNone/>
            </a:pP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Marx</a:t>
            </a: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Hegel’den</a:t>
            </a:r>
            <a:r>
              <a:rPr lang="tr-TR" sz="4000" b="1" kern="0" dirty="0">
                <a:solidFill>
                  <a:schemeClr val="tx1"/>
                </a:solidFill>
                <a:latin typeface="Titillium Web Light"/>
                <a:sym typeface="Titillium Web Light"/>
              </a:rPr>
              <a:t> farklı olarak; maddenin ve varlığın düşünceden bağımsız olarak ele alınması gerektiğini savunmaktadır.  </a:t>
            </a:r>
            <a:endParaRPr lang="tr-TR" sz="28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12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4400" b="1" kern="0" dirty="0" err="1">
                <a:solidFill>
                  <a:schemeClr val="tx1"/>
                </a:solidFill>
                <a:latin typeface="Titillium Web Light"/>
                <a:sym typeface="Titillium Web Light"/>
              </a:rPr>
              <a:t>Marx</a:t>
            </a:r>
            <a:r>
              <a:rPr lang="tr-TR" sz="4400" b="1" kern="0" dirty="0">
                <a:solidFill>
                  <a:schemeClr val="tx1"/>
                </a:solidFill>
                <a:latin typeface="Titillium Web Light"/>
                <a:sym typeface="Titillium Web Light"/>
              </a:rPr>
              <a:t>, çatışmacı yaklaşımında, </a:t>
            </a:r>
            <a:r>
              <a:rPr lang="tr-TR" sz="4400" b="1" kern="0" dirty="0" err="1">
                <a:solidFill>
                  <a:srgbClr val="C00000"/>
                </a:solidFill>
                <a:latin typeface="Titillium Web Light"/>
                <a:sym typeface="Titillium Web Light"/>
              </a:rPr>
              <a:t>Hegel’in</a:t>
            </a:r>
            <a:r>
              <a:rPr lang="tr-TR" sz="4400" b="1" kern="0" dirty="0">
                <a:solidFill>
                  <a:srgbClr val="C00000"/>
                </a:solidFill>
                <a:latin typeface="Titillium Web Light"/>
                <a:sym typeface="Titillium Web Light"/>
              </a:rPr>
              <a:t> idealist diyalektiğini kullanmakla birlikte, ona düşünceyi maddeden (dolayısıyla insandan) üreten maddeci (materyalist) diyalektiğe </a:t>
            </a:r>
            <a:r>
              <a:rPr lang="tr-TR" sz="4400" b="1" kern="0" dirty="0">
                <a:solidFill>
                  <a:schemeClr val="tx1"/>
                </a:solidFill>
                <a:latin typeface="Titillium Web Light"/>
                <a:sym typeface="Titillium Web Light"/>
              </a:rPr>
              <a:t>dönüşmektedir. </a:t>
            </a:r>
          </a:p>
          <a:p>
            <a:pPr marL="411480" lvl="1" indent="0">
              <a:buNone/>
            </a:pPr>
            <a:r>
              <a:rPr lang="tr-TR" sz="4400" b="1" kern="0" dirty="0">
                <a:solidFill>
                  <a:schemeClr val="tx1"/>
                </a:solidFill>
                <a:latin typeface="Titillium Web Light"/>
                <a:sym typeface="Titillium Web Light"/>
              </a:rPr>
              <a:t>	Evrende </a:t>
            </a:r>
            <a:r>
              <a:rPr lang="tr-TR" sz="4400" b="1" kern="0" dirty="0">
                <a:solidFill>
                  <a:srgbClr val="C00000"/>
                </a:solidFill>
                <a:latin typeface="Titillium Web Light"/>
                <a:sym typeface="Titillium Web Light"/>
              </a:rPr>
              <a:t>insan-doğa çelişkisinden, insan-insan çelişkisine geçilmesiyle</a:t>
            </a:r>
            <a:r>
              <a:rPr lang="tr-TR" sz="4400" b="1" kern="0" dirty="0">
                <a:solidFill>
                  <a:schemeClr val="tx1"/>
                </a:solidFill>
                <a:latin typeface="Titillium Web Light"/>
                <a:sym typeface="Titillium Web Light"/>
              </a:rPr>
              <a:t>, toplumda kaçınılmaz ve doğal bir çatışmanın başladığını, </a:t>
            </a:r>
            <a:r>
              <a:rPr lang="tr-TR" sz="4400" b="1" kern="0" dirty="0">
                <a:solidFill>
                  <a:srgbClr val="C00000"/>
                </a:solidFill>
                <a:latin typeface="Titillium Web Light"/>
                <a:sym typeface="Titillium Web Light"/>
              </a:rPr>
              <a:t>eşitsiz ve adaletsiz dağılımın bu çatışmayı güçlendirdiğini </a:t>
            </a:r>
            <a:r>
              <a:rPr lang="tr-TR" sz="4400" b="1" kern="0" dirty="0">
                <a:solidFill>
                  <a:schemeClr val="tx1"/>
                </a:solidFill>
                <a:latin typeface="Titillium Web Light"/>
                <a:sym typeface="Titillium Web Light"/>
              </a:rPr>
              <a:t>savunur. </a:t>
            </a:r>
            <a:endParaRPr lang="tr-TR" sz="32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07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1524000" y="0"/>
            <a:ext cx="9144000" cy="1417638"/>
          </a:xfrm>
          <a:solidFill>
            <a:srgbClr val="002060"/>
          </a:solidFill>
          <a:ln>
            <a:solidFill>
              <a:srgbClr val="002060"/>
            </a:solidFill>
          </a:ln>
        </p:spPr>
        <p:txBody>
          <a:bodyPr/>
          <a:lstStyle/>
          <a:p>
            <a:pPr algn="ctr"/>
            <a:r>
              <a:rPr lang="tr-TR" sz="4400" b="1" dirty="0">
                <a:solidFill>
                  <a:srgbClr val="FFFF00"/>
                </a:solidFill>
                <a:latin typeface="Calibri" pitchFamily="34" charset="0"/>
              </a:rPr>
              <a:t>Karl </a:t>
            </a:r>
            <a:r>
              <a:rPr lang="tr-TR" sz="4400" b="1" dirty="0" err="1">
                <a:solidFill>
                  <a:srgbClr val="FFFF00"/>
                </a:solidFill>
                <a:latin typeface="Calibri" pitchFamily="34" charset="0"/>
              </a:rPr>
              <a:t>Marx’da</a:t>
            </a:r>
            <a:r>
              <a:rPr lang="tr-TR" sz="4400" b="1" dirty="0">
                <a:solidFill>
                  <a:srgbClr val="FFFF00"/>
                </a:solidFill>
                <a:latin typeface="Calibri" pitchFamily="34" charset="0"/>
              </a:rPr>
              <a:t> Toplumsal Yapı</a:t>
            </a:r>
          </a:p>
        </p:txBody>
      </p:sp>
      <p:sp>
        <p:nvSpPr>
          <p:cNvPr id="7" name="Beşgen 6"/>
          <p:cNvSpPr/>
          <p:nvPr/>
        </p:nvSpPr>
        <p:spPr>
          <a:xfrm>
            <a:off x="1847528" y="1844824"/>
            <a:ext cx="8352928" cy="1152128"/>
          </a:xfrm>
          <a:prstGeom prst="homePlat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3600" b="1" i="0" u="none" strike="noStrike" kern="1200" cap="none" spc="0" normalizeH="0" baseline="0" noProof="0" dirty="0">
              <a:ln>
                <a:noFill/>
              </a:ln>
              <a:solidFill>
                <a:prstClr val="white"/>
              </a:solidFill>
              <a:effectLst/>
              <a:uLnTx/>
              <a:uFillTx/>
              <a:latin typeface="Calibri"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a:ln>
                  <a:noFill/>
                </a:ln>
                <a:solidFill>
                  <a:prstClr val="white"/>
                </a:solidFill>
                <a:effectLst/>
                <a:uLnTx/>
                <a:uFillTx/>
                <a:latin typeface="Calibri" pitchFamily="34" charset="0"/>
                <a:ea typeface="+mn-ea"/>
                <a:cs typeface="+mn-cs"/>
              </a:rPr>
              <a:t>Üst Yapı:  </a:t>
            </a:r>
            <a:r>
              <a:rPr kumimoji="0" lang="tr-TR" sz="2800" b="1" i="0" u="none" strike="noStrike" kern="1200" cap="none" spc="0" normalizeH="0" baseline="0" noProof="0" dirty="0">
                <a:ln>
                  <a:noFill/>
                </a:ln>
                <a:solidFill>
                  <a:prstClr val="white"/>
                </a:solidFill>
                <a:effectLst/>
                <a:uLnTx/>
                <a:uFillTx/>
                <a:latin typeface="Calibri" pitchFamily="34" charset="0"/>
                <a:ea typeface="+mn-ea"/>
                <a:cs typeface="+mn-cs"/>
              </a:rPr>
              <a:t>Aile, Ahlak, Hukuk, Siyaset, Eğitim, Sanat, Din</a:t>
            </a:r>
            <a:endParaRPr kumimoji="0" lang="tr-TR" sz="2400" b="1" i="0" u="none" strike="noStrike" kern="1200" cap="none" spc="0" normalizeH="0" baseline="0" noProof="0" dirty="0">
              <a:ln>
                <a:noFill/>
              </a:ln>
              <a:solidFill>
                <a:prstClr val="white"/>
              </a:solidFill>
              <a:effectLst/>
              <a:uLnTx/>
              <a:uFillTx/>
              <a:latin typeface="Calibri"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white"/>
                </a:solidFill>
                <a:effectLst/>
                <a:uLnTx/>
                <a:uFillTx/>
                <a:latin typeface="Verdana"/>
                <a:ea typeface="+mn-ea"/>
                <a:cs typeface="+mn-cs"/>
              </a:rPr>
              <a:t> </a:t>
            </a:r>
          </a:p>
        </p:txBody>
      </p:sp>
      <p:sp>
        <p:nvSpPr>
          <p:cNvPr id="8" name="Beşgen 7"/>
          <p:cNvSpPr/>
          <p:nvPr/>
        </p:nvSpPr>
        <p:spPr>
          <a:xfrm>
            <a:off x="1991544" y="3501008"/>
            <a:ext cx="8352928" cy="1152128"/>
          </a:xfrm>
          <a:prstGeom prst="homePlat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a:ln>
                  <a:noFill/>
                </a:ln>
                <a:solidFill>
                  <a:prstClr val="white"/>
                </a:solidFill>
                <a:effectLst/>
                <a:uLnTx/>
                <a:uFillTx/>
                <a:latin typeface="Calibri" pitchFamily="34" charset="0"/>
                <a:ea typeface="+mn-ea"/>
                <a:cs typeface="+mn-cs"/>
              </a:rPr>
              <a:t>Alt Yapı: </a:t>
            </a:r>
            <a:r>
              <a:rPr kumimoji="0" lang="tr-TR" sz="3200" b="1" i="0" u="none" strike="noStrike" kern="1200" cap="none" spc="0" normalizeH="0" baseline="0" noProof="0" dirty="0">
                <a:ln>
                  <a:noFill/>
                </a:ln>
                <a:solidFill>
                  <a:prstClr val="white"/>
                </a:solidFill>
                <a:effectLst/>
                <a:uLnTx/>
                <a:uFillTx/>
                <a:latin typeface="Calibri" pitchFamily="34" charset="0"/>
                <a:ea typeface="+mn-ea"/>
                <a:cs typeface="+mn-cs"/>
              </a:rPr>
              <a:t>Üretim- tüketim ilişkileri(Ekonomi)</a:t>
            </a:r>
          </a:p>
        </p:txBody>
      </p:sp>
      <p:sp>
        <p:nvSpPr>
          <p:cNvPr id="9" name="Yuvarlatılmış Dikdörtgen 8"/>
          <p:cNvSpPr/>
          <p:nvPr/>
        </p:nvSpPr>
        <p:spPr>
          <a:xfrm>
            <a:off x="2063552" y="5085184"/>
            <a:ext cx="8208912" cy="129614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4800" b="1" i="0" u="none" strike="noStrike" kern="1200" cap="none" spc="0" normalizeH="0" baseline="0" noProof="0" dirty="0">
                <a:ln>
                  <a:noFill/>
                </a:ln>
                <a:solidFill>
                  <a:srgbClr val="C00000"/>
                </a:solidFill>
                <a:effectLst/>
                <a:uLnTx/>
                <a:uFillTx/>
                <a:latin typeface="Verdana"/>
                <a:ea typeface="+mn-ea"/>
                <a:cs typeface="+mn-cs"/>
              </a:rPr>
              <a:t>TOPLUMSAL YAPI</a:t>
            </a:r>
          </a:p>
        </p:txBody>
      </p:sp>
      <p:sp>
        <p:nvSpPr>
          <p:cNvPr id="12" name="Yukarı Ok 11"/>
          <p:cNvSpPr/>
          <p:nvPr/>
        </p:nvSpPr>
        <p:spPr>
          <a:xfrm>
            <a:off x="3738546" y="2786058"/>
            <a:ext cx="792088" cy="93610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250619736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4000" b="1" kern="0" dirty="0" err="1">
                <a:solidFill>
                  <a:schemeClr val="tx1"/>
                </a:solidFill>
                <a:latin typeface="Titillium Web Light"/>
                <a:sym typeface="Titillium Web Light"/>
              </a:rPr>
              <a:t>Marx’a</a:t>
            </a:r>
            <a:r>
              <a:rPr lang="tr-TR" sz="4000" b="1" kern="0" dirty="0">
                <a:solidFill>
                  <a:schemeClr val="tx1"/>
                </a:solidFill>
                <a:latin typeface="Titillium Web Light"/>
                <a:sym typeface="Titillium Web Light"/>
              </a:rPr>
              <a:t> göre toplumsal yapıyı oluşturan ana unsur üretim ve tüketime dayalı maddi alt yapıdır. Üretimin niteliği ve paylaşımında yaşanan gerilimler, yeni üretim tekniği ve değişmesine bağlı olarak toplumun üst yapı kurumlarının da niteliğini belirler. </a:t>
            </a:r>
          </a:p>
          <a:p>
            <a:pPr marL="411480" lvl="1" indent="0">
              <a:buNone/>
            </a:pPr>
            <a:r>
              <a:rPr lang="tr-TR" sz="4000" b="1" kern="0" dirty="0">
                <a:solidFill>
                  <a:schemeClr val="tx1"/>
                </a:solidFill>
                <a:latin typeface="Titillium Web Light"/>
                <a:sym typeface="Titillium Web Light"/>
              </a:rPr>
              <a:t>Toplumsal gelişme aşamaları diyalektik bir düşünce modeliyle açıklanır.</a:t>
            </a:r>
          </a:p>
          <a:p>
            <a:pPr marL="411480" lvl="1" indent="0">
              <a:buNone/>
            </a:pPr>
            <a:r>
              <a:rPr lang="tr-TR" sz="3600" b="1" kern="0" dirty="0">
                <a:solidFill>
                  <a:schemeClr val="tx1"/>
                </a:solidFill>
                <a:latin typeface="Titillium Web Light"/>
                <a:sym typeface="Titillium Web Light"/>
              </a:rPr>
              <a:t> 		</a:t>
            </a:r>
            <a:r>
              <a:rPr kumimoji="0" lang="tr-TR" sz="6000" b="1" i="0" u="none" strike="noStrike" kern="0" cap="none" spc="0" normalizeH="0" baseline="0" noProof="0" dirty="0">
                <a:ln>
                  <a:noFill/>
                </a:ln>
                <a:solidFill>
                  <a:srgbClr val="FF0000"/>
                </a:solidFill>
                <a:effectLst/>
                <a:uLnTx/>
                <a:uFill>
                  <a:solidFill>
                    <a:srgbClr val="FFFFFF"/>
                  </a:solidFill>
                </a:uFill>
                <a:latin typeface="Trebuchet MS"/>
                <a:ea typeface="Trebuchet MS"/>
                <a:cs typeface="Trebuchet MS"/>
                <a:sym typeface="Trebuchet MS"/>
              </a:rPr>
              <a:t>Tez</a:t>
            </a:r>
            <a:r>
              <a:rPr kumimoji="0" lang="tr-TR" sz="4400" b="1" i="0" u="none" strike="noStrike" kern="0" cap="none" spc="0" normalizeH="0" baseline="0" noProof="0" dirty="0">
                <a:ln>
                  <a:noFill/>
                </a:ln>
                <a:solidFill>
                  <a:srgbClr val="078F48"/>
                </a:solidFill>
                <a:effectLst/>
                <a:uLnTx/>
                <a:uFill>
                  <a:solidFill>
                    <a:srgbClr val="FFFFFF"/>
                  </a:solidFill>
                </a:uFill>
                <a:latin typeface="Trebuchet MS"/>
                <a:ea typeface="Trebuchet MS"/>
                <a:cs typeface="Trebuchet MS"/>
                <a:sym typeface="Trebuchet MS"/>
              </a:rPr>
              <a:t>	   </a:t>
            </a:r>
            <a:r>
              <a:rPr kumimoji="0" lang="tr-TR" sz="5400" b="1" i="0" u="none" strike="noStrike" kern="0" cap="none" spc="0" normalizeH="0" baseline="0" noProof="0" dirty="0">
                <a:ln>
                  <a:noFill/>
                </a:ln>
                <a:solidFill>
                  <a:srgbClr val="FF0000"/>
                </a:solidFill>
                <a:effectLst/>
                <a:uLnTx/>
                <a:uFill>
                  <a:solidFill>
                    <a:srgbClr val="FFFFFF"/>
                  </a:solidFill>
                </a:uFill>
                <a:latin typeface="Trebuchet MS"/>
                <a:ea typeface="Trebuchet MS"/>
                <a:cs typeface="Trebuchet MS"/>
                <a:sym typeface="Trebuchet MS"/>
              </a:rPr>
              <a:t>Antitez</a:t>
            </a:r>
            <a:r>
              <a:rPr kumimoji="0" lang="tr-TR" sz="4400" b="1" i="0" u="none" strike="noStrike" kern="0" cap="none" spc="0" normalizeH="0" baseline="0" noProof="0" dirty="0">
                <a:ln>
                  <a:noFill/>
                </a:ln>
                <a:solidFill>
                  <a:srgbClr val="078F48"/>
                </a:solidFill>
                <a:effectLst/>
                <a:uLnTx/>
                <a:uFill>
                  <a:solidFill>
                    <a:srgbClr val="FFFFFF"/>
                  </a:solidFill>
                </a:uFill>
                <a:latin typeface="Trebuchet MS"/>
                <a:ea typeface="Trebuchet MS"/>
                <a:cs typeface="Trebuchet MS"/>
                <a:sym typeface="Trebuchet MS"/>
              </a:rPr>
              <a:t>        </a:t>
            </a:r>
            <a:r>
              <a:rPr kumimoji="0" lang="tr-TR" sz="5400" b="1" i="0" u="none" strike="noStrike" kern="0" cap="none" spc="0" normalizeH="0" baseline="0" noProof="0" dirty="0">
                <a:ln>
                  <a:noFill/>
                </a:ln>
                <a:solidFill>
                  <a:srgbClr val="FF0000"/>
                </a:solidFill>
                <a:effectLst/>
                <a:uLnTx/>
                <a:uFill>
                  <a:solidFill>
                    <a:srgbClr val="FFFFFF"/>
                  </a:solidFill>
                </a:uFill>
                <a:latin typeface="Trebuchet MS"/>
                <a:ea typeface="Trebuchet MS"/>
                <a:cs typeface="Trebuchet MS"/>
                <a:sym typeface="Trebuchet MS"/>
              </a:rPr>
              <a:t>Sentez</a:t>
            </a: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 name="Resim 1">
            <a:extLst>
              <a:ext uri="{FF2B5EF4-FFF2-40B4-BE49-F238E27FC236}">
                <a16:creationId xmlns:a16="http://schemas.microsoft.com/office/drawing/2014/main" id="{193FDBB6-3B55-4AB5-BB0D-4F84A77826A7}"/>
              </a:ext>
            </a:extLst>
          </p:cNvPr>
          <p:cNvPicPr>
            <a:picLocks noChangeAspect="1"/>
          </p:cNvPicPr>
          <p:nvPr/>
        </p:nvPicPr>
        <p:blipFill>
          <a:blip r:embed="rId3"/>
          <a:stretch>
            <a:fillRect/>
          </a:stretch>
        </p:blipFill>
        <p:spPr>
          <a:xfrm>
            <a:off x="3618124" y="5259791"/>
            <a:ext cx="676715" cy="298730"/>
          </a:xfrm>
          <a:prstGeom prst="rect">
            <a:avLst/>
          </a:prstGeom>
        </p:spPr>
      </p:pic>
      <p:pic>
        <p:nvPicPr>
          <p:cNvPr id="5" name="Resim 4">
            <a:extLst>
              <a:ext uri="{FF2B5EF4-FFF2-40B4-BE49-F238E27FC236}">
                <a16:creationId xmlns:a16="http://schemas.microsoft.com/office/drawing/2014/main" id="{CBAFA3C8-EA12-4060-975F-8CDF610BCBE4}"/>
              </a:ext>
            </a:extLst>
          </p:cNvPr>
          <p:cNvPicPr>
            <a:picLocks noChangeAspect="1"/>
          </p:cNvPicPr>
          <p:nvPr/>
        </p:nvPicPr>
        <p:blipFill>
          <a:blip r:embed="rId3"/>
          <a:stretch>
            <a:fillRect/>
          </a:stretch>
        </p:blipFill>
        <p:spPr>
          <a:xfrm>
            <a:off x="7273714" y="5240708"/>
            <a:ext cx="676715" cy="298730"/>
          </a:xfrm>
          <a:prstGeom prst="rect">
            <a:avLst/>
          </a:prstGeom>
        </p:spPr>
      </p:pic>
    </p:spTree>
    <p:extLst>
      <p:ext uri="{BB962C8B-B14F-4D97-AF65-F5344CB8AC3E}">
        <p14:creationId xmlns:p14="http://schemas.microsoft.com/office/powerpoint/2010/main" val="406431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4000" b="1" kern="0" dirty="0" err="1">
                <a:solidFill>
                  <a:schemeClr val="tx1"/>
                </a:solidFill>
                <a:latin typeface="Titillium Web Light"/>
                <a:sym typeface="Titillium Web Light"/>
              </a:rPr>
              <a:t>Marx’ın</a:t>
            </a:r>
            <a:r>
              <a:rPr lang="tr-TR" sz="4000" b="1" kern="0" dirty="0">
                <a:solidFill>
                  <a:schemeClr val="tx1"/>
                </a:solidFill>
                <a:latin typeface="Titillium Web Light"/>
                <a:sym typeface="Titillium Web Light"/>
              </a:rPr>
              <a:t> tarihsel maddeci toplum analizine göre, bir toplumu anlamak için o toplumun altyapı ve üstyapısına bakmak gerekir. Bir toplumun </a:t>
            </a:r>
            <a:r>
              <a:rPr lang="tr-TR" sz="4000" b="1" kern="0" dirty="0">
                <a:solidFill>
                  <a:srgbClr val="C00000"/>
                </a:solidFill>
                <a:latin typeface="Titillium Web Light"/>
                <a:sym typeface="Titillium Web Light"/>
              </a:rPr>
              <a:t>altyapısı (ekonomik temel) üretim güçleri ve üretim ilişkilerinden </a:t>
            </a:r>
            <a:r>
              <a:rPr lang="tr-TR" sz="4000" b="1" kern="0" dirty="0">
                <a:solidFill>
                  <a:schemeClr val="tx1"/>
                </a:solidFill>
                <a:latin typeface="Titillium Web Light"/>
                <a:sym typeface="Titillium Web Light"/>
              </a:rPr>
              <a:t>oluşmaktadır. 	</a:t>
            </a:r>
          </a:p>
          <a:p>
            <a:pPr marL="411480" lvl="1" indent="0">
              <a:buNone/>
            </a:pPr>
            <a:r>
              <a:rPr lang="tr-TR" sz="4000" b="1" kern="0" dirty="0">
                <a:solidFill>
                  <a:schemeClr val="tx1"/>
                </a:solidFill>
                <a:latin typeface="Titillium Web Light"/>
                <a:sym typeface="Titillium Web Light"/>
              </a:rPr>
              <a:t>	</a:t>
            </a:r>
            <a:r>
              <a:rPr lang="tr-TR" sz="4000" b="1" kern="0" dirty="0">
                <a:solidFill>
                  <a:srgbClr val="C00000"/>
                </a:solidFill>
                <a:latin typeface="Titillium Web Light"/>
                <a:sym typeface="Titillium Web Light"/>
              </a:rPr>
              <a:t>Üretim güçleri üretim için gerekli üretim araçlarını yani o toplumun üretim yeteneğini </a:t>
            </a:r>
            <a:r>
              <a:rPr lang="tr-TR" sz="4000" b="1" kern="0" dirty="0">
                <a:solidFill>
                  <a:schemeClr val="tx1"/>
                </a:solidFill>
                <a:latin typeface="Titillium Web Light"/>
                <a:sym typeface="Titillium Web Light"/>
              </a:rPr>
              <a:t>ifade etmektedir. 	Bu </a:t>
            </a:r>
            <a:r>
              <a:rPr lang="tr-TR" sz="4000" b="1" kern="0" dirty="0">
                <a:solidFill>
                  <a:srgbClr val="C00000"/>
                </a:solidFill>
                <a:latin typeface="Titillium Web Light"/>
                <a:sym typeface="Titillium Web Light"/>
              </a:rPr>
              <a:t>yetenek o toplumun sahip olduğu bilimsel bilgi, teknolojik örgüt ve ortaklaşa gerçekleştirilen işin örgütlenmesine </a:t>
            </a:r>
            <a:r>
              <a:rPr lang="tr-TR" sz="4000" b="1" kern="0" dirty="0">
                <a:solidFill>
                  <a:schemeClr val="tx1"/>
                </a:solidFill>
                <a:latin typeface="Titillium Web Light"/>
                <a:sym typeface="Titillium Web Light"/>
              </a:rPr>
              <a:t>bağlıdır.  </a:t>
            </a:r>
            <a:endParaRPr lang="tr-TR" sz="28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04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err="1">
                <a:solidFill>
                  <a:schemeClr val="tx1"/>
                </a:solidFill>
                <a:latin typeface="Titillium Web Light"/>
                <a:sym typeface="Titillium Web Light"/>
              </a:rPr>
              <a:t>Marx’ın</a:t>
            </a:r>
            <a:r>
              <a:rPr lang="tr-TR" sz="3600" b="1" kern="0" dirty="0">
                <a:solidFill>
                  <a:schemeClr val="tx1"/>
                </a:solidFill>
                <a:latin typeface="Titillium Web Light"/>
                <a:sym typeface="Titillium Web Light"/>
              </a:rPr>
              <a:t> tarihsel materyalist toplum analizinde altyapı ve üstyapı ayrımının yanı sıra </a:t>
            </a:r>
            <a:r>
              <a:rPr lang="tr-TR" sz="3600" b="1" kern="0" dirty="0">
                <a:solidFill>
                  <a:srgbClr val="C00000"/>
                </a:solidFill>
                <a:latin typeface="Titillium Web Light"/>
                <a:sym typeface="Titillium Web Light"/>
              </a:rPr>
              <a:t>toplumsal gerçeklik ve bilinç kavramları da önemlidir. Ona göre, gerçekliği belirleyen bilinç değildir. İnsanların bilincini belirleyen toplumsal gerçektir. İnsanların düşünme biçimi içinde yer aldıkları toplumsal ilişkiler </a:t>
            </a:r>
            <a:r>
              <a:rPr lang="tr-TR" sz="3600" b="1" kern="0" dirty="0">
                <a:solidFill>
                  <a:schemeClr val="tx1"/>
                </a:solidFill>
                <a:latin typeface="Titillium Web Light"/>
                <a:sym typeface="Titillium Web Light"/>
              </a:rPr>
              <a:t>tarafından belirlenmektedir. 	Toplumsal yapının temel niteliği değişimdir. </a:t>
            </a:r>
            <a:r>
              <a:rPr lang="tr-TR" sz="3600" b="1" kern="0" dirty="0">
                <a:solidFill>
                  <a:srgbClr val="C00000"/>
                </a:solidFill>
                <a:latin typeface="Titillium Web Light"/>
                <a:sym typeface="Titillium Web Light"/>
              </a:rPr>
              <a:t>Değişim ise, o toplumdaki çatışmayı yani sınıflar arası mücadeleyi</a:t>
            </a:r>
            <a:r>
              <a:rPr lang="tr-TR" sz="3600" b="1" kern="0" dirty="0">
                <a:solidFill>
                  <a:schemeClr val="tx1"/>
                </a:solidFill>
                <a:latin typeface="Titillium Web Light"/>
                <a:sym typeface="Titillium Web Light"/>
              </a:rPr>
              <a:t> içermektedir. Doğanın diyalektiğinden farklı olarak, tarihsel olarak toplumların diyalektiğini o toplumun üretim güçlerinin gelişimi (hareketi) oluşturur.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94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İnsan kendi varlığının devamı ve toplumun gelişimi için; diğer bir deyişle toplumsal yaşamın yeniden üretimi için, emeğiyle çalışmak ve üretmek zorundadır. İnsanların çalışarak üretmesi ise belirli bir üretim ilişkisi içinde gerçekleşir. İnsanların üretim faaliyeti ve üretim ile olan ilişkileri kendi isteklerinden bağımsız gelişmektedir ve tarihsel olarak da kaçınılmaz bir durumdur. </a:t>
            </a:r>
          </a:p>
          <a:p>
            <a:pPr marL="411480" lvl="1" indent="0">
              <a:buNone/>
            </a:pPr>
            <a:r>
              <a:rPr lang="tr-TR" sz="3600" b="1" kern="0" dirty="0">
                <a:solidFill>
                  <a:schemeClr val="tx1"/>
                </a:solidFill>
                <a:latin typeface="Titillium Web Light"/>
                <a:sym typeface="Titillium Web Light"/>
              </a:rPr>
              <a:t>	İnsanların üretim faaliyeti sonucunda oluşan üretim ilişkileri, </a:t>
            </a:r>
            <a:r>
              <a:rPr lang="tr-TR" sz="3600" b="1" kern="0" dirty="0">
                <a:solidFill>
                  <a:srgbClr val="C00000"/>
                </a:solidFill>
                <a:latin typeface="Titillium Web Light"/>
                <a:sym typeface="Titillium Web Light"/>
              </a:rPr>
              <a:t>toplumların üretici güçlerinin gelişmesinin </a:t>
            </a:r>
            <a:r>
              <a:rPr lang="tr-TR" sz="3600" b="1" kern="0" dirty="0">
                <a:solidFill>
                  <a:schemeClr val="tx1"/>
                </a:solidFill>
                <a:latin typeface="Titillium Web Light"/>
                <a:sym typeface="Titillium Web Light"/>
              </a:rPr>
              <a:t>belirli bir aşamasıyla ilgilidir.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25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lnSpcReduction="20000"/>
          </a:bodyPr>
          <a:lstStyle/>
          <a:p>
            <a:pPr marL="411480" lvl="1" indent="0">
              <a:buNone/>
            </a:pPr>
            <a:r>
              <a:rPr lang="tr-TR" sz="4000" b="1" dirty="0">
                <a:solidFill>
                  <a:srgbClr val="C00000"/>
                </a:solidFill>
              </a:rPr>
              <a:t>	</a:t>
            </a:r>
            <a:r>
              <a:rPr lang="tr-TR" sz="4400" b="1" kern="0" dirty="0">
                <a:solidFill>
                  <a:schemeClr val="tx1"/>
                </a:solidFill>
                <a:latin typeface="Titillium Web Light"/>
                <a:sym typeface="Titillium Web Light"/>
              </a:rPr>
              <a:t>Toplumların dönüşüm yaşadığı bu devrimci dönemlerde </a:t>
            </a:r>
            <a:r>
              <a:rPr lang="tr-TR" sz="4400" b="1" kern="0" dirty="0">
                <a:solidFill>
                  <a:srgbClr val="C00000"/>
                </a:solidFill>
                <a:latin typeface="Titillium Web Light"/>
                <a:sym typeface="Titillium Web Light"/>
              </a:rPr>
              <a:t>(üretim güçleri ile üretim ilişkileri arasındaki çelişkili dönem) sınıf mücadelesi </a:t>
            </a:r>
            <a:r>
              <a:rPr lang="tr-TR" sz="4400" b="1" kern="0" dirty="0">
                <a:solidFill>
                  <a:schemeClr val="tx1"/>
                </a:solidFill>
                <a:latin typeface="Titillium Web Light"/>
                <a:sym typeface="Titillium Web Light"/>
              </a:rPr>
              <a:t>temel bir unsurdur. 	</a:t>
            </a:r>
          </a:p>
          <a:p>
            <a:pPr marL="411480" lvl="1" indent="0">
              <a:buNone/>
            </a:pPr>
            <a:r>
              <a:rPr lang="tr-TR" sz="4400" b="1" kern="0" dirty="0">
                <a:solidFill>
                  <a:schemeClr val="tx1"/>
                </a:solidFill>
                <a:latin typeface="Titillium Web Light"/>
                <a:sym typeface="Titillium Web Light"/>
              </a:rPr>
              <a:t>	Üretim güçleri ve üretim ilişkileri arasındaki diyalektik ilişki, aynı zamanda </a:t>
            </a:r>
            <a:r>
              <a:rPr lang="tr-TR" sz="4400" b="1" kern="0" dirty="0" err="1">
                <a:solidFill>
                  <a:schemeClr val="tx1"/>
                </a:solidFill>
                <a:latin typeface="Titillium Web Light"/>
                <a:sym typeface="Titillium Web Light"/>
              </a:rPr>
              <a:t>Marx’ın</a:t>
            </a:r>
            <a:r>
              <a:rPr lang="tr-TR" sz="4400" b="1" kern="0" dirty="0">
                <a:solidFill>
                  <a:schemeClr val="tx1"/>
                </a:solidFill>
                <a:latin typeface="Titillium Web Light"/>
                <a:sym typeface="Titillium Web Light"/>
              </a:rPr>
              <a:t> diyalektik teorisini oluşturmaktadır. Ona göre, tarihsel süreçte yaşanan bu diyalektik çelişki ve bunun sonucunda oluşan toplumsal dönüşüm üst yapı kurumlarının niteliğini de belirlemektedir. Siyasetin yapısı, din, hukuk, aile, eğitim sistemi…</a:t>
            </a:r>
            <a:endParaRPr lang="tr-TR" sz="3200" dirty="0">
              <a:solidFill>
                <a:schemeClr val="tx1"/>
              </a:solidFill>
            </a:endParaRPr>
          </a:p>
          <a:p>
            <a:pPr lvl="1" rtl="0"/>
            <a:endParaRPr lang="tr-TR" sz="32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91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AF55DBDF-BB08-403B-AF64-72503963289E}"/>
              </a:ext>
            </a:extLst>
          </p:cNvPr>
          <p:cNvSpPr>
            <a:spLocks noGrp="1"/>
          </p:cNvSpPr>
          <p:nvPr>
            <p:ph type="title"/>
          </p:nvPr>
        </p:nvSpPr>
        <p:spPr>
          <a:xfrm>
            <a:off x="335903" y="523782"/>
            <a:ext cx="11071745" cy="625951"/>
          </a:xfrm>
        </p:spPr>
        <p:txBody>
          <a:bodyPr>
            <a:normAutofit fontScale="90000"/>
          </a:bodyPr>
          <a:lstStyle/>
          <a:p>
            <a:pPr algn="ctr"/>
            <a:r>
              <a:rPr lang="tr-TR" b="1" dirty="0" err="1">
                <a:solidFill>
                  <a:srgbClr val="C00000"/>
                </a:solidFill>
              </a:rPr>
              <a:t>Marx’a</a:t>
            </a:r>
            <a:r>
              <a:rPr lang="tr-TR" b="1" dirty="0">
                <a:solidFill>
                  <a:srgbClr val="C00000"/>
                </a:solidFill>
              </a:rPr>
              <a:t> göre diyalektik toplumsal gelişme aşamaları</a:t>
            </a:r>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İçerik Yer Tutucusu 2"/>
          <p:cNvSpPr>
            <a:spLocks noGrp="1"/>
          </p:cNvSpPr>
          <p:nvPr>
            <p:ph idx="4294967295"/>
          </p:nvPr>
        </p:nvSpPr>
        <p:spPr>
          <a:xfrm>
            <a:off x="195309" y="1149733"/>
            <a:ext cx="11532093" cy="5544030"/>
          </a:xfrm>
        </p:spPr>
        <p:txBody>
          <a:bodyPr rtlCol="0">
            <a:normAutofit fontScale="92500"/>
          </a:bodyPr>
          <a:lstStyle/>
          <a:p>
            <a:pPr marL="411480" lvl="1" indent="0">
              <a:buNone/>
            </a:pPr>
            <a:r>
              <a:rPr lang="tr-TR" sz="3900" b="1" kern="0" dirty="0">
                <a:solidFill>
                  <a:srgbClr val="C00000"/>
                </a:solidFill>
                <a:latin typeface="Titillium Web Light"/>
                <a:sym typeface="Titillium Web Light"/>
              </a:rPr>
              <a:t>1) </a:t>
            </a:r>
            <a:r>
              <a:rPr lang="tr-TR" sz="3500" b="1" kern="0" dirty="0">
                <a:solidFill>
                  <a:srgbClr val="C00000"/>
                </a:solidFill>
                <a:latin typeface="Titillium Web Light"/>
                <a:sym typeface="Titillium Web Light"/>
              </a:rPr>
              <a:t>İlkel </a:t>
            </a:r>
            <a:r>
              <a:rPr lang="tr-TR" sz="3500" b="1" kern="0" dirty="0" err="1">
                <a:solidFill>
                  <a:srgbClr val="C00000"/>
                </a:solidFill>
                <a:latin typeface="Titillium Web Light"/>
                <a:sym typeface="Titillium Web Light"/>
              </a:rPr>
              <a:t>komünal</a:t>
            </a:r>
            <a:r>
              <a:rPr lang="tr-TR" sz="3500" b="1" kern="0" dirty="0">
                <a:solidFill>
                  <a:srgbClr val="C00000"/>
                </a:solidFill>
                <a:latin typeface="Titillium Web Light"/>
                <a:sym typeface="Titillium Web Light"/>
              </a:rPr>
              <a:t> topluluklar</a:t>
            </a:r>
            <a:r>
              <a:rPr lang="tr-TR" sz="3500" b="1" kern="0" dirty="0">
                <a:solidFill>
                  <a:schemeClr val="tx1"/>
                </a:solidFill>
                <a:latin typeface="Titillium Web Light"/>
                <a:sym typeface="Titillium Web Light"/>
              </a:rPr>
              <a:t>; </a:t>
            </a:r>
            <a:r>
              <a:rPr lang="tr-TR" sz="3000" b="1" kern="0" dirty="0">
                <a:solidFill>
                  <a:schemeClr val="tx1"/>
                </a:solidFill>
                <a:latin typeface="Titillium Web Light"/>
                <a:sym typeface="Titillium Web Light"/>
              </a:rPr>
              <a:t>üretim ve tüketimde ortaklaşa paylaşım</a:t>
            </a:r>
            <a:endParaRPr lang="tr-TR" sz="3500" b="1" kern="0" dirty="0">
              <a:solidFill>
                <a:schemeClr val="tx1"/>
              </a:solidFill>
              <a:latin typeface="Titillium Web Light"/>
              <a:sym typeface="Titillium Web Light"/>
            </a:endParaRPr>
          </a:p>
          <a:p>
            <a:pPr marL="411480" lvl="1" indent="0">
              <a:buNone/>
            </a:pPr>
            <a:r>
              <a:rPr lang="tr-TR" sz="3500" b="1" kern="0" dirty="0">
                <a:solidFill>
                  <a:srgbClr val="C00000"/>
                </a:solidFill>
                <a:latin typeface="Titillium Web Light"/>
                <a:sym typeface="Titillium Web Light"/>
              </a:rPr>
              <a:t>2) Kölelik sistemi</a:t>
            </a:r>
            <a:r>
              <a:rPr lang="tr-TR" sz="3500" b="1" kern="0" dirty="0">
                <a:solidFill>
                  <a:schemeClr val="tx1"/>
                </a:solidFill>
                <a:latin typeface="Titillium Web Light"/>
                <a:sym typeface="Titillium Web Light"/>
              </a:rPr>
              <a:t>, hürlerle köleler arasında en acımasız rekabet</a:t>
            </a:r>
          </a:p>
          <a:p>
            <a:pPr marL="411480" lvl="1" indent="0">
              <a:buNone/>
            </a:pPr>
            <a:r>
              <a:rPr lang="tr-TR" sz="3500" b="1" kern="0" dirty="0">
                <a:solidFill>
                  <a:srgbClr val="C00000"/>
                </a:solidFill>
                <a:latin typeface="Titillium Web Light"/>
                <a:sym typeface="Titillium Web Light"/>
              </a:rPr>
              <a:t>3) Feodalizm</a:t>
            </a:r>
            <a:r>
              <a:rPr lang="tr-TR" sz="3500" b="1" kern="0" dirty="0">
                <a:solidFill>
                  <a:schemeClr val="tx1"/>
                </a:solidFill>
                <a:latin typeface="Titillium Web Light"/>
                <a:sym typeface="Titillium Web Light"/>
              </a:rPr>
              <a:t>, feodal yöneticilerin üretim araçlarına ve toprağa hakim olduğu tarıma dayalı yapı. </a:t>
            </a:r>
          </a:p>
          <a:p>
            <a:pPr marL="411480" lvl="1" indent="0">
              <a:buNone/>
            </a:pPr>
            <a:r>
              <a:rPr lang="tr-TR" sz="3500" b="1" kern="0" dirty="0">
                <a:solidFill>
                  <a:srgbClr val="C00000"/>
                </a:solidFill>
                <a:latin typeface="Titillium Web Light"/>
                <a:sym typeface="Titillium Web Light"/>
              </a:rPr>
              <a:t>4) Kapitalizm</a:t>
            </a:r>
            <a:r>
              <a:rPr lang="tr-TR" sz="3500" b="1" kern="0" dirty="0">
                <a:solidFill>
                  <a:schemeClr val="tx1"/>
                </a:solidFill>
                <a:latin typeface="Titillium Web Light"/>
                <a:sym typeface="Titillium Web Light"/>
              </a:rPr>
              <a:t>, üretim araçlarının mülkiyetinin büyük sermeye sahiplerine ait olduğu toplum.</a:t>
            </a:r>
          </a:p>
          <a:p>
            <a:pPr marL="411480" lvl="1" indent="0">
              <a:buNone/>
            </a:pPr>
            <a:r>
              <a:rPr lang="tr-TR" sz="3000" b="1" kern="0" dirty="0">
                <a:solidFill>
                  <a:srgbClr val="C00000"/>
                </a:solidFill>
                <a:latin typeface="Titillium Web Light"/>
                <a:sym typeface="Titillium Web Light"/>
              </a:rPr>
              <a:t>5) Sosyalizm</a:t>
            </a:r>
            <a:r>
              <a:rPr lang="tr-TR" sz="3000" b="1" kern="0" dirty="0">
                <a:solidFill>
                  <a:schemeClr val="tx1"/>
                </a:solidFill>
                <a:latin typeface="Titillium Web Light"/>
                <a:sym typeface="Titillium Web Light"/>
              </a:rPr>
              <a:t>, Kapitalizmde işçi sınıfının devrimiyle işçi sınıfı adına devletleştirilen üretim gücü.</a:t>
            </a:r>
          </a:p>
          <a:p>
            <a:pPr marL="411480" lvl="1" indent="0">
              <a:buNone/>
            </a:pPr>
            <a:r>
              <a:rPr lang="tr-TR" sz="3000" b="1" kern="0" dirty="0">
                <a:solidFill>
                  <a:srgbClr val="C00000"/>
                </a:solidFill>
                <a:latin typeface="Titillium Web Light"/>
                <a:sym typeface="Titillium Web Light"/>
              </a:rPr>
              <a:t>6) Komünizm</a:t>
            </a:r>
            <a:r>
              <a:rPr lang="tr-TR" sz="3000" b="1" kern="0" dirty="0">
                <a:solidFill>
                  <a:schemeClr val="tx1"/>
                </a:solidFill>
                <a:latin typeface="Titillium Web Light"/>
                <a:sym typeface="Titillium Web Light"/>
              </a:rPr>
              <a:t>, Herkesin eşit olduğu, üretim ve tüketimin ortaklaşa paylaşılacağı ütopik toplum </a:t>
            </a:r>
            <a:endParaRPr lang="tr-TR" sz="1900" dirty="0">
              <a:solidFill>
                <a:schemeClr val="tx1"/>
              </a:solidFill>
            </a:endParaRPr>
          </a:p>
          <a:p>
            <a:pPr lvl="1" rtl="0"/>
            <a:endParaRPr lang="tr-TR" dirty="0"/>
          </a:p>
          <a:p>
            <a:pPr rtl="0"/>
            <a:endParaRPr lang="tr-TR" dirty="0"/>
          </a:p>
        </p:txBody>
      </p:sp>
    </p:spTree>
    <p:extLst>
      <p:ext uri="{BB962C8B-B14F-4D97-AF65-F5344CB8AC3E}">
        <p14:creationId xmlns:p14="http://schemas.microsoft.com/office/powerpoint/2010/main" val="329268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chemeClr val="tx1"/>
                </a:solidFill>
                <a:latin typeface="Titillium Web Light"/>
                <a:sym typeface="Titillium Web Light"/>
              </a:rPr>
              <a:t>Feodal toplumda ise, efendilerin yerini toprak sahipleri, kölelerin yerini ise toprak sahiplerine bağlı ve onların topraklarında çalışmak zorunda olan köylüler almıştır. 	</a:t>
            </a:r>
          </a:p>
          <a:p>
            <a:pPr marL="411480" lvl="1" indent="0">
              <a:buNone/>
            </a:pPr>
            <a:r>
              <a:rPr lang="tr-TR" sz="4000" b="1" kern="0" dirty="0">
                <a:solidFill>
                  <a:schemeClr val="tx1"/>
                </a:solidFill>
                <a:latin typeface="Titillium Web Light"/>
                <a:sym typeface="Titillium Web Light"/>
              </a:rPr>
              <a:t>	Feodal toplum sonrasına denk düşen kapitalist toplum üretim araçlarına sahip burjuvazi ve emek gücünü ücret karşılığı satmak zorunda kalan işçi sınıfından oluşmaktadır. 	</a:t>
            </a:r>
          </a:p>
          <a:p>
            <a:pPr marL="411480" lvl="1" indent="0">
              <a:buNone/>
            </a:pPr>
            <a:r>
              <a:rPr lang="tr-TR" sz="4000" b="1" kern="0" dirty="0">
                <a:solidFill>
                  <a:schemeClr val="tx1"/>
                </a:solidFill>
                <a:latin typeface="Titillium Web Light"/>
                <a:sym typeface="Titillium Web Light"/>
              </a:rPr>
              <a:t>	</a:t>
            </a:r>
            <a:r>
              <a:rPr lang="tr-TR" sz="4000" b="1" kern="0" dirty="0" err="1">
                <a:solidFill>
                  <a:schemeClr val="tx1"/>
                </a:solidFill>
                <a:latin typeface="Titillium Web Light"/>
                <a:sym typeface="Titillium Web Light"/>
              </a:rPr>
              <a:t>Marx</a:t>
            </a:r>
            <a:r>
              <a:rPr lang="tr-TR" sz="4000" b="1" kern="0" dirty="0">
                <a:solidFill>
                  <a:schemeClr val="tx1"/>
                </a:solidFill>
                <a:latin typeface="Titillium Web Light"/>
                <a:sym typeface="Titillium Web Light"/>
              </a:rPr>
              <a:t>, </a:t>
            </a:r>
            <a:r>
              <a:rPr lang="tr-TR" sz="4000" b="1" kern="0" dirty="0">
                <a:solidFill>
                  <a:srgbClr val="C00000"/>
                </a:solidFill>
                <a:latin typeface="Titillium Web Light"/>
                <a:sym typeface="Titillium Web Light"/>
              </a:rPr>
              <a:t>kapitalist toplumda yer alan bu iki temel sınıf arasındaki çatışmanın sonucunda sınıfsız bir toplumun oluşacağını (sosyalizm) öngörmüştür</a:t>
            </a:r>
            <a:r>
              <a:rPr lang="tr-TR" sz="4000" b="1" kern="0" dirty="0">
                <a:solidFill>
                  <a:schemeClr val="tx1"/>
                </a:solidFill>
                <a:latin typeface="Titillium Web Light"/>
                <a:sym typeface="Titillium Web Light"/>
              </a:rPr>
              <a:t>. </a:t>
            </a:r>
            <a:endParaRPr lang="tr-TR" sz="2800" dirty="0">
              <a:solidFill>
                <a:schemeClr val="tx1"/>
              </a:solidFill>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51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3600" b="1" kern="0" dirty="0" err="1">
                <a:solidFill>
                  <a:schemeClr val="tx1"/>
                </a:solidFill>
                <a:latin typeface="Titillium Web Light"/>
                <a:sym typeface="Titillium Web Light"/>
              </a:rPr>
              <a:t>Marx’ın</a:t>
            </a:r>
            <a:r>
              <a:rPr lang="tr-TR" sz="3600" b="1" kern="0" dirty="0">
                <a:solidFill>
                  <a:schemeClr val="tx1"/>
                </a:solidFill>
                <a:latin typeface="Titillium Web Light"/>
                <a:sym typeface="Titillium Web Light"/>
              </a:rPr>
              <a:t> tarihsel maddeci toplum analizi, </a:t>
            </a:r>
            <a:r>
              <a:rPr lang="tr-TR" sz="3600" b="1" kern="0" dirty="0">
                <a:solidFill>
                  <a:srgbClr val="C00000"/>
                </a:solidFill>
                <a:latin typeface="Titillium Web Light"/>
                <a:sym typeface="Titillium Web Light"/>
              </a:rPr>
              <a:t>nihai olarak kapitalizm analizinde</a:t>
            </a:r>
            <a:r>
              <a:rPr lang="tr-TR" sz="3600" b="1" kern="0" dirty="0">
                <a:solidFill>
                  <a:schemeClr val="tx1"/>
                </a:solidFill>
                <a:latin typeface="Titillium Web Light"/>
                <a:sym typeface="Titillium Web Light"/>
              </a:rPr>
              <a:t> belirginleşmektedir.</a:t>
            </a:r>
          </a:p>
          <a:p>
            <a:pPr marL="411480" lvl="1" indent="0">
              <a:buNone/>
            </a:pPr>
            <a:r>
              <a:rPr lang="tr-TR" sz="3600" b="1" kern="0" dirty="0">
                <a:solidFill>
                  <a:schemeClr val="tx1"/>
                </a:solidFill>
                <a:latin typeface="Titillium Web Light"/>
                <a:sym typeface="Titillium Web Light"/>
              </a:rPr>
              <a:t>	Tarihsel süreç içinde üretim güçlerinin gelişimi ve üretim araçlarının özel mülkiyetinin ortaya çıkmasıyla beraber toplumlar sınıfsal bir özellik kazanmış, başka bir deyişle, sınıflı toplumlara dönüşmüşlerdir. Bu sınıflı toplum yapısında ise, üretim güçlerine sahip toplumsal sınıflar, kendi çıkarları için üretim araçlarının özel mülkiyetinden yoksun olan diğer sınıfları sömürmektedirler.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91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Üretimde rol oynayan insanların üretim araçlarına sahip olanlara göre durumu ve paylaşımdaki dengesizlikler insanın kendi öz varlığından sıyrılarak yabancılaşmasına neden olmaktadır. </a:t>
            </a:r>
            <a:r>
              <a:rPr lang="tr-TR" sz="3600" b="1" kern="0" dirty="0">
                <a:solidFill>
                  <a:srgbClr val="C00000"/>
                </a:solidFill>
                <a:latin typeface="Titillium Web Light"/>
                <a:sym typeface="Titillium Web Light"/>
              </a:rPr>
              <a:t>Çalışanlar emeğinin karşılığı olan artı değerin çok azına sahip olduğu için ürettiği kendine yabancılaşmıştır</a:t>
            </a:r>
            <a:r>
              <a:rPr lang="tr-TR" sz="3600" b="1" kern="0" dirty="0">
                <a:solidFill>
                  <a:schemeClr val="tx1"/>
                </a:solidFill>
                <a:latin typeface="Titillium Web Light"/>
                <a:sym typeface="Titillium Web Light"/>
              </a:rPr>
              <a:t>. </a:t>
            </a:r>
          </a:p>
          <a:p>
            <a:pPr marL="411480" lvl="1" indent="0">
              <a:buNone/>
            </a:pPr>
            <a:r>
              <a:rPr lang="tr-TR" sz="3600" b="1" kern="0" dirty="0">
                <a:solidFill>
                  <a:schemeClr val="tx1"/>
                </a:solidFill>
                <a:latin typeface="Titillium Web Light"/>
                <a:sym typeface="Titillium Web Light"/>
              </a:rPr>
              <a:t>	Özellikle kapitalizm döneminde </a:t>
            </a:r>
            <a:r>
              <a:rPr lang="tr-TR" sz="3600" b="1" kern="0" dirty="0">
                <a:solidFill>
                  <a:srgbClr val="C00000"/>
                </a:solidFill>
                <a:latin typeface="Titillium Web Light"/>
                <a:sym typeface="Titillium Web Light"/>
              </a:rPr>
              <a:t>işçiler bir makinenin bir çarkı durumuna indirgendiğinden yaptıkları iş, kendileri için, tiksinti verici bir angarya</a:t>
            </a:r>
            <a:r>
              <a:rPr lang="tr-TR" sz="3600" b="1" kern="0" dirty="0">
                <a:solidFill>
                  <a:schemeClr val="tx1"/>
                </a:solidFill>
                <a:latin typeface="Titillium Web Light"/>
                <a:sym typeface="Titillium Web Light"/>
              </a:rPr>
              <a:t> niteliği kazanmıştır.</a:t>
            </a:r>
          </a:p>
          <a:p>
            <a:pPr marL="411480" lvl="1" indent="0">
              <a:buNone/>
            </a:pPr>
            <a:r>
              <a:rPr lang="tr-TR" sz="3600" b="1" kern="0" dirty="0">
                <a:solidFill>
                  <a:schemeClr val="tx1"/>
                </a:solidFill>
                <a:latin typeface="Titillium Web Light"/>
                <a:sym typeface="Titillium Web Light"/>
              </a:rPr>
              <a:t>	Böylece çalışanlar; </a:t>
            </a:r>
            <a:r>
              <a:rPr lang="tr-TR" sz="3600" b="1" kern="0" dirty="0">
                <a:solidFill>
                  <a:srgbClr val="C00000"/>
                </a:solidFill>
                <a:latin typeface="Titillium Web Light"/>
                <a:sym typeface="Titillium Web Light"/>
              </a:rPr>
              <a:t>a) emeğinin ürününe; b) üretim eylemine; c) kendi insanî özüne d) kapitalizmin, insanî ilişkileri  pazar ilişkisine dönüştürmesi nedeniyle, birbirine yabancılaşmaktadır</a:t>
            </a:r>
            <a:r>
              <a:rPr lang="tr-TR" sz="3600" b="1" kern="0" dirty="0">
                <a:solidFill>
                  <a:schemeClr val="tx1"/>
                </a:solidFill>
                <a:latin typeface="Titillium Web Light"/>
                <a:sym typeface="Titillium Web Light"/>
              </a:rPr>
              <a:t>.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09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lnSpcReduction="100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r>
              <a:rPr lang="tr-TR" sz="4000" b="1" kern="0" dirty="0">
                <a:solidFill>
                  <a:schemeClr val="tx1"/>
                </a:solidFill>
                <a:latin typeface="Titillium Web Light"/>
                <a:sym typeface="Titillium Web Light"/>
              </a:rPr>
              <a:t>Kapitalist toplumda çalışma, işçinin yaşamını sürdürmesi için bir araca dönüşmüştür. Kapitalist üretim süreci, insana özgü olan çalışma veya insanın özünü oluşturan emeğin kendi yeteneklerini ortaya çıkarmasını engelleyen baskıcı ve zorlayıcı bir içeriğe sahiptir. 	Kapitalist toplumda zorunlu bir faaliyet olan çalışma, insanın yeteneklerini sınırlandırmakta, sefalet, tükeniş ve umutsuzluğu güçlendirerek insanın kendi varlığının reddine ve kendisine yabancılaşmasına neden olmaktadır.  </a:t>
            </a:r>
            <a:endParaRPr lang="tr-TR" sz="2800" dirty="0">
              <a:solidFill>
                <a:schemeClr val="tx1"/>
              </a:solidFill>
            </a:endParaRPr>
          </a:p>
          <a:p>
            <a:pPr lvl="1" rtl="0"/>
            <a:endParaRPr lang="tr-TR" sz="2800"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76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4000" b="1" kern="0" dirty="0">
                <a:solidFill>
                  <a:schemeClr val="tx1"/>
                </a:solidFill>
                <a:latin typeface="Titillium Web Light"/>
                <a:sym typeface="Titillium Web Light"/>
              </a:rPr>
              <a:t> Kapitalist toplumda işçinin emeği, alınıp satıldığı için emeğiyle gerçekleştirdiği faaliyet artık kendisine ait olmaktan çıkmaktadır. Diğer bir deyişle, piyasada alınıp satılan metalar gibi işçinin emeği de alınıp satılan bir </a:t>
            </a:r>
            <a:r>
              <a:rPr lang="tr-TR" sz="4000" b="1" kern="0" dirty="0" err="1">
                <a:solidFill>
                  <a:schemeClr val="tx1"/>
                </a:solidFill>
                <a:latin typeface="Titillium Web Light"/>
                <a:sym typeface="Titillium Web Light"/>
              </a:rPr>
              <a:t>metaya</a:t>
            </a:r>
            <a:r>
              <a:rPr lang="tr-TR" sz="4000" b="1" kern="0" dirty="0">
                <a:solidFill>
                  <a:schemeClr val="tx1"/>
                </a:solidFill>
                <a:latin typeface="Titillium Web Light"/>
                <a:sym typeface="Titillium Web Light"/>
              </a:rPr>
              <a:t> dönüşmüştür. </a:t>
            </a:r>
          </a:p>
          <a:p>
            <a:pPr marL="411480" lvl="1" indent="0">
              <a:buNone/>
            </a:pPr>
            <a:r>
              <a:rPr lang="tr-TR" sz="4000" b="1" kern="0" dirty="0">
                <a:solidFill>
                  <a:schemeClr val="tx1"/>
                </a:solidFill>
                <a:latin typeface="Titillium Web Light"/>
                <a:sym typeface="Titillium Web Light"/>
              </a:rPr>
              <a:t>	Sonuç olarak, insan kapitalist sistemin işlemesi için gerekli unsurlardan (makine gibi) biri haline gelir ve kendine, emeğine, ilişkilerine, dünyaya ve yaşama yabancılaşır. </a:t>
            </a:r>
            <a:endParaRPr lang="tr-TR" sz="28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80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92500"/>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Sınıf çatışması toplumsal bir çelişkidir ve kapitalizmin içinde gelişir. Bu çelişkinin gelişmesi kapitalizmin sisteme dair çelişkisiyle ilişkilidir. </a:t>
            </a:r>
          </a:p>
          <a:p>
            <a:pPr marL="411480" lvl="1" indent="0">
              <a:buNone/>
            </a:pPr>
            <a:r>
              <a:rPr lang="tr-TR" sz="3600" b="1" kern="0" dirty="0">
                <a:solidFill>
                  <a:schemeClr val="tx1"/>
                </a:solidFill>
                <a:latin typeface="Titillium Web Light"/>
                <a:sym typeface="Titillium Web Light"/>
              </a:rPr>
              <a:t>	Kapitalizmin nesnel koşullarının yarattığı krizler ve kriz analizi sınıf mücadelesinin taraflarını ve yönünü etkilemektedir. işçi sınıfı öznel olarak ancak kendi çıkarlarının bilincinde olduğu zaman ve kendi sınıfsal örgütlenmesiyle bu çıkarlarının peşine düştüğü zaman gerçek sınıf olmaktadır. </a:t>
            </a:r>
          </a:p>
          <a:p>
            <a:pPr marL="411480" lvl="1" indent="0">
              <a:buNone/>
            </a:pPr>
            <a:r>
              <a:rPr lang="tr-TR" sz="3600" b="1" kern="0" dirty="0">
                <a:solidFill>
                  <a:schemeClr val="tx1"/>
                </a:solidFill>
                <a:latin typeface="Titillium Web Light"/>
                <a:sym typeface="Titillium Web Light"/>
              </a:rPr>
              <a:t>	</a:t>
            </a:r>
            <a:r>
              <a:rPr lang="tr-TR" sz="3600" b="1" kern="0" dirty="0">
                <a:solidFill>
                  <a:srgbClr val="C00000"/>
                </a:solidFill>
                <a:latin typeface="Titillium Web Light"/>
                <a:sym typeface="Titillium Web Light"/>
              </a:rPr>
              <a:t>İşçi sınıfının sınıf bilincinin oluşması ve kendi çıkarlarının peşinde koşması(</a:t>
            </a:r>
            <a:r>
              <a:rPr lang="tr-TR" sz="3600" b="1" kern="0" dirty="0" err="1">
                <a:solidFill>
                  <a:srgbClr val="C00000"/>
                </a:solidFill>
                <a:latin typeface="Titillium Web Light"/>
                <a:sym typeface="Titillium Web Light"/>
              </a:rPr>
              <a:t>proleterya</a:t>
            </a:r>
            <a:r>
              <a:rPr lang="tr-TR" sz="3600" b="1" kern="0" dirty="0">
                <a:solidFill>
                  <a:srgbClr val="C00000"/>
                </a:solidFill>
                <a:latin typeface="Titillium Web Light"/>
                <a:sym typeface="Titillium Web Light"/>
              </a:rPr>
              <a:t>) </a:t>
            </a:r>
            <a:r>
              <a:rPr lang="tr-TR" sz="3600" b="1" kern="0" dirty="0">
                <a:solidFill>
                  <a:schemeClr val="tx1"/>
                </a:solidFill>
                <a:latin typeface="Titillium Web Light"/>
                <a:sym typeface="Titillium Web Light"/>
              </a:rPr>
              <a:t>toplumda hem ekonomik hem de toplumsal bir değişimi ateşleyecek olan yoldur. 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87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fontScale="77500" lnSpcReduction="20000"/>
          </a:bodyPr>
          <a:lstStyle/>
          <a:p>
            <a:pPr marL="411480" lvl="1" indent="0">
              <a:buNone/>
            </a:pPr>
            <a:r>
              <a:rPr lang="tr-TR" sz="4000" b="1" dirty="0">
                <a:solidFill>
                  <a:srgbClr val="C00000"/>
                </a:solidFill>
              </a:rPr>
              <a:t>	</a:t>
            </a:r>
            <a:endParaRPr lang="tr-TR" sz="3600" b="1" kern="0" dirty="0">
              <a:solidFill>
                <a:schemeClr val="tx1"/>
              </a:solidFill>
              <a:latin typeface="Titillium Web Light"/>
              <a:sym typeface="Titillium Web Light"/>
            </a:endParaRPr>
          </a:p>
          <a:p>
            <a:pPr marL="411480" lvl="1" indent="0">
              <a:buNone/>
            </a:pPr>
            <a:r>
              <a:rPr lang="tr-TR" sz="3600" b="1" kern="0" dirty="0">
                <a:solidFill>
                  <a:schemeClr val="tx1"/>
                </a:solidFill>
                <a:latin typeface="Titillium Web Light"/>
                <a:sym typeface="Titillium Web Light"/>
              </a:rPr>
              <a:t>	</a:t>
            </a:r>
            <a:r>
              <a:rPr lang="tr-TR" sz="5200" b="1" kern="0" dirty="0" err="1">
                <a:solidFill>
                  <a:schemeClr val="tx1"/>
                </a:solidFill>
                <a:latin typeface="Titillium Web Light"/>
                <a:sym typeface="Titillium Web Light"/>
              </a:rPr>
              <a:t>Marx’a</a:t>
            </a:r>
            <a:r>
              <a:rPr lang="tr-TR" sz="5200" b="1" kern="0" dirty="0">
                <a:solidFill>
                  <a:schemeClr val="tx1"/>
                </a:solidFill>
                <a:latin typeface="Titillium Web Light"/>
                <a:sym typeface="Titillium Web Light"/>
              </a:rPr>
              <a:t> göre din, baskı altındaki yaratığın iç çekişi, kalpsiz dünyanın kalbi ve ruhsuz dünyanın ruhudur. 	</a:t>
            </a:r>
            <a:r>
              <a:rPr lang="tr-TR" sz="5200" b="1" kern="0" dirty="0">
                <a:solidFill>
                  <a:srgbClr val="C00000"/>
                </a:solidFill>
                <a:latin typeface="Titillium Web Light"/>
                <a:sym typeface="Titillium Web Light"/>
              </a:rPr>
              <a:t>İnsanın günlük gerçekliğin acımasızlığından kaçıp sığındığı bir limandır. Dinsel acı, hem gerçek acının bir anlatımı hem de gerçek acıya karşı bir başkaldırıdır. Din halkın afyonudur.</a:t>
            </a:r>
          </a:p>
          <a:p>
            <a:pPr marL="411480" lvl="1" indent="0">
              <a:buNone/>
            </a:pPr>
            <a:r>
              <a:rPr lang="tr-TR" sz="5200" b="1" kern="0" dirty="0">
                <a:solidFill>
                  <a:schemeClr val="tx1"/>
                </a:solidFill>
                <a:latin typeface="Titillium Web Light"/>
                <a:sym typeface="Titillium Web Light"/>
              </a:rPr>
              <a:t>	O’na göre geleneksel biçimiyle din ortadan yok olacaktır. Kendi yarattığımız tanrılardan korkmamalıyız, kendimizin gerçekleştirebileceği değerleri tanrılara bahşetmekten vazgeçmeliyiz.</a:t>
            </a:r>
          </a:p>
          <a:p>
            <a:pPr marL="411480" lvl="1" indent="0">
              <a:buNone/>
            </a:pPr>
            <a:r>
              <a:rPr lang="tr-TR" sz="5200" b="1" kern="0" dirty="0">
                <a:solidFill>
                  <a:schemeClr val="tx1"/>
                </a:solidFill>
                <a:latin typeface="Titillium Web Light"/>
                <a:sym typeface="Titillium Web Light"/>
              </a:rPr>
              <a:t> </a:t>
            </a:r>
            <a:endParaRPr lang="tr-TR" sz="4200"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27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275207" y="523784"/>
            <a:ext cx="11787484" cy="5997090"/>
          </a:xfrm>
        </p:spPr>
        <p:txBody>
          <a:bodyPr rtlCol="0">
            <a:normAutofit/>
          </a:bodyPr>
          <a:lstStyle/>
          <a:p>
            <a:pPr marL="411480" lvl="1" indent="0">
              <a:buNone/>
            </a:pPr>
            <a:r>
              <a:rPr lang="tr-TR" sz="4000" b="1" dirty="0">
                <a:solidFill>
                  <a:srgbClr val="C00000"/>
                </a:solidFill>
              </a:rPr>
              <a:t>	</a:t>
            </a:r>
            <a:r>
              <a:rPr lang="tr-TR" sz="3600" b="1" kern="0" dirty="0">
                <a:solidFill>
                  <a:schemeClr val="tx1"/>
                </a:solidFill>
                <a:latin typeface="Titillium Web Light"/>
                <a:sym typeface="Titillium Web Light"/>
              </a:rPr>
              <a:t>. </a:t>
            </a:r>
            <a:endParaRPr lang="tr-TR" dirty="0">
              <a:solidFill>
                <a:schemeClr val="tx1"/>
              </a:solidFill>
            </a:endParaRPr>
          </a:p>
          <a:p>
            <a:pPr lvl="1" rtl="0"/>
            <a:endParaRPr lang="tr-TR" dirty="0"/>
          </a:p>
          <a:p>
            <a:pPr rtl="0"/>
            <a:endParaRPr lang="tr-TR" dirty="0"/>
          </a:p>
        </p:txBody>
      </p:sp>
      <p:sp>
        <p:nvSpPr>
          <p:cNvPr id="4" name="Slayt Numarası Yer Tutucusu 3">
            <a:extLst>
              <a:ext uri="{FF2B5EF4-FFF2-40B4-BE49-F238E27FC236}">
                <a16:creationId xmlns:a16="http://schemas.microsoft.com/office/drawing/2014/main" id="{C47CC979-CCCB-4E3C-92A5-9DDB51FD9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1CF334-2D5C-4859-84A6-CA7E6E43FAEB}" type="slidenum">
              <a:rPr kumimoji="0" lang="tr-TR"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09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ğitim sunusu">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10_TF03460604" id="{F6EFC989-8B6A-426D-8CC8-42909735A4A0}" vid="{6F0D95CE-7106-4C3E-8D98-EE1220DA24E4}"/>
    </a:ext>
  </a:extLst>
</a:theme>
</file>

<file path=ppt/theme/theme2.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3.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is Teması">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1676</Words>
  <Application>Microsoft Office PowerPoint</Application>
  <PresentationFormat>Geniş ekran</PresentationFormat>
  <Paragraphs>124</Paragraphs>
  <Slides>24</Slides>
  <Notes>21</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24</vt:i4>
      </vt:variant>
    </vt:vector>
  </HeadingPairs>
  <TitlesOfParts>
    <vt:vector size="34" baseType="lpstr">
      <vt:lpstr>Arial</vt:lpstr>
      <vt:lpstr>Calibri</vt:lpstr>
      <vt:lpstr>Courier New</vt:lpstr>
      <vt:lpstr>Georgia</vt:lpstr>
      <vt:lpstr>Titillium Web Light</vt:lpstr>
      <vt:lpstr>Trebuchet MS</vt:lpstr>
      <vt:lpstr>Verdana</vt:lpstr>
      <vt:lpstr>Wingdings 2</vt:lpstr>
      <vt:lpstr>Eğitim sunusu</vt:lpstr>
      <vt:lpstr>Autumn</vt:lpstr>
      <vt:lpstr>      KLASİK SOSYOLOJİ KURAMLARI               KARL MARX SOSYOLOJİSİ </vt:lpstr>
      <vt:lpstr>PowerPoint Sunusu</vt:lpstr>
      <vt:lpstr>PowerPoint Sunusu</vt:lpstr>
      <vt:lpstr>PowerPoint Sunusu</vt:lpstr>
      <vt:lpstr>PowerPoint Sunusu</vt:lpstr>
      <vt:lpstr>PowerPoint Sunusu</vt:lpstr>
      <vt:lpstr>PowerPoint Sunusu</vt:lpstr>
      <vt:lpstr>PowerPoint Sunusu</vt:lpstr>
      <vt:lpstr>PowerPoint Sunusu</vt:lpstr>
      <vt:lpstr>Karl Marx’da Toplumsal Yapı</vt:lpstr>
      <vt:lpstr>PowerPoint Sunusu</vt:lpstr>
      <vt:lpstr>PowerPoint Sunusu</vt:lpstr>
      <vt:lpstr>PowerPoint Sunusu</vt:lpstr>
      <vt:lpstr>PowerPoint Sunusu</vt:lpstr>
      <vt:lpstr>PowerPoint Sunusu</vt:lpstr>
      <vt:lpstr>Marx’a göre diyalektik toplumsal gelişme aşamaları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SOSYOLOJİSİ          5. BÖLÜM   DİNİ GRUPLAR</dc:title>
  <dc:creator>erknp</dc:creator>
  <cp:lastModifiedBy> </cp:lastModifiedBy>
  <cp:revision>72</cp:revision>
  <dcterms:created xsi:type="dcterms:W3CDTF">2020-04-05T07:44:44Z</dcterms:created>
  <dcterms:modified xsi:type="dcterms:W3CDTF">2020-12-10T08:05:21Z</dcterms:modified>
</cp:coreProperties>
</file>