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2" r:id="rId4"/>
    <p:sldId id="258" r:id="rId5"/>
    <p:sldId id="261" r:id="rId6"/>
    <p:sldId id="257" r:id="rId7"/>
    <p:sldId id="266" r:id="rId8"/>
    <p:sldId id="267" r:id="rId9"/>
    <p:sldId id="268" r:id="rId10"/>
    <p:sldId id="269" r:id="rId11"/>
    <p:sldId id="270" r:id="rId12"/>
    <p:sldId id="264" r:id="rId13"/>
    <p:sldId id="265" r:id="rId14"/>
    <p:sldId id="271" r:id="rId15"/>
    <p:sldId id="259" r:id="rId16"/>
    <p:sldId id="272" r:id="rId17"/>
    <p:sldId id="273" r:id="rId18"/>
    <p:sldId id="274" r:id="rId19"/>
    <p:sldId id="275" r:id="rId20"/>
    <p:sldId id="276" r:id="rId21"/>
    <p:sldId id="277"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2" name="11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Alt Başlık"/>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17" name="16 Altbilgi Yer Tutucusu"/>
          <p:cNvSpPr>
            <a:spLocks noGrp="1"/>
          </p:cNvSpPr>
          <p:nvPr>
            <p:ph type="ftr" sz="quarter" idx="11"/>
          </p:nvPr>
        </p:nvSpPr>
        <p:spPr/>
        <p:txBody>
          <a:bodyPr/>
          <a:lstStyle/>
          <a:p>
            <a:endParaRPr lang="tr-TR"/>
          </a:p>
        </p:txBody>
      </p:sp>
      <p:sp>
        <p:nvSpPr>
          <p:cNvPr id="29" name="28 Slayt Numarası Yer Tutucusu"/>
          <p:cNvSpPr>
            <a:spLocks noGrp="1"/>
          </p:cNvSpPr>
          <p:nvPr>
            <p:ph type="sldNum" sz="quarter" idx="12"/>
          </p:nvPr>
        </p:nvSpPr>
        <p:spPr/>
        <p:txBody>
          <a:bodyPr lIns="0" tIns="0" rIns="0" bIns="0">
            <a:noAutofit/>
          </a:bodyPr>
          <a:lstStyle>
            <a:lvl1pPr>
              <a:defRPr sz="1400">
                <a:solidFill>
                  <a:srgbClr val="FFFFFF"/>
                </a:solidFill>
              </a:defRPr>
            </a:lvl1pPr>
          </a:lstStyle>
          <a:p>
            <a:fld id="{0A272B35-9F6A-4BA0-96E3-5AC4F60F778B}" type="slidenum">
              <a:rPr lang="tr-TR" smtClean="0"/>
              <a:pPr/>
              <a:t>‹#›</a:t>
            </a:fld>
            <a:endParaRPr lang="tr-TR"/>
          </a:p>
        </p:txBody>
      </p:sp>
      <p:sp>
        <p:nvSpPr>
          <p:cNvPr id="7" name="6 Dikdörtgen"/>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A272B35-9F6A-4BA0-96E3-5AC4F60F778B}" type="slidenum">
              <a:rPr lang="tr-TR" smtClean="0"/>
              <a:pPr/>
              <a:t>‹#›</a:t>
            </a:fld>
            <a:endParaRPr lang="tr-TR"/>
          </a:p>
        </p:txBody>
      </p:sp>
      <p:sp>
        <p:nvSpPr>
          <p:cNvPr id="8" name="7 İçerik Yer Tutucusu"/>
          <p:cNvSpPr>
            <a:spLocks noGrp="1"/>
          </p:cNvSpPr>
          <p:nvPr>
            <p:ph sz="quarter" idx="1"/>
          </p:nvPr>
        </p:nvSpPr>
        <p:spPr>
          <a:xfrm>
            <a:off x="914400" y="1447800"/>
            <a:ext cx="77724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1" name="10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722313" y="952500"/>
            <a:ext cx="77724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5" name="4 Altbilgi Yer Tutucusu"/>
          <p:cNvSpPr>
            <a:spLocks noGrp="1"/>
          </p:cNvSpPr>
          <p:nvPr>
            <p:ph type="ftr" sz="quarter" idx="11"/>
          </p:nvPr>
        </p:nvSpPr>
        <p:spPr>
          <a:xfrm>
            <a:off x="800100" y="6172200"/>
            <a:ext cx="4000500" cy="457200"/>
          </a:xfrm>
        </p:spPr>
        <p:txBody>
          <a:bodyPr/>
          <a:lstStyle/>
          <a:p>
            <a:endParaRPr lang="tr-TR"/>
          </a:p>
        </p:txBody>
      </p:sp>
      <p:sp>
        <p:nvSpPr>
          <p:cNvPr id="7" name="6 Dikdörtgen"/>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146304" y="6208776"/>
            <a:ext cx="457200" cy="457200"/>
          </a:xfrm>
        </p:spPr>
        <p:txBody>
          <a:bodyPr/>
          <a:lstStyle/>
          <a:p>
            <a:fld id="{0A272B35-9F6A-4BA0-96E3-5AC4F60F778B}"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A272B35-9F6A-4BA0-96E3-5AC4F60F778B}" type="slidenum">
              <a:rPr lang="tr-TR" smtClean="0"/>
              <a:pPr/>
              <a:t>‹#›</a:t>
            </a:fld>
            <a:endParaRPr lang="tr-TR"/>
          </a:p>
        </p:txBody>
      </p:sp>
      <p:sp>
        <p:nvSpPr>
          <p:cNvPr id="9" name="8 İçerik Yer Tutucusu"/>
          <p:cNvSpPr>
            <a:spLocks noGrp="1"/>
          </p:cNvSpPr>
          <p:nvPr>
            <p:ph sz="quarter" idx="1"/>
          </p:nvPr>
        </p:nvSpPr>
        <p:spPr>
          <a:xfrm>
            <a:off x="91440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93395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3050"/>
            <a:ext cx="7772400" cy="1143000"/>
          </a:xfrm>
        </p:spPr>
        <p:txBody>
          <a:bodyPr anchor="b" anchorCtr="0"/>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A272B35-9F6A-4BA0-96E3-5AC4F60F778B}" type="slidenum">
              <a:rPr lang="tr-TR" smtClean="0"/>
              <a:pPr/>
              <a:t>‹#›</a:t>
            </a:fld>
            <a:endParaRPr lang="tr-TR"/>
          </a:p>
        </p:txBody>
      </p:sp>
      <p:sp>
        <p:nvSpPr>
          <p:cNvPr id="11" name="10 İçerik Yer Tutucusu"/>
          <p:cNvSpPr>
            <a:spLocks noGrp="1"/>
          </p:cNvSpPr>
          <p:nvPr>
            <p:ph sz="half" idx="2"/>
          </p:nvPr>
        </p:nvSpPr>
        <p:spPr>
          <a:xfrm>
            <a:off x="9144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4"/>
          </p:nvPr>
        </p:nvSpPr>
        <p:spPr>
          <a:xfrm>
            <a:off x="49530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0A272B35-9F6A-4BA0-96E3-5AC4F60F778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0A272B35-9F6A-4BA0-96E3-5AC4F60F778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7 Dikdörtgen"/>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914400" y="273050"/>
            <a:ext cx="77724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A272B35-9F6A-4BA0-96E3-5AC4F60F778B}" type="slidenum">
              <a:rPr lang="tr-TR" smtClean="0"/>
              <a:pPr/>
              <a:t>‹#›</a:t>
            </a:fld>
            <a:endParaRPr lang="tr-TR"/>
          </a:p>
        </p:txBody>
      </p:sp>
      <p:sp>
        <p:nvSpPr>
          <p:cNvPr id="11" name="10 İçerik Yer Tutucusu"/>
          <p:cNvSpPr>
            <a:spLocks noGrp="1"/>
          </p:cNvSpPr>
          <p:nvPr>
            <p:ph sz="quarter" idx="1"/>
          </p:nvPr>
        </p:nvSpPr>
        <p:spPr>
          <a:xfrm>
            <a:off x="2971800" y="1600200"/>
            <a:ext cx="5715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900550"/>
            <a:ext cx="73152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6" name="5 Altbilgi Yer Tutucusu"/>
          <p:cNvSpPr>
            <a:spLocks noGrp="1"/>
          </p:cNvSpPr>
          <p:nvPr>
            <p:ph type="ftr" sz="quarter" idx="11"/>
          </p:nvPr>
        </p:nvSpPr>
        <p:spPr>
          <a:xfrm>
            <a:off x="914400" y="6172200"/>
            <a:ext cx="3886200" cy="457200"/>
          </a:xfrm>
        </p:spPr>
        <p:txBody>
          <a:bodyPr/>
          <a:lstStyle/>
          <a:p>
            <a:endParaRPr lang="tr-TR"/>
          </a:p>
        </p:txBody>
      </p:sp>
      <p:sp>
        <p:nvSpPr>
          <p:cNvPr id="7" name="6 Slayt Numarası Yer Tutucusu"/>
          <p:cNvSpPr>
            <a:spLocks noGrp="1"/>
          </p:cNvSpPr>
          <p:nvPr>
            <p:ph type="sldNum" sz="quarter" idx="12"/>
          </p:nvPr>
        </p:nvSpPr>
        <p:spPr>
          <a:xfrm>
            <a:off x="146304" y="6208776"/>
            <a:ext cx="457200" cy="457200"/>
          </a:xfrm>
        </p:spPr>
        <p:txBody>
          <a:bodyPr/>
          <a:lstStyle/>
          <a:p>
            <a:fld id="{0A272B35-9F6A-4BA0-96E3-5AC4F60F778B}" type="slidenum">
              <a:rPr lang="tr-TR" smtClean="0"/>
              <a:pPr/>
              <a:t>‹#›</a:t>
            </a:fld>
            <a:endParaRPr lang="tr-TR"/>
          </a:p>
        </p:txBody>
      </p:sp>
      <p:sp>
        <p:nvSpPr>
          <p:cNvPr id="11" name="10 Dikdörtgen"/>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Resim Yer Tutucusu"/>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A272B35-9F6A-4BA0-96E3-5AC4F60F778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1"/>
            <a:ext cx="201168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9144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70FF769D-02D5-42B1-9C65-E14B7BDCEB72}" type="datetimeFigureOut">
              <a:rPr lang="tr-TR" smtClean="0"/>
              <a:pPr/>
              <a:t>06.01.2021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A272B35-9F6A-4BA0-96E3-5AC4F60F778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Başlık Yer Tutucusu"/>
          <p:cNvSpPr>
            <a:spLocks noGrp="1"/>
          </p:cNvSpPr>
          <p:nvPr>
            <p:ph type="title"/>
          </p:nvPr>
        </p:nvSpPr>
        <p:spPr>
          <a:xfrm>
            <a:off x="914400" y="274638"/>
            <a:ext cx="77724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70FF769D-02D5-42B1-9C65-E14B7BDCEB72}" type="datetimeFigureOut">
              <a:rPr lang="tr-TR" smtClean="0"/>
              <a:pPr/>
              <a:t>06.01.2021</a:t>
            </a:fld>
            <a:endParaRPr lang="tr-TR"/>
          </a:p>
        </p:txBody>
      </p:sp>
      <p:sp>
        <p:nvSpPr>
          <p:cNvPr id="3" name="2 Altbilgi Yer Tutucusu"/>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22 Slayt Numarası Yer Tutucusu"/>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A272B35-9F6A-4BA0-96E3-5AC4F60F778B}"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785786" y="285729"/>
            <a:ext cx="7715304" cy="6186309"/>
          </a:xfrm>
          <a:prstGeom prst="rect">
            <a:avLst/>
          </a:prstGeom>
          <a:noFill/>
        </p:spPr>
        <p:txBody>
          <a:bodyPr wrap="square" rtlCol="0">
            <a:spAutoFit/>
          </a:bodyPr>
          <a:lstStyle/>
          <a:p>
            <a:pPr algn="ctr"/>
            <a:r>
              <a:rPr lang="tr-TR" sz="4400" b="1" dirty="0" smtClean="0">
                <a:latin typeface="Times New Roman" pitchFamily="18" charset="0"/>
                <a:cs typeface="Times New Roman" pitchFamily="18" charset="0"/>
              </a:rPr>
              <a:t>Ekonomik Krizlerin Birey </a:t>
            </a:r>
          </a:p>
          <a:p>
            <a:pPr algn="ctr"/>
            <a:r>
              <a:rPr lang="tr-TR" sz="4400" b="1" dirty="0" smtClean="0">
                <a:latin typeface="Times New Roman" pitchFamily="18" charset="0"/>
                <a:cs typeface="Times New Roman" pitchFamily="18" charset="0"/>
              </a:rPr>
              <a:t>ve </a:t>
            </a:r>
          </a:p>
          <a:p>
            <a:pPr algn="ctr"/>
            <a:r>
              <a:rPr lang="tr-TR" sz="4400" b="1" dirty="0" smtClean="0">
                <a:latin typeface="Times New Roman" pitchFamily="18" charset="0"/>
                <a:cs typeface="Times New Roman" pitchFamily="18" charset="0"/>
              </a:rPr>
              <a:t>Topluluk Üzerindeki Etkileri</a:t>
            </a:r>
          </a:p>
          <a:p>
            <a:pPr algn="ctr"/>
            <a:endParaRPr lang="tr-TR" sz="4400" b="1" dirty="0">
              <a:latin typeface="Times New Roman" pitchFamily="18" charset="0"/>
              <a:cs typeface="Times New Roman" pitchFamily="18" charset="0"/>
            </a:endParaRPr>
          </a:p>
          <a:p>
            <a:pPr algn="ctr"/>
            <a:endParaRPr lang="tr-TR" sz="4400" b="1" dirty="0" smtClean="0">
              <a:latin typeface="Times New Roman" pitchFamily="18" charset="0"/>
              <a:cs typeface="Times New Roman" pitchFamily="18" charset="0"/>
            </a:endParaRPr>
          </a:p>
          <a:p>
            <a:pPr algn="ctr"/>
            <a:endParaRPr lang="tr-TR" sz="4400" b="1" dirty="0">
              <a:latin typeface="Times New Roman" pitchFamily="18" charset="0"/>
              <a:cs typeface="Times New Roman" pitchFamily="18" charset="0"/>
            </a:endParaRPr>
          </a:p>
          <a:p>
            <a:pPr algn="ctr"/>
            <a:endParaRPr lang="tr-TR" sz="4400" b="1" dirty="0" smtClean="0">
              <a:latin typeface="Times New Roman" pitchFamily="18" charset="0"/>
              <a:cs typeface="Times New Roman" pitchFamily="18" charset="0"/>
            </a:endParaRPr>
          </a:p>
          <a:p>
            <a:pPr algn="ctr"/>
            <a:endParaRPr lang="tr-TR" sz="4400" b="1" dirty="0">
              <a:latin typeface="Times New Roman" pitchFamily="18" charset="0"/>
              <a:cs typeface="Times New Roman" pitchFamily="18" charset="0"/>
            </a:endParaRPr>
          </a:p>
          <a:p>
            <a:pPr algn="ctr"/>
            <a:endParaRPr lang="tr-TR" sz="4400" b="1" dirty="0">
              <a:latin typeface="Times New Roman" pitchFamily="18" charset="0"/>
              <a:cs typeface="Times New Roman" pitchFamily="18" charset="0"/>
            </a:endParaRPr>
          </a:p>
        </p:txBody>
      </p:sp>
      <p:pic>
        <p:nvPicPr>
          <p:cNvPr id="5" name="4 Resim" descr="siddet_magduru_kadinlara_kriz_engeli_h25037.jpg"/>
          <p:cNvPicPr>
            <a:picLocks noChangeAspect="1"/>
          </p:cNvPicPr>
          <p:nvPr/>
        </p:nvPicPr>
        <p:blipFill>
          <a:blip r:embed="rId2"/>
          <a:stretch>
            <a:fillRect/>
          </a:stretch>
        </p:blipFill>
        <p:spPr>
          <a:xfrm>
            <a:off x="1643042" y="2643182"/>
            <a:ext cx="5929354" cy="2143140"/>
          </a:xfrm>
          <a:prstGeom prst="rect">
            <a:avLst/>
          </a:prstGeom>
          <a:ln>
            <a:noFill/>
          </a:ln>
          <a:effectLst>
            <a:outerShdw blurRad="292100" dist="139700" dir="2700000" algn="tl" rotWithShape="0">
              <a:srgbClr val="333333">
                <a:alpha val="65000"/>
              </a:srgbClr>
            </a:outerShdw>
          </a:effectLst>
        </p:spPr>
      </p:pic>
      <p:sp>
        <p:nvSpPr>
          <p:cNvPr id="6" name="5 Metin kutusu"/>
          <p:cNvSpPr txBox="1"/>
          <p:nvPr/>
        </p:nvSpPr>
        <p:spPr>
          <a:xfrm>
            <a:off x="2571736" y="6143644"/>
            <a:ext cx="3786214" cy="461665"/>
          </a:xfrm>
          <a:prstGeom prst="rect">
            <a:avLst/>
          </a:prstGeom>
          <a:noFill/>
        </p:spPr>
        <p:txBody>
          <a:bodyPr wrap="square" rtlCol="0">
            <a:spAutoFit/>
          </a:bodyPr>
          <a:lstStyle/>
          <a:p>
            <a:pPr algn="ctr"/>
            <a:r>
              <a:rPr lang="tr-TR" sz="2400" b="1" dirty="0" smtClean="0">
                <a:effectLst>
                  <a:outerShdw blurRad="38100" dist="38100" dir="2700000" algn="tl">
                    <a:srgbClr val="000000">
                      <a:alpha val="43137"/>
                    </a:srgbClr>
                  </a:outerShdw>
                </a:effectLst>
              </a:rPr>
              <a:t>Abuzer ÖZDEMİR</a:t>
            </a:r>
            <a:endParaRPr lang="tr-TR" sz="2400" b="1" dirty="0">
              <a:effectLst>
                <a:outerShdw blurRad="38100" dist="38100" dir="2700000" algn="tl">
                  <a:srgbClr val="000000">
                    <a:alpha val="43137"/>
                  </a:srgbClr>
                </a:outerShdw>
              </a:effectLst>
            </a:endParaRPr>
          </a:p>
        </p:txBody>
      </p:sp>
      <p:sp>
        <p:nvSpPr>
          <p:cNvPr id="7" name="6 Metin kutusu"/>
          <p:cNvSpPr txBox="1"/>
          <p:nvPr/>
        </p:nvSpPr>
        <p:spPr>
          <a:xfrm>
            <a:off x="1643042" y="5000636"/>
            <a:ext cx="5929354" cy="830997"/>
          </a:xfrm>
          <a:prstGeom prst="rect">
            <a:avLst/>
          </a:prstGeom>
          <a:noFill/>
        </p:spPr>
        <p:txBody>
          <a:bodyPr wrap="square" rtlCol="0">
            <a:spAutoFit/>
          </a:bodyPr>
          <a:lstStyle/>
          <a:p>
            <a:pPr algn="ctr"/>
            <a:r>
              <a:rPr lang="tr-TR" sz="2400" b="1" dirty="0" smtClean="0">
                <a:latin typeface="Times New Roman" pitchFamily="18" charset="0"/>
                <a:cs typeface="Times New Roman" pitchFamily="18" charset="0"/>
              </a:rPr>
              <a:t>Kriz Odaklı Dini Danışmanlık </a:t>
            </a:r>
          </a:p>
          <a:p>
            <a:pPr algn="ctr"/>
            <a:r>
              <a:rPr lang="tr-TR" sz="2400" b="1" dirty="0" smtClean="0">
                <a:latin typeface="Times New Roman" pitchFamily="18" charset="0"/>
                <a:cs typeface="Times New Roman" pitchFamily="18" charset="0"/>
              </a:rPr>
              <a:t>Prof. Dr. Erkan PERŞEMBE</a:t>
            </a:r>
            <a:endParaRPr lang="tr-TR" sz="2400" b="1"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571472" y="1428736"/>
            <a:ext cx="8001056" cy="3539430"/>
          </a:xfrm>
          <a:prstGeom prst="rect">
            <a:avLst/>
          </a:prstGeom>
        </p:spPr>
        <p:txBody>
          <a:bodyPr wrap="square">
            <a:spAutoFit/>
          </a:bodyPr>
          <a:lstStyle/>
          <a:p>
            <a:pPr algn="just"/>
            <a:r>
              <a:rPr lang="tr-TR" sz="2800" dirty="0" smtClean="0">
                <a:latin typeface="Times New Roman" pitchFamily="18" charset="0"/>
                <a:cs typeface="Times New Roman" pitchFamily="18" charset="0"/>
              </a:rPr>
              <a:t>İlk olarak 1711 yılında İngiltere’de Latin Amerika’ya ürün satmak için kurulmuş “</a:t>
            </a:r>
            <a:r>
              <a:rPr lang="tr-TR" sz="2800" b="1" i="1" dirty="0" smtClean="0">
                <a:latin typeface="Times New Roman" pitchFamily="18" charset="0"/>
                <a:cs typeface="Times New Roman" pitchFamily="18" charset="0"/>
              </a:rPr>
              <a:t>Güney Deniz Kumpanyası</a:t>
            </a:r>
            <a:r>
              <a:rPr lang="tr-TR" sz="2800" dirty="0" smtClean="0">
                <a:latin typeface="Times New Roman" pitchFamily="18" charset="0"/>
                <a:cs typeface="Times New Roman" pitchFamily="18" charset="0"/>
              </a:rPr>
              <a:t>” işletmesinin, tedarikçileriyle ve hissedarlarıyla yaşadığı sorunlarla ülke ekonomisine önemli ölçüde zararlar vererek iflas etmek zorunda kalmasıyla gündeme gelen </a:t>
            </a:r>
            <a:r>
              <a:rPr lang="tr-TR" sz="2800" b="1" i="1" dirty="0" smtClean="0">
                <a:latin typeface="Times New Roman" pitchFamily="18" charset="0"/>
                <a:cs typeface="Times New Roman" pitchFamily="18" charset="0"/>
              </a:rPr>
              <a:t>kriz kavramı</a:t>
            </a:r>
            <a:r>
              <a:rPr lang="tr-TR" sz="2800" dirty="0" smtClean="0">
                <a:latin typeface="Times New Roman" pitchFamily="18" charset="0"/>
                <a:cs typeface="Times New Roman" pitchFamily="18" charset="0"/>
              </a:rPr>
              <a:t>, ülkeler açısından önemli hale gelmiş ve sıkça kullanılmaya başlanan kavramlardan bir tanesi olmuştur .</a:t>
            </a:r>
            <a:endParaRPr lang="tr-TR"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428596" y="428604"/>
            <a:ext cx="8215370" cy="6124754"/>
          </a:xfrm>
          <a:prstGeom prst="rect">
            <a:avLst/>
          </a:prstGeom>
        </p:spPr>
        <p:txBody>
          <a:bodyPr wrap="square">
            <a:spAutoFit/>
          </a:bodyPr>
          <a:lstStyle/>
          <a:p>
            <a:pPr algn="just"/>
            <a:r>
              <a:rPr lang="tr-TR" sz="2800" b="1" u="sng" dirty="0" smtClean="0">
                <a:latin typeface="Times New Roman" pitchFamily="18" charset="0"/>
                <a:cs typeface="Times New Roman" pitchFamily="18" charset="0"/>
              </a:rPr>
              <a:t>Genel Çerçevede Kriz</a:t>
            </a:r>
          </a:p>
          <a:p>
            <a:pPr algn="just"/>
            <a:endParaRPr lang="tr-TR" sz="2800" b="1" i="1" dirty="0" smtClean="0">
              <a:latin typeface="Times New Roman" pitchFamily="18" charset="0"/>
              <a:cs typeface="Times New Roman" pitchFamily="18" charset="0"/>
            </a:endParaRPr>
          </a:p>
          <a:p>
            <a:pPr algn="just"/>
            <a:r>
              <a:rPr lang="tr-TR" sz="2800" b="1" i="1" dirty="0" smtClean="0">
                <a:latin typeface="Times New Roman" pitchFamily="18" charset="0"/>
                <a:cs typeface="Times New Roman" pitchFamily="18" charset="0"/>
              </a:rPr>
              <a:t>Kriz, </a:t>
            </a:r>
            <a:r>
              <a:rPr lang="tr-TR" sz="2800" dirty="0" smtClean="0">
                <a:latin typeface="Times New Roman" pitchFamily="18" charset="0"/>
                <a:cs typeface="Times New Roman" pitchFamily="18" charset="0"/>
              </a:rPr>
              <a:t>önceden bilinmeyen ya da öngörülemeyen ekonomik ve ekonomik olmayan bazı gelişmelerin etkisiyle </a:t>
            </a:r>
            <a:r>
              <a:rPr lang="tr-TR" sz="2800" i="1" dirty="0" smtClean="0">
                <a:latin typeface="Times New Roman" pitchFamily="18" charset="0"/>
                <a:cs typeface="Times New Roman" pitchFamily="18" charset="0"/>
              </a:rPr>
              <a:t>ekonomik konjonktürdeki yön değiştirmeyi</a:t>
            </a:r>
            <a:r>
              <a:rPr lang="tr-TR" sz="2800" dirty="0" smtClean="0">
                <a:latin typeface="Times New Roman" pitchFamily="18" charset="0"/>
                <a:cs typeface="Times New Roman" pitchFamily="18" charset="0"/>
              </a:rPr>
              <a:t>, yani genişleme ya da sürekli bir ilerleme döneminden uzun ya da kısa bir bunalım veya daralma evresine geçişi ifade etmektedir. </a:t>
            </a:r>
          </a:p>
          <a:p>
            <a:pPr algn="just"/>
            <a:endParaRPr lang="tr-TR" sz="2800" dirty="0" smtClean="0">
              <a:latin typeface="Times New Roman" pitchFamily="18" charset="0"/>
              <a:cs typeface="Times New Roman" pitchFamily="18" charset="0"/>
            </a:endParaRPr>
          </a:p>
          <a:p>
            <a:pPr algn="just"/>
            <a:r>
              <a:rPr lang="tr-TR" sz="2800" dirty="0" smtClean="0">
                <a:latin typeface="Times New Roman" pitchFamily="18" charset="0"/>
                <a:cs typeface="Times New Roman" pitchFamily="18" charset="0"/>
              </a:rPr>
              <a:t>Dünyanın farklı bölgelerinde değişik tipte reel ve finansal krizler yaşanmıştır. Türkiye’de yaşanmış ve Türkiye’nin etkilediği pek çok kriz olmasına karşın, etkilerinin derinliği açısından </a:t>
            </a:r>
            <a:br>
              <a:rPr lang="tr-TR" sz="2800" dirty="0" smtClean="0">
                <a:latin typeface="Times New Roman" pitchFamily="18" charset="0"/>
                <a:cs typeface="Times New Roman" pitchFamily="18" charset="0"/>
              </a:rPr>
            </a:br>
            <a:r>
              <a:rPr lang="tr-TR" sz="2800" b="1" i="1" dirty="0" smtClean="0">
                <a:latin typeface="Times New Roman" pitchFamily="18" charset="0"/>
                <a:cs typeface="Times New Roman" pitchFamily="18" charset="0"/>
              </a:rPr>
              <a:t>1994, 1998, 2001 ve 2008 </a:t>
            </a:r>
            <a:r>
              <a:rPr lang="tr-TR" sz="2800" dirty="0" smtClean="0">
                <a:latin typeface="Times New Roman" pitchFamily="18" charset="0"/>
                <a:cs typeface="Times New Roman" pitchFamily="18" charset="0"/>
              </a:rPr>
              <a:t>krizleri önem taşımaktadır.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500034" y="1720840"/>
            <a:ext cx="8143932" cy="3539430"/>
          </a:xfrm>
          <a:prstGeom prst="rect">
            <a:avLst/>
          </a:prstGeom>
        </p:spPr>
        <p:txBody>
          <a:bodyPr wrap="square">
            <a:spAutoFit/>
          </a:bodyPr>
          <a:lstStyle/>
          <a:p>
            <a:pPr algn="just"/>
            <a:r>
              <a:rPr lang="tr-TR" sz="3200" dirty="0" smtClean="0">
                <a:latin typeface="Times New Roman" pitchFamily="18" charset="0"/>
                <a:cs typeface="Times New Roman" pitchFamily="18" charset="0"/>
              </a:rPr>
              <a:t>Ekonomik krizlerin derinliğine bağlı olarak ortaya çıkan etkiler </a:t>
            </a:r>
            <a:r>
              <a:rPr lang="tr-TR" sz="3200" u="sng" dirty="0" smtClean="0">
                <a:latin typeface="Times New Roman" pitchFamily="18" charset="0"/>
                <a:cs typeface="Times New Roman" pitchFamily="18" charset="0"/>
              </a:rPr>
              <a:t>aile içi şiddet </a:t>
            </a:r>
            <a:r>
              <a:rPr lang="tr-TR" sz="3200" dirty="0" smtClean="0">
                <a:latin typeface="Times New Roman" pitchFamily="18" charset="0"/>
                <a:cs typeface="Times New Roman" pitchFamily="18" charset="0"/>
              </a:rPr>
              <a:t>ve </a:t>
            </a:r>
            <a:r>
              <a:rPr lang="tr-TR" sz="3200" u="sng" dirty="0" smtClean="0">
                <a:latin typeface="Times New Roman" pitchFamily="18" charset="0"/>
                <a:cs typeface="Times New Roman" pitchFamily="18" charset="0"/>
              </a:rPr>
              <a:t>geçimsizlik,</a:t>
            </a:r>
            <a:r>
              <a:rPr lang="tr-TR" sz="3200" dirty="0" smtClean="0">
                <a:latin typeface="Times New Roman" pitchFamily="18" charset="0"/>
                <a:cs typeface="Times New Roman" pitchFamily="18" charset="0"/>
              </a:rPr>
              <a:t> </a:t>
            </a:r>
            <a:r>
              <a:rPr lang="tr-TR" sz="3200" u="sng" dirty="0" smtClean="0">
                <a:latin typeface="Times New Roman" pitchFamily="18" charset="0"/>
                <a:cs typeface="Times New Roman" pitchFamily="18" charset="0"/>
              </a:rPr>
              <a:t>suç oranlarında artış, </a:t>
            </a:r>
            <a:r>
              <a:rPr lang="tr-TR" sz="3200" dirty="0" smtClean="0">
                <a:latin typeface="Times New Roman" pitchFamily="18" charset="0"/>
                <a:cs typeface="Times New Roman" pitchFamily="18" charset="0"/>
              </a:rPr>
              <a:t> </a:t>
            </a:r>
            <a:r>
              <a:rPr lang="tr-TR" sz="3200" u="sng" dirty="0" smtClean="0">
                <a:latin typeface="Times New Roman" pitchFamily="18" charset="0"/>
                <a:cs typeface="Times New Roman" pitchFamily="18" charset="0"/>
              </a:rPr>
              <a:t>yoksulluk,</a:t>
            </a:r>
            <a:r>
              <a:rPr lang="tr-TR" sz="3200" dirty="0" smtClean="0">
                <a:latin typeface="Times New Roman" pitchFamily="18" charset="0"/>
                <a:cs typeface="Times New Roman" pitchFamily="18" charset="0"/>
              </a:rPr>
              <a:t> </a:t>
            </a:r>
            <a:r>
              <a:rPr lang="tr-TR" sz="3200" u="sng" dirty="0" smtClean="0">
                <a:latin typeface="Times New Roman" pitchFamily="18" charset="0"/>
                <a:cs typeface="Times New Roman" pitchFamily="18" charset="0"/>
              </a:rPr>
              <a:t>boşanma,</a:t>
            </a:r>
            <a:r>
              <a:rPr lang="tr-TR" sz="3200" dirty="0" smtClean="0">
                <a:latin typeface="Times New Roman" pitchFamily="18" charset="0"/>
                <a:cs typeface="Times New Roman" pitchFamily="18" charset="0"/>
              </a:rPr>
              <a:t> </a:t>
            </a:r>
            <a:r>
              <a:rPr lang="tr-TR" sz="3200" u="sng" dirty="0" smtClean="0">
                <a:latin typeface="Times New Roman" pitchFamily="18" charset="0"/>
                <a:cs typeface="Times New Roman" pitchFamily="18" charset="0"/>
              </a:rPr>
              <a:t>evlenme </a:t>
            </a:r>
            <a:r>
              <a:rPr lang="tr-TR" sz="3200" dirty="0" smtClean="0">
                <a:latin typeface="Times New Roman" pitchFamily="18" charset="0"/>
                <a:cs typeface="Times New Roman" pitchFamily="18" charset="0"/>
              </a:rPr>
              <a:t>ve </a:t>
            </a:r>
            <a:r>
              <a:rPr lang="tr-TR" sz="3200" u="sng" dirty="0" smtClean="0">
                <a:latin typeface="Times New Roman" pitchFamily="18" charset="0"/>
                <a:cs typeface="Times New Roman" pitchFamily="18" charset="0"/>
              </a:rPr>
              <a:t>intihar</a:t>
            </a:r>
            <a:r>
              <a:rPr lang="tr-TR" sz="3200" dirty="0" smtClean="0">
                <a:latin typeface="Times New Roman" pitchFamily="18" charset="0"/>
                <a:cs typeface="Times New Roman" pitchFamily="18" charset="0"/>
              </a:rPr>
              <a:t> gibi çoğunlukla nicelleştirilmesi güç olan, toplumsal ve sosyal yapıyı olumsuz etkileyen durumlar meydana getirmektedir.</a:t>
            </a:r>
            <a:endParaRPr lang="tr-TR"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57158" y="500042"/>
            <a:ext cx="8286808" cy="6124754"/>
          </a:xfrm>
          <a:prstGeom prst="rect">
            <a:avLst/>
          </a:prstGeom>
        </p:spPr>
        <p:txBody>
          <a:bodyPr wrap="square">
            <a:spAutoFit/>
          </a:bodyPr>
          <a:lstStyle/>
          <a:p>
            <a:pPr algn="just"/>
            <a:r>
              <a:rPr lang="tr-TR" sz="2800" dirty="0" smtClean="0">
                <a:latin typeface="Times New Roman" pitchFamily="18" charset="0"/>
                <a:cs typeface="Times New Roman" pitchFamily="18" charset="0"/>
              </a:rPr>
              <a:t>Gerek ülke gerekse birey düzeyinde pek çok yıkıcı etkisi olan </a:t>
            </a:r>
            <a:r>
              <a:rPr lang="tr-TR" sz="2800" b="1" i="1" dirty="0" smtClean="0">
                <a:latin typeface="Times New Roman" pitchFamily="18" charset="0"/>
                <a:cs typeface="Times New Roman" pitchFamily="18" charset="0"/>
              </a:rPr>
              <a:t>ekonomik krizler </a:t>
            </a:r>
            <a:r>
              <a:rPr lang="tr-TR" sz="2800" dirty="0" smtClean="0">
                <a:latin typeface="Times New Roman" pitchFamily="18" charset="0"/>
                <a:cs typeface="Times New Roman" pitchFamily="18" charset="0"/>
              </a:rPr>
              <a:t>temel olarak işsizlik, gelirin azalması, sosyal sınıflar arasındaki gelir dağılımı adaletsizliğinin artması, yoksulluğun artması, bunların sonucunda hayat standartlarının değişmesi gibi makroekonomik ve sosyoekonomik sonuçların ortaya çıkmasına neden olmaktadır.</a:t>
            </a:r>
          </a:p>
          <a:p>
            <a:pPr algn="just"/>
            <a:r>
              <a:rPr lang="tr-TR" sz="2800" dirty="0" smtClean="0">
                <a:latin typeface="Times New Roman" pitchFamily="18" charset="0"/>
                <a:cs typeface="Times New Roman" pitchFamily="18" charset="0"/>
              </a:rPr>
              <a:t> </a:t>
            </a:r>
          </a:p>
          <a:p>
            <a:pPr algn="just"/>
            <a:r>
              <a:rPr lang="tr-TR" sz="2800" dirty="0" smtClean="0">
                <a:latin typeface="Times New Roman" pitchFamily="18" charset="0"/>
                <a:cs typeface="Times New Roman" pitchFamily="18" charset="0"/>
              </a:rPr>
              <a:t>Bu sonuçların etki alanları büyüdükçe yaşanılan krizler önemli bir sosyal sorun olarak kabul edilmektedir. Çünkü ekonomik krizlerin ülke üzerindeki etkileri krizle birlikte ortaya çıkmasına rağmen, bu etkiler kısa ve uzun dönemde çeşitli durumlar için farklı özellikler taşıyabilmektedir.</a:t>
            </a:r>
            <a:endParaRPr lang="tr-TR"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4786314" y="4857760"/>
            <a:ext cx="184731" cy="369332"/>
          </a:xfrm>
          <a:prstGeom prst="rect">
            <a:avLst/>
          </a:prstGeom>
          <a:noFill/>
        </p:spPr>
        <p:txBody>
          <a:bodyPr wrap="none" rtlCol="0">
            <a:spAutoFit/>
          </a:bodyPr>
          <a:lstStyle/>
          <a:p>
            <a:endParaRPr lang="tr-TR" dirty="0"/>
          </a:p>
        </p:txBody>
      </p:sp>
      <p:sp>
        <p:nvSpPr>
          <p:cNvPr id="10" name="9 Dikdörtgen"/>
          <p:cNvSpPr/>
          <p:nvPr/>
        </p:nvSpPr>
        <p:spPr>
          <a:xfrm>
            <a:off x="357158" y="357166"/>
            <a:ext cx="3786214" cy="6370975"/>
          </a:xfrm>
          <a:prstGeom prst="rect">
            <a:avLst/>
          </a:prstGeom>
        </p:spPr>
        <p:txBody>
          <a:bodyPr wrap="square">
            <a:spAutoFit/>
          </a:bodyPr>
          <a:lstStyle/>
          <a:p>
            <a:pPr algn="just"/>
            <a:r>
              <a:rPr lang="tr-TR" sz="2400" b="1" i="1" dirty="0" smtClean="0">
                <a:latin typeface="Times New Roman" pitchFamily="18" charset="0"/>
                <a:cs typeface="Times New Roman" pitchFamily="18" charset="0"/>
              </a:rPr>
              <a:t>Ekonomik krizler öncelikle </a:t>
            </a:r>
            <a:r>
              <a:rPr lang="tr-TR" sz="2400" dirty="0" smtClean="0">
                <a:latin typeface="Times New Roman" pitchFamily="18" charset="0"/>
                <a:cs typeface="Times New Roman" pitchFamily="18" charset="0"/>
              </a:rPr>
              <a:t>insanların işsiz ve parasız kalma düşüncesine kapılmalarını sağlamakta, onların temel içgüdülerinin güvenini tehdit etmektedir. Ekonomik krizler, işsizlik sorununu had safhaya getirerek yaşam koşulları bakımından insanlara olumsuz sonuçlar sunmaktadır. İşsizlik sorunu ile karşı karşıya kalan çalışanlar yaşam tarzlarını sorgulamaya ve gelecekle ilgili kaygı duymaya başlamaktadırlar. </a:t>
            </a:r>
            <a:endParaRPr lang="tr-TR" sz="2400" dirty="0">
              <a:latin typeface="Times New Roman" pitchFamily="18" charset="0"/>
              <a:cs typeface="Times New Roman" pitchFamily="18" charset="0"/>
            </a:endParaRPr>
          </a:p>
        </p:txBody>
      </p:sp>
      <p:pic>
        <p:nvPicPr>
          <p:cNvPr id="11" name="10 Resim" descr="kuresel-ekonomik-kriz.jpg"/>
          <p:cNvPicPr>
            <a:picLocks noChangeAspect="1"/>
          </p:cNvPicPr>
          <p:nvPr/>
        </p:nvPicPr>
        <p:blipFill>
          <a:blip r:embed="rId2"/>
          <a:stretch>
            <a:fillRect/>
          </a:stretch>
        </p:blipFill>
        <p:spPr>
          <a:xfrm>
            <a:off x="4643438" y="500042"/>
            <a:ext cx="4143404" cy="60722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57158" y="2857496"/>
            <a:ext cx="8215370" cy="3477875"/>
          </a:xfrm>
          <a:prstGeom prst="rect">
            <a:avLst/>
          </a:prstGeom>
        </p:spPr>
        <p:txBody>
          <a:bodyPr wrap="square">
            <a:spAutoFit/>
          </a:bodyPr>
          <a:lstStyle/>
          <a:p>
            <a:pPr algn="just"/>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Öncelikle geçim kaygısı, bunun gerisinde yaşamlarını devam ettirme dürtüsü ile çalışan insanlar çalışamama psikolojisi ile çeşitli sorunlar yaşarlar. </a:t>
            </a:r>
          </a:p>
          <a:p>
            <a:pPr algn="just"/>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Temel ihtiyaçlarını bile karşılayamayacağı endişesinden dolayı hayal kırıklığı içinde </a:t>
            </a:r>
            <a:r>
              <a:rPr lang="tr-TR" sz="2000" b="1" dirty="0" smtClean="0">
                <a:latin typeface="Times New Roman" pitchFamily="18" charset="0"/>
                <a:cs typeface="Times New Roman" pitchFamily="18" charset="0"/>
              </a:rPr>
              <a:t>gergin</a:t>
            </a:r>
            <a:r>
              <a:rPr lang="tr-TR" sz="2000" dirty="0" smtClean="0">
                <a:latin typeface="Times New Roman" pitchFamily="18" charset="0"/>
                <a:cs typeface="Times New Roman" pitchFamily="18" charset="0"/>
              </a:rPr>
              <a:t>, </a:t>
            </a:r>
            <a:r>
              <a:rPr lang="tr-TR" sz="2000" b="1" dirty="0" smtClean="0">
                <a:latin typeface="Times New Roman" pitchFamily="18" charset="0"/>
                <a:cs typeface="Times New Roman" pitchFamily="18" charset="0"/>
              </a:rPr>
              <a:t>agresif</a:t>
            </a:r>
            <a:r>
              <a:rPr lang="tr-TR" sz="2000" dirty="0" smtClean="0">
                <a:latin typeface="Times New Roman" pitchFamily="18" charset="0"/>
                <a:cs typeface="Times New Roman" pitchFamily="18" charset="0"/>
              </a:rPr>
              <a:t> ve </a:t>
            </a:r>
            <a:r>
              <a:rPr lang="tr-TR" sz="2000" b="1" dirty="0" smtClean="0">
                <a:latin typeface="Times New Roman" pitchFamily="18" charset="0"/>
                <a:cs typeface="Times New Roman" pitchFamily="18" charset="0"/>
              </a:rPr>
              <a:t>saldırgan davranışlar </a:t>
            </a:r>
            <a:r>
              <a:rPr lang="tr-TR" sz="2000" dirty="0" smtClean="0">
                <a:latin typeface="Times New Roman" pitchFamily="18" charset="0"/>
                <a:cs typeface="Times New Roman" pitchFamily="18" charset="0"/>
              </a:rPr>
              <a:t>sergileyebilirler. Her gün işe giderken "bugün kim işten çıkarılacak, acaba ben mi?' diye düşünerek endişeli, gergin ve kaygılı bir ruh haline bürünebilirler. </a:t>
            </a:r>
          </a:p>
          <a:p>
            <a:pPr algn="just"/>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Böyle bir durumda da insanların iş verimleri düşer, motivasyonları azalır ve sağlıkları bozulur.</a:t>
            </a:r>
            <a:endParaRPr lang="tr-TR" sz="2000" dirty="0">
              <a:latin typeface="Times New Roman" pitchFamily="18" charset="0"/>
              <a:cs typeface="Times New Roman" pitchFamily="18" charset="0"/>
            </a:endParaRPr>
          </a:p>
        </p:txBody>
      </p:sp>
      <p:pic>
        <p:nvPicPr>
          <p:cNvPr id="6" name="5 Resim" descr="indir.jpg"/>
          <p:cNvPicPr>
            <a:picLocks noChangeAspect="1"/>
          </p:cNvPicPr>
          <p:nvPr/>
        </p:nvPicPr>
        <p:blipFill>
          <a:blip r:embed="rId2"/>
          <a:stretch>
            <a:fillRect/>
          </a:stretch>
        </p:blipFill>
        <p:spPr>
          <a:xfrm>
            <a:off x="1071538" y="285728"/>
            <a:ext cx="6715172" cy="2714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1643050"/>
            <a:ext cx="8715404" cy="4985980"/>
          </a:xfrm>
          <a:prstGeom prst="rect">
            <a:avLst/>
          </a:prstGeom>
        </p:spPr>
        <p:txBody>
          <a:bodyPr wrap="square">
            <a:spAutoFit/>
          </a:bodyPr>
          <a:lstStyle/>
          <a:p>
            <a:pPr algn="just"/>
            <a:r>
              <a:rPr lang="tr-TR" sz="2000" b="1" dirty="0" smtClean="0">
                <a:latin typeface="Times New Roman" pitchFamily="18" charset="0"/>
                <a:cs typeface="Times New Roman" pitchFamily="18" charset="0"/>
              </a:rPr>
              <a:t>Stres bozuklukları, </a:t>
            </a:r>
          </a:p>
          <a:p>
            <a:pPr algn="just"/>
            <a:r>
              <a:rPr lang="tr-TR" sz="2000" b="1" dirty="0" smtClean="0">
                <a:latin typeface="Times New Roman" pitchFamily="18" charset="0"/>
                <a:cs typeface="Times New Roman" pitchFamily="18" charset="0"/>
              </a:rPr>
              <a:t>depresyon, </a:t>
            </a:r>
          </a:p>
          <a:p>
            <a:pPr algn="just"/>
            <a:r>
              <a:rPr lang="tr-TR" sz="2000" b="1" dirty="0" smtClean="0">
                <a:latin typeface="Times New Roman" pitchFamily="18" charset="0"/>
                <a:cs typeface="Times New Roman" pitchFamily="18" charset="0"/>
              </a:rPr>
              <a:t>umutsuzluk, </a:t>
            </a:r>
          </a:p>
          <a:p>
            <a:pPr algn="just"/>
            <a:r>
              <a:rPr lang="tr-TR" sz="2000" b="1" dirty="0" smtClean="0">
                <a:latin typeface="Times New Roman" pitchFamily="18" charset="0"/>
                <a:cs typeface="Times New Roman" pitchFamily="18" charset="0"/>
              </a:rPr>
              <a:t>içe kapanma, </a:t>
            </a:r>
          </a:p>
          <a:p>
            <a:pPr algn="just"/>
            <a:r>
              <a:rPr lang="tr-TR" sz="2000" b="1" dirty="0" smtClean="0">
                <a:latin typeface="Times New Roman" pitchFamily="18" charset="0"/>
                <a:cs typeface="Times New Roman" pitchFamily="18" charset="0"/>
              </a:rPr>
              <a:t>öz saygı yitimi, </a:t>
            </a:r>
          </a:p>
          <a:p>
            <a:pPr algn="just"/>
            <a:r>
              <a:rPr lang="tr-TR" sz="2000" b="1" dirty="0" smtClean="0">
                <a:latin typeface="Times New Roman" pitchFamily="18" charset="0"/>
                <a:cs typeface="Times New Roman" pitchFamily="18" charset="0"/>
              </a:rPr>
              <a:t>bunaltı ve davranış bozuklukları gibi ruh sağlığı sorunları yaşanır</a:t>
            </a:r>
            <a:r>
              <a:rPr lang="tr-TR" sz="2000" dirty="0" smtClean="0">
                <a:latin typeface="Times New Roman" pitchFamily="18" charset="0"/>
                <a:cs typeface="Times New Roman" pitchFamily="18" charset="0"/>
              </a:rPr>
              <a:t>. </a:t>
            </a:r>
          </a:p>
          <a:p>
            <a:pPr algn="just"/>
            <a:r>
              <a:rPr lang="tr-TR" sz="2000" dirty="0" smtClean="0">
                <a:latin typeface="Times New Roman" pitchFamily="18" charset="0"/>
                <a:cs typeface="Times New Roman" pitchFamily="18" charset="0"/>
              </a:rPr>
              <a:t>İntiharlar üzerinde bile doğrudan işsizliğin dolaylı olarak ekonomik krizlerin etkisi olduğu bilinir. </a:t>
            </a:r>
          </a:p>
          <a:p>
            <a:pPr algn="just"/>
            <a:endParaRPr lang="tr-TR"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Örneğin işsizlik ve intihar arasındaki nedensel ilişkiyi araştıran bir çalışmada, “İşsiz olan bireylerin çalışanlara göre intihara bağlı ölümlerinin 2-3 kat arttığının” tespit edildiği ve intiharın ekonomik krizle ilişkisinin ele alındığı bir araştırmaya göre, 1997 Güney Doğu Asya krizi sonrasında </a:t>
            </a:r>
            <a:r>
              <a:rPr lang="tr-TR" sz="2000" b="1" dirty="0" smtClean="0">
                <a:latin typeface="Times New Roman" pitchFamily="18" charset="0"/>
                <a:cs typeface="Times New Roman" pitchFamily="18" charset="0"/>
              </a:rPr>
              <a:t>Kore’de</a:t>
            </a:r>
            <a:r>
              <a:rPr lang="tr-TR" sz="2000" dirty="0" smtClean="0">
                <a:latin typeface="Times New Roman" pitchFamily="18" charset="0"/>
                <a:cs typeface="Times New Roman" pitchFamily="18" charset="0"/>
              </a:rPr>
              <a:t> intihar oranlarının </a:t>
            </a:r>
            <a:r>
              <a:rPr lang="tr-TR" sz="2000" b="1" dirty="0" smtClean="0">
                <a:latin typeface="Times New Roman" pitchFamily="18" charset="0"/>
                <a:cs typeface="Times New Roman" pitchFamily="18" charset="0"/>
              </a:rPr>
              <a:t>% 63 </a:t>
            </a:r>
            <a:r>
              <a:rPr lang="tr-TR" sz="2000" dirty="0" smtClean="0">
                <a:latin typeface="Times New Roman" pitchFamily="18" charset="0"/>
                <a:cs typeface="Times New Roman" pitchFamily="18" charset="0"/>
              </a:rPr>
              <a:t>oranında arttığını dile getirmiştir. Bu şekilde işle ilgili ruhsal sorunlar yaşayan insanların yaşadıkları bu sorunlar ev ve özel yaşamlarına da yansıyacağından dolayı aile içi gerginliklerin ve çatışmaların yaşanması da kaçınılmaz olur.</a:t>
            </a:r>
            <a:endParaRPr lang="tr-TR" sz="2000" dirty="0">
              <a:latin typeface="Times New Roman" pitchFamily="18" charset="0"/>
              <a:cs typeface="Times New Roman" pitchFamily="18" charset="0"/>
            </a:endParaRPr>
          </a:p>
        </p:txBody>
      </p:sp>
      <p:pic>
        <p:nvPicPr>
          <p:cNvPr id="6" name="5 Resim" descr="travma-foto-e1486546394909.jpg"/>
          <p:cNvPicPr>
            <a:picLocks noChangeAspect="1"/>
          </p:cNvPicPr>
          <p:nvPr/>
        </p:nvPicPr>
        <p:blipFill>
          <a:blip r:embed="rId2"/>
          <a:stretch>
            <a:fillRect/>
          </a:stretch>
        </p:blipFill>
        <p:spPr>
          <a:xfrm>
            <a:off x="7072330" y="500042"/>
            <a:ext cx="1857388" cy="1857388"/>
          </a:xfrm>
          <a:prstGeom prst="rect">
            <a:avLst/>
          </a:prstGeom>
        </p:spPr>
      </p:pic>
      <p:pic>
        <p:nvPicPr>
          <p:cNvPr id="7" name="6 Resim" descr="thumbs_b_c_a403f0f6349e602db0af0e5653af0a7d.jpg"/>
          <p:cNvPicPr>
            <a:picLocks noChangeAspect="1"/>
          </p:cNvPicPr>
          <p:nvPr/>
        </p:nvPicPr>
        <p:blipFill>
          <a:blip r:embed="rId3"/>
          <a:stretch>
            <a:fillRect/>
          </a:stretch>
        </p:blipFill>
        <p:spPr>
          <a:xfrm>
            <a:off x="2643174" y="571480"/>
            <a:ext cx="2000264" cy="1857388"/>
          </a:xfrm>
          <a:prstGeom prst="rect">
            <a:avLst/>
          </a:prstGeom>
        </p:spPr>
      </p:pic>
      <p:pic>
        <p:nvPicPr>
          <p:cNvPr id="8" name="7 Resim" descr="unname.jpg"/>
          <p:cNvPicPr>
            <a:picLocks noChangeAspect="1"/>
          </p:cNvPicPr>
          <p:nvPr/>
        </p:nvPicPr>
        <p:blipFill>
          <a:blip r:embed="rId4"/>
          <a:stretch>
            <a:fillRect/>
          </a:stretch>
        </p:blipFill>
        <p:spPr>
          <a:xfrm>
            <a:off x="4857752" y="1214422"/>
            <a:ext cx="2081210" cy="185738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428596" y="1142984"/>
            <a:ext cx="8358246" cy="4893647"/>
          </a:xfrm>
          <a:prstGeom prst="rect">
            <a:avLst/>
          </a:prstGeom>
        </p:spPr>
        <p:txBody>
          <a:bodyPr wrap="square">
            <a:spAutoFit/>
          </a:bodyPr>
          <a:lstStyle/>
          <a:p>
            <a:r>
              <a:rPr lang="tr-TR" sz="2400" dirty="0" smtClean="0">
                <a:latin typeface="Times New Roman" pitchFamily="18" charset="0"/>
                <a:cs typeface="Times New Roman" pitchFamily="18" charset="0"/>
              </a:rPr>
              <a:t>Ekonomik krizler sadece işsizliğin artmasına yol açmakla kalmazlar, </a:t>
            </a:r>
            <a:r>
              <a:rPr lang="tr-TR" sz="2400" i="1" dirty="0" smtClean="0">
                <a:latin typeface="Times New Roman" pitchFamily="18" charset="0"/>
                <a:cs typeface="Times New Roman" pitchFamily="18" charset="0"/>
              </a:rPr>
              <a:t>aynı zamanda insanların yaşam standartlarına ilişkin bir düşüşe de neden olurlar.</a:t>
            </a:r>
          </a:p>
          <a:p>
            <a:endParaRPr lang="tr-TR" sz="2400" dirty="0" smtClean="0">
              <a:latin typeface="Times New Roman" pitchFamily="18" charset="0"/>
              <a:cs typeface="Times New Roman" pitchFamily="18" charset="0"/>
            </a:endParaRPr>
          </a:p>
          <a:p>
            <a:r>
              <a:rPr lang="tr-TR" sz="2400" dirty="0" smtClean="0">
                <a:latin typeface="Times New Roman" pitchFamily="18" charset="0"/>
                <a:cs typeface="Times New Roman" pitchFamily="18" charset="0"/>
              </a:rPr>
              <a:t>Ekonomik kriz sebebiyle işyerlerindeki faaliyetlerin tamamen veya kısmen geçici olarak durdurulması halinde oluşan işsizlik, sonuçta </a:t>
            </a:r>
            <a:r>
              <a:rPr lang="tr-TR" sz="2400" b="1" u="sng" dirty="0" smtClean="0">
                <a:latin typeface="Times New Roman" pitchFamily="18" charset="0"/>
                <a:cs typeface="Times New Roman" pitchFamily="18" charset="0"/>
              </a:rPr>
              <a:t>yoksulluğun</a:t>
            </a:r>
            <a:r>
              <a:rPr lang="tr-TR" sz="2400" dirty="0" smtClean="0">
                <a:latin typeface="Times New Roman" pitchFamily="18" charset="0"/>
                <a:cs typeface="Times New Roman" pitchFamily="18" charset="0"/>
              </a:rPr>
              <a:t> yaşanmasına neden olur. </a:t>
            </a:r>
          </a:p>
          <a:p>
            <a:endParaRPr lang="tr-TR" sz="2400" dirty="0" smtClean="0">
              <a:latin typeface="Times New Roman" pitchFamily="18" charset="0"/>
              <a:cs typeface="Times New Roman" pitchFamily="18" charset="0"/>
            </a:endParaRPr>
          </a:p>
          <a:p>
            <a:r>
              <a:rPr lang="tr-TR" sz="2400" dirty="0" smtClean="0">
                <a:latin typeface="Times New Roman" pitchFamily="18" charset="0"/>
                <a:cs typeface="Times New Roman" pitchFamily="18" charset="0"/>
              </a:rPr>
              <a:t>Kriz dönemlerinde yoksulluğun artması ve yoksulluğun en doğrudan sonucu sayılabilen </a:t>
            </a:r>
            <a:r>
              <a:rPr lang="tr-TR" sz="2400" b="1" i="1" dirty="0" smtClean="0">
                <a:latin typeface="Times New Roman" pitchFamily="18" charset="0"/>
                <a:cs typeface="Times New Roman" pitchFamily="18" charset="0"/>
              </a:rPr>
              <a:t>açlık</a:t>
            </a:r>
            <a:r>
              <a:rPr lang="tr-TR" sz="2400" dirty="0" smtClean="0">
                <a:latin typeface="Times New Roman" pitchFamily="18" charset="0"/>
                <a:cs typeface="Times New Roman" pitchFamily="18" charset="0"/>
              </a:rPr>
              <a:t> ile insanlar yaşam desteğinin tehdit edildiği duygusunu yaşarlar. </a:t>
            </a:r>
          </a:p>
          <a:p>
            <a:endParaRPr lang="tr-TR" sz="2400" dirty="0" smtClean="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57158" y="357166"/>
            <a:ext cx="8358246" cy="2862322"/>
          </a:xfrm>
          <a:prstGeom prst="rect">
            <a:avLst/>
          </a:prstGeom>
        </p:spPr>
        <p:txBody>
          <a:bodyPr wrap="square">
            <a:spAutoFit/>
          </a:bodyPr>
          <a:lstStyle/>
          <a:p>
            <a:r>
              <a:rPr lang="tr-TR" sz="2000" dirty="0" smtClean="0">
                <a:latin typeface="Times New Roman" pitchFamily="18" charset="0"/>
                <a:cs typeface="Times New Roman" pitchFamily="18" charset="0"/>
              </a:rPr>
              <a:t>Enfeksiyon hastalıklarına zemin hazırlanır ve bu yolla ölümler meydana gelir. </a:t>
            </a:r>
          </a:p>
          <a:p>
            <a:r>
              <a:rPr lang="tr-TR" sz="2000" dirty="0" smtClean="0">
                <a:latin typeface="Times New Roman" pitchFamily="18" charset="0"/>
                <a:cs typeface="Times New Roman" pitchFamily="18" charset="0"/>
              </a:rPr>
              <a:t>Özellikle beş yaş altı çocuklarda açlık sonucu binlerce ölüme neden olur. </a:t>
            </a:r>
          </a:p>
          <a:p>
            <a:endParaRPr lang="tr-TR" sz="2000"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Yani </a:t>
            </a:r>
            <a:r>
              <a:rPr lang="tr-TR" sz="2000" i="1" dirty="0" smtClean="0">
                <a:latin typeface="Times New Roman" pitchFamily="18" charset="0"/>
                <a:cs typeface="Times New Roman" pitchFamily="18" charset="0"/>
              </a:rPr>
              <a:t>yoksulluk</a:t>
            </a:r>
            <a:r>
              <a:rPr lang="tr-TR" sz="2000" b="1"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ekonomik krizlerin </a:t>
            </a:r>
            <a:r>
              <a:rPr lang="tr-TR" sz="2000" b="1" i="1" dirty="0" smtClean="0">
                <a:latin typeface="Times New Roman" pitchFamily="18" charset="0"/>
                <a:cs typeface="Times New Roman" pitchFamily="18" charset="0"/>
              </a:rPr>
              <a:t>insanların sağlığı </a:t>
            </a:r>
            <a:r>
              <a:rPr lang="tr-TR" sz="2000" dirty="0" smtClean="0">
                <a:latin typeface="Times New Roman" pitchFamily="18" charset="0"/>
                <a:cs typeface="Times New Roman" pitchFamily="18" charset="0"/>
              </a:rPr>
              <a:t>üzerindeki en önemli etkisini oluşturan unsurlardan biri olmaktadır. </a:t>
            </a:r>
          </a:p>
          <a:p>
            <a:endParaRPr lang="tr-TR" sz="2000"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1990 yılından sonra </a:t>
            </a:r>
            <a:r>
              <a:rPr lang="tr-TR" sz="2000" b="1" dirty="0" smtClean="0">
                <a:latin typeface="Times New Roman" pitchFamily="18" charset="0"/>
                <a:cs typeface="Times New Roman" pitchFamily="18" charset="0"/>
              </a:rPr>
              <a:t>Rusya’da</a:t>
            </a:r>
            <a:r>
              <a:rPr lang="tr-TR" sz="2000" dirty="0" smtClean="0">
                <a:latin typeface="Times New Roman" pitchFamily="18" charset="0"/>
                <a:cs typeface="Times New Roman" pitchFamily="18" charset="0"/>
              </a:rPr>
              <a:t> yaşanan </a:t>
            </a:r>
            <a:r>
              <a:rPr lang="tr-TR" sz="2000" i="1" dirty="0" smtClean="0">
                <a:latin typeface="Times New Roman" pitchFamily="18" charset="0"/>
                <a:cs typeface="Times New Roman" pitchFamily="18" charset="0"/>
              </a:rPr>
              <a:t>tüberküloz</a:t>
            </a:r>
            <a:r>
              <a:rPr lang="tr-TR" sz="2000" dirty="0" smtClean="0">
                <a:latin typeface="Times New Roman" pitchFamily="18" charset="0"/>
                <a:cs typeface="Times New Roman" pitchFamily="18" charset="0"/>
              </a:rPr>
              <a:t> ve </a:t>
            </a:r>
            <a:r>
              <a:rPr lang="tr-TR" sz="2000" i="1" dirty="0" smtClean="0">
                <a:latin typeface="Times New Roman" pitchFamily="18" charset="0"/>
                <a:cs typeface="Times New Roman" pitchFamily="18" charset="0"/>
              </a:rPr>
              <a:t>difteri salgınları </a:t>
            </a:r>
            <a:r>
              <a:rPr lang="tr-TR" sz="2000" dirty="0" smtClean="0">
                <a:latin typeface="Times New Roman" pitchFamily="18" charset="0"/>
                <a:cs typeface="Times New Roman" pitchFamily="18" charset="0"/>
              </a:rPr>
              <a:t>ile </a:t>
            </a:r>
            <a:r>
              <a:rPr lang="tr-TR" sz="2000" b="1" dirty="0" smtClean="0">
                <a:latin typeface="Times New Roman" pitchFamily="18" charset="0"/>
                <a:cs typeface="Times New Roman" pitchFamily="18" charset="0"/>
              </a:rPr>
              <a:t>Küba’da </a:t>
            </a:r>
            <a:r>
              <a:rPr lang="tr-TR" sz="2000" dirty="0" smtClean="0">
                <a:latin typeface="Times New Roman" pitchFamily="18" charset="0"/>
                <a:cs typeface="Times New Roman" pitchFamily="18" charset="0"/>
              </a:rPr>
              <a:t>ambargo sonrasında çocukluk çağında </a:t>
            </a:r>
            <a:r>
              <a:rPr lang="tr-TR" sz="2000" b="1" i="1" dirty="0" smtClean="0">
                <a:latin typeface="Times New Roman" pitchFamily="18" charset="0"/>
                <a:cs typeface="Times New Roman" pitchFamily="18" charset="0"/>
              </a:rPr>
              <a:t>( zatürre ) </a:t>
            </a:r>
            <a:r>
              <a:rPr lang="tr-TR" sz="2000" dirty="0" smtClean="0">
                <a:latin typeface="Times New Roman" pitchFamily="18" charset="0"/>
                <a:cs typeface="Times New Roman" pitchFamily="18" charset="0"/>
              </a:rPr>
              <a:t>artış gözlenmesi de ekonomik krizin sağlık üzerine en net olarak tanımlanmış sonuçlarındandır. </a:t>
            </a:r>
            <a:endParaRPr lang="tr-TR" sz="2000" dirty="0">
              <a:latin typeface="Times New Roman" pitchFamily="18" charset="0"/>
              <a:cs typeface="Times New Roman" pitchFamily="18" charset="0"/>
            </a:endParaRPr>
          </a:p>
        </p:txBody>
      </p:sp>
      <p:pic>
        <p:nvPicPr>
          <p:cNvPr id="6" name="5 Resim" descr="5ba33f3418c7731110598c4a.jpg"/>
          <p:cNvPicPr>
            <a:picLocks noChangeAspect="1"/>
          </p:cNvPicPr>
          <p:nvPr/>
        </p:nvPicPr>
        <p:blipFill>
          <a:blip r:embed="rId2"/>
          <a:stretch>
            <a:fillRect/>
          </a:stretch>
        </p:blipFill>
        <p:spPr>
          <a:xfrm>
            <a:off x="1643042" y="3500438"/>
            <a:ext cx="5786478" cy="300689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85720" y="357167"/>
            <a:ext cx="8358246" cy="3477875"/>
          </a:xfrm>
          <a:prstGeom prst="rect">
            <a:avLst/>
          </a:prstGeom>
        </p:spPr>
        <p:txBody>
          <a:bodyPr wrap="square">
            <a:spAutoFit/>
          </a:bodyPr>
          <a:lstStyle/>
          <a:p>
            <a:pPr algn="just"/>
            <a:r>
              <a:rPr lang="tr-TR" sz="2000" dirty="0" smtClean="0">
                <a:latin typeface="Times New Roman" pitchFamily="18" charset="0"/>
                <a:cs typeface="Times New Roman" pitchFamily="18" charset="0"/>
              </a:rPr>
              <a:t>Yoksulluğun açlık dışında manevi yaşamda açtığı en büyük yaralardan birisi de yoksulluk nedeniyle </a:t>
            </a:r>
            <a:r>
              <a:rPr lang="tr-TR" sz="2000" i="1" dirty="0" smtClean="0">
                <a:latin typeface="Times New Roman" pitchFamily="18" charset="0"/>
                <a:cs typeface="Times New Roman" pitchFamily="18" charset="0"/>
              </a:rPr>
              <a:t>insanların onurlarını </a:t>
            </a:r>
            <a:r>
              <a:rPr lang="tr-TR" sz="2000" dirty="0" smtClean="0">
                <a:latin typeface="Times New Roman" pitchFamily="18" charset="0"/>
                <a:cs typeface="Times New Roman" pitchFamily="18" charset="0"/>
              </a:rPr>
              <a:t>kaybetme tehlikesiyle karşı karşıya kalmaları durumudur. </a:t>
            </a:r>
          </a:p>
          <a:p>
            <a:pPr algn="just"/>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Ne var ki ekonomik krizler sonucunda gelir dağılımında ortaya çıkan eşitsizlikler insanlar üzerinde olumsuz etkiler yaratarak </a:t>
            </a:r>
            <a:r>
              <a:rPr lang="tr-TR" sz="2000" b="1" dirty="0" smtClean="0">
                <a:latin typeface="Times New Roman" pitchFamily="18" charset="0"/>
                <a:cs typeface="Times New Roman" pitchFamily="18" charset="0"/>
              </a:rPr>
              <a:t>suç işlemeye</a:t>
            </a:r>
            <a:r>
              <a:rPr lang="tr-TR" sz="2000" dirty="0" smtClean="0">
                <a:latin typeface="Times New Roman" pitchFamily="18" charset="0"/>
                <a:cs typeface="Times New Roman" pitchFamily="18" charset="0"/>
              </a:rPr>
              <a:t> yönlendirmekte ve kendilerine olan saygılarını, onurlarını kaybetmelerine neden olmaktadır. </a:t>
            </a:r>
          </a:p>
          <a:p>
            <a:pPr algn="just"/>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Ekonomik krizler sonucunda koşulların kötüye gitmesiyle beraber insanların suç işleme oranları artma eğilimi göstermektedir. </a:t>
            </a:r>
            <a:endParaRPr lang="tr-TR" sz="2000" dirty="0">
              <a:latin typeface="Times New Roman" pitchFamily="18" charset="0"/>
              <a:cs typeface="Times New Roman" pitchFamily="18" charset="0"/>
            </a:endParaRPr>
          </a:p>
        </p:txBody>
      </p:sp>
      <p:pic>
        <p:nvPicPr>
          <p:cNvPr id="5" name="4 Resim" descr="turkiye-nin-suc-atlasi.jpg"/>
          <p:cNvPicPr>
            <a:picLocks noChangeAspect="1"/>
          </p:cNvPicPr>
          <p:nvPr/>
        </p:nvPicPr>
        <p:blipFill>
          <a:blip r:embed="rId2"/>
          <a:stretch>
            <a:fillRect/>
          </a:stretch>
        </p:blipFill>
        <p:spPr>
          <a:xfrm>
            <a:off x="4786314" y="3929066"/>
            <a:ext cx="3929090" cy="2357454"/>
          </a:xfrm>
          <a:prstGeom prst="rect">
            <a:avLst/>
          </a:prstGeom>
        </p:spPr>
      </p:pic>
      <p:pic>
        <p:nvPicPr>
          <p:cNvPr id="6" name="5 Resim" descr="images.jpg"/>
          <p:cNvPicPr>
            <a:picLocks noChangeAspect="1"/>
          </p:cNvPicPr>
          <p:nvPr/>
        </p:nvPicPr>
        <p:blipFill>
          <a:blip r:embed="rId3"/>
          <a:stretch>
            <a:fillRect/>
          </a:stretch>
        </p:blipFill>
        <p:spPr>
          <a:xfrm>
            <a:off x="428596" y="3929066"/>
            <a:ext cx="4143404" cy="235745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2357430"/>
            <a:ext cx="8929718" cy="2862322"/>
          </a:xfrm>
          <a:prstGeom prst="rect">
            <a:avLst/>
          </a:prstGeom>
        </p:spPr>
        <p:txBody>
          <a:bodyPr wrap="square">
            <a:spAutoFit/>
          </a:bodyPr>
          <a:lstStyle/>
          <a:p>
            <a:r>
              <a:rPr lang="tr-TR" sz="2000" b="1" dirty="0" smtClean="0">
                <a:latin typeface="Times New Roman" pitchFamily="18" charset="0"/>
                <a:cs typeface="Times New Roman" pitchFamily="18" charset="0"/>
              </a:rPr>
              <a:t>Elbette ki bireyin davranışlarındaki değişim ve yaşanılan problemler kendisi ve çevresiyle sınırlı kalmayacaktır.</a:t>
            </a:r>
          </a:p>
          <a:p>
            <a:r>
              <a:rPr lang="tr-TR" sz="2000" dirty="0" smtClean="0">
                <a:latin typeface="Times New Roman" pitchFamily="18" charset="0"/>
                <a:cs typeface="Times New Roman" pitchFamily="18" charset="0"/>
              </a:rPr>
              <a:t>(Kabullenememe durumu, stres, sinirlilik hali, depresyon, işsizlik sonucu psikolojik bunalım… vb. )</a:t>
            </a:r>
          </a:p>
          <a:p>
            <a:endParaRPr lang="tr-TR" sz="2000" b="1" dirty="0" smtClean="0">
              <a:latin typeface="Times New Roman" pitchFamily="18" charset="0"/>
              <a:cs typeface="Times New Roman" pitchFamily="18" charset="0"/>
            </a:endParaRPr>
          </a:p>
          <a:p>
            <a:endParaRPr lang="tr-TR" sz="2000" b="1" dirty="0" smtClean="0">
              <a:latin typeface="Times New Roman" pitchFamily="18" charset="0"/>
              <a:cs typeface="Times New Roman" pitchFamily="18" charset="0"/>
            </a:endParaRPr>
          </a:p>
          <a:p>
            <a:endParaRPr lang="tr-TR" sz="2000" b="1"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Başta </a:t>
            </a:r>
            <a:r>
              <a:rPr lang="tr-TR" sz="2000" b="1" dirty="0" smtClean="0">
                <a:latin typeface="Times New Roman" pitchFamily="18" charset="0"/>
                <a:cs typeface="Times New Roman" pitchFamily="18" charset="0"/>
              </a:rPr>
              <a:t>AİLE </a:t>
            </a:r>
            <a:r>
              <a:rPr lang="tr-TR" sz="2000" dirty="0" smtClean="0">
                <a:latin typeface="Times New Roman" pitchFamily="18" charset="0"/>
                <a:cs typeface="Times New Roman" pitchFamily="18" charset="0"/>
              </a:rPr>
              <a:t>olmak üzere ait olduğu sosyal çevreye bir takım yansımaları olacaktır. </a:t>
            </a:r>
          </a:p>
          <a:p>
            <a:endParaRPr lang="tr-TR"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500034" y="357166"/>
            <a:ext cx="8358246" cy="3447098"/>
          </a:xfrm>
          <a:prstGeom prst="rect">
            <a:avLst/>
          </a:prstGeom>
        </p:spPr>
        <p:txBody>
          <a:bodyPr wrap="square">
            <a:spAutoFit/>
          </a:bodyPr>
          <a:lstStyle/>
          <a:p>
            <a:pPr>
              <a:buFont typeface="Arial" pitchFamily="34" charset="0"/>
              <a:buChar char="•"/>
            </a:pPr>
            <a:r>
              <a:rPr lang="tr-TR" sz="2000" dirty="0" smtClean="0">
                <a:latin typeface="Times New Roman" pitchFamily="18" charset="0"/>
                <a:cs typeface="Times New Roman" pitchFamily="18" charset="0"/>
              </a:rPr>
              <a:t> Ekonomik krizin etkilediği kişiler </a:t>
            </a:r>
            <a:r>
              <a:rPr lang="tr-TR" sz="2000" b="1" i="1" dirty="0" smtClean="0">
                <a:latin typeface="Times New Roman" pitchFamily="18" charset="0"/>
                <a:cs typeface="Times New Roman" pitchFamily="18" charset="0"/>
              </a:rPr>
              <a:t>aile</a:t>
            </a:r>
            <a:r>
              <a:rPr lang="tr-TR" sz="2000" dirty="0" smtClean="0">
                <a:latin typeface="Times New Roman" pitchFamily="18" charset="0"/>
                <a:cs typeface="Times New Roman" pitchFamily="18" charset="0"/>
              </a:rPr>
              <a:t> bireylerine karşı öfkeli ve saldırgan bir tavır sergileyebilirler.</a:t>
            </a:r>
          </a:p>
          <a:p>
            <a:pPr>
              <a:buFont typeface="Arial" pitchFamily="34" charset="0"/>
              <a:buChar char="•"/>
            </a:pPr>
            <a:r>
              <a:rPr lang="tr-TR" sz="2000" dirty="0" smtClean="0">
                <a:latin typeface="Times New Roman" pitchFamily="18" charset="0"/>
                <a:cs typeface="Times New Roman" pitchFamily="18" charset="0"/>
              </a:rPr>
              <a:t>  Eve maddi katkı sağlayan kişinin işlerinin bozulması aile fertlerinin ona yönelik davranışlarını olumsuz yönde etkileyebilir. </a:t>
            </a:r>
          </a:p>
          <a:p>
            <a:pPr>
              <a:buFont typeface="Arial" pitchFamily="34" charset="0"/>
              <a:buChar char="•"/>
            </a:pPr>
            <a:r>
              <a:rPr lang="tr-TR" sz="2000" dirty="0" smtClean="0">
                <a:latin typeface="Times New Roman" pitchFamily="18" charset="0"/>
                <a:cs typeface="Times New Roman" pitchFamily="18" charset="0"/>
              </a:rPr>
              <a:t>  Aile bireyleri arasında </a:t>
            </a:r>
            <a:r>
              <a:rPr lang="tr-TR" sz="2000" b="1" i="1" dirty="0" smtClean="0">
                <a:latin typeface="Times New Roman" pitchFamily="18" charset="0"/>
                <a:cs typeface="Times New Roman" pitchFamily="18" charset="0"/>
              </a:rPr>
              <a:t>şiddetli geçimsizliğe </a:t>
            </a:r>
            <a:r>
              <a:rPr lang="tr-TR" sz="2000" dirty="0" smtClean="0">
                <a:latin typeface="Times New Roman" pitchFamily="18" charset="0"/>
                <a:cs typeface="Times New Roman" pitchFamily="18" charset="0"/>
              </a:rPr>
              <a:t>sebep olabilir.</a:t>
            </a:r>
          </a:p>
          <a:p>
            <a:pPr>
              <a:buFont typeface="Arial" pitchFamily="34" charset="0"/>
              <a:buChar char="•"/>
            </a:pPr>
            <a:r>
              <a:rPr lang="tr-TR" sz="2000" dirty="0" smtClean="0">
                <a:latin typeface="Times New Roman" pitchFamily="18" charset="0"/>
                <a:cs typeface="Times New Roman" pitchFamily="18" charset="0"/>
              </a:rPr>
              <a:t> Eş ile olan iletişim bozulabilir. </a:t>
            </a:r>
          </a:p>
          <a:p>
            <a:pPr>
              <a:buFont typeface="Arial" pitchFamily="34" charset="0"/>
              <a:buChar char="•"/>
            </a:pPr>
            <a:r>
              <a:rPr lang="tr-TR" sz="2000" dirty="0" smtClean="0">
                <a:latin typeface="Times New Roman" pitchFamily="18" charset="0"/>
                <a:cs typeface="Times New Roman" pitchFamily="18" charset="0"/>
              </a:rPr>
              <a:t> Gelecek kaygısı yaşayan birey kendine güvenini yitirebilir. Kendine güvenini yitiren birey hiçbir şey yapmak istemeyecektir. </a:t>
            </a:r>
          </a:p>
          <a:p>
            <a:pPr>
              <a:buFont typeface="Arial" pitchFamily="34" charset="0"/>
              <a:buChar char="•"/>
            </a:pPr>
            <a:r>
              <a:rPr lang="tr-TR" sz="2000" dirty="0" smtClean="0">
                <a:latin typeface="Times New Roman" pitchFamily="18" charset="0"/>
                <a:cs typeface="Times New Roman" pitchFamily="18" charset="0"/>
              </a:rPr>
              <a:t> İsteksizlik motivasyonu etkileyecektir. Motivasyonu eksik olan birey, eşi ile sorunlar da yaşamaya ve süreç evliliklerin sona ermesine kadar uzanabilecektir.</a:t>
            </a:r>
          </a:p>
          <a:p>
            <a:endParaRPr lang="tr-TR" sz="2000" dirty="0" smtClean="0">
              <a:latin typeface="Times New Roman" pitchFamily="18" charset="0"/>
              <a:cs typeface="Times New Roman" pitchFamily="18" charset="0"/>
            </a:endParaRPr>
          </a:p>
        </p:txBody>
      </p:sp>
      <p:pic>
        <p:nvPicPr>
          <p:cNvPr id="3" name="2 Resim" descr="siddet_magduru_kadinlara_kriz_engeli_h25037.jpg"/>
          <p:cNvPicPr>
            <a:picLocks noChangeAspect="1"/>
          </p:cNvPicPr>
          <p:nvPr/>
        </p:nvPicPr>
        <p:blipFill>
          <a:blip r:embed="rId2"/>
          <a:stretch>
            <a:fillRect/>
          </a:stretch>
        </p:blipFill>
        <p:spPr>
          <a:xfrm>
            <a:off x="1714480" y="3571852"/>
            <a:ext cx="5429288" cy="3286148"/>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928662" y="2357430"/>
            <a:ext cx="7286676" cy="3416320"/>
          </a:xfrm>
          <a:prstGeom prst="rect">
            <a:avLst/>
          </a:prstGeom>
        </p:spPr>
        <p:txBody>
          <a:bodyPr wrap="square">
            <a:spAutoFit/>
          </a:bodyPr>
          <a:lstStyle/>
          <a:p>
            <a:pPr algn="just"/>
            <a:r>
              <a:rPr lang="tr-TR" sz="2400" dirty="0" smtClean="0">
                <a:latin typeface="Times New Roman" pitchFamily="18" charset="0"/>
                <a:cs typeface="Times New Roman" pitchFamily="18" charset="0"/>
              </a:rPr>
              <a:t>Çocukların kriz öncesi yaşantılarını devam ettirmek istemeleri aile içi çatışmaların yaşanmasına sebep olabilir. </a:t>
            </a:r>
          </a:p>
          <a:p>
            <a:pPr algn="just"/>
            <a:endParaRPr lang="tr-TR" sz="2400" dirty="0" smtClean="0">
              <a:latin typeface="Times New Roman" pitchFamily="18" charset="0"/>
              <a:cs typeface="Times New Roman" pitchFamily="18" charset="0"/>
            </a:endParaRPr>
          </a:p>
          <a:p>
            <a:pPr algn="just"/>
            <a:r>
              <a:rPr lang="tr-TR" sz="2400" dirty="0" smtClean="0">
                <a:latin typeface="Times New Roman" pitchFamily="18" charset="0"/>
                <a:cs typeface="Times New Roman" pitchFamily="18" charset="0"/>
              </a:rPr>
              <a:t>Çocuk önceden sahip olduğu isteklerine engel konmasını istemeyip tepki gösterebilir. Yaşadığı durum onun arkadaşları arasındaki yerini ve önemini de sarsabilir. </a:t>
            </a:r>
          </a:p>
          <a:p>
            <a:pPr algn="just"/>
            <a:endParaRPr lang="tr-TR" sz="2400" dirty="0" smtClean="0">
              <a:latin typeface="Times New Roman" pitchFamily="18" charset="0"/>
              <a:cs typeface="Times New Roman" pitchFamily="18" charset="0"/>
            </a:endParaRPr>
          </a:p>
          <a:p>
            <a:pPr algn="just"/>
            <a:r>
              <a:rPr lang="tr-TR" sz="2400" dirty="0" smtClean="0">
                <a:latin typeface="Times New Roman" pitchFamily="18" charset="0"/>
                <a:cs typeface="Times New Roman" pitchFamily="18" charset="0"/>
              </a:rPr>
              <a:t>Kayıp yaşayan çocuk öfkesini ailesine ve arkadaşlarına yansıtabilir. </a:t>
            </a:r>
            <a:endParaRPr lang="tr-TR" sz="2400" dirty="0">
              <a:latin typeface="Times New Roman" pitchFamily="18" charset="0"/>
              <a:cs typeface="Times New Roman" pitchFamily="18" charset="0"/>
            </a:endParaRPr>
          </a:p>
        </p:txBody>
      </p:sp>
      <p:pic>
        <p:nvPicPr>
          <p:cNvPr id="3" name="2 Resim" descr="indir.jpg"/>
          <p:cNvPicPr>
            <a:picLocks noChangeAspect="1"/>
          </p:cNvPicPr>
          <p:nvPr/>
        </p:nvPicPr>
        <p:blipFill>
          <a:blip r:embed="rId2"/>
          <a:stretch>
            <a:fillRect/>
          </a:stretch>
        </p:blipFill>
        <p:spPr>
          <a:xfrm>
            <a:off x="1214414" y="357166"/>
            <a:ext cx="3286148" cy="1643074"/>
          </a:xfrm>
          <a:prstGeom prst="rect">
            <a:avLst/>
          </a:prstGeom>
        </p:spPr>
      </p:pic>
      <p:pic>
        <p:nvPicPr>
          <p:cNvPr id="6" name="5 Resim" descr="5c8e6c4445d2a09e00a4daf0.jpg"/>
          <p:cNvPicPr>
            <a:picLocks noChangeAspect="1"/>
          </p:cNvPicPr>
          <p:nvPr/>
        </p:nvPicPr>
        <p:blipFill>
          <a:blip r:embed="rId3"/>
          <a:stretch>
            <a:fillRect/>
          </a:stretch>
        </p:blipFill>
        <p:spPr>
          <a:xfrm>
            <a:off x="4714876" y="357166"/>
            <a:ext cx="3124198" cy="1643074"/>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85720" y="214290"/>
            <a:ext cx="8643998" cy="8956298"/>
          </a:xfrm>
          <a:prstGeom prst="rect">
            <a:avLst/>
          </a:prstGeom>
        </p:spPr>
        <p:txBody>
          <a:bodyPr wrap="square">
            <a:spAutoFit/>
          </a:bodyPr>
          <a:lstStyle/>
          <a:p>
            <a:pPr algn="ctr"/>
            <a:r>
              <a:rPr lang="tr-TR" dirty="0" smtClean="0">
                <a:latin typeface="Times New Roman" pitchFamily="18" charset="0"/>
                <a:cs typeface="Times New Roman" pitchFamily="18" charset="0"/>
              </a:rPr>
              <a:t>EKONOMİK DEĞİŞİMLERİN BİREYLERİN SAĞLIK DAVRANIŞLARI ÜZERİNE ETKİLERİNİN DEĞERLENDİRİLMESİ</a:t>
            </a:r>
          </a:p>
          <a:p>
            <a:endParaRPr lang="tr-TR" dirty="0" smtClean="0">
              <a:latin typeface="Times New Roman" pitchFamily="18" charset="0"/>
              <a:cs typeface="Times New Roman" pitchFamily="18" charset="0"/>
            </a:endParaRPr>
          </a:p>
          <a:p>
            <a:r>
              <a:rPr lang="tr-TR" b="1" u="sng" dirty="0" smtClean="0"/>
              <a:t>Gereç ve Yöntem:</a:t>
            </a:r>
            <a:r>
              <a:rPr lang="tr-TR" u="sng" dirty="0" smtClean="0"/>
              <a:t> </a:t>
            </a:r>
            <a:r>
              <a:rPr lang="tr-TR" dirty="0" smtClean="0"/>
              <a:t>Araştırma 19 Kasım -22 Aralık 2018 tarihleri arasında bir tıp fakültesi hastanesi polikliniklerine başvuran ve servislerinde yatışı bulunan hasta ve hasta yakınlarına yapılmış kesitsel tipte bir araştırmadır. Toplam </a:t>
            </a:r>
            <a:r>
              <a:rPr lang="tr-TR" b="1" dirty="0" smtClean="0"/>
              <a:t>1457 </a:t>
            </a:r>
            <a:r>
              <a:rPr lang="tr-TR" dirty="0" smtClean="0"/>
              <a:t>kişiye ulaşılmıştır.</a:t>
            </a:r>
          </a:p>
          <a:p>
            <a:endParaRPr lang="tr-TR" dirty="0" smtClean="0"/>
          </a:p>
          <a:p>
            <a:r>
              <a:rPr lang="tr-TR" dirty="0" smtClean="0"/>
              <a:t>Ekonomideki değişimler ve bunların katılımcılar üzerindeki etkileri sorgulanmıştır. Bağımlı değişkenler; et tüketimi, ekmek tüketimi, sağlık kuruluşu tercihi, ilaca erişim ve medikal malzemeye erişim iken bağımsız değişkenler; cinsiyet, çalışma durumu, gelir durumu ve eğitim düzeyidir.</a:t>
            </a:r>
          </a:p>
          <a:p>
            <a:r>
              <a:rPr lang="tr-TR" b="1" u="sng" dirty="0" smtClean="0"/>
              <a:t>Bulgular:</a:t>
            </a:r>
            <a:r>
              <a:rPr lang="tr-TR" dirty="0" smtClean="0"/>
              <a:t> Katılımcıların %50,7'si erkek, ortalama yaşları 44,2’dir.</a:t>
            </a:r>
          </a:p>
          <a:p>
            <a:r>
              <a:rPr lang="tr-TR" dirty="0" smtClean="0"/>
              <a:t>Katılımcıların %56,7’si lise ve üzeri eğitime sahiptir. </a:t>
            </a:r>
          </a:p>
          <a:p>
            <a:r>
              <a:rPr lang="tr-TR" b="1" dirty="0" smtClean="0"/>
              <a:t>Ekonomik krizi kabul edenlerin oranı %84,4’tür.</a:t>
            </a:r>
          </a:p>
          <a:p>
            <a:r>
              <a:rPr lang="tr-TR" dirty="0" smtClean="0"/>
              <a:t>Katılımcıların %76,9’u gelirlerinin giderlerine göre azaldığını ifade etmişlerdir. </a:t>
            </a:r>
          </a:p>
          <a:p>
            <a:r>
              <a:rPr lang="tr-TR" dirty="0" smtClean="0"/>
              <a:t>Yine katılımcıların %81,7’si alım gücünün azaldığını belirtmişlerdir. </a:t>
            </a:r>
          </a:p>
          <a:p>
            <a:r>
              <a:rPr lang="tr-TR" dirty="0" smtClean="0"/>
              <a:t>Katılımcıların %68,1’i et tüketiminin azaldığını, %71,9’u ekmek tüketimlerinin değişmediğini ifade etmiştir. </a:t>
            </a:r>
          </a:p>
          <a:p>
            <a:r>
              <a:rPr lang="tr-TR" dirty="0" smtClean="0"/>
              <a:t>%30,6’sı sağlık hizmetini ertelemiştir. </a:t>
            </a:r>
          </a:p>
          <a:p>
            <a:r>
              <a:rPr lang="tr-TR" dirty="0" smtClean="0"/>
              <a:t>%29,2’sinin sağlık kuruluşu tercihinde devlete yönelimi artmıştır. </a:t>
            </a:r>
          </a:p>
          <a:p>
            <a:r>
              <a:rPr lang="tr-TR" dirty="0" smtClean="0"/>
              <a:t>İlaca erişim açısından %81,3’ü medikal malzemeye erişim açısından da %22,4’ü sorun yaşamadığını söylemiştir. </a:t>
            </a:r>
          </a:p>
          <a:p>
            <a:r>
              <a:rPr lang="tr-TR" dirty="0" smtClean="0"/>
              <a:t>Ekonomik krizle başa çıkma yöntemlerinden %68,5 ile ucuz gıdaya geçiş en çok başvurulandır.</a:t>
            </a:r>
          </a:p>
          <a:p>
            <a:endParaRPr lang="tr-TR" dirty="0" smtClean="0">
              <a:latin typeface="Times New Roman" pitchFamily="18" charset="0"/>
              <a:cs typeface="Times New Roman" pitchFamily="18" charset="0"/>
            </a:endParaRPr>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500034" y="714356"/>
            <a:ext cx="8072494" cy="5324535"/>
          </a:xfrm>
          <a:prstGeom prst="rect">
            <a:avLst/>
          </a:prstGeom>
        </p:spPr>
        <p:txBody>
          <a:bodyPr wrap="square">
            <a:spAutoFit/>
          </a:bodyPr>
          <a:lstStyle/>
          <a:p>
            <a:pPr algn="ctr"/>
            <a:r>
              <a:rPr lang="tr-TR" b="1" dirty="0" smtClean="0">
                <a:latin typeface="Times New Roman" pitchFamily="18" charset="0"/>
                <a:cs typeface="Times New Roman" pitchFamily="18" charset="0"/>
              </a:rPr>
              <a:t>ALAN ÇALIŞMASI ( MALATYA İLİ)</a:t>
            </a:r>
          </a:p>
          <a:p>
            <a:pPr algn="ctr"/>
            <a:r>
              <a:rPr lang="tr-TR" b="1" dirty="0" smtClean="0">
                <a:latin typeface="Times New Roman" pitchFamily="18" charset="0"/>
                <a:cs typeface="Times New Roman" pitchFamily="18" charset="0"/>
              </a:rPr>
              <a:t>ARAŞTIRMANIN AMACI ve ÖNEMİ</a:t>
            </a:r>
          </a:p>
          <a:p>
            <a:endParaRPr lang="tr-TR" sz="2000"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Doğu Anadolu Bölgesinin en gelişmiş illerinden birisi olan </a:t>
            </a:r>
            <a:r>
              <a:rPr lang="tr-TR" sz="2000" b="1" dirty="0" smtClean="0">
                <a:latin typeface="Times New Roman" pitchFamily="18" charset="0"/>
                <a:cs typeface="Times New Roman" pitchFamily="18" charset="0"/>
              </a:rPr>
              <a:t>Malatya’da, toplamda 10 mahallede gelir ve meslek gruplarına göre 500 kişiyle yürütülen bu araştırma</a:t>
            </a:r>
            <a:r>
              <a:rPr lang="tr-TR" sz="2000" dirty="0" smtClean="0">
                <a:latin typeface="Times New Roman" pitchFamily="18" charset="0"/>
                <a:cs typeface="Times New Roman" pitchFamily="18" charset="0"/>
              </a:rPr>
              <a:t>, krizin ekonomik, sosyal ve sağlık konularına ilişkin insan davranışları üzerindeki etkisini belirlemek amacıyla yapılmıştır. </a:t>
            </a:r>
          </a:p>
          <a:p>
            <a:endParaRPr lang="tr-TR" sz="2000"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Araştırmada, yaşanan ekonomik krizlerin toplum üzerindeki etkisini açığa çıkarmak ve bireylerin yaşanan krizlerden dolayı ekonomik, sosyal ve sağlık alanında yaşadığı değişiklikleri ortaya koymak amaçlanmaktadır.</a:t>
            </a:r>
          </a:p>
          <a:p>
            <a:r>
              <a:rPr lang="tr-TR" sz="2000" dirty="0" smtClean="0">
                <a:latin typeface="Times New Roman" pitchFamily="18" charset="0"/>
                <a:cs typeface="Times New Roman" pitchFamily="18" charset="0"/>
              </a:rPr>
              <a:t>Malatya merkez ilçesinde 10 mahallede gerçekleştirilen krizin insan davranışları üzerindeki etkilerini tespit etmek amacıyla yapılan bu alan araştırmasında katılan bireylerin %36’sının bayan, % 64’ünün ise erkek olduğu gözlemlenmiştir. </a:t>
            </a:r>
          </a:p>
          <a:p>
            <a:endParaRPr lang="tr-TR"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357166"/>
            <a:ext cx="8715404" cy="6143668"/>
          </a:xfrm>
          <a:prstGeom prst="rect">
            <a:avLst/>
          </a:prstGeom>
        </p:spPr>
        <p:txBody>
          <a:bodyPr wrap="square">
            <a:spAutoFit/>
          </a:bodyPr>
          <a:lstStyle/>
          <a:p>
            <a:pPr algn="just"/>
            <a:r>
              <a:rPr lang="tr-TR" b="1" dirty="0" smtClean="0">
                <a:latin typeface="Times New Roman" pitchFamily="18" charset="0"/>
                <a:cs typeface="Times New Roman" pitchFamily="18" charset="0"/>
              </a:rPr>
              <a:t>Araştırma Grubunun Krizin </a:t>
            </a:r>
            <a:r>
              <a:rPr lang="tr-TR" b="1" u="sng" dirty="0" smtClean="0">
                <a:latin typeface="Times New Roman" pitchFamily="18" charset="0"/>
                <a:cs typeface="Times New Roman" pitchFamily="18" charset="0"/>
              </a:rPr>
              <a:t>Toplum Üzerindeki Etkileri </a:t>
            </a:r>
            <a:r>
              <a:rPr lang="tr-TR" b="1" dirty="0" smtClean="0">
                <a:latin typeface="Times New Roman" pitchFamily="18" charset="0"/>
                <a:cs typeface="Times New Roman" pitchFamily="18" charset="0"/>
              </a:rPr>
              <a:t>ile ilgili Görüşleri</a:t>
            </a:r>
            <a:r>
              <a:rPr lang="tr-TR" dirty="0" smtClean="0">
                <a:latin typeface="Times New Roman" pitchFamily="18" charset="0"/>
                <a:cs typeface="Times New Roman" pitchFamily="18" charset="0"/>
              </a:rPr>
              <a:t> </a:t>
            </a:r>
          </a:p>
          <a:p>
            <a:pPr algn="just"/>
            <a:r>
              <a:rPr lang="tr-TR" dirty="0" smtClean="0">
                <a:latin typeface="Times New Roman" pitchFamily="18" charset="0"/>
                <a:cs typeface="Times New Roman" pitchFamily="18" charset="0"/>
              </a:rPr>
              <a:t>Araştırmaya katılan katılımcılardan bir kısmı, krizin en büyük etkisini (1 en önemli etki) % 37,7 ile “İşsizliğin artması” şeklinde belirtirken, </a:t>
            </a:r>
          </a:p>
          <a:p>
            <a:pPr algn="just"/>
            <a:r>
              <a:rPr lang="tr-TR" dirty="0" smtClean="0">
                <a:latin typeface="Times New Roman" pitchFamily="18" charset="0"/>
                <a:cs typeface="Times New Roman" pitchFamily="18" charset="0"/>
              </a:rPr>
              <a:t>% 22,3’ü “Ekonomik sorunların artması”, </a:t>
            </a:r>
          </a:p>
          <a:p>
            <a:pPr algn="just"/>
            <a:r>
              <a:rPr lang="tr-TR" dirty="0" smtClean="0">
                <a:latin typeface="Times New Roman" pitchFamily="18" charset="0"/>
                <a:cs typeface="Times New Roman" pitchFamily="18" charset="0"/>
              </a:rPr>
              <a:t>% 14,3’ü “Şiddetin artması”, </a:t>
            </a:r>
          </a:p>
          <a:p>
            <a:pPr algn="just"/>
            <a:r>
              <a:rPr lang="tr-TR" dirty="0" smtClean="0">
                <a:latin typeface="Times New Roman" pitchFamily="18" charset="0"/>
                <a:cs typeface="Times New Roman" pitchFamily="18" charset="0"/>
              </a:rPr>
              <a:t>% 12’si “Toplum yapısının bozulması”, </a:t>
            </a:r>
          </a:p>
          <a:p>
            <a:pPr algn="just"/>
            <a:r>
              <a:rPr lang="tr-TR" dirty="0" smtClean="0">
                <a:latin typeface="Times New Roman" pitchFamily="18" charset="0"/>
                <a:cs typeface="Times New Roman" pitchFamily="18" charset="0"/>
              </a:rPr>
              <a:t>% 11,7’si “Göçlerin artması”, </a:t>
            </a:r>
          </a:p>
          <a:p>
            <a:pPr algn="just"/>
            <a:r>
              <a:rPr lang="tr-TR" dirty="0" smtClean="0">
                <a:latin typeface="Times New Roman" pitchFamily="18" charset="0"/>
                <a:cs typeface="Times New Roman" pitchFamily="18" charset="0"/>
              </a:rPr>
              <a:t>% 10,9’u “İntihar ve boşanmaların artması”, </a:t>
            </a:r>
          </a:p>
          <a:p>
            <a:pPr algn="just"/>
            <a:r>
              <a:rPr lang="tr-TR" dirty="0" smtClean="0">
                <a:latin typeface="Times New Roman" pitchFamily="18" charset="0"/>
                <a:cs typeface="Times New Roman" pitchFamily="18" charset="0"/>
              </a:rPr>
              <a:t>% 8,9’u “Aile yapısının bozulması” şeklinde ifade etmişlerdir. </a:t>
            </a:r>
          </a:p>
          <a:p>
            <a:pPr algn="just"/>
            <a:endParaRPr lang="tr-TR" b="1" dirty="0" smtClean="0">
              <a:latin typeface="Times New Roman" pitchFamily="18" charset="0"/>
              <a:cs typeface="Times New Roman" pitchFamily="18" charset="0"/>
            </a:endParaRPr>
          </a:p>
          <a:p>
            <a:pPr algn="just"/>
            <a:r>
              <a:rPr lang="tr-TR" b="1" dirty="0" smtClean="0">
                <a:latin typeface="Times New Roman" pitchFamily="18" charset="0"/>
                <a:cs typeface="Times New Roman" pitchFamily="18" charset="0"/>
              </a:rPr>
              <a:t>Krizin Ekonomik Algısı </a:t>
            </a:r>
          </a:p>
          <a:p>
            <a:pPr algn="just"/>
            <a:r>
              <a:rPr lang="tr-TR" dirty="0" smtClean="0">
                <a:latin typeface="Times New Roman" pitchFamily="18" charset="0"/>
                <a:cs typeface="Times New Roman" pitchFamily="18" charset="0"/>
              </a:rPr>
              <a:t>Ekonomik anlamda en yüksek katılımla en fazla etkilediği alan “işimi kaybettim” (% 81,1) </a:t>
            </a:r>
          </a:p>
          <a:p>
            <a:pPr algn="just"/>
            <a:r>
              <a:rPr lang="tr-TR" dirty="0" smtClean="0">
                <a:latin typeface="Times New Roman" pitchFamily="18" charset="0"/>
                <a:cs typeface="Times New Roman" pitchFamily="18" charset="0"/>
              </a:rPr>
              <a:t>“harcamalarımı kıstım” (% 75,8) ve “birikim yapamıyorum” (% 75,2) önermeleri takip etmiştir. </a:t>
            </a:r>
          </a:p>
          <a:p>
            <a:pPr algn="just"/>
            <a:endParaRPr lang="tr-TR" b="1" dirty="0" smtClean="0">
              <a:latin typeface="Times New Roman" pitchFamily="18" charset="0"/>
              <a:cs typeface="Times New Roman" pitchFamily="18" charset="0"/>
            </a:endParaRPr>
          </a:p>
          <a:p>
            <a:pPr algn="just"/>
            <a:r>
              <a:rPr lang="tr-TR" b="1" dirty="0" smtClean="0">
                <a:latin typeface="Times New Roman" pitchFamily="18" charset="0"/>
                <a:cs typeface="Times New Roman" pitchFamily="18" charset="0"/>
              </a:rPr>
              <a:t>Katılımcılarının Krizin Sağlık ve Sosyal Etki Algısı</a:t>
            </a:r>
          </a:p>
          <a:p>
            <a:pPr algn="just"/>
            <a:r>
              <a:rPr lang="tr-TR" dirty="0" smtClean="0">
                <a:latin typeface="Times New Roman" pitchFamily="18" charset="0"/>
                <a:cs typeface="Times New Roman" pitchFamily="18" charset="0"/>
              </a:rPr>
              <a:t>Katılımcıların görüşlerine göre krizle ilgili en yoğun sosyal etki “sosyal faaliyetlerim azaldı” (% 76,4) olurken, “tatile gidemiyorum” (% 70,6) ve “aile bireylerine karşı saldırgan ve öfkeli bir tutum içindeyim” </a:t>
            </a:r>
            <a:r>
              <a:rPr lang="fi-FI" dirty="0" smtClean="0">
                <a:latin typeface="Times New Roman" pitchFamily="18" charset="0"/>
                <a:cs typeface="Times New Roman" pitchFamily="18" charset="0"/>
              </a:rPr>
              <a:t>(% 70,5) etkileri takip etmiştir.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“sürekli ve şiddetli baş ağrısı çekiyorum” (% 29,5) olurken bu önermeyi “kalp sorunlarım arttı” (% 23,6) ve “insanlara olan güvenim azaldı” (% 23,5) takip etmiştir.</a:t>
            </a:r>
            <a:endParaRPr lang="tr-TR"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57158" y="1413064"/>
            <a:ext cx="8429684" cy="4031873"/>
          </a:xfrm>
          <a:prstGeom prst="rect">
            <a:avLst/>
          </a:prstGeom>
        </p:spPr>
        <p:txBody>
          <a:bodyPr wrap="square">
            <a:spAutoFit/>
          </a:bodyPr>
          <a:lstStyle/>
          <a:p>
            <a:pPr algn="ctr"/>
            <a:r>
              <a:rPr lang="tr-TR" sz="2000" dirty="0" smtClean="0">
                <a:latin typeface="Times New Roman" pitchFamily="18" charset="0"/>
                <a:cs typeface="Times New Roman" pitchFamily="18" charset="0"/>
              </a:rPr>
              <a:t>Ekonomik Krizlerin Sosyal Yaşama Etkileri ve Van İlinin Sosyoekonomik Yapısı</a:t>
            </a:r>
          </a:p>
          <a:p>
            <a:pPr algn="ctr"/>
            <a:r>
              <a:rPr lang="tr-TR" sz="2000" u="sng" dirty="0" smtClean="0">
                <a:latin typeface="Times New Roman" pitchFamily="18" charset="0"/>
                <a:cs typeface="Times New Roman" pitchFamily="18" charset="0"/>
              </a:rPr>
              <a:t>Küresel Krizlerin Sosyal Yaşam Üzerindeki Etkisi</a:t>
            </a:r>
            <a:r>
              <a:rPr lang="tr-TR" sz="2000" i="1" dirty="0" smtClean="0">
                <a:latin typeface="Times New Roman" pitchFamily="18" charset="0"/>
                <a:cs typeface="Times New Roman" pitchFamily="18" charset="0"/>
              </a:rPr>
              <a:t>: </a:t>
            </a:r>
            <a:r>
              <a:rPr lang="tr-TR" sz="2000" b="1" dirty="0" smtClean="0">
                <a:latin typeface="Times New Roman" pitchFamily="18" charset="0"/>
                <a:cs typeface="Times New Roman" pitchFamily="18" charset="0"/>
              </a:rPr>
              <a:t>Van İli Örneği </a:t>
            </a:r>
          </a:p>
          <a:p>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Kalkınma Bakanlığı SEGE 2011’e göre illerin sosyo- ekonomik gelişmişlik sıralamasında 81 il içinde Van, 75. sırada yer almaktadır. 2011 yılı TÜİK verilerine göre Van ili işsizlik oranı %9,8 ve istihdam oranı %39 düzeyindedir. İstihdam edilenlerin sektörel dağılımına bakıldığında %26,1 tarım, %33,4 sanayi ve %40,5 hizmet sektörü payı bulunmaktadır.</a:t>
            </a:r>
          </a:p>
          <a:p>
            <a:endParaRPr lang="tr-TR" dirty="0" smtClean="0">
              <a:latin typeface="Times New Roman" pitchFamily="18" charset="0"/>
              <a:cs typeface="Times New Roman" pitchFamily="18" charset="0"/>
            </a:endParaRPr>
          </a:p>
          <a:p>
            <a:r>
              <a:rPr lang="tr-TR" b="1" dirty="0" smtClean="0">
                <a:latin typeface="Times New Roman" pitchFamily="18" charset="0"/>
                <a:cs typeface="Times New Roman" pitchFamily="18" charset="0"/>
              </a:rPr>
              <a:t>5. Veri Seti ve Yöntem </a:t>
            </a:r>
          </a:p>
          <a:p>
            <a:endParaRPr lang="tr-TR" b="1"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Bu çalışma ile Türkiye ekonomisinde yaşanan 1998, 2001 ve 2008 krizlerinin </a:t>
            </a:r>
            <a:r>
              <a:rPr lang="tr-TR" b="1" dirty="0" smtClean="0">
                <a:latin typeface="Times New Roman" pitchFamily="18" charset="0"/>
                <a:cs typeface="Times New Roman" pitchFamily="18" charset="0"/>
              </a:rPr>
              <a:t>evlenme, boşanma ve intihar</a:t>
            </a:r>
            <a:r>
              <a:rPr lang="tr-TR" dirty="0" smtClean="0">
                <a:latin typeface="Times New Roman" pitchFamily="18" charset="0"/>
                <a:cs typeface="Times New Roman" pitchFamily="18" charset="0"/>
              </a:rPr>
              <a:t> üzerindeki etkileri analiz edilmiştir. Analizde kullanılan veriler T.C. Merkez Bankası ve Türkiye İstatistik kurumlarından derlenmiştir. Analiz dönemi 1980-2012 yıllık verilerden oluşmaktadır.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85720" y="428604"/>
            <a:ext cx="8858280" cy="5940088"/>
          </a:xfrm>
          <a:prstGeom prst="rect">
            <a:avLst/>
          </a:prstGeom>
        </p:spPr>
        <p:txBody>
          <a:bodyPr wrap="square">
            <a:spAutoFit/>
          </a:bodyPr>
          <a:lstStyle/>
          <a:p>
            <a:r>
              <a:rPr lang="tr-TR" sz="2000" b="1" dirty="0" smtClean="0">
                <a:latin typeface="Times New Roman" pitchFamily="18" charset="0"/>
                <a:cs typeface="Times New Roman" pitchFamily="18" charset="0"/>
              </a:rPr>
              <a:t>Van İlinde Ekonomik Krizlerin Evlenme Üzerindeki Etkisi;</a:t>
            </a:r>
          </a:p>
          <a:p>
            <a:r>
              <a:rPr lang="tr-TR" sz="2000" dirty="0" smtClean="0">
                <a:latin typeface="Times New Roman" pitchFamily="18" charset="0"/>
                <a:cs typeface="Times New Roman" pitchFamily="18" charset="0"/>
              </a:rPr>
              <a:t>Ekonomik krizlerin evlenme üzerindeki etkileri incelendiğinde 1998 ve 2001 krizlerinin evlenme ihtimalini </a:t>
            </a:r>
            <a:r>
              <a:rPr lang="tr-TR" sz="2000" b="1" dirty="0" smtClean="0">
                <a:latin typeface="Times New Roman" pitchFamily="18" charset="0"/>
                <a:cs typeface="Times New Roman" pitchFamily="18" charset="0"/>
              </a:rPr>
              <a:t>arttırırken</a:t>
            </a:r>
            <a:r>
              <a:rPr lang="tr-TR" sz="2000" dirty="0" smtClean="0">
                <a:latin typeface="Times New Roman" pitchFamily="18" charset="0"/>
                <a:cs typeface="Times New Roman" pitchFamily="18" charset="0"/>
              </a:rPr>
              <a:t>, 2008 krizinin evlenme üzerinde </a:t>
            </a:r>
            <a:r>
              <a:rPr lang="tr-TR" sz="2000" b="1" dirty="0" smtClean="0">
                <a:latin typeface="Times New Roman" pitchFamily="18" charset="0"/>
                <a:cs typeface="Times New Roman" pitchFamily="18" charset="0"/>
              </a:rPr>
              <a:t>negatif bir etki yarattığı görülmektedir</a:t>
            </a:r>
            <a:r>
              <a:rPr lang="tr-TR" sz="2000" dirty="0" smtClean="0">
                <a:latin typeface="Times New Roman" pitchFamily="18" charset="0"/>
                <a:cs typeface="Times New Roman" pitchFamily="18" charset="0"/>
              </a:rPr>
              <a:t>. 2008 krizinin evlenme üzerindeki olumsuz etkisi teorik beklentiye uygun sonuç verirken, 1998 ve 2001 krizlerinin evlenme üzerinde olumlu etki yarattığı görülmektedir. Bu durum Van ilinde evlenmelerin ekonomik güçlükleri aşmak için ailelerin birleşme eğilimlerini arttırdığı şeklinde yorumlanabilir. Geleneksel toplum anlayışında böyle bir sonucun ortaya çıkması mümkündür. </a:t>
            </a:r>
          </a:p>
          <a:p>
            <a:endParaRPr lang="tr-TR" sz="2000" dirty="0" smtClean="0">
              <a:latin typeface="Times New Roman" pitchFamily="18" charset="0"/>
              <a:cs typeface="Times New Roman" pitchFamily="18" charset="0"/>
            </a:endParaRPr>
          </a:p>
          <a:p>
            <a:endParaRPr lang="tr-TR" sz="2000" b="1" dirty="0" smtClean="0">
              <a:latin typeface="Times New Roman" pitchFamily="18" charset="0"/>
              <a:cs typeface="Times New Roman" pitchFamily="18" charset="0"/>
            </a:endParaRPr>
          </a:p>
          <a:p>
            <a:r>
              <a:rPr lang="tr-TR" sz="2000" b="1" dirty="0" smtClean="0">
                <a:latin typeface="Times New Roman" pitchFamily="18" charset="0"/>
                <a:cs typeface="Times New Roman" pitchFamily="18" charset="0"/>
              </a:rPr>
              <a:t>Krizlerin boşanma üzerindeki etkileri incelendiğinde </a:t>
            </a:r>
            <a:r>
              <a:rPr lang="tr-TR" sz="2000" dirty="0" smtClean="0">
                <a:latin typeface="Times New Roman" pitchFamily="18" charset="0"/>
                <a:cs typeface="Times New Roman" pitchFamily="18" charset="0"/>
              </a:rPr>
              <a:t>ise; </a:t>
            </a:r>
          </a:p>
          <a:p>
            <a:r>
              <a:rPr lang="tr-TR" sz="2000" dirty="0" smtClean="0">
                <a:latin typeface="Times New Roman" pitchFamily="18" charset="0"/>
                <a:cs typeface="Times New Roman" pitchFamily="18" charset="0"/>
              </a:rPr>
              <a:t>2001 ve 2008 krizlerinin </a:t>
            </a:r>
            <a:r>
              <a:rPr lang="tr-TR" sz="2000" b="1" dirty="0" smtClean="0">
                <a:latin typeface="Times New Roman" pitchFamily="18" charset="0"/>
                <a:cs typeface="Times New Roman" pitchFamily="18" charset="0"/>
              </a:rPr>
              <a:t>boşanma </a:t>
            </a:r>
            <a:r>
              <a:rPr lang="tr-TR" sz="2000" dirty="0" smtClean="0">
                <a:latin typeface="Times New Roman" pitchFamily="18" charset="0"/>
                <a:cs typeface="Times New Roman" pitchFamily="18" charset="0"/>
              </a:rPr>
              <a:t>düzeylerini arttırdığı görülmektedir. Bu sonuçlar ekonomik nedenlerle aile içi geçimsizliklerin arttığını göstermektedir. </a:t>
            </a:r>
          </a:p>
          <a:p>
            <a:endParaRPr lang="tr-TR" sz="2000" dirty="0" smtClean="0">
              <a:latin typeface="Times New Roman" pitchFamily="18" charset="0"/>
              <a:cs typeface="Times New Roman" pitchFamily="18" charset="0"/>
            </a:endParaRPr>
          </a:p>
          <a:p>
            <a:endParaRPr lang="tr-TR" sz="2000" b="1" dirty="0" smtClean="0">
              <a:latin typeface="Times New Roman" pitchFamily="18" charset="0"/>
              <a:cs typeface="Times New Roman" pitchFamily="18" charset="0"/>
            </a:endParaRPr>
          </a:p>
          <a:p>
            <a:r>
              <a:rPr lang="tr-TR" sz="2000" b="1" dirty="0" smtClean="0">
                <a:latin typeface="Times New Roman" pitchFamily="18" charset="0"/>
                <a:cs typeface="Times New Roman" pitchFamily="18" charset="0"/>
              </a:rPr>
              <a:t>Krizlerin intihar üzerindeki etkileri incelendiğinde; </a:t>
            </a:r>
          </a:p>
          <a:p>
            <a:r>
              <a:rPr lang="tr-TR" sz="2000" dirty="0" smtClean="0">
                <a:latin typeface="Times New Roman" pitchFamily="18" charset="0"/>
                <a:cs typeface="Times New Roman" pitchFamily="18" charset="0"/>
              </a:rPr>
              <a:t>1998 krizinin intihar sayılarını </a:t>
            </a:r>
            <a:r>
              <a:rPr lang="tr-TR" sz="2000" b="1" dirty="0" smtClean="0">
                <a:latin typeface="Times New Roman" pitchFamily="18" charset="0"/>
                <a:cs typeface="Times New Roman" pitchFamily="18" charset="0"/>
              </a:rPr>
              <a:t>arttırdığı,</a:t>
            </a:r>
            <a:r>
              <a:rPr lang="tr-TR" sz="2000" dirty="0" smtClean="0">
                <a:latin typeface="Times New Roman" pitchFamily="18" charset="0"/>
                <a:cs typeface="Times New Roman" pitchFamily="18" charset="0"/>
              </a:rPr>
              <a:t> 2008 krizinin intihar sayılarını </a:t>
            </a:r>
            <a:r>
              <a:rPr lang="tr-TR" sz="2000" b="1" dirty="0" smtClean="0">
                <a:latin typeface="Times New Roman" pitchFamily="18" charset="0"/>
                <a:cs typeface="Times New Roman" pitchFamily="18" charset="0"/>
              </a:rPr>
              <a:t>azalttığı </a:t>
            </a:r>
            <a:r>
              <a:rPr lang="tr-TR" sz="2000" dirty="0" smtClean="0">
                <a:latin typeface="Times New Roman" pitchFamily="18" charset="0"/>
                <a:cs typeface="Times New Roman" pitchFamily="18" charset="0"/>
              </a:rPr>
              <a:t>görülmektedir. </a:t>
            </a:r>
            <a:endParaRPr lang="tr-T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428596" y="785794"/>
            <a:ext cx="8286808" cy="5632311"/>
          </a:xfrm>
          <a:prstGeom prst="rect">
            <a:avLst/>
          </a:prstGeom>
        </p:spPr>
        <p:txBody>
          <a:bodyPr wrap="square">
            <a:spAutoFit/>
          </a:bodyPr>
          <a:lstStyle/>
          <a:p>
            <a:pPr algn="just"/>
            <a:r>
              <a:rPr lang="tr-TR" sz="2000" b="1" dirty="0" smtClean="0">
                <a:latin typeface="Times New Roman" pitchFamily="18" charset="0"/>
                <a:cs typeface="Times New Roman" pitchFamily="18" charset="0"/>
              </a:rPr>
              <a:t>Sonuç </a:t>
            </a:r>
          </a:p>
          <a:p>
            <a:pPr algn="just"/>
            <a:endParaRPr lang="tr-TR" sz="2000" b="1"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Ekonomik krizler gerek finansal açıdan gerekse reel ekonomi açısından birçok makroekonomik değişkeni etkilemektedir. Buna karşılık ekonomik krizlerin ekonomik etkilerinin yanı sıra toplumda insan davranışlarının olumsuz bir biçimde bozulmasına, yalan söylemek, boşanmak, intihar gibi istenmeyen davranışların daha sık gözlemlenmesine ve toplumun sosyal yapısını önemli ölçüde etkilenmesine yol açtığı yapılan analiz ve çalışmalar çerçevesinde anlaşılmaktadır. </a:t>
            </a:r>
          </a:p>
          <a:p>
            <a:pPr algn="just"/>
            <a:r>
              <a:rPr lang="tr-TR" sz="2000" dirty="0" smtClean="0">
                <a:latin typeface="Times New Roman" pitchFamily="18" charset="0"/>
                <a:cs typeface="Times New Roman" pitchFamily="18" charset="0"/>
              </a:rPr>
              <a:t>Genel olarak 2008 </a:t>
            </a:r>
            <a:r>
              <a:rPr lang="tr-TR" sz="2000" smtClean="0">
                <a:latin typeface="Times New Roman" pitchFamily="18" charset="0"/>
                <a:cs typeface="Times New Roman" pitchFamily="18" charset="0"/>
              </a:rPr>
              <a:t>küresel krizi (yapılan çalışmada) </a:t>
            </a:r>
            <a:r>
              <a:rPr lang="tr-TR" sz="2000" b="1" dirty="0" smtClean="0">
                <a:latin typeface="Times New Roman" pitchFamily="18" charset="0"/>
                <a:cs typeface="Times New Roman" pitchFamily="18" charset="0"/>
              </a:rPr>
              <a:t>Van ili özelinde, </a:t>
            </a:r>
            <a:r>
              <a:rPr lang="tr-TR" sz="2000" dirty="0" smtClean="0">
                <a:latin typeface="Times New Roman" pitchFamily="18" charset="0"/>
                <a:cs typeface="Times New Roman" pitchFamily="18" charset="0"/>
              </a:rPr>
              <a:t>evlenme sayılarını </a:t>
            </a:r>
            <a:r>
              <a:rPr lang="tr-TR" sz="2000" i="1" dirty="0" smtClean="0">
                <a:latin typeface="Times New Roman" pitchFamily="18" charset="0"/>
                <a:cs typeface="Times New Roman" pitchFamily="18" charset="0"/>
              </a:rPr>
              <a:t>azaltırken</a:t>
            </a:r>
            <a:r>
              <a:rPr lang="tr-TR" sz="2000" dirty="0" smtClean="0">
                <a:latin typeface="Times New Roman" pitchFamily="18" charset="0"/>
                <a:cs typeface="Times New Roman" pitchFamily="18" charset="0"/>
              </a:rPr>
              <a:t> 1998 ve 2001 krizlerinin evlenme üzerinde olumlu bir etki yarattığı görülmüştür. Bu sonucun geleneksel toplum anlayışının bir sonucu olarak ailelerin ekonomik dar boğazların aşılmasında evlenmeyi bir araç olarak gördükleri anlaşılmaktadır. Ekonomik krizlerin boşanma ve intihar üzerindeki etkileri ise teorik beklentiye uygun olarak pozitiftir. Ancak 2008 krizinin intihar üzerinde negatif bir etki yarattığı görülmektedir. Elde edilen analiz sonuçları çerçevesinde ekonomik krizlerin sosyal yaşam üzerinde etkilerinin olduğu doğrulanmıştır. </a:t>
            </a:r>
            <a:endParaRPr lang="tr-TR" sz="20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2571744"/>
            <a:ext cx="7772400" cy="1143000"/>
          </a:xfrm>
        </p:spPr>
        <p:txBody>
          <a:bodyPr>
            <a:normAutofit/>
          </a:bodyPr>
          <a:lstStyle/>
          <a:p>
            <a:pPr algn="ctr"/>
            <a:r>
              <a:rPr lang="tr-TR" sz="4400" b="1" dirty="0" smtClean="0">
                <a:solidFill>
                  <a:schemeClr val="tx1"/>
                </a:solidFill>
                <a:latin typeface="Times New Roman" pitchFamily="18" charset="0"/>
                <a:cs typeface="Times New Roman" pitchFamily="18" charset="0"/>
              </a:rPr>
              <a:t>TEŞEKKÜRLER</a:t>
            </a:r>
            <a:endParaRPr lang="tr-TR" sz="4400" b="1" dirty="0">
              <a:solidFill>
                <a:schemeClr val="tx1"/>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920</TotalTime>
  <Words>1616</Words>
  <Application>Microsoft Office PowerPoint</Application>
  <PresentationFormat>Ekran Gösterisi (4:3)</PresentationFormat>
  <Paragraphs>137</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Hisse Senedi</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TEŞEKKÜRLER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sena</dc:creator>
  <cp:lastModifiedBy>sena</cp:lastModifiedBy>
  <cp:revision>96</cp:revision>
  <dcterms:created xsi:type="dcterms:W3CDTF">2020-11-24T11:23:12Z</dcterms:created>
  <dcterms:modified xsi:type="dcterms:W3CDTF">2021-01-06T07:48:29Z</dcterms:modified>
</cp:coreProperties>
</file>