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 id="263" r:id="rId8"/>
    <p:sldId id="262" r:id="rId9"/>
    <p:sldId id="265" r:id="rId10"/>
    <p:sldId id="267" r:id="rId11"/>
    <p:sldId id="313" r:id="rId12"/>
    <p:sldId id="269" r:id="rId13"/>
    <p:sldId id="270" r:id="rId14"/>
    <p:sldId id="271" r:id="rId15"/>
    <p:sldId id="274" r:id="rId16"/>
    <p:sldId id="275" r:id="rId17"/>
    <p:sldId id="276" r:id="rId18"/>
    <p:sldId id="278" r:id="rId19"/>
    <p:sldId id="279" r:id="rId20"/>
    <p:sldId id="282" r:id="rId21"/>
    <p:sldId id="283" r:id="rId22"/>
    <p:sldId id="287" r:id="rId23"/>
    <p:sldId id="286" r:id="rId24"/>
    <p:sldId id="292" r:id="rId25"/>
    <p:sldId id="293" r:id="rId26"/>
    <p:sldId id="294" r:id="rId27"/>
    <p:sldId id="295" r:id="rId28"/>
    <p:sldId id="300" r:id="rId29"/>
    <p:sldId id="296" r:id="rId30"/>
    <p:sldId id="299" r:id="rId31"/>
    <p:sldId id="298" r:id="rId32"/>
    <p:sldId id="304" r:id="rId33"/>
    <p:sldId id="303" r:id="rId34"/>
    <p:sldId id="301" r:id="rId35"/>
    <p:sldId id="308" r:id="rId36"/>
    <p:sldId id="310" r:id="rId37"/>
    <p:sldId id="306" r:id="rId38"/>
    <p:sldId id="309" r:id="rId39"/>
    <p:sldId id="314" r:id="rId40"/>
    <p:sldId id="311" r:id="rId41"/>
    <p:sldId id="315" r:id="rId42"/>
    <p:sldId id="312" r:id="rId43"/>
  </p:sldIdLst>
  <p:sldSz cx="9144000" cy="5143500" type="screen16x9"/>
  <p:notesSz cx="6858000" cy="9144000"/>
  <p:defaultTextStyle>
    <a:defPPr>
      <a:defRPr lang="tr-TR"/>
    </a:defPPr>
    <a:lvl1pPr marL="0" algn="l" defTabSz="914247" rtl="0" eaLnBrk="1" latinLnBrk="0" hangingPunct="1">
      <a:defRPr sz="1700" kern="1200">
        <a:solidFill>
          <a:schemeClr val="tx1"/>
        </a:solidFill>
        <a:latin typeface="+mn-lt"/>
        <a:ea typeface="+mn-ea"/>
        <a:cs typeface="+mn-cs"/>
      </a:defRPr>
    </a:lvl1pPr>
    <a:lvl2pPr marL="457123" algn="l" defTabSz="914247" rtl="0" eaLnBrk="1" latinLnBrk="0" hangingPunct="1">
      <a:defRPr sz="1700" kern="1200">
        <a:solidFill>
          <a:schemeClr val="tx1"/>
        </a:solidFill>
        <a:latin typeface="+mn-lt"/>
        <a:ea typeface="+mn-ea"/>
        <a:cs typeface="+mn-cs"/>
      </a:defRPr>
    </a:lvl2pPr>
    <a:lvl3pPr marL="914247" algn="l" defTabSz="914247" rtl="0" eaLnBrk="1" latinLnBrk="0" hangingPunct="1">
      <a:defRPr sz="1700" kern="1200">
        <a:solidFill>
          <a:schemeClr val="tx1"/>
        </a:solidFill>
        <a:latin typeface="+mn-lt"/>
        <a:ea typeface="+mn-ea"/>
        <a:cs typeface="+mn-cs"/>
      </a:defRPr>
    </a:lvl3pPr>
    <a:lvl4pPr marL="1371370" algn="l" defTabSz="914247" rtl="0" eaLnBrk="1" latinLnBrk="0" hangingPunct="1">
      <a:defRPr sz="1700" kern="1200">
        <a:solidFill>
          <a:schemeClr val="tx1"/>
        </a:solidFill>
        <a:latin typeface="+mn-lt"/>
        <a:ea typeface="+mn-ea"/>
        <a:cs typeface="+mn-cs"/>
      </a:defRPr>
    </a:lvl4pPr>
    <a:lvl5pPr marL="1828492" algn="l" defTabSz="914247" rtl="0" eaLnBrk="1" latinLnBrk="0" hangingPunct="1">
      <a:defRPr sz="1700" kern="1200">
        <a:solidFill>
          <a:schemeClr val="tx1"/>
        </a:solidFill>
        <a:latin typeface="+mn-lt"/>
        <a:ea typeface="+mn-ea"/>
        <a:cs typeface="+mn-cs"/>
      </a:defRPr>
    </a:lvl5pPr>
    <a:lvl6pPr marL="2285617" algn="l" defTabSz="914247" rtl="0" eaLnBrk="1" latinLnBrk="0" hangingPunct="1">
      <a:defRPr sz="1700" kern="1200">
        <a:solidFill>
          <a:schemeClr val="tx1"/>
        </a:solidFill>
        <a:latin typeface="+mn-lt"/>
        <a:ea typeface="+mn-ea"/>
        <a:cs typeface="+mn-cs"/>
      </a:defRPr>
    </a:lvl6pPr>
    <a:lvl7pPr marL="2742740" algn="l" defTabSz="914247" rtl="0" eaLnBrk="1" latinLnBrk="0" hangingPunct="1">
      <a:defRPr sz="1700" kern="1200">
        <a:solidFill>
          <a:schemeClr val="tx1"/>
        </a:solidFill>
        <a:latin typeface="+mn-lt"/>
        <a:ea typeface="+mn-ea"/>
        <a:cs typeface="+mn-cs"/>
      </a:defRPr>
    </a:lvl7pPr>
    <a:lvl8pPr marL="3199864" algn="l" defTabSz="914247" rtl="0" eaLnBrk="1" latinLnBrk="0" hangingPunct="1">
      <a:defRPr sz="1700" kern="1200">
        <a:solidFill>
          <a:schemeClr val="tx1"/>
        </a:solidFill>
        <a:latin typeface="+mn-lt"/>
        <a:ea typeface="+mn-ea"/>
        <a:cs typeface="+mn-cs"/>
      </a:defRPr>
    </a:lvl8pPr>
    <a:lvl9pPr marL="3656987" algn="l" defTabSz="914247" rtl="0" eaLnBrk="1" latinLnBrk="0" hangingPunct="1">
      <a:defRPr sz="17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946" y="-259"/>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811613-72BE-4CCF-94E9-FF8F98D578D7}" type="doc">
      <dgm:prSet loTypeId="urn:microsoft.com/office/officeart/2005/8/layout/target3" loCatId="relationship" qsTypeId="urn:microsoft.com/office/officeart/2005/8/quickstyle/3d1" qsCatId="3D" csTypeId="urn:microsoft.com/office/officeart/2005/8/colors/accent0_3" csCatId="mainScheme"/>
      <dgm:spPr/>
      <dgm:t>
        <a:bodyPr/>
        <a:lstStyle/>
        <a:p>
          <a:endParaRPr lang="tr-TR"/>
        </a:p>
      </dgm:t>
    </dgm:pt>
    <dgm:pt modelId="{2FC00B37-10F5-4432-A0AF-41EFBECD992C}">
      <dgm:prSet/>
      <dgm:spPr/>
      <dgm:t>
        <a:bodyPr/>
        <a:lstStyle/>
        <a:p>
          <a:pPr rtl="0"/>
          <a:r>
            <a:rPr lang="tr-TR" smtClean="0"/>
            <a:t>Toplumsal hareketlerin 18. yy.’da ulusal düzlemde ortaya çıkmasının ardından ilk dönem kuramcılar hareketlerin 3 boyutuna odaklanmıştır: </a:t>
          </a:r>
          <a:endParaRPr lang="tr-TR"/>
        </a:p>
      </dgm:t>
    </dgm:pt>
    <dgm:pt modelId="{A1C71190-2748-44DB-99E2-6C408B222DF2}" type="parTrans" cxnId="{EE1B10EC-7C93-4B69-86B5-8BB208FEF5DB}">
      <dgm:prSet/>
      <dgm:spPr/>
      <dgm:t>
        <a:bodyPr/>
        <a:lstStyle/>
        <a:p>
          <a:endParaRPr lang="tr-TR"/>
        </a:p>
      </dgm:t>
    </dgm:pt>
    <dgm:pt modelId="{0890D56F-F9F4-4400-9625-8AC8E7E7A153}" type="sibTrans" cxnId="{EE1B10EC-7C93-4B69-86B5-8BB208FEF5DB}">
      <dgm:prSet/>
      <dgm:spPr/>
      <dgm:t>
        <a:bodyPr/>
        <a:lstStyle/>
        <a:p>
          <a:endParaRPr lang="tr-TR"/>
        </a:p>
      </dgm:t>
    </dgm:pt>
    <dgm:pt modelId="{268F9997-F29E-42B4-BB83-D403E44C548F}">
      <dgm:prSet/>
      <dgm:spPr/>
      <dgm:t>
        <a:bodyPr/>
        <a:lstStyle/>
        <a:p>
          <a:pPr rtl="0"/>
          <a:r>
            <a:rPr lang="tr-TR" b="1" smtClean="0"/>
            <a:t>➣ Aşırıcılık </a:t>
          </a:r>
          <a:endParaRPr lang="tr-TR"/>
        </a:p>
      </dgm:t>
    </dgm:pt>
    <dgm:pt modelId="{AB6D08FE-F117-44C1-A5F6-CE4CDD36D8BD}" type="parTrans" cxnId="{A3B3EE33-59A9-4DA9-B220-F80A41E72501}">
      <dgm:prSet/>
      <dgm:spPr/>
      <dgm:t>
        <a:bodyPr/>
        <a:lstStyle/>
        <a:p>
          <a:endParaRPr lang="tr-TR"/>
        </a:p>
      </dgm:t>
    </dgm:pt>
    <dgm:pt modelId="{D56B2426-BB13-4C23-B234-3F3A38003365}" type="sibTrans" cxnId="{A3B3EE33-59A9-4DA9-B220-F80A41E72501}">
      <dgm:prSet/>
      <dgm:spPr/>
      <dgm:t>
        <a:bodyPr/>
        <a:lstStyle/>
        <a:p>
          <a:endParaRPr lang="tr-TR"/>
        </a:p>
      </dgm:t>
    </dgm:pt>
    <dgm:pt modelId="{9EDF5224-11B6-400C-B00C-F2AAFBC4DBBC}">
      <dgm:prSet/>
      <dgm:spPr/>
      <dgm:t>
        <a:bodyPr/>
        <a:lstStyle/>
        <a:p>
          <a:pPr rtl="0"/>
          <a:r>
            <a:rPr lang="tr-TR" b="1" smtClean="0"/>
            <a:t>➣ Yoksunluk </a:t>
          </a:r>
          <a:endParaRPr lang="tr-TR"/>
        </a:p>
      </dgm:t>
    </dgm:pt>
    <dgm:pt modelId="{64C858A8-45A1-4058-BECE-D0E5086E2BEA}" type="parTrans" cxnId="{698A0E8F-A6F7-4063-9E28-91D04BC2D0E4}">
      <dgm:prSet/>
      <dgm:spPr/>
      <dgm:t>
        <a:bodyPr/>
        <a:lstStyle/>
        <a:p>
          <a:endParaRPr lang="tr-TR"/>
        </a:p>
      </dgm:t>
    </dgm:pt>
    <dgm:pt modelId="{DCBDBD3A-321D-4CA5-8832-56FC1A92F8FF}" type="sibTrans" cxnId="{698A0E8F-A6F7-4063-9E28-91D04BC2D0E4}">
      <dgm:prSet/>
      <dgm:spPr/>
      <dgm:t>
        <a:bodyPr/>
        <a:lstStyle/>
        <a:p>
          <a:endParaRPr lang="tr-TR"/>
        </a:p>
      </dgm:t>
    </dgm:pt>
    <dgm:pt modelId="{CD3C47CE-CF53-444F-AFE0-F032C433610F}">
      <dgm:prSet/>
      <dgm:spPr/>
      <dgm:t>
        <a:bodyPr/>
        <a:lstStyle/>
        <a:p>
          <a:pPr rtl="0"/>
          <a:r>
            <a:rPr lang="tr-TR" b="1" smtClean="0"/>
            <a:t>➣ Şiddet </a:t>
          </a:r>
          <a:endParaRPr lang="tr-TR"/>
        </a:p>
      </dgm:t>
    </dgm:pt>
    <dgm:pt modelId="{C5028799-FB4E-405D-948C-9F7C3DDF93EF}" type="parTrans" cxnId="{7EDAEB3E-FC1B-46C7-9EBE-629CFD7C956A}">
      <dgm:prSet/>
      <dgm:spPr/>
      <dgm:t>
        <a:bodyPr/>
        <a:lstStyle/>
        <a:p>
          <a:endParaRPr lang="tr-TR"/>
        </a:p>
      </dgm:t>
    </dgm:pt>
    <dgm:pt modelId="{D72343A9-4A58-4719-8057-96866ED08B45}" type="sibTrans" cxnId="{7EDAEB3E-FC1B-46C7-9EBE-629CFD7C956A}">
      <dgm:prSet/>
      <dgm:spPr/>
      <dgm:t>
        <a:bodyPr/>
        <a:lstStyle/>
        <a:p>
          <a:endParaRPr lang="tr-TR"/>
        </a:p>
      </dgm:t>
    </dgm:pt>
    <dgm:pt modelId="{A5D9C0BB-D569-4B96-830B-8D9457936603}" type="pres">
      <dgm:prSet presAssocID="{77811613-72BE-4CCF-94E9-FF8F98D578D7}" presName="Name0" presStyleCnt="0">
        <dgm:presLayoutVars>
          <dgm:chMax val="7"/>
          <dgm:dir/>
          <dgm:animLvl val="lvl"/>
          <dgm:resizeHandles val="exact"/>
        </dgm:presLayoutVars>
      </dgm:prSet>
      <dgm:spPr/>
      <dgm:t>
        <a:bodyPr/>
        <a:lstStyle/>
        <a:p>
          <a:endParaRPr lang="tr-TR"/>
        </a:p>
      </dgm:t>
    </dgm:pt>
    <dgm:pt modelId="{8256ACE5-25AD-4592-B61C-D5691BFE0C15}" type="pres">
      <dgm:prSet presAssocID="{2FC00B37-10F5-4432-A0AF-41EFBECD992C}" presName="circle1" presStyleLbl="node1" presStyleIdx="0" presStyleCnt="4"/>
      <dgm:spPr/>
    </dgm:pt>
    <dgm:pt modelId="{5881E045-74D7-4511-A87C-1D6CF432BC08}" type="pres">
      <dgm:prSet presAssocID="{2FC00B37-10F5-4432-A0AF-41EFBECD992C}" presName="space" presStyleCnt="0"/>
      <dgm:spPr/>
    </dgm:pt>
    <dgm:pt modelId="{ED1480E3-7C67-44E9-875A-AE217883DCA7}" type="pres">
      <dgm:prSet presAssocID="{2FC00B37-10F5-4432-A0AF-41EFBECD992C}" presName="rect1" presStyleLbl="alignAcc1" presStyleIdx="0" presStyleCnt="4"/>
      <dgm:spPr/>
      <dgm:t>
        <a:bodyPr/>
        <a:lstStyle/>
        <a:p>
          <a:endParaRPr lang="tr-TR"/>
        </a:p>
      </dgm:t>
    </dgm:pt>
    <dgm:pt modelId="{5E99CF23-A45E-4CCC-ABFC-3C84ED6A1D7C}" type="pres">
      <dgm:prSet presAssocID="{268F9997-F29E-42B4-BB83-D403E44C548F}" presName="vertSpace2" presStyleLbl="node1" presStyleIdx="0" presStyleCnt="4"/>
      <dgm:spPr/>
    </dgm:pt>
    <dgm:pt modelId="{5428ED8A-2FD2-49A4-BE71-23107E48936F}" type="pres">
      <dgm:prSet presAssocID="{268F9997-F29E-42B4-BB83-D403E44C548F}" presName="circle2" presStyleLbl="node1" presStyleIdx="1" presStyleCnt="4"/>
      <dgm:spPr/>
    </dgm:pt>
    <dgm:pt modelId="{6C9F67EF-1F89-4068-9832-DC41C75FEDC3}" type="pres">
      <dgm:prSet presAssocID="{268F9997-F29E-42B4-BB83-D403E44C548F}" presName="rect2" presStyleLbl="alignAcc1" presStyleIdx="1" presStyleCnt="4"/>
      <dgm:spPr/>
      <dgm:t>
        <a:bodyPr/>
        <a:lstStyle/>
        <a:p>
          <a:endParaRPr lang="tr-TR"/>
        </a:p>
      </dgm:t>
    </dgm:pt>
    <dgm:pt modelId="{CC92EB0A-99E6-4B10-B60D-4BB0AFB17B5B}" type="pres">
      <dgm:prSet presAssocID="{9EDF5224-11B6-400C-B00C-F2AAFBC4DBBC}" presName="vertSpace3" presStyleLbl="node1" presStyleIdx="1" presStyleCnt="4"/>
      <dgm:spPr/>
    </dgm:pt>
    <dgm:pt modelId="{7D546BD8-ED99-4837-AA72-FF0B99E4237F}" type="pres">
      <dgm:prSet presAssocID="{9EDF5224-11B6-400C-B00C-F2AAFBC4DBBC}" presName="circle3" presStyleLbl="node1" presStyleIdx="2" presStyleCnt="4"/>
      <dgm:spPr/>
    </dgm:pt>
    <dgm:pt modelId="{CB4BD361-C3E9-4BDD-B2BA-CC45604BA709}" type="pres">
      <dgm:prSet presAssocID="{9EDF5224-11B6-400C-B00C-F2AAFBC4DBBC}" presName="rect3" presStyleLbl="alignAcc1" presStyleIdx="2" presStyleCnt="4"/>
      <dgm:spPr/>
      <dgm:t>
        <a:bodyPr/>
        <a:lstStyle/>
        <a:p>
          <a:endParaRPr lang="tr-TR"/>
        </a:p>
      </dgm:t>
    </dgm:pt>
    <dgm:pt modelId="{8DD15FAF-9233-429A-BAE9-2BCE257CA2F0}" type="pres">
      <dgm:prSet presAssocID="{CD3C47CE-CF53-444F-AFE0-F032C433610F}" presName="vertSpace4" presStyleLbl="node1" presStyleIdx="2" presStyleCnt="4"/>
      <dgm:spPr/>
    </dgm:pt>
    <dgm:pt modelId="{F2055209-6A5C-4E97-B7FE-AA2ECEFA3D22}" type="pres">
      <dgm:prSet presAssocID="{CD3C47CE-CF53-444F-AFE0-F032C433610F}" presName="circle4" presStyleLbl="node1" presStyleIdx="3" presStyleCnt="4"/>
      <dgm:spPr/>
    </dgm:pt>
    <dgm:pt modelId="{54F920DB-349C-4F09-9C6F-62195B02953F}" type="pres">
      <dgm:prSet presAssocID="{CD3C47CE-CF53-444F-AFE0-F032C433610F}" presName="rect4" presStyleLbl="alignAcc1" presStyleIdx="3" presStyleCnt="4"/>
      <dgm:spPr/>
      <dgm:t>
        <a:bodyPr/>
        <a:lstStyle/>
        <a:p>
          <a:endParaRPr lang="tr-TR"/>
        </a:p>
      </dgm:t>
    </dgm:pt>
    <dgm:pt modelId="{E646DB16-A367-4635-8C67-DF20F00E90F4}" type="pres">
      <dgm:prSet presAssocID="{2FC00B37-10F5-4432-A0AF-41EFBECD992C}" presName="rect1ParTxNoCh" presStyleLbl="alignAcc1" presStyleIdx="3" presStyleCnt="4">
        <dgm:presLayoutVars>
          <dgm:chMax val="1"/>
          <dgm:bulletEnabled val="1"/>
        </dgm:presLayoutVars>
      </dgm:prSet>
      <dgm:spPr/>
      <dgm:t>
        <a:bodyPr/>
        <a:lstStyle/>
        <a:p>
          <a:endParaRPr lang="tr-TR"/>
        </a:p>
      </dgm:t>
    </dgm:pt>
    <dgm:pt modelId="{6DEC12C7-3532-49D6-8232-D9382976F50C}" type="pres">
      <dgm:prSet presAssocID="{268F9997-F29E-42B4-BB83-D403E44C548F}" presName="rect2ParTxNoCh" presStyleLbl="alignAcc1" presStyleIdx="3" presStyleCnt="4">
        <dgm:presLayoutVars>
          <dgm:chMax val="1"/>
          <dgm:bulletEnabled val="1"/>
        </dgm:presLayoutVars>
      </dgm:prSet>
      <dgm:spPr/>
      <dgm:t>
        <a:bodyPr/>
        <a:lstStyle/>
        <a:p>
          <a:endParaRPr lang="tr-TR"/>
        </a:p>
      </dgm:t>
    </dgm:pt>
    <dgm:pt modelId="{4C1829AC-076B-407A-8B28-E96A9890C4D5}" type="pres">
      <dgm:prSet presAssocID="{9EDF5224-11B6-400C-B00C-F2AAFBC4DBBC}" presName="rect3ParTxNoCh" presStyleLbl="alignAcc1" presStyleIdx="3" presStyleCnt="4">
        <dgm:presLayoutVars>
          <dgm:chMax val="1"/>
          <dgm:bulletEnabled val="1"/>
        </dgm:presLayoutVars>
      </dgm:prSet>
      <dgm:spPr/>
      <dgm:t>
        <a:bodyPr/>
        <a:lstStyle/>
        <a:p>
          <a:endParaRPr lang="tr-TR"/>
        </a:p>
      </dgm:t>
    </dgm:pt>
    <dgm:pt modelId="{502C2071-947F-4EA9-A41E-99E656B12B41}" type="pres">
      <dgm:prSet presAssocID="{CD3C47CE-CF53-444F-AFE0-F032C433610F}" presName="rect4ParTxNoCh" presStyleLbl="alignAcc1" presStyleIdx="3" presStyleCnt="4">
        <dgm:presLayoutVars>
          <dgm:chMax val="1"/>
          <dgm:bulletEnabled val="1"/>
        </dgm:presLayoutVars>
      </dgm:prSet>
      <dgm:spPr/>
      <dgm:t>
        <a:bodyPr/>
        <a:lstStyle/>
        <a:p>
          <a:endParaRPr lang="tr-TR"/>
        </a:p>
      </dgm:t>
    </dgm:pt>
  </dgm:ptLst>
  <dgm:cxnLst>
    <dgm:cxn modelId="{86285B99-92D9-474E-A88A-1543B87939E3}" type="presOf" srcId="{CD3C47CE-CF53-444F-AFE0-F032C433610F}" destId="{502C2071-947F-4EA9-A41E-99E656B12B41}" srcOrd="1" destOrd="0" presId="urn:microsoft.com/office/officeart/2005/8/layout/target3"/>
    <dgm:cxn modelId="{6F112F93-490A-454A-8A09-6B6EF3A5EFBE}" type="presOf" srcId="{268F9997-F29E-42B4-BB83-D403E44C548F}" destId="{6C9F67EF-1F89-4068-9832-DC41C75FEDC3}" srcOrd="0" destOrd="0" presId="urn:microsoft.com/office/officeart/2005/8/layout/target3"/>
    <dgm:cxn modelId="{6531EB0E-04C2-4FFC-9B16-37D37D08AC6E}" type="presOf" srcId="{268F9997-F29E-42B4-BB83-D403E44C548F}" destId="{6DEC12C7-3532-49D6-8232-D9382976F50C}" srcOrd="1" destOrd="0" presId="urn:microsoft.com/office/officeart/2005/8/layout/target3"/>
    <dgm:cxn modelId="{1CC72C7E-AC93-45B1-A7E5-DF2AF9A16998}" type="presOf" srcId="{2FC00B37-10F5-4432-A0AF-41EFBECD992C}" destId="{ED1480E3-7C67-44E9-875A-AE217883DCA7}" srcOrd="0" destOrd="0" presId="urn:microsoft.com/office/officeart/2005/8/layout/target3"/>
    <dgm:cxn modelId="{7EDAEB3E-FC1B-46C7-9EBE-629CFD7C956A}" srcId="{77811613-72BE-4CCF-94E9-FF8F98D578D7}" destId="{CD3C47CE-CF53-444F-AFE0-F032C433610F}" srcOrd="3" destOrd="0" parTransId="{C5028799-FB4E-405D-948C-9F7C3DDF93EF}" sibTransId="{D72343A9-4A58-4719-8057-96866ED08B45}"/>
    <dgm:cxn modelId="{A3B3EE33-59A9-4DA9-B220-F80A41E72501}" srcId="{77811613-72BE-4CCF-94E9-FF8F98D578D7}" destId="{268F9997-F29E-42B4-BB83-D403E44C548F}" srcOrd="1" destOrd="0" parTransId="{AB6D08FE-F117-44C1-A5F6-CE4CDD36D8BD}" sibTransId="{D56B2426-BB13-4C23-B234-3F3A38003365}"/>
    <dgm:cxn modelId="{47CA8D6B-FF21-4A70-B1CE-A7071BA7FEA2}" type="presOf" srcId="{9EDF5224-11B6-400C-B00C-F2AAFBC4DBBC}" destId="{CB4BD361-C3E9-4BDD-B2BA-CC45604BA709}" srcOrd="0" destOrd="0" presId="urn:microsoft.com/office/officeart/2005/8/layout/target3"/>
    <dgm:cxn modelId="{4149F795-CD9E-4910-965E-C4D903331772}" type="presOf" srcId="{77811613-72BE-4CCF-94E9-FF8F98D578D7}" destId="{A5D9C0BB-D569-4B96-830B-8D9457936603}" srcOrd="0" destOrd="0" presId="urn:microsoft.com/office/officeart/2005/8/layout/target3"/>
    <dgm:cxn modelId="{FBF4A817-44AB-42F6-BB5B-DDBA2C159D78}" type="presOf" srcId="{CD3C47CE-CF53-444F-AFE0-F032C433610F}" destId="{54F920DB-349C-4F09-9C6F-62195B02953F}" srcOrd="0" destOrd="0" presId="urn:microsoft.com/office/officeart/2005/8/layout/target3"/>
    <dgm:cxn modelId="{D3478B7E-6C73-4B99-AF9D-D9E4A8F8CDDB}" type="presOf" srcId="{9EDF5224-11B6-400C-B00C-F2AAFBC4DBBC}" destId="{4C1829AC-076B-407A-8B28-E96A9890C4D5}" srcOrd="1" destOrd="0" presId="urn:microsoft.com/office/officeart/2005/8/layout/target3"/>
    <dgm:cxn modelId="{87B9C123-E27D-4C4C-8385-60577D746901}" type="presOf" srcId="{2FC00B37-10F5-4432-A0AF-41EFBECD992C}" destId="{E646DB16-A367-4635-8C67-DF20F00E90F4}" srcOrd="1" destOrd="0" presId="urn:microsoft.com/office/officeart/2005/8/layout/target3"/>
    <dgm:cxn modelId="{EE1B10EC-7C93-4B69-86B5-8BB208FEF5DB}" srcId="{77811613-72BE-4CCF-94E9-FF8F98D578D7}" destId="{2FC00B37-10F5-4432-A0AF-41EFBECD992C}" srcOrd="0" destOrd="0" parTransId="{A1C71190-2748-44DB-99E2-6C408B222DF2}" sibTransId="{0890D56F-F9F4-4400-9625-8AC8E7E7A153}"/>
    <dgm:cxn modelId="{698A0E8F-A6F7-4063-9E28-91D04BC2D0E4}" srcId="{77811613-72BE-4CCF-94E9-FF8F98D578D7}" destId="{9EDF5224-11B6-400C-B00C-F2AAFBC4DBBC}" srcOrd="2" destOrd="0" parTransId="{64C858A8-45A1-4058-BECE-D0E5086E2BEA}" sibTransId="{DCBDBD3A-321D-4CA5-8832-56FC1A92F8FF}"/>
    <dgm:cxn modelId="{C4BF8FD6-45DB-4A5A-8E19-1A67E733AC6B}" type="presParOf" srcId="{A5D9C0BB-D569-4B96-830B-8D9457936603}" destId="{8256ACE5-25AD-4592-B61C-D5691BFE0C15}" srcOrd="0" destOrd="0" presId="urn:microsoft.com/office/officeart/2005/8/layout/target3"/>
    <dgm:cxn modelId="{5DCA4693-44CC-4301-A8BF-73C0F916EB35}" type="presParOf" srcId="{A5D9C0BB-D569-4B96-830B-8D9457936603}" destId="{5881E045-74D7-4511-A87C-1D6CF432BC08}" srcOrd="1" destOrd="0" presId="urn:microsoft.com/office/officeart/2005/8/layout/target3"/>
    <dgm:cxn modelId="{6A02C7FC-5109-4E09-9A33-8B022F81AB04}" type="presParOf" srcId="{A5D9C0BB-D569-4B96-830B-8D9457936603}" destId="{ED1480E3-7C67-44E9-875A-AE217883DCA7}" srcOrd="2" destOrd="0" presId="urn:microsoft.com/office/officeart/2005/8/layout/target3"/>
    <dgm:cxn modelId="{24FEC2F4-6B52-4ED1-A78C-D47457036691}" type="presParOf" srcId="{A5D9C0BB-D569-4B96-830B-8D9457936603}" destId="{5E99CF23-A45E-4CCC-ABFC-3C84ED6A1D7C}" srcOrd="3" destOrd="0" presId="urn:microsoft.com/office/officeart/2005/8/layout/target3"/>
    <dgm:cxn modelId="{1B9B813A-5C51-4B13-845D-A69BC0C02A4A}" type="presParOf" srcId="{A5D9C0BB-D569-4B96-830B-8D9457936603}" destId="{5428ED8A-2FD2-49A4-BE71-23107E48936F}" srcOrd="4" destOrd="0" presId="urn:microsoft.com/office/officeart/2005/8/layout/target3"/>
    <dgm:cxn modelId="{7E4B194A-CCA6-4240-9DA1-8C5EFA4868BB}" type="presParOf" srcId="{A5D9C0BB-D569-4B96-830B-8D9457936603}" destId="{6C9F67EF-1F89-4068-9832-DC41C75FEDC3}" srcOrd="5" destOrd="0" presId="urn:microsoft.com/office/officeart/2005/8/layout/target3"/>
    <dgm:cxn modelId="{306772C1-993B-40B3-B18B-51EB8B2A17D4}" type="presParOf" srcId="{A5D9C0BB-D569-4B96-830B-8D9457936603}" destId="{CC92EB0A-99E6-4B10-B60D-4BB0AFB17B5B}" srcOrd="6" destOrd="0" presId="urn:microsoft.com/office/officeart/2005/8/layout/target3"/>
    <dgm:cxn modelId="{91048C6C-181E-4618-8C02-258EED421E22}" type="presParOf" srcId="{A5D9C0BB-D569-4B96-830B-8D9457936603}" destId="{7D546BD8-ED99-4837-AA72-FF0B99E4237F}" srcOrd="7" destOrd="0" presId="urn:microsoft.com/office/officeart/2005/8/layout/target3"/>
    <dgm:cxn modelId="{519CABA8-818A-4AF1-B0AF-D05F82373FD6}" type="presParOf" srcId="{A5D9C0BB-D569-4B96-830B-8D9457936603}" destId="{CB4BD361-C3E9-4BDD-B2BA-CC45604BA709}" srcOrd="8" destOrd="0" presId="urn:microsoft.com/office/officeart/2005/8/layout/target3"/>
    <dgm:cxn modelId="{B3E93627-336C-460B-848B-CF3600C2067D}" type="presParOf" srcId="{A5D9C0BB-D569-4B96-830B-8D9457936603}" destId="{8DD15FAF-9233-429A-BAE9-2BCE257CA2F0}" srcOrd="9" destOrd="0" presId="urn:microsoft.com/office/officeart/2005/8/layout/target3"/>
    <dgm:cxn modelId="{99B7F3CE-635E-43F9-A8F8-C9D4F46E5984}" type="presParOf" srcId="{A5D9C0BB-D569-4B96-830B-8D9457936603}" destId="{F2055209-6A5C-4E97-B7FE-AA2ECEFA3D22}" srcOrd="10" destOrd="0" presId="urn:microsoft.com/office/officeart/2005/8/layout/target3"/>
    <dgm:cxn modelId="{CD80364D-3303-4CCB-83EA-CE812B4A3458}" type="presParOf" srcId="{A5D9C0BB-D569-4B96-830B-8D9457936603}" destId="{54F920DB-349C-4F09-9C6F-62195B02953F}" srcOrd="11" destOrd="0" presId="urn:microsoft.com/office/officeart/2005/8/layout/target3"/>
    <dgm:cxn modelId="{CACB8C7F-AFDB-4470-AFE6-CBD6AF38E569}" type="presParOf" srcId="{A5D9C0BB-D569-4B96-830B-8D9457936603}" destId="{E646DB16-A367-4635-8C67-DF20F00E90F4}" srcOrd="12" destOrd="0" presId="urn:microsoft.com/office/officeart/2005/8/layout/target3"/>
    <dgm:cxn modelId="{7180ECCD-55A1-443C-B918-79C1B9610580}" type="presParOf" srcId="{A5D9C0BB-D569-4B96-830B-8D9457936603}" destId="{6DEC12C7-3532-49D6-8232-D9382976F50C}" srcOrd="13" destOrd="0" presId="urn:microsoft.com/office/officeart/2005/8/layout/target3"/>
    <dgm:cxn modelId="{5637614B-360B-4DD5-8B8B-A86333CF67A8}" type="presParOf" srcId="{A5D9C0BB-D569-4B96-830B-8D9457936603}" destId="{4C1829AC-076B-407A-8B28-E96A9890C4D5}" srcOrd="14" destOrd="0" presId="urn:microsoft.com/office/officeart/2005/8/layout/target3"/>
    <dgm:cxn modelId="{F569976A-A9EC-4075-9240-8ACC34DE70A4}" type="presParOf" srcId="{A5D9C0BB-D569-4B96-830B-8D9457936603}" destId="{502C2071-947F-4EA9-A41E-99E656B12B41}"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6ACE5-25AD-4592-B61C-D5691BFE0C15}">
      <dsp:nvSpPr>
        <dsp:cNvPr id="0" name=""/>
        <dsp:cNvSpPr/>
      </dsp:nvSpPr>
      <dsp:spPr>
        <a:xfrm>
          <a:off x="0" y="0"/>
          <a:ext cx="3394474" cy="3394474"/>
        </a:xfrm>
        <a:prstGeom prst="pie">
          <a:avLst>
            <a:gd name="adj1" fmla="val 5400000"/>
            <a:gd name="adj2" fmla="val 162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D1480E3-7C67-44E9-875A-AE217883DCA7}">
      <dsp:nvSpPr>
        <dsp:cNvPr id="0" name=""/>
        <dsp:cNvSpPr/>
      </dsp:nvSpPr>
      <dsp:spPr>
        <a:xfrm>
          <a:off x="1697237" y="0"/>
          <a:ext cx="6532363" cy="3394474"/>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smtClean="0"/>
            <a:t>Toplumsal hareketlerin 18. yy.’da ulusal düzlemde ortaya çıkmasının ardından ilk dönem kuramcılar hareketlerin 3 boyutuna odaklanmıştır: </a:t>
          </a:r>
          <a:endParaRPr lang="tr-TR" sz="1600" kern="1200"/>
        </a:p>
      </dsp:txBody>
      <dsp:txXfrm>
        <a:off x="1697237" y="0"/>
        <a:ext cx="6532363" cy="721325"/>
      </dsp:txXfrm>
    </dsp:sp>
    <dsp:sp modelId="{5428ED8A-2FD2-49A4-BE71-23107E48936F}">
      <dsp:nvSpPr>
        <dsp:cNvPr id="0" name=""/>
        <dsp:cNvSpPr/>
      </dsp:nvSpPr>
      <dsp:spPr>
        <a:xfrm>
          <a:off x="445524" y="721325"/>
          <a:ext cx="2503424" cy="2503424"/>
        </a:xfrm>
        <a:prstGeom prst="pie">
          <a:avLst>
            <a:gd name="adj1" fmla="val 5400000"/>
            <a:gd name="adj2" fmla="val 162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C9F67EF-1F89-4068-9832-DC41C75FEDC3}">
      <dsp:nvSpPr>
        <dsp:cNvPr id="0" name=""/>
        <dsp:cNvSpPr/>
      </dsp:nvSpPr>
      <dsp:spPr>
        <a:xfrm>
          <a:off x="1697237" y="721325"/>
          <a:ext cx="6532363" cy="2503424"/>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smtClean="0"/>
            <a:t>➣ Aşırıcılık </a:t>
          </a:r>
          <a:endParaRPr lang="tr-TR" sz="1600" kern="1200"/>
        </a:p>
      </dsp:txBody>
      <dsp:txXfrm>
        <a:off x="1697237" y="721325"/>
        <a:ext cx="6532363" cy="721325"/>
      </dsp:txXfrm>
    </dsp:sp>
    <dsp:sp modelId="{7D546BD8-ED99-4837-AA72-FF0B99E4237F}">
      <dsp:nvSpPr>
        <dsp:cNvPr id="0" name=""/>
        <dsp:cNvSpPr/>
      </dsp:nvSpPr>
      <dsp:spPr>
        <a:xfrm>
          <a:off x="891049" y="1442651"/>
          <a:ext cx="1612375" cy="1612375"/>
        </a:xfrm>
        <a:prstGeom prst="pie">
          <a:avLst>
            <a:gd name="adj1" fmla="val 5400000"/>
            <a:gd name="adj2" fmla="val 162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4BD361-C3E9-4BDD-B2BA-CC45604BA709}">
      <dsp:nvSpPr>
        <dsp:cNvPr id="0" name=""/>
        <dsp:cNvSpPr/>
      </dsp:nvSpPr>
      <dsp:spPr>
        <a:xfrm>
          <a:off x="1697237" y="1442651"/>
          <a:ext cx="6532363" cy="1612375"/>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smtClean="0"/>
            <a:t>➣ Yoksunluk </a:t>
          </a:r>
          <a:endParaRPr lang="tr-TR" sz="1600" kern="1200"/>
        </a:p>
      </dsp:txBody>
      <dsp:txXfrm>
        <a:off x="1697237" y="1442651"/>
        <a:ext cx="6532363" cy="721325"/>
      </dsp:txXfrm>
    </dsp:sp>
    <dsp:sp modelId="{F2055209-6A5C-4E97-B7FE-AA2ECEFA3D22}">
      <dsp:nvSpPr>
        <dsp:cNvPr id="0" name=""/>
        <dsp:cNvSpPr/>
      </dsp:nvSpPr>
      <dsp:spPr>
        <a:xfrm>
          <a:off x="1336574" y="2163977"/>
          <a:ext cx="721325" cy="721325"/>
        </a:xfrm>
        <a:prstGeom prst="pie">
          <a:avLst>
            <a:gd name="adj1" fmla="val 5400000"/>
            <a:gd name="adj2" fmla="val 162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4F920DB-349C-4F09-9C6F-62195B02953F}">
      <dsp:nvSpPr>
        <dsp:cNvPr id="0" name=""/>
        <dsp:cNvSpPr/>
      </dsp:nvSpPr>
      <dsp:spPr>
        <a:xfrm>
          <a:off x="1697237" y="2163977"/>
          <a:ext cx="6532363" cy="721325"/>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smtClean="0"/>
            <a:t>➣ Şiddet </a:t>
          </a:r>
          <a:endParaRPr lang="tr-TR" sz="1600" kern="1200"/>
        </a:p>
      </dsp:txBody>
      <dsp:txXfrm>
        <a:off x="1697237" y="2163977"/>
        <a:ext cx="6532363" cy="72132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3200400"/>
          </a:xfrm>
        </p:spPr>
        <p:txBody>
          <a:bodyPr anchor="b">
            <a:noAutofit/>
          </a:bodyPr>
          <a:lstStyle>
            <a:lvl1pPr>
              <a:lnSpc>
                <a:spcPct val="100000"/>
              </a:lnSpc>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1371601" y="3714750"/>
            <a:ext cx="6400800" cy="914400"/>
          </a:xfrm>
        </p:spPr>
        <p:txBody>
          <a:bodyPr>
            <a:normAutofit/>
          </a:bodyPr>
          <a:lstStyle>
            <a:lvl1pPr marL="0" indent="0" algn="ctr">
              <a:buNone/>
              <a:defRPr sz="2300">
                <a:solidFill>
                  <a:schemeClr val="tx1">
                    <a:tint val="75000"/>
                  </a:schemeClr>
                </a:solidFill>
              </a:defRPr>
            </a:lvl1pPr>
            <a:lvl2pPr marL="457123" indent="0" algn="ctr">
              <a:buNone/>
              <a:defRPr>
                <a:solidFill>
                  <a:schemeClr val="tx1">
                    <a:tint val="75000"/>
                  </a:schemeClr>
                </a:solidFill>
              </a:defRPr>
            </a:lvl2pPr>
            <a:lvl3pPr marL="914247" indent="0" algn="ctr">
              <a:buNone/>
              <a:defRPr>
                <a:solidFill>
                  <a:schemeClr val="tx1">
                    <a:tint val="75000"/>
                  </a:schemeClr>
                </a:solidFill>
              </a:defRPr>
            </a:lvl3pPr>
            <a:lvl4pPr marL="1371370" indent="0" algn="ctr">
              <a:buNone/>
              <a:defRPr>
                <a:solidFill>
                  <a:schemeClr val="tx1">
                    <a:tint val="75000"/>
                  </a:schemeClr>
                </a:solidFill>
              </a:defRPr>
            </a:lvl4pPr>
            <a:lvl5pPr marL="1828492" indent="0" algn="ctr">
              <a:buNone/>
              <a:defRPr>
                <a:solidFill>
                  <a:schemeClr val="tx1">
                    <a:tint val="75000"/>
                  </a:schemeClr>
                </a:solidFill>
              </a:defRPr>
            </a:lvl5pPr>
            <a:lvl6pPr marL="2285617" indent="0" algn="ctr">
              <a:buNone/>
              <a:defRPr>
                <a:solidFill>
                  <a:schemeClr val="tx1">
                    <a:tint val="75000"/>
                  </a:schemeClr>
                </a:solidFill>
              </a:defRPr>
            </a:lvl6pPr>
            <a:lvl7pPr marL="2742740" indent="0" algn="ctr">
              <a:buNone/>
              <a:defRPr>
                <a:solidFill>
                  <a:schemeClr val="tx1">
                    <a:tint val="75000"/>
                  </a:schemeClr>
                </a:solidFill>
              </a:defRPr>
            </a:lvl7pPr>
            <a:lvl8pPr marL="3199864" indent="0" algn="ctr">
              <a:buNone/>
              <a:defRPr>
                <a:solidFill>
                  <a:schemeClr val="tx1">
                    <a:tint val="75000"/>
                  </a:schemeClr>
                </a:solidFill>
              </a:defRPr>
            </a:lvl8pPr>
            <a:lvl9pPr marL="3656987"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Date Placeholder 6"/>
          <p:cNvSpPr>
            <a:spLocks noGrp="1"/>
          </p:cNvSpPr>
          <p:nvPr>
            <p:ph type="dt" sz="half" idx="10"/>
          </p:nvPr>
        </p:nvSpPr>
        <p:spPr/>
        <p:txBody>
          <a:bodyPr/>
          <a:lstStyle/>
          <a:p>
            <a:fld id="{3E1DB8CA-A63E-4F87-8C68-D9337FFD2021}" type="datetimeFigureOut">
              <a:rPr lang="tr-TR" smtClean="0"/>
              <a:t>7.01.2021</a:t>
            </a:fld>
            <a:endParaRPr lang="tr-TR"/>
          </a:p>
        </p:txBody>
      </p:sp>
      <p:sp>
        <p:nvSpPr>
          <p:cNvPr id="8" name="Slide Number Placeholder 7"/>
          <p:cNvSpPr>
            <a:spLocks noGrp="1"/>
          </p:cNvSpPr>
          <p:nvPr>
            <p:ph type="sldNum" sz="quarter" idx="11"/>
          </p:nvPr>
        </p:nvSpPr>
        <p:spPr/>
        <p:txBody>
          <a:bodyPr/>
          <a:lstStyle/>
          <a:p>
            <a:fld id="{133EB9B2-581A-48CF-BB58-C5725AF08E30}" type="slidenum">
              <a:rPr lang="tr-TR" smtClean="0"/>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10"/>
          </p:nvPr>
        </p:nvSpPr>
        <p:spPr/>
        <p:txBody>
          <a:bodyPr/>
          <a:lstStyle/>
          <a:p>
            <a:fld id="{3E1DB8CA-A63E-4F87-8C68-D9337FFD2021}" type="datetimeFigureOut">
              <a:rPr lang="tr-TR" smtClean="0"/>
              <a:t>7.01.2021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1028700"/>
            <a:ext cx="7772400" cy="1878807"/>
          </a:xfrm>
        </p:spPr>
        <p:txBody>
          <a:bodyPr anchor="b"/>
          <a:lstStyle>
            <a:lvl1pPr algn="ctr" defTabSz="914247" rtl="0" eaLnBrk="1" latinLnBrk="0" hangingPunct="1">
              <a:lnSpc>
                <a:spcPct val="100000"/>
              </a:lnSpc>
              <a:spcBef>
                <a:spcPct val="0"/>
              </a:spcBef>
              <a:buNone/>
              <a:defRPr lang="en-US" sz="49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051574"/>
            <a:ext cx="7772400" cy="848914"/>
          </a:xfrm>
        </p:spPr>
        <p:txBody>
          <a:bodyPr anchor="t"/>
          <a:lstStyle>
            <a:lvl1pPr marL="0" indent="0" algn="ctr">
              <a:buNone/>
              <a:defRPr sz="1900">
                <a:solidFill>
                  <a:schemeClr val="tx1">
                    <a:tint val="75000"/>
                  </a:schemeClr>
                </a:solidFill>
              </a:defRPr>
            </a:lvl1pPr>
            <a:lvl2pPr marL="457123" indent="0">
              <a:buNone/>
              <a:defRPr sz="1700">
                <a:solidFill>
                  <a:schemeClr val="tx1">
                    <a:tint val="75000"/>
                  </a:schemeClr>
                </a:solidFill>
              </a:defRPr>
            </a:lvl2pPr>
            <a:lvl3pPr marL="914247" indent="0">
              <a:buNone/>
              <a:defRPr sz="1600">
                <a:solidFill>
                  <a:schemeClr val="tx1">
                    <a:tint val="75000"/>
                  </a:schemeClr>
                </a:solidFill>
              </a:defRPr>
            </a:lvl3pPr>
            <a:lvl4pPr marL="1371370" indent="0">
              <a:buNone/>
              <a:defRPr sz="1400">
                <a:solidFill>
                  <a:schemeClr val="tx1">
                    <a:tint val="75000"/>
                  </a:schemeClr>
                </a:solidFill>
              </a:defRPr>
            </a:lvl4pPr>
            <a:lvl5pPr marL="1828492" indent="0">
              <a:buNone/>
              <a:defRPr sz="1400">
                <a:solidFill>
                  <a:schemeClr val="tx1">
                    <a:tint val="75000"/>
                  </a:schemeClr>
                </a:solidFill>
              </a:defRPr>
            </a:lvl5pPr>
            <a:lvl6pPr marL="2285617" indent="0">
              <a:buNone/>
              <a:defRPr sz="1400">
                <a:solidFill>
                  <a:schemeClr val="tx1">
                    <a:tint val="75000"/>
                  </a:schemeClr>
                </a:solidFill>
              </a:defRPr>
            </a:lvl6pPr>
            <a:lvl7pPr marL="2742740" indent="0">
              <a:buNone/>
              <a:defRPr sz="1400">
                <a:solidFill>
                  <a:schemeClr val="tx1">
                    <a:tint val="75000"/>
                  </a:schemeClr>
                </a:solidFill>
              </a:defRPr>
            </a:lvl7pPr>
            <a:lvl8pPr marL="3199864" indent="0">
              <a:buNone/>
              <a:defRPr sz="1400">
                <a:solidFill>
                  <a:schemeClr val="tx1">
                    <a:tint val="75000"/>
                  </a:schemeClr>
                </a:solidFill>
              </a:defRPr>
            </a:lvl8pPr>
            <a:lvl9pPr marL="3656987"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E1DB8CA-A63E-4F87-8C68-D9337FFD2021}" type="datetimeFigureOut">
              <a:rPr lang="tr-TR" smtClean="0"/>
              <a:t>7.01.2021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33EB9B2-581A-48CF-BB58-C5725AF08E30}" type="slidenum">
              <a:rPr lang="tr-TR" smtClean="0"/>
              <a:t>‹#›</a:t>
            </a:fld>
            <a:endParaRPr lang="tr-TR"/>
          </a:p>
        </p:txBody>
      </p:sp>
      <p:sp>
        <p:nvSpPr>
          <p:cNvPr id="7" name="Oval 6"/>
          <p:cNvSpPr/>
          <p:nvPr/>
        </p:nvSpPr>
        <p:spPr>
          <a:xfrm>
            <a:off x="4495803" y="2943227"/>
            <a:ext cx="84771" cy="6358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US"/>
          </a:p>
        </p:txBody>
      </p:sp>
      <p:sp>
        <p:nvSpPr>
          <p:cNvPr id="8" name="Oval 7"/>
          <p:cNvSpPr/>
          <p:nvPr/>
        </p:nvSpPr>
        <p:spPr>
          <a:xfrm>
            <a:off x="4695828" y="2943227"/>
            <a:ext cx="84771" cy="6358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US"/>
          </a:p>
        </p:txBody>
      </p:sp>
      <p:sp>
        <p:nvSpPr>
          <p:cNvPr id="9" name="Oval 8"/>
          <p:cNvSpPr/>
          <p:nvPr/>
        </p:nvSpPr>
        <p:spPr>
          <a:xfrm>
            <a:off x="4296732" y="2943227"/>
            <a:ext cx="84771" cy="6358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4" name="Content Placeholder 3"/>
          <p:cNvSpPr>
            <a:spLocks noGrp="1"/>
          </p:cNvSpPr>
          <p:nvPr>
            <p:ph sz="half" idx="2"/>
          </p:nvPr>
        </p:nvSpPr>
        <p:spPr>
          <a:xfrm>
            <a:off x="4648201" y="1200150"/>
            <a:ext cx="4038600" cy="3394474"/>
          </a:xfrm>
        </p:spPr>
        <p:txBody>
          <a:bodyPr/>
          <a:lstStyle>
            <a:lvl1pPr>
              <a:defRPr sz="23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5" name="Date Placeholder 4"/>
          <p:cNvSpPr>
            <a:spLocks noGrp="1"/>
          </p:cNvSpPr>
          <p:nvPr>
            <p:ph type="dt" sz="half" idx="10"/>
          </p:nvPr>
        </p:nvSpPr>
        <p:spPr/>
        <p:txBody>
          <a:bodyPr/>
          <a:lstStyle/>
          <a:p>
            <a:fld id="{3E1DB8CA-A63E-4F87-8C68-D9337FFD2021}" type="datetimeFigureOut">
              <a:rPr lang="tr-TR" smtClean="0"/>
              <a:t>7.01.2021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33EB9B2-581A-48CF-BB58-C5725AF08E30}" type="slidenum">
              <a:rPr lang="tr-TR" smtClean="0"/>
              <a:t>‹#›</a:t>
            </a:fld>
            <a:endParaRPr lang="tr-TR"/>
          </a:p>
        </p:txBody>
      </p:sp>
      <p:sp>
        <p:nvSpPr>
          <p:cNvPr id="9" name="Content Placeholder 8"/>
          <p:cNvSpPr>
            <a:spLocks noGrp="1"/>
          </p:cNvSpPr>
          <p:nvPr>
            <p:ph sz="quarter" idx="13"/>
          </p:nvPr>
        </p:nvSpPr>
        <p:spPr>
          <a:xfrm>
            <a:off x="365763" y="1200150"/>
            <a:ext cx="4041649" cy="339471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3" y="1200150"/>
            <a:ext cx="4040189" cy="457200"/>
          </a:xfrm>
        </p:spPr>
        <p:txBody>
          <a:bodyPr anchor="b">
            <a:noAutofit/>
          </a:bodyPr>
          <a:lstStyle>
            <a:lvl1pPr marL="0" indent="0" algn="ctr">
              <a:buNone/>
              <a:defRPr sz="2300" b="0"/>
            </a:lvl1pPr>
            <a:lvl2pPr marL="457123" indent="0">
              <a:buNone/>
              <a:defRPr sz="1900" b="1"/>
            </a:lvl2pPr>
            <a:lvl3pPr marL="914247" indent="0">
              <a:buNone/>
              <a:defRPr sz="1700" b="1"/>
            </a:lvl3pPr>
            <a:lvl4pPr marL="1371370" indent="0">
              <a:buNone/>
              <a:defRPr sz="1600" b="1"/>
            </a:lvl4pPr>
            <a:lvl5pPr marL="1828492" indent="0">
              <a:buNone/>
              <a:defRPr sz="1600" b="1"/>
            </a:lvl5pPr>
            <a:lvl6pPr marL="2285617" indent="0">
              <a:buNone/>
              <a:defRPr sz="1600" b="1"/>
            </a:lvl6pPr>
            <a:lvl7pPr marL="2742740" indent="0">
              <a:buNone/>
              <a:defRPr sz="1600" b="1"/>
            </a:lvl7pPr>
            <a:lvl8pPr marL="3199864" indent="0">
              <a:buNone/>
              <a:defRPr sz="1600" b="1"/>
            </a:lvl8pPr>
            <a:lvl9pPr marL="3656987"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648202" y="1200150"/>
            <a:ext cx="4041775" cy="457200"/>
          </a:xfrm>
        </p:spPr>
        <p:txBody>
          <a:bodyPr anchor="b">
            <a:noAutofit/>
          </a:bodyPr>
          <a:lstStyle>
            <a:lvl1pPr marL="0" indent="0" algn="ctr">
              <a:buNone/>
              <a:defRPr sz="2300" b="0"/>
            </a:lvl1pPr>
            <a:lvl2pPr marL="457123" indent="0">
              <a:buNone/>
              <a:defRPr sz="1900" b="1"/>
            </a:lvl2pPr>
            <a:lvl3pPr marL="914247" indent="0">
              <a:buNone/>
              <a:defRPr sz="1700" b="1"/>
            </a:lvl3pPr>
            <a:lvl4pPr marL="1371370" indent="0">
              <a:buNone/>
              <a:defRPr sz="1600" b="1"/>
            </a:lvl4pPr>
            <a:lvl5pPr marL="1828492" indent="0">
              <a:buNone/>
              <a:defRPr sz="1600" b="1"/>
            </a:lvl5pPr>
            <a:lvl6pPr marL="2285617" indent="0">
              <a:buNone/>
              <a:defRPr sz="1600" b="1"/>
            </a:lvl6pPr>
            <a:lvl7pPr marL="2742740" indent="0">
              <a:buNone/>
              <a:defRPr sz="1600" b="1"/>
            </a:lvl7pPr>
            <a:lvl8pPr marL="3199864" indent="0">
              <a:buNone/>
              <a:defRPr sz="1600" b="1"/>
            </a:lvl8pPr>
            <a:lvl9pPr marL="3656987"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3E1DB8CA-A63E-4F87-8C68-D9337FFD2021}" type="datetimeFigureOut">
              <a:rPr lang="tr-TR" smtClean="0"/>
              <a:t>7.01.2021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33EB9B2-581A-48CF-BB58-C5725AF08E30}" type="slidenum">
              <a:rPr lang="tr-TR" smtClean="0"/>
              <a:t>‹#›</a:t>
            </a:fld>
            <a:endParaRPr lang="tr-TR"/>
          </a:p>
        </p:txBody>
      </p:sp>
      <p:sp>
        <p:nvSpPr>
          <p:cNvPr id="11" name="Content Placeholder 10"/>
          <p:cNvSpPr>
            <a:spLocks noGrp="1"/>
          </p:cNvSpPr>
          <p:nvPr>
            <p:ph sz="quarter" idx="13"/>
          </p:nvPr>
        </p:nvSpPr>
        <p:spPr>
          <a:xfrm>
            <a:off x="457203" y="1659635"/>
            <a:ext cx="4041649" cy="293522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72586" y="1659640"/>
            <a:ext cx="4041649" cy="293488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E1DB8CA-A63E-4F87-8C68-D9337FFD2021}" type="datetimeFigureOut">
              <a:rPr lang="tr-TR" smtClean="0"/>
              <a:t>7.01.2021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1DB8CA-A63E-4F87-8C68-D9337FFD2021}" type="datetimeFigureOut">
              <a:rPr lang="tr-TR" smtClean="0"/>
              <a:t>7.01.2021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9" y="200025"/>
            <a:ext cx="3008313" cy="1571625"/>
          </a:xfrm>
        </p:spPr>
        <p:txBody>
          <a:bodyPr anchor="b"/>
          <a:lstStyle>
            <a:lvl1pPr algn="ctr">
              <a:lnSpc>
                <a:spcPct val="100000"/>
              </a:lnSpc>
              <a:defRPr sz="2700" b="0">
                <a:effectLst>
                  <a:outerShdw blurRad="50800" dist="25400" dir="5400000" algn="t" rotWithShape="0">
                    <a:prstClr val="black">
                      <a:alpha val="25000"/>
                    </a:prstClr>
                  </a:outerShdw>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719138" y="204792"/>
            <a:ext cx="4995864" cy="4389835"/>
          </a:xfrm>
        </p:spPr>
        <p:txBody>
          <a:bodyPr/>
          <a:lstStyle>
            <a:lvl1pPr>
              <a:defRPr sz="33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907089" y="1828800"/>
            <a:ext cx="3008313" cy="2765824"/>
          </a:xfrm>
        </p:spPr>
        <p:txBody>
          <a:bodyPr>
            <a:normAutofit/>
          </a:bodyPr>
          <a:lstStyle>
            <a:lvl1pPr marL="0" indent="0" algn="ctr">
              <a:lnSpc>
                <a:spcPct val="125000"/>
              </a:lnSpc>
              <a:buNone/>
              <a:defRPr sz="1600"/>
            </a:lvl1pPr>
            <a:lvl2pPr marL="457123" indent="0">
              <a:buNone/>
              <a:defRPr sz="1200"/>
            </a:lvl2pPr>
            <a:lvl3pPr marL="914247" indent="0">
              <a:buNone/>
              <a:defRPr sz="1000"/>
            </a:lvl3pPr>
            <a:lvl4pPr marL="1371370" indent="0">
              <a:buNone/>
              <a:defRPr sz="1000"/>
            </a:lvl4pPr>
            <a:lvl5pPr marL="1828492" indent="0">
              <a:buNone/>
              <a:defRPr sz="1000"/>
            </a:lvl5pPr>
            <a:lvl6pPr marL="2285617" indent="0">
              <a:buNone/>
              <a:defRPr sz="1000"/>
            </a:lvl6pPr>
            <a:lvl7pPr marL="2742740" indent="0">
              <a:buNone/>
              <a:defRPr sz="1000"/>
            </a:lvl7pPr>
            <a:lvl8pPr marL="3199864" indent="0">
              <a:buNone/>
              <a:defRPr sz="1000"/>
            </a:lvl8pPr>
            <a:lvl9pPr marL="3656987"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E1DB8CA-A63E-4F87-8C68-D9337FFD2021}" type="datetimeFigureOut">
              <a:rPr lang="tr-TR" smtClean="0"/>
              <a:t>7.01.2021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7" y="171450"/>
            <a:ext cx="5711824" cy="671513"/>
          </a:xfrm>
        </p:spPr>
        <p:txBody>
          <a:bodyPr anchor="b"/>
          <a:lstStyle>
            <a:lvl1pPr algn="ctr">
              <a:lnSpc>
                <a:spcPct val="100000"/>
              </a:lnSpc>
              <a:defRPr sz="27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1508127" y="857253"/>
            <a:ext cx="6054724" cy="3405786"/>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300"/>
            </a:lvl1pPr>
            <a:lvl2pPr marL="457123" indent="0">
              <a:buNone/>
              <a:defRPr sz="2700"/>
            </a:lvl2pPr>
            <a:lvl3pPr marL="914247" indent="0">
              <a:buNone/>
              <a:defRPr sz="2300"/>
            </a:lvl3pPr>
            <a:lvl4pPr marL="1371370" indent="0">
              <a:buNone/>
              <a:defRPr sz="1900"/>
            </a:lvl4pPr>
            <a:lvl5pPr marL="1828492" indent="0">
              <a:buNone/>
              <a:defRPr sz="1900"/>
            </a:lvl5pPr>
            <a:lvl6pPr marL="2285617" indent="0">
              <a:buNone/>
              <a:defRPr sz="1900"/>
            </a:lvl6pPr>
            <a:lvl7pPr marL="2742740" indent="0">
              <a:buNone/>
              <a:defRPr sz="1900"/>
            </a:lvl7pPr>
            <a:lvl8pPr marL="3199864" indent="0">
              <a:buNone/>
              <a:defRPr sz="1900"/>
            </a:lvl8pPr>
            <a:lvl9pPr marL="3656987" indent="0">
              <a:buNone/>
              <a:defRPr sz="19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679577" y="4357688"/>
            <a:ext cx="5711824" cy="400050"/>
          </a:xfrm>
        </p:spPr>
        <p:txBody>
          <a:bodyPr>
            <a:normAutofit/>
          </a:bodyPr>
          <a:lstStyle>
            <a:lvl1pPr marL="0" indent="0" algn="ctr">
              <a:buNone/>
              <a:defRPr sz="1600"/>
            </a:lvl1pPr>
            <a:lvl2pPr marL="457123" indent="0">
              <a:buNone/>
              <a:defRPr sz="1200"/>
            </a:lvl2pPr>
            <a:lvl3pPr marL="914247" indent="0">
              <a:buNone/>
              <a:defRPr sz="1000"/>
            </a:lvl3pPr>
            <a:lvl4pPr marL="1371370" indent="0">
              <a:buNone/>
              <a:defRPr sz="1000"/>
            </a:lvl4pPr>
            <a:lvl5pPr marL="1828492" indent="0">
              <a:buNone/>
              <a:defRPr sz="1000"/>
            </a:lvl5pPr>
            <a:lvl6pPr marL="2285617" indent="0">
              <a:buNone/>
              <a:defRPr sz="1000"/>
            </a:lvl6pPr>
            <a:lvl7pPr marL="2742740" indent="0">
              <a:buNone/>
              <a:defRPr sz="1000"/>
            </a:lvl7pPr>
            <a:lvl8pPr marL="3199864" indent="0">
              <a:buNone/>
              <a:defRPr sz="1000"/>
            </a:lvl8pPr>
            <a:lvl9pPr marL="3656987"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E1DB8CA-A63E-4F87-8C68-D9337FFD2021}" type="datetimeFigureOut">
              <a:rPr lang="tr-TR" smtClean="0"/>
              <a:t>7.01.2021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E1DB8CA-A63E-4F87-8C68-D9337FFD2021}" type="datetimeFigureOut">
              <a:rPr lang="tr-TR" smtClean="0"/>
              <a:t>7.01.2021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05985"/>
            <a:ext cx="2057400" cy="4388642"/>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05985"/>
            <a:ext cx="6019800" cy="438864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E1DB8CA-A63E-4F87-8C68-D9337FFD2021}" type="datetimeFigureOut">
              <a:rPr lang="tr-TR" smtClean="0"/>
              <a:t>7.01.2021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33EB9B2-581A-48CF-BB58-C5725AF08E30}"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0"/>
            <a:ext cx="8229600" cy="1200150"/>
          </a:xfrm>
          <a:prstGeom prst="rect">
            <a:avLst/>
          </a:prstGeom>
        </p:spPr>
        <p:txBody>
          <a:bodyPr vert="horz" lIns="91424" tIns="45713" rIns="91424" bIns="45713" rtlCol="0" anchor="b">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1" y="1200150"/>
            <a:ext cx="8229600" cy="3394474"/>
          </a:xfrm>
          <a:prstGeom prst="rect">
            <a:avLst/>
          </a:prstGeom>
        </p:spPr>
        <p:txBody>
          <a:bodyPr vert="horz" lIns="91424" tIns="45713" rIns="91424" bIns="45713"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2"/>
          </p:nvPr>
        </p:nvSpPr>
        <p:spPr>
          <a:xfrm>
            <a:off x="6363350" y="4767270"/>
            <a:ext cx="2085975" cy="273842"/>
          </a:xfrm>
          <a:prstGeom prst="rect">
            <a:avLst/>
          </a:prstGeom>
        </p:spPr>
        <p:txBody>
          <a:bodyPr vert="horz" lIns="91424" tIns="45713" rIns="45713" bIns="45713" rtlCol="0" anchor="ctr"/>
          <a:lstStyle>
            <a:lvl1pPr algn="r">
              <a:defRPr sz="1200">
                <a:solidFill>
                  <a:schemeClr val="tx1">
                    <a:lumMod val="65000"/>
                    <a:lumOff val="35000"/>
                  </a:schemeClr>
                </a:solidFill>
                <a:latin typeface="Century Gothic" pitchFamily="34" charset="0"/>
              </a:defRPr>
            </a:lvl1pPr>
          </a:lstStyle>
          <a:p>
            <a:fld id="{3E1DB8CA-A63E-4F87-8C68-D9337FFD2021}" type="datetimeFigureOut">
              <a:rPr lang="tr-TR" smtClean="0"/>
              <a:t>7.01.2021</a:t>
            </a:fld>
            <a:endParaRPr lang="tr-TR"/>
          </a:p>
        </p:txBody>
      </p:sp>
      <p:sp>
        <p:nvSpPr>
          <p:cNvPr id="5" name="Footer Placeholder 4"/>
          <p:cNvSpPr>
            <a:spLocks noGrp="1"/>
          </p:cNvSpPr>
          <p:nvPr>
            <p:ph type="ftr" sz="quarter" idx="3"/>
          </p:nvPr>
        </p:nvSpPr>
        <p:spPr>
          <a:xfrm>
            <a:off x="659167" y="4767270"/>
            <a:ext cx="2847975" cy="273842"/>
          </a:xfrm>
          <a:prstGeom prst="rect">
            <a:avLst/>
          </a:prstGeom>
        </p:spPr>
        <p:txBody>
          <a:bodyPr vert="horz" lIns="45713" tIns="45713" rIns="91424" bIns="45713" rtlCol="0" anchor="ctr"/>
          <a:lstStyle>
            <a:lvl1pPr algn="l">
              <a:defRPr sz="1200">
                <a:solidFill>
                  <a:schemeClr val="tx1">
                    <a:lumMod val="65000"/>
                    <a:lumOff val="35000"/>
                  </a:schemeClr>
                </a:solidFill>
                <a:latin typeface="Century Gothic" pitchFamily="34" charset="0"/>
              </a:defRPr>
            </a:lvl1pPr>
          </a:lstStyle>
          <a:p>
            <a:endParaRPr lang="tr-TR"/>
          </a:p>
        </p:txBody>
      </p:sp>
      <p:sp>
        <p:nvSpPr>
          <p:cNvPr id="6" name="Slide Number Placeholder 5"/>
          <p:cNvSpPr>
            <a:spLocks noGrp="1"/>
          </p:cNvSpPr>
          <p:nvPr>
            <p:ph type="sldNum" sz="quarter" idx="4"/>
          </p:nvPr>
        </p:nvSpPr>
        <p:spPr>
          <a:xfrm>
            <a:off x="8543281" y="4767270"/>
            <a:ext cx="561975" cy="273842"/>
          </a:xfrm>
          <a:prstGeom prst="rect">
            <a:avLst/>
          </a:prstGeom>
        </p:spPr>
        <p:txBody>
          <a:bodyPr vert="horz" lIns="27428" tIns="45713" rIns="45713" bIns="45713" rtlCol="0" anchor="ctr"/>
          <a:lstStyle>
            <a:lvl1pPr algn="l">
              <a:defRPr sz="1200">
                <a:solidFill>
                  <a:schemeClr val="tx1">
                    <a:lumMod val="65000"/>
                    <a:lumOff val="35000"/>
                  </a:schemeClr>
                </a:solidFill>
                <a:latin typeface="Century Gothic" pitchFamily="34" charset="0"/>
              </a:defRPr>
            </a:lvl1pPr>
          </a:lstStyle>
          <a:p>
            <a:fld id="{133EB9B2-581A-48CF-BB58-C5725AF08E30}" type="slidenum">
              <a:rPr lang="tr-TR" smtClean="0"/>
              <a:t>‹#›</a:t>
            </a:fld>
            <a:endParaRPr lang="tr-TR"/>
          </a:p>
        </p:txBody>
      </p:sp>
      <p:sp>
        <p:nvSpPr>
          <p:cNvPr id="7" name="Oval 6"/>
          <p:cNvSpPr/>
          <p:nvPr/>
        </p:nvSpPr>
        <p:spPr>
          <a:xfrm>
            <a:off x="8457763" y="4874544"/>
            <a:ext cx="84771" cy="6358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marL="0" algn="ctr" defTabSz="914247" rtl="0" eaLnBrk="1" latinLnBrk="0" hangingPunct="1"/>
            <a:endParaRPr lang="en-US" sz="1700" kern="1200">
              <a:solidFill>
                <a:schemeClr val="lt1"/>
              </a:solidFill>
              <a:latin typeface="+mn-lt"/>
              <a:ea typeface="+mn-ea"/>
              <a:cs typeface="+mn-cs"/>
            </a:endParaRPr>
          </a:p>
        </p:txBody>
      </p:sp>
      <p:sp>
        <p:nvSpPr>
          <p:cNvPr id="8" name="Oval 7"/>
          <p:cNvSpPr/>
          <p:nvPr/>
        </p:nvSpPr>
        <p:spPr>
          <a:xfrm>
            <a:off x="569123" y="4874544"/>
            <a:ext cx="84771" cy="6358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247" rtl="0" eaLnBrk="1" latinLnBrk="0" hangingPunct="1">
        <a:lnSpc>
          <a:spcPts val="5798"/>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842" indent="-342842" algn="l" defTabSz="914247"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1pPr>
      <a:lvl2pPr marL="742825" indent="-285702" algn="l" defTabSz="914247"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2807" indent="-228562" algn="l" defTabSz="914247"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599932" indent="-228562" algn="l" defTabSz="914247"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055" indent="-228562" algn="l" defTabSz="914247"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177" indent="-228562" algn="l" defTabSz="914247"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302" indent="-228562" algn="l" defTabSz="914247"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8424" indent="-228562" algn="l" defTabSz="914247"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5549" indent="-228562" algn="l" defTabSz="914247"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247" rtl="0" eaLnBrk="1" latinLnBrk="0" hangingPunct="1">
        <a:defRPr sz="1700" kern="1200">
          <a:solidFill>
            <a:schemeClr val="tx1"/>
          </a:solidFill>
          <a:latin typeface="+mn-lt"/>
          <a:ea typeface="+mn-ea"/>
          <a:cs typeface="+mn-cs"/>
        </a:defRPr>
      </a:lvl1pPr>
      <a:lvl2pPr marL="457123" algn="l" defTabSz="914247" rtl="0" eaLnBrk="1" latinLnBrk="0" hangingPunct="1">
        <a:defRPr sz="1700" kern="1200">
          <a:solidFill>
            <a:schemeClr val="tx1"/>
          </a:solidFill>
          <a:latin typeface="+mn-lt"/>
          <a:ea typeface="+mn-ea"/>
          <a:cs typeface="+mn-cs"/>
        </a:defRPr>
      </a:lvl2pPr>
      <a:lvl3pPr marL="914247" algn="l" defTabSz="914247" rtl="0" eaLnBrk="1" latinLnBrk="0" hangingPunct="1">
        <a:defRPr sz="1700" kern="1200">
          <a:solidFill>
            <a:schemeClr val="tx1"/>
          </a:solidFill>
          <a:latin typeface="+mn-lt"/>
          <a:ea typeface="+mn-ea"/>
          <a:cs typeface="+mn-cs"/>
        </a:defRPr>
      </a:lvl3pPr>
      <a:lvl4pPr marL="1371370" algn="l" defTabSz="914247" rtl="0" eaLnBrk="1" latinLnBrk="0" hangingPunct="1">
        <a:defRPr sz="1700" kern="1200">
          <a:solidFill>
            <a:schemeClr val="tx1"/>
          </a:solidFill>
          <a:latin typeface="+mn-lt"/>
          <a:ea typeface="+mn-ea"/>
          <a:cs typeface="+mn-cs"/>
        </a:defRPr>
      </a:lvl4pPr>
      <a:lvl5pPr marL="1828492" algn="l" defTabSz="914247" rtl="0" eaLnBrk="1" latinLnBrk="0" hangingPunct="1">
        <a:defRPr sz="1700" kern="1200">
          <a:solidFill>
            <a:schemeClr val="tx1"/>
          </a:solidFill>
          <a:latin typeface="+mn-lt"/>
          <a:ea typeface="+mn-ea"/>
          <a:cs typeface="+mn-cs"/>
        </a:defRPr>
      </a:lvl5pPr>
      <a:lvl6pPr marL="2285617" algn="l" defTabSz="914247" rtl="0" eaLnBrk="1" latinLnBrk="0" hangingPunct="1">
        <a:defRPr sz="1700" kern="1200">
          <a:solidFill>
            <a:schemeClr val="tx1"/>
          </a:solidFill>
          <a:latin typeface="+mn-lt"/>
          <a:ea typeface="+mn-ea"/>
          <a:cs typeface="+mn-cs"/>
        </a:defRPr>
      </a:lvl6pPr>
      <a:lvl7pPr marL="2742740" algn="l" defTabSz="914247" rtl="0" eaLnBrk="1" latinLnBrk="0" hangingPunct="1">
        <a:defRPr sz="1700" kern="1200">
          <a:solidFill>
            <a:schemeClr val="tx1"/>
          </a:solidFill>
          <a:latin typeface="+mn-lt"/>
          <a:ea typeface="+mn-ea"/>
          <a:cs typeface="+mn-cs"/>
        </a:defRPr>
      </a:lvl7pPr>
      <a:lvl8pPr marL="3199864" algn="l" defTabSz="914247" rtl="0" eaLnBrk="1" latinLnBrk="0" hangingPunct="1">
        <a:defRPr sz="1700" kern="1200">
          <a:solidFill>
            <a:schemeClr val="tx1"/>
          </a:solidFill>
          <a:latin typeface="+mn-lt"/>
          <a:ea typeface="+mn-ea"/>
          <a:cs typeface="+mn-cs"/>
        </a:defRPr>
      </a:lvl8pPr>
      <a:lvl9pPr marL="3656987" algn="l" defTabSz="914247"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sz="5400" dirty="0" smtClean="0"/>
              <a:t>TOPLUMSAL HAREKETLİLİK, GÖÇ VE MÜLTECİ	</a:t>
            </a:r>
            <a:endParaRPr lang="tr-TR" sz="5400" dirty="0"/>
          </a:p>
        </p:txBody>
      </p:sp>
      <p:sp>
        <p:nvSpPr>
          <p:cNvPr id="3" name="Alt Başlık 2"/>
          <p:cNvSpPr>
            <a:spLocks noGrp="1"/>
          </p:cNvSpPr>
          <p:nvPr>
            <p:ph type="subTitle" idx="1"/>
          </p:nvPr>
        </p:nvSpPr>
        <p:spPr/>
        <p:txBody>
          <a:bodyPr>
            <a:normAutofit/>
          </a:bodyPr>
          <a:lstStyle/>
          <a:p>
            <a:pPr algn="r"/>
            <a:r>
              <a:rPr lang="tr-TR" dirty="0" smtClean="0"/>
              <a:t>Merve AKDENİZ</a:t>
            </a:r>
            <a:endParaRPr lang="tr-TR" dirty="0"/>
          </a:p>
        </p:txBody>
      </p:sp>
    </p:spTree>
    <p:extLst>
      <p:ext uri="{BB962C8B-B14F-4D97-AF65-F5344CB8AC3E}">
        <p14:creationId xmlns:p14="http://schemas.microsoft.com/office/powerpoint/2010/main" val="1150273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Toplumsal Hareketlilik</a:t>
            </a:r>
            <a:endParaRPr lang="tr-TR" dirty="0"/>
          </a:p>
        </p:txBody>
      </p:sp>
      <p:sp>
        <p:nvSpPr>
          <p:cNvPr id="3" name="İçerik Yer Tutucusu 2"/>
          <p:cNvSpPr>
            <a:spLocks noGrp="1"/>
          </p:cNvSpPr>
          <p:nvPr>
            <p:ph sz="half" idx="2"/>
          </p:nvPr>
        </p:nvSpPr>
        <p:spPr/>
        <p:txBody>
          <a:bodyPr>
            <a:normAutofit fontScale="85000" lnSpcReduction="20000"/>
          </a:bodyPr>
          <a:lstStyle/>
          <a:p>
            <a:pPr algn="just"/>
            <a:r>
              <a:rPr lang="tr-TR" b="1" dirty="0" smtClean="0">
                <a:solidFill>
                  <a:schemeClr val="tx1"/>
                </a:solidFill>
              </a:rPr>
              <a:t>Hareketlilik</a:t>
            </a:r>
            <a:r>
              <a:rPr lang="tr-TR" dirty="0" smtClean="0">
                <a:solidFill>
                  <a:schemeClr val="tx1"/>
                </a:solidFill>
              </a:rPr>
              <a:t>: Toplumdaki birey ya da grupların fiziksel ya da toplumsal çevredeki herhangi bir hareketini ifade eder. </a:t>
            </a:r>
          </a:p>
          <a:p>
            <a:pPr algn="just"/>
            <a:endParaRPr lang="tr-TR" b="1" dirty="0">
              <a:solidFill>
                <a:schemeClr val="tx1"/>
              </a:solidFill>
            </a:endParaRPr>
          </a:p>
          <a:p>
            <a:pPr algn="just"/>
            <a:r>
              <a:rPr lang="tr-TR" b="1" dirty="0" smtClean="0">
                <a:solidFill>
                  <a:schemeClr val="tx1"/>
                </a:solidFill>
              </a:rPr>
              <a:t>Toplumsal Hareketlilik: </a:t>
            </a:r>
            <a:r>
              <a:rPr lang="tr-TR" dirty="0" smtClean="0">
                <a:solidFill>
                  <a:schemeClr val="tx1"/>
                </a:solidFill>
              </a:rPr>
              <a:t>Özellikle sosyal sınıf ve </a:t>
            </a:r>
            <a:r>
              <a:rPr lang="tr-TR" dirty="0" err="1" smtClean="0">
                <a:solidFill>
                  <a:schemeClr val="tx1"/>
                </a:solidFill>
              </a:rPr>
              <a:t>tabakalaşma</a:t>
            </a:r>
            <a:r>
              <a:rPr lang="tr-TR" dirty="0" smtClean="0">
                <a:solidFill>
                  <a:schemeClr val="tx1"/>
                </a:solidFill>
              </a:rPr>
              <a:t> sistemleri içindeki birey ve grupların sosyal ekonomik konumlar arasındaki aşağıya ve yukarıya doğru eğilimi.</a:t>
            </a:r>
          </a:p>
        </p:txBody>
      </p:sp>
      <p:pic>
        <p:nvPicPr>
          <p:cNvPr id="1029" name="Picture 5" descr="C:\Users\mer\AppData\Local\Microsoft\Windows\INetCache\IE\ZMIF1Y3H\1407311915_37_8496[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938212" y="1449387"/>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13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Toplumsal Hareketlilik</a:t>
            </a:r>
          </a:p>
        </p:txBody>
      </p:sp>
      <p:sp>
        <p:nvSpPr>
          <p:cNvPr id="3" name="İçerik Yer Tutucusu 2"/>
          <p:cNvSpPr>
            <a:spLocks noGrp="1"/>
          </p:cNvSpPr>
          <p:nvPr>
            <p:ph sz="half" idx="2"/>
          </p:nvPr>
        </p:nvSpPr>
        <p:spPr/>
        <p:txBody>
          <a:bodyPr>
            <a:normAutofit fontScale="85000" lnSpcReduction="20000"/>
          </a:bodyPr>
          <a:lstStyle/>
          <a:p>
            <a:pPr algn="just">
              <a:buFont typeface="Wingdings" panose="05000000000000000000" pitchFamily="2" charset="2"/>
              <a:buChar char="q"/>
            </a:pPr>
            <a:r>
              <a:rPr lang="tr-TR" b="1" dirty="0" err="1">
                <a:solidFill>
                  <a:schemeClr val="tx1"/>
                </a:solidFill>
              </a:rPr>
              <a:t>Zurcher</a:t>
            </a:r>
            <a:r>
              <a:rPr lang="tr-TR" b="1" dirty="0">
                <a:solidFill>
                  <a:schemeClr val="tx1"/>
                </a:solidFill>
              </a:rPr>
              <a:t> ve </a:t>
            </a:r>
            <a:r>
              <a:rPr lang="tr-TR" b="1" dirty="0" err="1">
                <a:solidFill>
                  <a:schemeClr val="tx1"/>
                </a:solidFill>
              </a:rPr>
              <a:t>Snow’a</a:t>
            </a:r>
            <a:r>
              <a:rPr lang="tr-TR" b="1" dirty="0">
                <a:solidFill>
                  <a:schemeClr val="tx1"/>
                </a:solidFill>
              </a:rPr>
              <a:t> </a:t>
            </a:r>
            <a:r>
              <a:rPr lang="tr-TR" dirty="0">
                <a:solidFill>
                  <a:schemeClr val="tx1"/>
                </a:solidFill>
              </a:rPr>
              <a:t>göre insanlar organize olup, faaliyetlerini, kendi sınırlarını aşacak boyutlarda genişlettiklerinde bir toplumsal hareketin çekirdeğine dönüşebilirler.</a:t>
            </a:r>
          </a:p>
          <a:p>
            <a:pPr algn="just">
              <a:buFont typeface="Wingdings" panose="05000000000000000000" pitchFamily="2" charset="2"/>
              <a:buChar char="q"/>
            </a:pPr>
            <a:r>
              <a:rPr lang="tr-TR" b="1" dirty="0" err="1">
                <a:solidFill>
                  <a:schemeClr val="tx1"/>
                </a:solidFill>
              </a:rPr>
              <a:t>Dawid</a:t>
            </a:r>
            <a:r>
              <a:rPr lang="tr-TR" b="1" dirty="0">
                <a:solidFill>
                  <a:schemeClr val="tx1"/>
                </a:solidFill>
              </a:rPr>
              <a:t> M. </a:t>
            </a:r>
            <a:r>
              <a:rPr lang="tr-TR" b="1" dirty="0" err="1">
                <a:solidFill>
                  <a:schemeClr val="tx1"/>
                </a:solidFill>
              </a:rPr>
              <a:t>Newman’a</a:t>
            </a:r>
            <a:r>
              <a:rPr lang="tr-TR" b="1" dirty="0">
                <a:solidFill>
                  <a:schemeClr val="tx1"/>
                </a:solidFill>
              </a:rPr>
              <a:t> </a:t>
            </a:r>
            <a:r>
              <a:rPr lang="tr-TR" dirty="0">
                <a:solidFill>
                  <a:schemeClr val="tx1"/>
                </a:solidFill>
              </a:rPr>
              <a:t>göre tüm toplumsal hareketlerin ortak vurgusu toplumsal değişmedir. Bir şeyi yürürlüğe koymak, değiştirmek, yok etmek arzusu</a:t>
            </a:r>
            <a:r>
              <a:rPr lang="tr-TR" dirty="0" smtClean="0">
                <a:solidFill>
                  <a:schemeClr val="tx1"/>
                </a:solidFill>
              </a:rPr>
              <a:t>…</a:t>
            </a:r>
            <a:endParaRPr lang="tr-TR" dirty="0">
              <a:solidFill>
                <a:schemeClr val="tx1"/>
              </a:solidFill>
            </a:endParaRPr>
          </a:p>
        </p:txBody>
      </p:sp>
      <p:pic>
        <p:nvPicPr>
          <p:cNvPr id="2061" name="Picture 13" descr="C:\Users\mer\AppData\Local\Microsoft\Windows\INetCache\IE\ZJGZ32YG\5[1].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365125" y="1549271"/>
            <a:ext cx="4041775" cy="2695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1467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3200" dirty="0" smtClean="0"/>
              <a:t>Toplumsal Hareketliliği Etkileyen </a:t>
            </a:r>
            <a:r>
              <a:rPr lang="tr-TR" sz="3200" dirty="0"/>
              <a:t>D</a:t>
            </a:r>
            <a:r>
              <a:rPr lang="tr-TR" sz="3200" dirty="0" smtClean="0"/>
              <a:t>urumlar</a:t>
            </a:r>
            <a:endParaRPr lang="tr-TR" sz="3200" dirty="0"/>
          </a:p>
        </p:txBody>
      </p:sp>
      <p:sp>
        <p:nvSpPr>
          <p:cNvPr id="3" name="İçerik Yer Tutucusu 2"/>
          <p:cNvSpPr>
            <a:spLocks noGrp="1"/>
          </p:cNvSpPr>
          <p:nvPr>
            <p:ph idx="1"/>
          </p:nvPr>
        </p:nvSpPr>
        <p:spPr>
          <a:xfrm>
            <a:off x="467544" y="1203598"/>
            <a:ext cx="8229600" cy="3394474"/>
          </a:xfrm>
        </p:spPr>
        <p:txBody>
          <a:bodyPr anchor="ctr"/>
          <a:lstStyle/>
          <a:p>
            <a:pPr algn="ctr">
              <a:buFont typeface="Wingdings" panose="05000000000000000000" pitchFamily="2" charset="2"/>
              <a:buChar char="q"/>
            </a:pPr>
            <a:r>
              <a:rPr lang="tr-TR" b="1" dirty="0" smtClean="0">
                <a:solidFill>
                  <a:schemeClr val="tx1"/>
                </a:solidFill>
              </a:rPr>
              <a:t>Sanayileşme…</a:t>
            </a:r>
          </a:p>
          <a:p>
            <a:pPr algn="ctr">
              <a:buFont typeface="Wingdings" panose="05000000000000000000" pitchFamily="2" charset="2"/>
              <a:buChar char="q"/>
            </a:pPr>
            <a:r>
              <a:rPr lang="tr-TR" b="1" dirty="0" smtClean="0">
                <a:solidFill>
                  <a:schemeClr val="tx1"/>
                </a:solidFill>
              </a:rPr>
              <a:t>Siyasal, ekonomik, dinsel veya başka nitelikteki değişimler…</a:t>
            </a:r>
          </a:p>
          <a:p>
            <a:pPr algn="ctr">
              <a:buFont typeface="Wingdings" panose="05000000000000000000" pitchFamily="2" charset="2"/>
              <a:buChar char="q"/>
            </a:pPr>
            <a:r>
              <a:rPr lang="tr-TR" b="1" dirty="0" smtClean="0">
                <a:solidFill>
                  <a:schemeClr val="tx1"/>
                </a:solidFill>
              </a:rPr>
              <a:t>Eğitim olanaklarının artması… </a:t>
            </a:r>
            <a:endParaRPr lang="tr-TR" b="1" dirty="0">
              <a:solidFill>
                <a:schemeClr val="tx1"/>
              </a:solidFill>
            </a:endParaRPr>
          </a:p>
          <a:p>
            <a:pPr algn="ctr">
              <a:buFont typeface="Wingdings" panose="05000000000000000000" pitchFamily="2" charset="2"/>
              <a:buChar char="q"/>
            </a:pPr>
            <a:r>
              <a:rPr lang="tr-TR" b="1" dirty="0">
                <a:solidFill>
                  <a:schemeClr val="tx1"/>
                </a:solidFill>
              </a:rPr>
              <a:t>G</a:t>
            </a:r>
            <a:r>
              <a:rPr lang="tr-TR" b="1" dirty="0" smtClean="0">
                <a:solidFill>
                  <a:schemeClr val="tx1"/>
                </a:solidFill>
              </a:rPr>
              <a:t>elenek göreneklere bağlılığın azalması…</a:t>
            </a:r>
            <a:endParaRPr lang="tr-TR" b="1" dirty="0">
              <a:solidFill>
                <a:schemeClr val="tx1"/>
              </a:solidFill>
            </a:endParaRPr>
          </a:p>
        </p:txBody>
      </p:sp>
    </p:spTree>
    <p:extLst>
      <p:ext uri="{BB962C8B-B14F-4D97-AF65-F5344CB8AC3E}">
        <p14:creationId xmlns:p14="http://schemas.microsoft.com/office/powerpoint/2010/main" val="1248766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Toplumsal Hareketlilik</a:t>
            </a:r>
          </a:p>
        </p:txBody>
      </p:sp>
      <p:sp>
        <p:nvSpPr>
          <p:cNvPr id="4" name="İçerik Yer Tutucusu 3"/>
          <p:cNvSpPr>
            <a:spLocks noGrp="1"/>
          </p:cNvSpPr>
          <p:nvPr>
            <p:ph sz="half" idx="2"/>
          </p:nvPr>
        </p:nvSpPr>
        <p:spPr/>
        <p:txBody>
          <a:bodyPr>
            <a:normAutofit/>
          </a:bodyPr>
          <a:lstStyle/>
          <a:p>
            <a:pPr marL="0" indent="0" algn="just">
              <a:buNone/>
            </a:pPr>
            <a:r>
              <a:rPr lang="tr-TR" dirty="0" smtClean="0">
                <a:solidFill>
                  <a:schemeClr val="tx1"/>
                </a:solidFill>
              </a:rPr>
              <a:t>Toplumsal Hareketliliğin iki türü bulunur</a:t>
            </a:r>
            <a:r>
              <a:rPr lang="tr-TR" dirty="0">
                <a:solidFill>
                  <a:schemeClr val="tx1"/>
                </a:solidFill>
              </a:rPr>
              <a:t>;</a:t>
            </a:r>
            <a:endParaRPr lang="tr-TR" dirty="0" smtClean="0">
              <a:solidFill>
                <a:schemeClr val="tx1"/>
              </a:solidFill>
            </a:endParaRPr>
          </a:p>
          <a:p>
            <a:pPr marL="0" indent="0" algn="just">
              <a:buNone/>
            </a:pPr>
            <a:endParaRPr lang="tr-TR" dirty="0">
              <a:solidFill>
                <a:schemeClr val="tx1"/>
              </a:solidFill>
            </a:endParaRPr>
          </a:p>
          <a:p>
            <a:pPr marL="457200" indent="-457200" algn="just">
              <a:buFont typeface="+mj-lt"/>
              <a:buAutoNum type="arabicPeriod"/>
            </a:pPr>
            <a:r>
              <a:rPr lang="tr-TR" b="1" dirty="0" smtClean="0">
                <a:solidFill>
                  <a:schemeClr val="tx1"/>
                </a:solidFill>
              </a:rPr>
              <a:t>DİKEY HAREKETLİLİK</a:t>
            </a:r>
          </a:p>
          <a:p>
            <a:pPr marL="457200" indent="-457200" algn="just">
              <a:buFont typeface="+mj-lt"/>
              <a:buAutoNum type="arabicPeriod"/>
            </a:pPr>
            <a:r>
              <a:rPr lang="tr-TR" b="1" dirty="0" smtClean="0">
                <a:solidFill>
                  <a:schemeClr val="tx1"/>
                </a:solidFill>
              </a:rPr>
              <a:t>YATAY HAREKETLİLİK</a:t>
            </a:r>
          </a:p>
        </p:txBody>
      </p:sp>
      <p:pic>
        <p:nvPicPr>
          <p:cNvPr id="6" name="İçerik Yer Tutucusu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65125" y="1419622"/>
            <a:ext cx="4041775" cy="2952328"/>
          </a:xfrm>
        </p:spPr>
      </p:pic>
    </p:spTree>
    <p:extLst>
      <p:ext uri="{BB962C8B-B14F-4D97-AF65-F5344CB8AC3E}">
        <p14:creationId xmlns:p14="http://schemas.microsoft.com/office/powerpoint/2010/main" val="1705847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Toplumsal Hareketlilik</a:t>
            </a:r>
          </a:p>
        </p:txBody>
      </p:sp>
      <p:sp>
        <p:nvSpPr>
          <p:cNvPr id="4" name="İçerik Yer Tutucusu 3"/>
          <p:cNvSpPr>
            <a:spLocks noGrp="1"/>
          </p:cNvSpPr>
          <p:nvPr>
            <p:ph sz="quarter" idx="13"/>
          </p:nvPr>
        </p:nvSpPr>
        <p:spPr/>
        <p:txBody>
          <a:bodyPr>
            <a:normAutofit fontScale="92500" lnSpcReduction="10000"/>
          </a:bodyPr>
          <a:lstStyle/>
          <a:p>
            <a:pPr algn="ctr">
              <a:buFont typeface="Wingdings" panose="05000000000000000000" pitchFamily="2" charset="2"/>
              <a:buChar char="q"/>
            </a:pPr>
            <a:r>
              <a:rPr lang="tr-TR" b="1" dirty="0">
                <a:solidFill>
                  <a:schemeClr val="tx1"/>
                </a:solidFill>
              </a:rPr>
              <a:t>Yatay </a:t>
            </a:r>
            <a:r>
              <a:rPr lang="tr-TR" b="1" dirty="0" smtClean="0">
                <a:solidFill>
                  <a:schemeClr val="tx1"/>
                </a:solidFill>
              </a:rPr>
              <a:t>Hareketlilik: </a:t>
            </a:r>
            <a:r>
              <a:rPr lang="tr-TR" dirty="0" smtClean="0">
                <a:solidFill>
                  <a:schemeClr val="tx1"/>
                </a:solidFill>
              </a:rPr>
              <a:t>Modern toplumlarda insanların iş bulmak için yeni bölgelere taşınmasıyla daha çok coğrafi hareketlilik meydana gelir. </a:t>
            </a:r>
            <a:endParaRPr lang="tr-TR" dirty="0">
              <a:solidFill>
                <a:schemeClr val="tx1"/>
              </a:solidFill>
            </a:endParaRPr>
          </a:p>
          <a:p>
            <a:pPr algn="ctr">
              <a:buFont typeface="Wingdings" panose="05000000000000000000" pitchFamily="2" charset="2"/>
              <a:buChar char="q"/>
            </a:pPr>
            <a:r>
              <a:rPr lang="tr-TR" dirty="0" smtClean="0">
                <a:solidFill>
                  <a:schemeClr val="tx1"/>
                </a:solidFill>
              </a:rPr>
              <a:t>Örneğin</a:t>
            </a:r>
            <a:r>
              <a:rPr lang="tr-TR" dirty="0">
                <a:solidFill>
                  <a:schemeClr val="tx1"/>
                </a:solidFill>
              </a:rPr>
              <a:t>, köyde ya da kırsal kesimdeki bir tarım işçisinin kente göçüyle burada vasıfsız olarak yaptığı </a:t>
            </a:r>
            <a:r>
              <a:rPr lang="tr-TR" dirty="0" smtClean="0">
                <a:solidFill>
                  <a:schemeClr val="tx1"/>
                </a:solidFill>
              </a:rPr>
              <a:t>işler…</a:t>
            </a:r>
            <a:endParaRPr lang="tr-TR" dirty="0">
              <a:solidFill>
                <a:schemeClr val="tx1"/>
              </a:solidFill>
            </a:endParaRPr>
          </a:p>
        </p:txBody>
      </p:sp>
      <p:sp>
        <p:nvSpPr>
          <p:cNvPr id="3" name="İçerik Yer Tutucusu 2"/>
          <p:cNvSpPr>
            <a:spLocks noGrp="1"/>
          </p:cNvSpPr>
          <p:nvPr>
            <p:ph sz="half" idx="2"/>
          </p:nvPr>
        </p:nvSpPr>
        <p:spPr/>
        <p:txBody>
          <a:bodyPr>
            <a:normAutofit fontScale="92500" lnSpcReduction="10000"/>
          </a:bodyPr>
          <a:lstStyle/>
          <a:p>
            <a:pPr algn="ctr">
              <a:buFont typeface="Wingdings" panose="05000000000000000000" pitchFamily="2" charset="2"/>
              <a:buChar char="q"/>
            </a:pPr>
            <a:r>
              <a:rPr lang="tr-TR" b="1" dirty="0">
                <a:solidFill>
                  <a:schemeClr val="tx1"/>
                </a:solidFill>
              </a:rPr>
              <a:t>Dikey Hareketlilik: </a:t>
            </a:r>
            <a:r>
              <a:rPr lang="tr-TR" dirty="0">
                <a:solidFill>
                  <a:schemeClr val="tx1"/>
                </a:solidFill>
              </a:rPr>
              <a:t>Tabakalar arasında yukarıya ve aşağıya doğru hareketliliktir. </a:t>
            </a:r>
            <a:endParaRPr lang="tr-TR" dirty="0" smtClean="0">
              <a:solidFill>
                <a:schemeClr val="tx1"/>
              </a:solidFill>
            </a:endParaRPr>
          </a:p>
          <a:p>
            <a:pPr algn="ctr">
              <a:buFont typeface="Wingdings" panose="05000000000000000000" pitchFamily="2" charset="2"/>
              <a:buChar char="q"/>
            </a:pPr>
            <a:r>
              <a:rPr lang="tr-TR" dirty="0" smtClean="0">
                <a:solidFill>
                  <a:schemeClr val="tx1"/>
                </a:solidFill>
              </a:rPr>
              <a:t>Örneğin </a:t>
            </a:r>
            <a:r>
              <a:rPr lang="tr-TR" dirty="0">
                <a:solidFill>
                  <a:schemeClr val="tx1"/>
                </a:solidFill>
              </a:rPr>
              <a:t>taşrada bir kasaba eczacısı olarak çalışan birinin işini zaman içinde geliştirmesiyle ilaç sektöründe üretim yapan bir patron </a:t>
            </a:r>
            <a:r>
              <a:rPr lang="tr-TR" dirty="0" smtClean="0">
                <a:solidFill>
                  <a:schemeClr val="tx1"/>
                </a:solidFill>
              </a:rPr>
              <a:t>konumuna yükselmesi…</a:t>
            </a:r>
            <a:endParaRPr lang="tr-TR" dirty="0"/>
          </a:p>
        </p:txBody>
      </p:sp>
    </p:spTree>
    <p:extLst>
      <p:ext uri="{BB962C8B-B14F-4D97-AF65-F5344CB8AC3E}">
        <p14:creationId xmlns:p14="http://schemas.microsoft.com/office/powerpoint/2010/main" val="1749904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nchor="ctr"/>
          <a:lstStyle/>
          <a:p>
            <a:pPr>
              <a:lnSpc>
                <a:spcPct val="100000"/>
              </a:lnSpc>
            </a:pPr>
            <a:r>
              <a:rPr lang="tr-TR" sz="4400" dirty="0" smtClean="0"/>
              <a:t>Toplumsal Hareketliliğin Kökeni</a:t>
            </a:r>
            <a:endParaRPr lang="tr-TR" sz="4400" dirty="0"/>
          </a:p>
        </p:txBody>
      </p:sp>
      <p:sp>
        <p:nvSpPr>
          <p:cNvPr id="4" name="İçerik Yer Tutucusu 3"/>
          <p:cNvSpPr>
            <a:spLocks noGrp="1"/>
          </p:cNvSpPr>
          <p:nvPr>
            <p:ph idx="1"/>
          </p:nvPr>
        </p:nvSpPr>
        <p:spPr/>
        <p:txBody>
          <a:bodyPr anchor="ctr">
            <a:normAutofit/>
          </a:bodyPr>
          <a:lstStyle/>
          <a:p>
            <a:pPr algn="ctr">
              <a:buFont typeface="Wingdings" panose="05000000000000000000" pitchFamily="2" charset="2"/>
              <a:buChar char="q"/>
            </a:pPr>
            <a:r>
              <a:rPr lang="tr-TR" b="1" dirty="0" smtClean="0">
                <a:solidFill>
                  <a:srgbClr val="002060"/>
                </a:solidFill>
              </a:rPr>
              <a:t>Toplumsal hareketlilik tartışmaları 1945 yıllarına varır. Toplumdaki zenginleşmenin, sınıf farklılıklarını </a:t>
            </a:r>
            <a:r>
              <a:rPr lang="tr-TR" b="1" dirty="0" smtClean="0">
                <a:solidFill>
                  <a:srgbClr val="002060"/>
                </a:solidFill>
              </a:rPr>
              <a:t>arttırdığı</a:t>
            </a:r>
            <a:r>
              <a:rPr lang="tr-TR" b="1" dirty="0" smtClean="0">
                <a:solidFill>
                  <a:srgbClr val="002060"/>
                </a:solidFill>
              </a:rPr>
              <a:t>na karşın – sosyal hareketliliğinin bunun önüne geçtiği düşüncesi…</a:t>
            </a:r>
            <a:endParaRPr lang="tr-TR" b="1" dirty="0" smtClean="0">
              <a:solidFill>
                <a:srgbClr val="002060"/>
              </a:solidFill>
            </a:endParaRPr>
          </a:p>
          <a:p>
            <a:pPr algn="ctr">
              <a:buFont typeface="Wingdings" panose="05000000000000000000" pitchFamily="2" charset="2"/>
              <a:buChar char="q"/>
            </a:pPr>
            <a:r>
              <a:rPr lang="tr-TR" b="1" dirty="0" smtClean="0">
                <a:solidFill>
                  <a:srgbClr val="002060"/>
                </a:solidFill>
              </a:rPr>
              <a:t>1960’larda ABD’de yapılan çalışmalar dikey hareketliliğin daha fazla olduğu kanısına varılmıştır.</a:t>
            </a:r>
            <a:endParaRPr lang="tr-TR" b="1" dirty="0">
              <a:solidFill>
                <a:srgbClr val="002060"/>
              </a:solidFill>
            </a:endParaRPr>
          </a:p>
        </p:txBody>
      </p:sp>
    </p:spTree>
    <p:extLst>
      <p:ext uri="{BB962C8B-B14F-4D97-AF65-F5344CB8AC3E}">
        <p14:creationId xmlns:p14="http://schemas.microsoft.com/office/powerpoint/2010/main" val="2772563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nSpc>
                <a:spcPct val="100000"/>
              </a:lnSpc>
            </a:pPr>
            <a:r>
              <a:rPr lang="tr-TR" sz="4400" dirty="0" err="1" smtClean="0"/>
              <a:t>Lipset</a:t>
            </a:r>
            <a:r>
              <a:rPr lang="tr-TR" sz="4400" dirty="0" smtClean="0"/>
              <a:t> ve </a:t>
            </a:r>
            <a:r>
              <a:rPr lang="tr-TR" sz="4400" dirty="0" err="1" smtClean="0"/>
              <a:t>Bendix’in</a:t>
            </a:r>
            <a:r>
              <a:rPr lang="tr-TR" sz="4400" dirty="0" smtClean="0"/>
              <a:t> </a:t>
            </a:r>
            <a:r>
              <a:rPr lang="tr-TR" sz="4400" dirty="0"/>
              <a:t>A</a:t>
            </a:r>
            <a:r>
              <a:rPr lang="tr-TR" sz="4400" dirty="0" smtClean="0"/>
              <a:t>raştırması</a:t>
            </a:r>
            <a:endParaRPr lang="tr-TR" sz="4400" dirty="0"/>
          </a:p>
        </p:txBody>
      </p:sp>
      <p:sp>
        <p:nvSpPr>
          <p:cNvPr id="5" name="Metin Yer Tutucusu 4"/>
          <p:cNvSpPr>
            <a:spLocks noGrp="1"/>
          </p:cNvSpPr>
          <p:nvPr>
            <p:ph type="body" idx="1"/>
          </p:nvPr>
        </p:nvSpPr>
        <p:spPr>
          <a:xfrm>
            <a:off x="755576" y="4515966"/>
            <a:ext cx="7632848" cy="457200"/>
          </a:xfrm>
        </p:spPr>
        <p:txBody>
          <a:bodyPr/>
          <a:lstStyle/>
          <a:p>
            <a:r>
              <a:rPr lang="tr-TR" dirty="0" smtClean="0"/>
              <a:t>En büyük eleştiri noktası bu şekilde yapılan araştırmaların çoğu erkekler üzerinde yapılmıştır.</a:t>
            </a:r>
            <a:endParaRPr lang="tr-TR" dirty="0"/>
          </a:p>
        </p:txBody>
      </p:sp>
      <p:sp>
        <p:nvSpPr>
          <p:cNvPr id="6" name="Metin Yer Tutucusu 5"/>
          <p:cNvSpPr>
            <a:spLocks noGrp="1"/>
          </p:cNvSpPr>
          <p:nvPr>
            <p:ph type="body" sz="quarter" idx="3"/>
          </p:nvPr>
        </p:nvSpPr>
        <p:spPr/>
        <p:txBody>
          <a:bodyPr anchor="t"/>
          <a:lstStyle/>
          <a:p>
            <a:r>
              <a:rPr lang="tr-TR" sz="1600" dirty="0">
                <a:solidFill>
                  <a:schemeClr val="tx1"/>
                </a:solidFill>
              </a:rPr>
              <a:t>Mavi yakalılardan beyaz yakalılar gelen erkeklerin hareketliliği; </a:t>
            </a:r>
          </a:p>
          <a:p>
            <a:endParaRPr lang="tr-TR" dirty="0"/>
          </a:p>
        </p:txBody>
      </p:sp>
      <p:sp>
        <p:nvSpPr>
          <p:cNvPr id="3" name="İçerik Yer Tutucusu 2"/>
          <p:cNvSpPr>
            <a:spLocks noGrp="1"/>
          </p:cNvSpPr>
          <p:nvPr>
            <p:ph sz="quarter" idx="13"/>
          </p:nvPr>
        </p:nvSpPr>
        <p:spPr>
          <a:xfrm>
            <a:off x="539552" y="1275606"/>
            <a:ext cx="4041649" cy="2935227"/>
          </a:xfrm>
        </p:spPr>
        <p:txBody>
          <a:bodyPr>
            <a:normAutofit/>
          </a:bodyPr>
          <a:lstStyle/>
          <a:p>
            <a:pPr marL="0" indent="0">
              <a:buNone/>
            </a:pPr>
            <a:r>
              <a:rPr lang="tr-TR" dirty="0" smtClean="0">
                <a:solidFill>
                  <a:schemeClr val="tx1"/>
                </a:solidFill>
              </a:rPr>
              <a:t>Araştırma Yapılan 9 ülke;</a:t>
            </a:r>
          </a:p>
          <a:p>
            <a:pPr>
              <a:buFont typeface="Wingdings" panose="05000000000000000000" pitchFamily="2" charset="2"/>
              <a:buChar char="q"/>
            </a:pPr>
            <a:r>
              <a:rPr lang="tr-TR" sz="1500" dirty="0" smtClean="0">
                <a:solidFill>
                  <a:schemeClr val="tx1"/>
                </a:solidFill>
              </a:rPr>
              <a:t>İngiltere </a:t>
            </a:r>
            <a:endParaRPr lang="tr-TR" sz="1500" dirty="0">
              <a:solidFill>
                <a:schemeClr val="tx1"/>
              </a:solidFill>
            </a:endParaRPr>
          </a:p>
          <a:p>
            <a:pPr>
              <a:buFont typeface="Wingdings" panose="05000000000000000000" pitchFamily="2" charset="2"/>
              <a:buChar char="q"/>
            </a:pPr>
            <a:r>
              <a:rPr lang="tr-TR" sz="1500" dirty="0">
                <a:solidFill>
                  <a:schemeClr val="tx1"/>
                </a:solidFill>
              </a:rPr>
              <a:t>Fransa </a:t>
            </a:r>
          </a:p>
          <a:p>
            <a:pPr>
              <a:buFont typeface="Wingdings" panose="05000000000000000000" pitchFamily="2" charset="2"/>
              <a:buChar char="q"/>
            </a:pPr>
            <a:r>
              <a:rPr lang="tr-TR" sz="1500" dirty="0">
                <a:solidFill>
                  <a:schemeClr val="tx1"/>
                </a:solidFill>
              </a:rPr>
              <a:t>Batı Almanya</a:t>
            </a:r>
          </a:p>
          <a:p>
            <a:pPr>
              <a:buFont typeface="Wingdings" panose="05000000000000000000" pitchFamily="2" charset="2"/>
              <a:buChar char="q"/>
            </a:pPr>
            <a:r>
              <a:rPr lang="tr-TR" sz="1500" dirty="0">
                <a:solidFill>
                  <a:schemeClr val="tx1"/>
                </a:solidFill>
              </a:rPr>
              <a:t>İsveç</a:t>
            </a:r>
          </a:p>
          <a:p>
            <a:pPr>
              <a:buFont typeface="Wingdings" panose="05000000000000000000" pitchFamily="2" charset="2"/>
              <a:buChar char="q"/>
            </a:pPr>
            <a:r>
              <a:rPr lang="tr-TR" sz="1500" dirty="0">
                <a:solidFill>
                  <a:schemeClr val="tx1"/>
                </a:solidFill>
              </a:rPr>
              <a:t>İsviçre</a:t>
            </a:r>
          </a:p>
          <a:p>
            <a:pPr>
              <a:buFont typeface="Wingdings" panose="05000000000000000000" pitchFamily="2" charset="2"/>
              <a:buChar char="q"/>
            </a:pPr>
            <a:r>
              <a:rPr lang="tr-TR" sz="1500" dirty="0">
                <a:solidFill>
                  <a:schemeClr val="tx1"/>
                </a:solidFill>
              </a:rPr>
              <a:t>Japonya</a:t>
            </a:r>
          </a:p>
          <a:p>
            <a:pPr>
              <a:buFont typeface="Wingdings" panose="05000000000000000000" pitchFamily="2" charset="2"/>
              <a:buChar char="q"/>
            </a:pPr>
            <a:r>
              <a:rPr lang="tr-TR" sz="1500" dirty="0">
                <a:solidFill>
                  <a:schemeClr val="tx1"/>
                </a:solidFill>
              </a:rPr>
              <a:t>Danimarka</a:t>
            </a:r>
          </a:p>
          <a:p>
            <a:pPr>
              <a:buFont typeface="Wingdings" panose="05000000000000000000" pitchFamily="2" charset="2"/>
              <a:buChar char="q"/>
            </a:pPr>
            <a:r>
              <a:rPr lang="tr-TR" sz="1500" dirty="0">
                <a:solidFill>
                  <a:schemeClr val="tx1"/>
                </a:solidFill>
              </a:rPr>
              <a:t>İtalya</a:t>
            </a:r>
          </a:p>
          <a:p>
            <a:pPr>
              <a:buFont typeface="Wingdings" panose="05000000000000000000" pitchFamily="2" charset="2"/>
              <a:buChar char="q"/>
            </a:pPr>
            <a:r>
              <a:rPr lang="tr-TR" sz="1500" dirty="0">
                <a:solidFill>
                  <a:schemeClr val="tx1"/>
                </a:solidFill>
              </a:rPr>
              <a:t>Amerika</a:t>
            </a:r>
          </a:p>
          <a:p>
            <a:pPr marL="0" indent="0" algn="just">
              <a:buNone/>
            </a:pPr>
            <a:endParaRPr lang="tr-TR" dirty="0" smtClean="0">
              <a:solidFill>
                <a:schemeClr val="tx1"/>
              </a:solidFill>
            </a:endParaRPr>
          </a:p>
          <a:p>
            <a:pPr marL="0" indent="0" algn="just">
              <a:buNone/>
            </a:pPr>
            <a:endParaRPr lang="tr-TR" b="1" dirty="0">
              <a:solidFill>
                <a:srgbClr val="002060"/>
              </a:solidFill>
            </a:endParaRPr>
          </a:p>
        </p:txBody>
      </p:sp>
      <p:sp>
        <p:nvSpPr>
          <p:cNvPr id="4" name="İçerik Yer Tutucusu 3"/>
          <p:cNvSpPr>
            <a:spLocks noGrp="1"/>
          </p:cNvSpPr>
          <p:nvPr>
            <p:ph sz="quarter" idx="14"/>
          </p:nvPr>
        </p:nvSpPr>
        <p:spPr>
          <a:xfrm>
            <a:off x="4672586" y="1851670"/>
            <a:ext cx="4041649" cy="2742859"/>
          </a:xfrm>
        </p:spPr>
        <p:txBody>
          <a:bodyPr>
            <a:normAutofit/>
          </a:bodyPr>
          <a:lstStyle/>
          <a:p>
            <a:pPr>
              <a:lnSpc>
                <a:spcPct val="120000"/>
              </a:lnSpc>
              <a:buFont typeface="Wingdings" panose="05000000000000000000" pitchFamily="2" charset="2"/>
              <a:buChar char="ü"/>
            </a:pPr>
            <a:r>
              <a:rPr lang="tr-TR" b="1" dirty="0" smtClean="0">
                <a:solidFill>
                  <a:schemeClr val="tx1"/>
                </a:solidFill>
              </a:rPr>
              <a:t>ABD </a:t>
            </a:r>
            <a:r>
              <a:rPr lang="tr-TR" b="1" dirty="0">
                <a:solidFill>
                  <a:schemeClr val="tx1"/>
                </a:solidFill>
              </a:rPr>
              <a:t>%30</a:t>
            </a:r>
          </a:p>
          <a:p>
            <a:pPr>
              <a:lnSpc>
                <a:spcPct val="120000"/>
              </a:lnSpc>
              <a:buFont typeface="Wingdings" panose="05000000000000000000" pitchFamily="2" charset="2"/>
              <a:buChar char="ü"/>
            </a:pPr>
            <a:r>
              <a:rPr lang="tr-TR" b="1" dirty="0">
                <a:solidFill>
                  <a:schemeClr val="tx1"/>
                </a:solidFill>
              </a:rPr>
              <a:t>Avrupa %27 - %31</a:t>
            </a:r>
          </a:p>
          <a:p>
            <a:pPr marL="0" indent="0" algn="ctr">
              <a:buNone/>
            </a:pPr>
            <a:r>
              <a:rPr lang="tr-TR" sz="1600" b="1" dirty="0">
                <a:solidFill>
                  <a:srgbClr val="002060"/>
                </a:solidFill>
              </a:rPr>
              <a:t>Tüm endüstrileşmiş toplumlarda yukarı hareketliliğe teşvik eden beyaz yakalı işlerin benzer bir genişleme yaşadığı sonucuna varmıştır.</a:t>
            </a:r>
            <a:endParaRPr lang="tr-TR" sz="1600" dirty="0">
              <a:solidFill>
                <a:schemeClr val="tx1"/>
              </a:solidFill>
            </a:endParaRPr>
          </a:p>
        </p:txBody>
      </p:sp>
    </p:spTree>
    <p:extLst>
      <p:ext uri="{BB962C8B-B14F-4D97-AF65-F5344CB8AC3E}">
        <p14:creationId xmlns:p14="http://schemas.microsoft.com/office/powerpoint/2010/main" val="2382029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t>TOPLUMSAL HAREKET BİÇİMLERİ </a:t>
            </a:r>
            <a:endParaRPr lang="tr-TR" dirty="0"/>
          </a:p>
        </p:txBody>
      </p:sp>
      <p:sp>
        <p:nvSpPr>
          <p:cNvPr id="3" name="İçerik Yer Tutucusu 2"/>
          <p:cNvSpPr>
            <a:spLocks noGrp="1"/>
          </p:cNvSpPr>
          <p:nvPr>
            <p:ph sz="half" idx="2"/>
          </p:nvPr>
        </p:nvSpPr>
        <p:spPr/>
        <p:txBody>
          <a:bodyPr>
            <a:normAutofit/>
          </a:bodyPr>
          <a:lstStyle/>
          <a:p>
            <a:pPr marL="0" indent="0" algn="ctr">
              <a:buNone/>
            </a:pPr>
            <a:r>
              <a:rPr lang="tr-TR" b="1" dirty="0">
                <a:solidFill>
                  <a:schemeClr val="tx1"/>
                </a:solidFill>
              </a:rPr>
              <a:t>➣ Kurtarıcı Hareketler: </a:t>
            </a:r>
            <a:r>
              <a:rPr lang="tr-TR" dirty="0">
                <a:solidFill>
                  <a:schemeClr val="tx1"/>
                </a:solidFill>
              </a:rPr>
              <a:t>Bireylerin değişimini hedefler. </a:t>
            </a:r>
            <a:r>
              <a:rPr lang="tr-TR" u="sng" dirty="0">
                <a:solidFill>
                  <a:schemeClr val="tx1"/>
                </a:solidFill>
              </a:rPr>
              <a:t>David </a:t>
            </a:r>
            <a:r>
              <a:rPr lang="tr-TR" u="sng" dirty="0" err="1">
                <a:solidFill>
                  <a:schemeClr val="tx1"/>
                </a:solidFill>
              </a:rPr>
              <a:t>Koresh’in</a:t>
            </a:r>
            <a:r>
              <a:rPr lang="tr-TR" u="sng" dirty="0">
                <a:solidFill>
                  <a:schemeClr val="tx1"/>
                </a:solidFill>
              </a:rPr>
              <a:t> dinsel kültü buna örnektir. </a:t>
            </a:r>
            <a:endParaRPr lang="tr-TR" u="sng" dirty="0" smtClean="0">
              <a:solidFill>
                <a:schemeClr val="tx1"/>
              </a:solidFill>
            </a:endParaRPr>
          </a:p>
          <a:p>
            <a:pPr marL="0" indent="0" algn="ctr">
              <a:buNone/>
            </a:pPr>
            <a:r>
              <a:rPr lang="tr-TR" b="1" dirty="0" smtClean="0">
                <a:solidFill>
                  <a:schemeClr val="tx1"/>
                </a:solidFill>
              </a:rPr>
              <a:t>➣ </a:t>
            </a:r>
            <a:r>
              <a:rPr lang="tr-TR" b="1" dirty="0">
                <a:solidFill>
                  <a:schemeClr val="tx1"/>
                </a:solidFill>
              </a:rPr>
              <a:t>Alternatif Hareketler: </a:t>
            </a:r>
            <a:r>
              <a:rPr lang="tr-TR" dirty="0">
                <a:solidFill>
                  <a:schemeClr val="tx1"/>
                </a:solidFill>
              </a:rPr>
              <a:t>Bireylerde sınırlı değişimini hedefler. </a:t>
            </a:r>
            <a:r>
              <a:rPr lang="tr-TR" u="sng" dirty="0">
                <a:solidFill>
                  <a:schemeClr val="tx1"/>
                </a:solidFill>
              </a:rPr>
              <a:t>Nüfus bağlantısı hareketi buna </a:t>
            </a:r>
            <a:r>
              <a:rPr lang="tr-TR" u="sng" dirty="0" smtClean="0">
                <a:solidFill>
                  <a:schemeClr val="tx1"/>
                </a:solidFill>
              </a:rPr>
              <a:t>örnektir.</a:t>
            </a:r>
            <a:endParaRPr lang="tr-TR" u="sng" dirty="0">
              <a:solidFill>
                <a:schemeClr val="tx1"/>
              </a:solidFill>
            </a:endParaRPr>
          </a:p>
          <a:p>
            <a:endParaRPr lang="tr-TR" dirty="0"/>
          </a:p>
        </p:txBody>
      </p:sp>
      <p:sp>
        <p:nvSpPr>
          <p:cNvPr id="4" name="İçerik Yer Tutucusu 3"/>
          <p:cNvSpPr>
            <a:spLocks noGrp="1"/>
          </p:cNvSpPr>
          <p:nvPr>
            <p:ph sz="quarter" idx="13"/>
          </p:nvPr>
        </p:nvSpPr>
        <p:spPr/>
        <p:txBody>
          <a:bodyPr>
            <a:normAutofit lnSpcReduction="10000"/>
          </a:bodyPr>
          <a:lstStyle/>
          <a:p>
            <a:pPr marL="0" indent="0">
              <a:buNone/>
            </a:pPr>
            <a:r>
              <a:rPr lang="tr-TR" dirty="0" smtClean="0">
                <a:solidFill>
                  <a:schemeClr val="tx1"/>
                </a:solidFill>
              </a:rPr>
              <a:t>➣ </a:t>
            </a:r>
            <a:r>
              <a:rPr lang="tr-TR" b="1" dirty="0">
                <a:solidFill>
                  <a:schemeClr val="tx1"/>
                </a:solidFill>
              </a:rPr>
              <a:t>Devrimci Hareketler: </a:t>
            </a:r>
            <a:r>
              <a:rPr lang="tr-TR" dirty="0">
                <a:solidFill>
                  <a:schemeClr val="tx1"/>
                </a:solidFill>
              </a:rPr>
              <a:t>Toplumu bütün olarak değiştirmeyi hedeflerler. </a:t>
            </a:r>
            <a:r>
              <a:rPr lang="tr-TR" u="sng" dirty="0">
                <a:solidFill>
                  <a:schemeClr val="tx1"/>
                </a:solidFill>
              </a:rPr>
              <a:t>Mao </a:t>
            </a:r>
            <a:r>
              <a:rPr lang="tr-TR" u="sng" dirty="0" err="1">
                <a:solidFill>
                  <a:schemeClr val="tx1"/>
                </a:solidFill>
              </a:rPr>
              <a:t>Zedung’un</a:t>
            </a:r>
            <a:r>
              <a:rPr lang="tr-TR" u="sng" dirty="0">
                <a:solidFill>
                  <a:schemeClr val="tx1"/>
                </a:solidFill>
              </a:rPr>
              <a:t> Çin’deki hareketi. </a:t>
            </a:r>
            <a:endParaRPr lang="tr-TR" u="sng" dirty="0" smtClean="0">
              <a:solidFill>
                <a:schemeClr val="tx1"/>
              </a:solidFill>
            </a:endParaRPr>
          </a:p>
          <a:p>
            <a:pPr marL="0" indent="0">
              <a:buNone/>
            </a:pPr>
            <a:r>
              <a:rPr lang="tr-TR" dirty="0" smtClean="0">
                <a:solidFill>
                  <a:schemeClr val="tx1"/>
                </a:solidFill>
              </a:rPr>
              <a:t>➣ </a:t>
            </a:r>
            <a:r>
              <a:rPr lang="tr-TR" b="1" dirty="0">
                <a:solidFill>
                  <a:schemeClr val="tx1"/>
                </a:solidFill>
              </a:rPr>
              <a:t>Reformcu Hareketler: </a:t>
            </a:r>
            <a:r>
              <a:rPr lang="tr-TR" dirty="0">
                <a:solidFill>
                  <a:schemeClr val="tx1"/>
                </a:solidFill>
              </a:rPr>
              <a:t>Toplumda belli alanlarda kısmi değişimleri hedefler. </a:t>
            </a:r>
            <a:r>
              <a:rPr lang="tr-TR" u="sng" dirty="0" smtClean="0">
                <a:solidFill>
                  <a:schemeClr val="tx1"/>
                </a:solidFill>
              </a:rPr>
              <a:t>Kadın </a:t>
            </a:r>
            <a:r>
              <a:rPr lang="tr-TR" u="sng" dirty="0">
                <a:solidFill>
                  <a:schemeClr val="tx1"/>
                </a:solidFill>
              </a:rPr>
              <a:t>özgürlüğü hareketi vb. </a:t>
            </a:r>
          </a:p>
        </p:txBody>
      </p:sp>
    </p:spTree>
    <p:extLst>
      <p:ext uri="{BB962C8B-B14F-4D97-AF65-F5344CB8AC3E}">
        <p14:creationId xmlns:p14="http://schemas.microsoft.com/office/powerpoint/2010/main" val="1493451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t>TOPLUMSAL HAREKET KURAMLARI </a:t>
            </a:r>
            <a:endParaRPr lang="tr-TR" dirty="0"/>
          </a:p>
        </p:txBody>
      </p:sp>
      <p:graphicFrame>
        <p:nvGraphicFramePr>
          <p:cNvPr id="9" name="İçerik Yer Tutucusu 8"/>
          <p:cNvGraphicFramePr>
            <a:graphicFrameLocks noGrp="1"/>
          </p:cNvGraphicFramePr>
          <p:nvPr>
            <p:ph idx="1"/>
            <p:extLst>
              <p:ext uri="{D42A27DB-BD31-4B8C-83A1-F6EECF244321}">
                <p14:modId xmlns:p14="http://schemas.microsoft.com/office/powerpoint/2010/main" val="1335021437"/>
              </p:ext>
            </p:extLst>
          </p:nvPr>
        </p:nvGraphicFramePr>
        <p:xfrm>
          <a:off x="457201" y="1200150"/>
          <a:ext cx="8229600" cy="3394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1037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t>TOPLUMSAL HAREKET KURAMLARI </a:t>
            </a:r>
          </a:p>
        </p:txBody>
      </p:sp>
      <p:sp>
        <p:nvSpPr>
          <p:cNvPr id="3" name="İçerik Yer Tutucusu 2"/>
          <p:cNvSpPr>
            <a:spLocks noGrp="1"/>
          </p:cNvSpPr>
          <p:nvPr>
            <p:ph sz="half" idx="2"/>
          </p:nvPr>
        </p:nvSpPr>
        <p:spPr/>
        <p:txBody>
          <a:bodyPr anchor="ctr">
            <a:normAutofit fontScale="92500" lnSpcReduction="10000"/>
          </a:bodyPr>
          <a:lstStyle/>
          <a:p>
            <a:pPr marL="457200" indent="-457200" algn="ctr">
              <a:buFont typeface="+mj-lt"/>
              <a:buAutoNum type="arabicPeriod"/>
            </a:pPr>
            <a:r>
              <a:rPr lang="tr-TR" sz="2400" b="1" dirty="0" err="1">
                <a:solidFill>
                  <a:schemeClr val="tx1"/>
                </a:solidFill>
              </a:rPr>
              <a:t>Kollektif</a:t>
            </a:r>
            <a:r>
              <a:rPr lang="tr-TR" sz="2400" b="1" dirty="0">
                <a:solidFill>
                  <a:schemeClr val="tx1"/>
                </a:solidFill>
              </a:rPr>
              <a:t> Davranış Yaklaşımı </a:t>
            </a:r>
            <a:endParaRPr lang="tr-TR" sz="2400" b="1" dirty="0" smtClean="0">
              <a:solidFill>
                <a:schemeClr val="tx1"/>
              </a:solidFill>
            </a:endParaRPr>
          </a:p>
          <a:p>
            <a:pPr marL="457200" indent="-457200" algn="ctr">
              <a:buFont typeface="+mj-lt"/>
              <a:buAutoNum type="arabicPeriod"/>
            </a:pPr>
            <a:r>
              <a:rPr lang="tr-TR" sz="2400" b="1" dirty="0">
                <a:solidFill>
                  <a:schemeClr val="tx1"/>
                </a:solidFill>
              </a:rPr>
              <a:t>Sembolik Etkileşimli Yaklaşım </a:t>
            </a:r>
            <a:endParaRPr lang="tr-TR" sz="2400" b="1" dirty="0" smtClean="0">
              <a:solidFill>
                <a:schemeClr val="tx1"/>
              </a:solidFill>
            </a:endParaRPr>
          </a:p>
          <a:p>
            <a:pPr marL="457200" indent="-457200" algn="ctr">
              <a:buFont typeface="+mj-lt"/>
              <a:buAutoNum type="arabicPeriod"/>
            </a:pPr>
            <a:r>
              <a:rPr lang="tr-TR" b="1" dirty="0">
                <a:solidFill>
                  <a:schemeClr val="tx1"/>
                </a:solidFill>
              </a:rPr>
              <a:t>Katma Değer </a:t>
            </a:r>
            <a:r>
              <a:rPr lang="tr-TR" b="1" dirty="0" smtClean="0">
                <a:solidFill>
                  <a:schemeClr val="tx1"/>
                </a:solidFill>
              </a:rPr>
              <a:t>Kuramı</a:t>
            </a:r>
          </a:p>
          <a:p>
            <a:pPr marL="457200" indent="-457200" algn="ctr">
              <a:buFont typeface="+mj-lt"/>
              <a:buAutoNum type="arabicPeriod"/>
            </a:pPr>
            <a:r>
              <a:rPr lang="tr-TR" b="1" dirty="0" smtClean="0">
                <a:solidFill>
                  <a:schemeClr val="tx1"/>
                </a:solidFill>
              </a:rPr>
              <a:t>Göreli </a:t>
            </a:r>
            <a:r>
              <a:rPr lang="tr-TR" b="1" dirty="0">
                <a:solidFill>
                  <a:schemeClr val="tx1"/>
                </a:solidFill>
              </a:rPr>
              <a:t>Yoksunluk </a:t>
            </a:r>
            <a:r>
              <a:rPr lang="tr-TR" b="1" dirty="0" smtClean="0">
                <a:solidFill>
                  <a:schemeClr val="tx1"/>
                </a:solidFill>
              </a:rPr>
              <a:t>Kuramı</a:t>
            </a:r>
          </a:p>
          <a:p>
            <a:pPr marL="457200" indent="-457200" algn="ctr">
              <a:buFont typeface="+mj-lt"/>
              <a:buAutoNum type="arabicPeriod"/>
            </a:pPr>
            <a:r>
              <a:rPr lang="tr-TR" sz="2400" b="1" dirty="0" smtClean="0">
                <a:solidFill>
                  <a:schemeClr val="tx1"/>
                </a:solidFill>
              </a:rPr>
              <a:t>Rasyonel </a:t>
            </a:r>
            <a:r>
              <a:rPr lang="tr-TR" sz="2400" b="1" dirty="0">
                <a:solidFill>
                  <a:schemeClr val="tx1"/>
                </a:solidFill>
              </a:rPr>
              <a:t>Tercih </a:t>
            </a:r>
            <a:r>
              <a:rPr lang="tr-TR" sz="2400" b="1" dirty="0" smtClean="0">
                <a:solidFill>
                  <a:schemeClr val="tx1"/>
                </a:solidFill>
              </a:rPr>
              <a:t>Kuramı</a:t>
            </a:r>
          </a:p>
          <a:p>
            <a:pPr marL="457200" indent="-457200" algn="ctr">
              <a:buFont typeface="+mj-lt"/>
              <a:buAutoNum type="arabicPeriod"/>
            </a:pPr>
            <a:r>
              <a:rPr lang="tr-TR" sz="2400" b="1" dirty="0">
                <a:solidFill>
                  <a:schemeClr val="tx1"/>
                </a:solidFill>
              </a:rPr>
              <a:t>Kaynak Hareketliliği Kuramı </a:t>
            </a:r>
            <a:endParaRPr lang="tr-TR" b="1" dirty="0">
              <a:solidFill>
                <a:schemeClr val="tx1"/>
              </a:solidFill>
            </a:endParaRPr>
          </a:p>
        </p:txBody>
      </p:sp>
      <p:pic>
        <p:nvPicPr>
          <p:cNvPr id="11268" name="Picture 4" descr="C:\Users\mer\AppData\Local\Microsoft\Windows\INetCache\IE\S17KXKR4\question-2309037_960_720[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88975" y="1200150"/>
            <a:ext cx="3394075" cy="3394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9573406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800" dirty="0" err="1"/>
              <a:t>Kollektif</a:t>
            </a:r>
            <a:r>
              <a:rPr lang="tr-TR" sz="4800" dirty="0"/>
              <a:t> Davranış Yaklaşımı </a:t>
            </a:r>
            <a:endParaRPr lang="tr-TR" dirty="0"/>
          </a:p>
        </p:txBody>
      </p:sp>
      <p:sp>
        <p:nvSpPr>
          <p:cNvPr id="3" name="İçerik Yer Tutucusu 2"/>
          <p:cNvSpPr>
            <a:spLocks noGrp="1"/>
          </p:cNvSpPr>
          <p:nvPr>
            <p:ph idx="1"/>
          </p:nvPr>
        </p:nvSpPr>
        <p:spPr/>
        <p:txBody>
          <a:bodyPr>
            <a:normAutofit fontScale="85000" lnSpcReduction="20000"/>
          </a:bodyPr>
          <a:lstStyle/>
          <a:p>
            <a:pPr marL="0" indent="0" algn="ctr">
              <a:buNone/>
            </a:pPr>
            <a:r>
              <a:rPr lang="tr-TR" b="1" u="sng" dirty="0" err="1" smtClean="0">
                <a:solidFill>
                  <a:schemeClr val="tx1"/>
                </a:solidFill>
              </a:rPr>
              <a:t>Gustav</a:t>
            </a:r>
            <a:r>
              <a:rPr lang="tr-TR" b="1" u="sng" dirty="0" smtClean="0">
                <a:solidFill>
                  <a:schemeClr val="tx1"/>
                </a:solidFill>
              </a:rPr>
              <a:t> </a:t>
            </a:r>
            <a:r>
              <a:rPr lang="tr-TR" b="1" u="sng" dirty="0">
                <a:solidFill>
                  <a:schemeClr val="tx1"/>
                </a:solidFill>
              </a:rPr>
              <a:t>Le Bon, </a:t>
            </a:r>
            <a:r>
              <a:rPr lang="tr-TR" b="1" u="sng" dirty="0" err="1">
                <a:solidFill>
                  <a:schemeClr val="tx1"/>
                </a:solidFill>
              </a:rPr>
              <a:t>Herbert</a:t>
            </a:r>
            <a:r>
              <a:rPr lang="tr-TR" b="1" u="sng" dirty="0">
                <a:solidFill>
                  <a:schemeClr val="tx1"/>
                </a:solidFill>
              </a:rPr>
              <a:t> </a:t>
            </a:r>
            <a:r>
              <a:rPr lang="tr-TR" b="1" u="sng" dirty="0" err="1">
                <a:solidFill>
                  <a:schemeClr val="tx1"/>
                </a:solidFill>
              </a:rPr>
              <a:t>Blumer</a:t>
            </a:r>
            <a:r>
              <a:rPr lang="tr-TR" b="1" u="sng" dirty="0">
                <a:solidFill>
                  <a:schemeClr val="tx1"/>
                </a:solidFill>
              </a:rPr>
              <a:t>, </a:t>
            </a:r>
            <a:r>
              <a:rPr lang="tr-TR" b="1" u="sng" dirty="0" err="1">
                <a:solidFill>
                  <a:schemeClr val="tx1"/>
                </a:solidFill>
              </a:rPr>
              <a:t>Willion</a:t>
            </a:r>
            <a:r>
              <a:rPr lang="tr-TR" b="1" u="sng" dirty="0">
                <a:solidFill>
                  <a:schemeClr val="tx1"/>
                </a:solidFill>
              </a:rPr>
              <a:t> </a:t>
            </a:r>
            <a:r>
              <a:rPr lang="tr-TR" b="1" u="sng" dirty="0" err="1">
                <a:solidFill>
                  <a:schemeClr val="tx1"/>
                </a:solidFill>
              </a:rPr>
              <a:t>Kornhauser</a:t>
            </a:r>
            <a:r>
              <a:rPr lang="tr-TR" b="1" u="sng" dirty="0">
                <a:solidFill>
                  <a:schemeClr val="tx1"/>
                </a:solidFill>
              </a:rPr>
              <a:t> ve </a:t>
            </a:r>
            <a:r>
              <a:rPr lang="tr-TR" b="1" u="sng" dirty="0" err="1">
                <a:solidFill>
                  <a:schemeClr val="tx1"/>
                </a:solidFill>
              </a:rPr>
              <a:t>Neil</a:t>
            </a:r>
            <a:r>
              <a:rPr lang="tr-TR" b="1" u="sng" dirty="0">
                <a:solidFill>
                  <a:schemeClr val="tx1"/>
                </a:solidFill>
              </a:rPr>
              <a:t> </a:t>
            </a:r>
            <a:r>
              <a:rPr lang="tr-TR" b="1" u="sng" dirty="0" err="1">
                <a:solidFill>
                  <a:schemeClr val="tx1"/>
                </a:solidFill>
              </a:rPr>
              <a:t>Smelser</a:t>
            </a:r>
            <a:r>
              <a:rPr lang="tr-TR" b="1" u="sng" dirty="0">
                <a:solidFill>
                  <a:schemeClr val="tx1"/>
                </a:solidFill>
              </a:rPr>
              <a:t> temsilcileridir. </a:t>
            </a:r>
            <a:endParaRPr lang="tr-TR" b="1" u="sng" dirty="0" smtClean="0">
              <a:solidFill>
                <a:schemeClr val="tx1"/>
              </a:solidFill>
            </a:endParaRPr>
          </a:p>
          <a:p>
            <a:pPr marL="0" indent="0">
              <a:buNone/>
            </a:pPr>
            <a:r>
              <a:rPr lang="tr-TR" dirty="0" smtClean="0">
                <a:solidFill>
                  <a:schemeClr val="tx1"/>
                </a:solidFill>
              </a:rPr>
              <a:t>Yaklaşıma </a:t>
            </a:r>
            <a:r>
              <a:rPr lang="tr-TR" dirty="0">
                <a:solidFill>
                  <a:schemeClr val="tx1"/>
                </a:solidFill>
              </a:rPr>
              <a:t>göre; </a:t>
            </a:r>
            <a:endParaRPr lang="tr-TR" dirty="0" smtClean="0">
              <a:solidFill>
                <a:schemeClr val="tx1"/>
              </a:solidFill>
            </a:endParaRPr>
          </a:p>
          <a:p>
            <a:r>
              <a:rPr lang="tr-TR" dirty="0" smtClean="0">
                <a:solidFill>
                  <a:schemeClr val="tx1"/>
                </a:solidFill>
              </a:rPr>
              <a:t>Yapısal </a:t>
            </a:r>
            <a:r>
              <a:rPr lang="tr-TR" dirty="0">
                <a:solidFill>
                  <a:schemeClr val="tx1"/>
                </a:solidFill>
              </a:rPr>
              <a:t>gerilim, </a:t>
            </a:r>
            <a:r>
              <a:rPr lang="tr-TR" dirty="0" err="1">
                <a:solidFill>
                  <a:schemeClr val="tx1"/>
                </a:solidFill>
              </a:rPr>
              <a:t>anomi</a:t>
            </a:r>
            <a:r>
              <a:rPr lang="tr-TR" dirty="0">
                <a:solidFill>
                  <a:schemeClr val="tx1"/>
                </a:solidFill>
              </a:rPr>
              <a:t>, yoksunluk, şikayetler gibi olumsuzluklara verilen tepkisel karşılıklar olarak ortaya çıkar. </a:t>
            </a:r>
            <a:endParaRPr lang="tr-TR" dirty="0" smtClean="0">
              <a:solidFill>
                <a:schemeClr val="tx1"/>
              </a:solidFill>
            </a:endParaRPr>
          </a:p>
          <a:p>
            <a:r>
              <a:rPr lang="tr-TR" dirty="0" smtClean="0">
                <a:solidFill>
                  <a:schemeClr val="tx1"/>
                </a:solidFill>
              </a:rPr>
              <a:t>Ateşlenen </a:t>
            </a:r>
            <a:r>
              <a:rPr lang="tr-TR" dirty="0" err="1">
                <a:solidFill>
                  <a:schemeClr val="tx1"/>
                </a:solidFill>
              </a:rPr>
              <a:t>kollektif</a:t>
            </a:r>
            <a:r>
              <a:rPr lang="tr-TR" dirty="0">
                <a:solidFill>
                  <a:schemeClr val="tx1"/>
                </a:solidFill>
              </a:rPr>
              <a:t> histerinin belirimi, irrasyonel, psikolojik karşılıklardır. </a:t>
            </a:r>
            <a:endParaRPr lang="tr-TR" dirty="0" smtClean="0">
              <a:solidFill>
                <a:schemeClr val="tx1"/>
              </a:solidFill>
            </a:endParaRPr>
          </a:p>
          <a:p>
            <a:r>
              <a:rPr lang="tr-TR" dirty="0" smtClean="0">
                <a:solidFill>
                  <a:schemeClr val="tx1"/>
                </a:solidFill>
              </a:rPr>
              <a:t>Toplumdan </a:t>
            </a:r>
            <a:r>
              <a:rPr lang="tr-TR" dirty="0">
                <a:solidFill>
                  <a:schemeClr val="tx1"/>
                </a:solidFill>
              </a:rPr>
              <a:t>soyutlanmış, toplumla bütünleşememiş bireylerin katıldığı avam, ayak takımı hareketlerdir. </a:t>
            </a:r>
            <a:endParaRPr lang="tr-TR" dirty="0" smtClean="0">
              <a:solidFill>
                <a:schemeClr val="tx1"/>
              </a:solidFill>
            </a:endParaRPr>
          </a:p>
          <a:p>
            <a:r>
              <a:rPr lang="tr-TR" dirty="0" smtClean="0">
                <a:solidFill>
                  <a:schemeClr val="tx1"/>
                </a:solidFill>
              </a:rPr>
              <a:t>Farklılıkları </a:t>
            </a:r>
            <a:r>
              <a:rPr lang="tr-TR" dirty="0">
                <a:solidFill>
                  <a:schemeClr val="tx1"/>
                </a:solidFill>
              </a:rPr>
              <a:t>ve siyasal doğaları dikkate alınmaksızın, panik, </a:t>
            </a:r>
            <a:r>
              <a:rPr lang="tr-TR" dirty="0" smtClean="0">
                <a:solidFill>
                  <a:schemeClr val="tx1"/>
                </a:solidFill>
              </a:rPr>
              <a:t>moda</a:t>
            </a:r>
            <a:r>
              <a:rPr lang="tr-TR" dirty="0">
                <a:solidFill>
                  <a:schemeClr val="tx1"/>
                </a:solidFill>
              </a:rPr>
              <a:t>, çılgınlık gibi diğer </a:t>
            </a:r>
            <a:r>
              <a:rPr lang="tr-TR" dirty="0" err="1">
                <a:solidFill>
                  <a:schemeClr val="tx1"/>
                </a:solidFill>
              </a:rPr>
              <a:t>kollektif</a:t>
            </a:r>
            <a:r>
              <a:rPr lang="tr-TR" dirty="0">
                <a:solidFill>
                  <a:schemeClr val="tx1"/>
                </a:solidFill>
              </a:rPr>
              <a:t> davranışlarla bir arada ele </a:t>
            </a:r>
            <a:r>
              <a:rPr lang="tr-TR" dirty="0" smtClean="0">
                <a:solidFill>
                  <a:schemeClr val="tx1"/>
                </a:solidFill>
              </a:rPr>
              <a:t>alınır.</a:t>
            </a:r>
            <a:endParaRPr lang="tr-TR" dirty="0">
              <a:solidFill>
                <a:schemeClr val="tx1"/>
              </a:solidFill>
            </a:endParaRPr>
          </a:p>
        </p:txBody>
      </p:sp>
    </p:spTree>
    <p:extLst>
      <p:ext uri="{BB962C8B-B14F-4D97-AF65-F5344CB8AC3E}">
        <p14:creationId xmlns:p14="http://schemas.microsoft.com/office/powerpoint/2010/main" val="36122677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400" dirty="0"/>
              <a:t>Sembolik Etkileşimli Yaklaşım </a:t>
            </a:r>
            <a:endParaRPr lang="tr-TR" dirty="0"/>
          </a:p>
        </p:txBody>
      </p:sp>
      <p:sp>
        <p:nvSpPr>
          <p:cNvPr id="3" name="İçerik Yer Tutucusu 2"/>
          <p:cNvSpPr>
            <a:spLocks noGrp="1"/>
          </p:cNvSpPr>
          <p:nvPr>
            <p:ph idx="1"/>
          </p:nvPr>
        </p:nvSpPr>
        <p:spPr/>
        <p:txBody>
          <a:bodyPr>
            <a:normAutofit fontScale="92500"/>
          </a:bodyPr>
          <a:lstStyle/>
          <a:p>
            <a:pPr marL="0" indent="0" algn="just">
              <a:buNone/>
            </a:pPr>
            <a:r>
              <a:rPr lang="tr-TR" u="sng" dirty="0" smtClean="0">
                <a:solidFill>
                  <a:schemeClr val="tx1"/>
                </a:solidFill>
              </a:rPr>
              <a:t>Kolektif </a:t>
            </a:r>
            <a:r>
              <a:rPr lang="tr-TR" u="sng" dirty="0">
                <a:solidFill>
                  <a:schemeClr val="tx1"/>
                </a:solidFill>
              </a:rPr>
              <a:t>davranış ekolünden gelen </a:t>
            </a:r>
            <a:r>
              <a:rPr lang="tr-TR" u="sng" dirty="0" err="1">
                <a:solidFill>
                  <a:schemeClr val="tx1"/>
                </a:solidFill>
              </a:rPr>
              <a:t>Herbert</a:t>
            </a:r>
            <a:r>
              <a:rPr lang="tr-TR" u="sng" dirty="0">
                <a:solidFill>
                  <a:schemeClr val="tx1"/>
                </a:solidFill>
              </a:rPr>
              <a:t> </a:t>
            </a:r>
            <a:r>
              <a:rPr lang="tr-TR" u="sng" dirty="0" err="1">
                <a:solidFill>
                  <a:schemeClr val="tx1"/>
                </a:solidFill>
              </a:rPr>
              <a:t>Blumer’in</a:t>
            </a:r>
            <a:r>
              <a:rPr lang="tr-TR" u="sng" dirty="0">
                <a:solidFill>
                  <a:schemeClr val="tx1"/>
                </a:solidFill>
              </a:rPr>
              <a:t> geliştirdiği sembolik </a:t>
            </a:r>
            <a:r>
              <a:rPr lang="tr-TR" u="sng" dirty="0" err="1">
                <a:solidFill>
                  <a:schemeClr val="tx1"/>
                </a:solidFill>
              </a:rPr>
              <a:t>etkileşimci</a:t>
            </a:r>
            <a:r>
              <a:rPr lang="tr-TR" u="sng" dirty="0">
                <a:solidFill>
                  <a:schemeClr val="tx1"/>
                </a:solidFill>
              </a:rPr>
              <a:t> yaklaşım, toplumsal huzursuzluk, hareket kültürü ve kimlik boyutlarına odaklanan sembolik </a:t>
            </a:r>
            <a:r>
              <a:rPr lang="tr-TR" u="sng" dirty="0" err="1">
                <a:solidFill>
                  <a:schemeClr val="tx1"/>
                </a:solidFill>
              </a:rPr>
              <a:t>etkileşimcilere</a:t>
            </a:r>
            <a:r>
              <a:rPr lang="tr-TR" u="sng" dirty="0">
                <a:solidFill>
                  <a:schemeClr val="tx1"/>
                </a:solidFill>
              </a:rPr>
              <a:t> örnek teşkil etmektedir </a:t>
            </a:r>
            <a:endParaRPr lang="tr-TR" u="sng" dirty="0" smtClean="0">
              <a:solidFill>
                <a:schemeClr val="tx1"/>
              </a:solidFill>
            </a:endParaRPr>
          </a:p>
          <a:p>
            <a:pPr marL="0" indent="0" algn="just">
              <a:buNone/>
            </a:pPr>
            <a:r>
              <a:rPr lang="tr-TR" dirty="0" err="1" smtClean="0">
                <a:solidFill>
                  <a:schemeClr val="tx1"/>
                </a:solidFill>
              </a:rPr>
              <a:t>Blumer’in</a:t>
            </a:r>
            <a:r>
              <a:rPr lang="tr-TR" dirty="0" smtClean="0">
                <a:solidFill>
                  <a:schemeClr val="tx1"/>
                </a:solidFill>
              </a:rPr>
              <a:t> kolektif </a:t>
            </a:r>
            <a:r>
              <a:rPr lang="tr-TR" dirty="0">
                <a:solidFill>
                  <a:schemeClr val="tx1"/>
                </a:solidFill>
              </a:rPr>
              <a:t>davranış ve toplumsal hareketlere ilişkin analizi 3 aşamayı vurgular: </a:t>
            </a:r>
            <a:endParaRPr lang="tr-TR" dirty="0" smtClean="0">
              <a:solidFill>
                <a:schemeClr val="tx1"/>
              </a:solidFill>
            </a:endParaRPr>
          </a:p>
          <a:p>
            <a:pPr marL="457200" indent="-457200" algn="ctr">
              <a:buFont typeface="+mj-lt"/>
              <a:buAutoNum type="arabicPeriod"/>
            </a:pPr>
            <a:r>
              <a:rPr lang="tr-TR" b="1" dirty="0" smtClean="0">
                <a:solidFill>
                  <a:schemeClr val="tx1"/>
                </a:solidFill>
              </a:rPr>
              <a:t> </a:t>
            </a:r>
            <a:r>
              <a:rPr lang="tr-TR" b="1" dirty="0">
                <a:solidFill>
                  <a:schemeClr val="tx1"/>
                </a:solidFill>
              </a:rPr>
              <a:t>Toplumsal </a:t>
            </a:r>
            <a:r>
              <a:rPr lang="tr-TR" b="1" dirty="0" smtClean="0">
                <a:solidFill>
                  <a:schemeClr val="tx1"/>
                </a:solidFill>
              </a:rPr>
              <a:t>huzursuzluk</a:t>
            </a:r>
          </a:p>
          <a:p>
            <a:pPr marL="457200" indent="-457200" algn="ctr">
              <a:buFont typeface="+mj-lt"/>
              <a:buAutoNum type="arabicPeriod"/>
            </a:pPr>
            <a:r>
              <a:rPr lang="tr-TR" b="1" dirty="0" smtClean="0">
                <a:solidFill>
                  <a:schemeClr val="tx1"/>
                </a:solidFill>
              </a:rPr>
              <a:t>Temel kolektif davranışlar</a:t>
            </a:r>
          </a:p>
          <a:p>
            <a:pPr marL="457200" indent="-457200" algn="ctr">
              <a:buFont typeface="+mj-lt"/>
              <a:buAutoNum type="arabicPeriod"/>
            </a:pPr>
            <a:r>
              <a:rPr lang="tr-TR" b="1" dirty="0" smtClean="0">
                <a:solidFill>
                  <a:schemeClr val="tx1"/>
                </a:solidFill>
              </a:rPr>
              <a:t> </a:t>
            </a:r>
            <a:r>
              <a:rPr lang="tr-TR" b="1" dirty="0">
                <a:solidFill>
                  <a:schemeClr val="tx1"/>
                </a:solidFill>
              </a:rPr>
              <a:t>Toplumsal hareketler</a:t>
            </a:r>
          </a:p>
        </p:txBody>
      </p:sp>
    </p:spTree>
    <p:extLst>
      <p:ext uri="{BB962C8B-B14F-4D97-AF65-F5344CB8AC3E}">
        <p14:creationId xmlns:p14="http://schemas.microsoft.com/office/powerpoint/2010/main" val="38008199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Katma Değer Kuramı </a:t>
            </a:r>
          </a:p>
        </p:txBody>
      </p:sp>
      <p:sp>
        <p:nvSpPr>
          <p:cNvPr id="3" name="İçerik Yer Tutucusu 2"/>
          <p:cNvSpPr>
            <a:spLocks noGrp="1"/>
          </p:cNvSpPr>
          <p:nvPr>
            <p:ph idx="1"/>
          </p:nvPr>
        </p:nvSpPr>
        <p:spPr/>
        <p:txBody>
          <a:bodyPr anchor="ctr">
            <a:normAutofit/>
          </a:bodyPr>
          <a:lstStyle/>
          <a:p>
            <a:pPr marL="0" indent="0" algn="just">
              <a:buNone/>
            </a:pPr>
            <a:r>
              <a:rPr lang="tr-TR" u="sng" dirty="0" smtClean="0">
                <a:solidFill>
                  <a:schemeClr val="tx1"/>
                </a:solidFill>
              </a:rPr>
              <a:t>Toplumsal </a:t>
            </a:r>
            <a:r>
              <a:rPr lang="tr-TR" u="sng" dirty="0">
                <a:solidFill>
                  <a:schemeClr val="tx1"/>
                </a:solidFill>
              </a:rPr>
              <a:t>hareketlerin oluşması için belli koşulların gerekli olduğunu öne süren sosyolog </a:t>
            </a:r>
            <a:r>
              <a:rPr lang="tr-TR" b="1" u="sng" dirty="0" err="1">
                <a:solidFill>
                  <a:schemeClr val="tx1"/>
                </a:solidFill>
              </a:rPr>
              <a:t>Neil</a:t>
            </a:r>
            <a:r>
              <a:rPr lang="tr-TR" b="1" u="sng" dirty="0">
                <a:solidFill>
                  <a:schemeClr val="tx1"/>
                </a:solidFill>
              </a:rPr>
              <a:t> </a:t>
            </a:r>
            <a:r>
              <a:rPr lang="tr-TR" b="1" u="sng" dirty="0" err="1">
                <a:solidFill>
                  <a:schemeClr val="tx1"/>
                </a:solidFill>
              </a:rPr>
              <a:t>Smeser</a:t>
            </a:r>
            <a:r>
              <a:rPr lang="tr-TR" b="1" u="sng" dirty="0">
                <a:solidFill>
                  <a:schemeClr val="tx1"/>
                </a:solidFill>
              </a:rPr>
              <a:t> </a:t>
            </a:r>
            <a:r>
              <a:rPr lang="tr-TR" u="sng" dirty="0">
                <a:solidFill>
                  <a:schemeClr val="tx1"/>
                </a:solidFill>
              </a:rPr>
              <a:t>tarafından geliştirilmiştir. </a:t>
            </a:r>
            <a:endParaRPr lang="tr-TR" u="sng" dirty="0" smtClean="0">
              <a:solidFill>
                <a:schemeClr val="tx1"/>
              </a:solidFill>
            </a:endParaRPr>
          </a:p>
          <a:p>
            <a:pPr marL="0" indent="0" algn="just">
              <a:buNone/>
            </a:pPr>
            <a:endParaRPr lang="tr-TR" u="sng" dirty="0" smtClean="0">
              <a:solidFill>
                <a:schemeClr val="tx1"/>
              </a:solidFill>
            </a:endParaRPr>
          </a:p>
          <a:p>
            <a:pPr marL="0" indent="0" algn="just">
              <a:buNone/>
            </a:pPr>
            <a:r>
              <a:rPr lang="tr-TR" dirty="0" smtClean="0">
                <a:solidFill>
                  <a:schemeClr val="tx1"/>
                </a:solidFill>
              </a:rPr>
              <a:t>Kurama </a:t>
            </a:r>
            <a:r>
              <a:rPr lang="tr-TR" dirty="0">
                <a:solidFill>
                  <a:schemeClr val="tx1"/>
                </a:solidFill>
              </a:rPr>
              <a:t>göre; toplumsal sistemler içinde toplumsal hareketler sorunlara ya da gerilimlere bir karşılık olarak onları düzeltmek amacıyla ortaya çıkar</a:t>
            </a:r>
            <a:r>
              <a:rPr lang="tr-TR" dirty="0" smtClean="0">
                <a:solidFill>
                  <a:schemeClr val="tx1"/>
                </a:solidFill>
              </a:rPr>
              <a:t>.</a:t>
            </a:r>
          </a:p>
          <a:p>
            <a:pPr marL="0" indent="0">
              <a:buNone/>
            </a:pPr>
            <a:endParaRPr lang="tr-TR" dirty="0" smtClean="0"/>
          </a:p>
        </p:txBody>
      </p:sp>
    </p:spTree>
    <p:extLst>
      <p:ext uri="{BB962C8B-B14F-4D97-AF65-F5344CB8AC3E}">
        <p14:creationId xmlns:p14="http://schemas.microsoft.com/office/powerpoint/2010/main" val="3574262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Göreli Yoksunluk Kuramı </a:t>
            </a:r>
          </a:p>
        </p:txBody>
      </p:sp>
      <p:sp>
        <p:nvSpPr>
          <p:cNvPr id="3" name="İçerik Yer Tutucusu 2"/>
          <p:cNvSpPr>
            <a:spLocks noGrp="1"/>
          </p:cNvSpPr>
          <p:nvPr>
            <p:ph idx="1"/>
          </p:nvPr>
        </p:nvSpPr>
        <p:spPr/>
        <p:txBody>
          <a:bodyPr>
            <a:normAutofit/>
          </a:bodyPr>
          <a:lstStyle/>
          <a:p>
            <a:pPr marL="0" indent="0" algn="just">
              <a:buNone/>
            </a:pPr>
            <a:r>
              <a:rPr lang="tr-TR" u="sng" dirty="0" smtClean="0">
                <a:solidFill>
                  <a:schemeClr val="tx1"/>
                </a:solidFill>
              </a:rPr>
              <a:t>James </a:t>
            </a:r>
            <a:r>
              <a:rPr lang="tr-TR" u="sng" dirty="0" err="1">
                <a:solidFill>
                  <a:schemeClr val="tx1"/>
                </a:solidFill>
              </a:rPr>
              <a:t>Davies</a:t>
            </a:r>
            <a:r>
              <a:rPr lang="tr-TR" u="sng" dirty="0">
                <a:solidFill>
                  <a:schemeClr val="tx1"/>
                </a:solidFill>
              </a:rPr>
              <a:t>, </a:t>
            </a:r>
            <a:r>
              <a:rPr lang="tr-TR" u="sng" dirty="0" err="1">
                <a:solidFill>
                  <a:schemeClr val="tx1"/>
                </a:solidFill>
              </a:rPr>
              <a:t>Ted</a:t>
            </a:r>
            <a:r>
              <a:rPr lang="tr-TR" u="sng" dirty="0">
                <a:solidFill>
                  <a:schemeClr val="tx1"/>
                </a:solidFill>
              </a:rPr>
              <a:t> </a:t>
            </a:r>
            <a:r>
              <a:rPr lang="tr-TR" u="sng" dirty="0" err="1">
                <a:solidFill>
                  <a:schemeClr val="tx1"/>
                </a:solidFill>
              </a:rPr>
              <a:t>Gurr</a:t>
            </a:r>
            <a:r>
              <a:rPr lang="tr-TR" u="sng" dirty="0">
                <a:solidFill>
                  <a:schemeClr val="tx1"/>
                </a:solidFill>
              </a:rPr>
              <a:t>, </a:t>
            </a:r>
            <a:r>
              <a:rPr lang="tr-TR" u="sng" dirty="0" err="1">
                <a:solidFill>
                  <a:schemeClr val="tx1"/>
                </a:solidFill>
              </a:rPr>
              <a:t>Denton</a:t>
            </a:r>
            <a:r>
              <a:rPr lang="tr-TR" u="sng" dirty="0">
                <a:solidFill>
                  <a:schemeClr val="tx1"/>
                </a:solidFill>
              </a:rPr>
              <a:t> </a:t>
            </a:r>
            <a:r>
              <a:rPr lang="tr-TR" u="sng" dirty="0" err="1">
                <a:solidFill>
                  <a:schemeClr val="tx1"/>
                </a:solidFill>
              </a:rPr>
              <a:t>Morrison</a:t>
            </a:r>
            <a:r>
              <a:rPr lang="tr-TR" u="sng" dirty="0">
                <a:solidFill>
                  <a:schemeClr val="tx1"/>
                </a:solidFill>
              </a:rPr>
              <a:t> temsilcileridir. </a:t>
            </a:r>
            <a:endParaRPr lang="tr-TR" u="sng" dirty="0" smtClean="0">
              <a:solidFill>
                <a:schemeClr val="tx1"/>
              </a:solidFill>
            </a:endParaRPr>
          </a:p>
          <a:p>
            <a:pPr marL="0" indent="0" algn="ctr">
              <a:buNone/>
            </a:pPr>
            <a:endParaRPr lang="tr-TR" dirty="0" smtClean="0">
              <a:solidFill>
                <a:schemeClr val="tx1"/>
              </a:solidFill>
            </a:endParaRPr>
          </a:p>
          <a:p>
            <a:pPr marL="0" indent="0" algn="ctr">
              <a:buNone/>
            </a:pPr>
            <a:r>
              <a:rPr lang="tr-TR" dirty="0" smtClean="0">
                <a:solidFill>
                  <a:schemeClr val="tx1"/>
                </a:solidFill>
              </a:rPr>
              <a:t>Toplumsal </a:t>
            </a:r>
            <a:r>
              <a:rPr lang="tr-TR" dirty="0">
                <a:solidFill>
                  <a:schemeClr val="tx1"/>
                </a:solidFill>
              </a:rPr>
              <a:t>hareketler insanların adalet gereği hakları olduğuna inandıkları paylarından yoksun bırakıldıklarına ilişkin algılarına bir yanıt olarak ortaya çıkar. Bu kuram, yoksunluk ve memnuniyetsizlik yaşayan bazı kişilerin toplumsal hareketlere neden katılmadıklarını açıklayamaz. </a:t>
            </a:r>
            <a:endParaRPr lang="tr-TR" dirty="0" smtClean="0">
              <a:solidFill>
                <a:schemeClr val="tx1"/>
              </a:solidFill>
            </a:endParaRPr>
          </a:p>
        </p:txBody>
      </p:sp>
    </p:spTree>
    <p:extLst>
      <p:ext uri="{BB962C8B-B14F-4D97-AF65-F5344CB8AC3E}">
        <p14:creationId xmlns:p14="http://schemas.microsoft.com/office/powerpoint/2010/main" val="1212330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ctr"/>
          <a:lstStyle/>
          <a:p>
            <a:pPr>
              <a:lnSpc>
                <a:spcPct val="100000"/>
              </a:lnSpc>
            </a:pPr>
            <a:r>
              <a:rPr lang="tr-TR" sz="3600" dirty="0"/>
              <a:t>Rasyonel Tercih </a:t>
            </a:r>
            <a:r>
              <a:rPr lang="tr-TR" sz="3600" dirty="0" smtClean="0"/>
              <a:t>Kuramı</a:t>
            </a:r>
            <a:endParaRPr lang="tr-TR" sz="3600" dirty="0"/>
          </a:p>
        </p:txBody>
      </p:sp>
      <p:sp>
        <p:nvSpPr>
          <p:cNvPr id="3" name="İçerik Yer Tutucusu 2"/>
          <p:cNvSpPr>
            <a:spLocks noGrp="1"/>
          </p:cNvSpPr>
          <p:nvPr>
            <p:ph idx="1"/>
          </p:nvPr>
        </p:nvSpPr>
        <p:spPr/>
        <p:txBody>
          <a:bodyPr anchor="ctr"/>
          <a:lstStyle/>
          <a:p>
            <a:pPr marL="0" indent="0" algn="ctr">
              <a:buNone/>
            </a:pPr>
            <a:r>
              <a:rPr lang="tr-TR" dirty="0">
                <a:solidFill>
                  <a:schemeClr val="tx1"/>
                </a:solidFill>
              </a:rPr>
              <a:t>B</a:t>
            </a:r>
            <a:r>
              <a:rPr lang="tr-TR" dirty="0" smtClean="0">
                <a:solidFill>
                  <a:schemeClr val="tx1"/>
                </a:solidFill>
              </a:rPr>
              <a:t>ireylerin </a:t>
            </a:r>
            <a:r>
              <a:rPr lang="tr-TR" dirty="0">
                <a:solidFill>
                  <a:schemeClr val="tx1"/>
                </a:solidFill>
              </a:rPr>
              <a:t>rasyonel eylemlerinin tezahürü olarak açıklar. Bireyler rasyonel aktörlerdir. Katılacakları eylemlerin maliyet ve yararlarını hesaplayarak kendileri için olabildiğince çok yarar sağlayacak olanı tercih ederler. </a:t>
            </a:r>
            <a:endParaRPr lang="tr-TR" dirty="0" smtClean="0">
              <a:solidFill>
                <a:schemeClr val="tx1"/>
              </a:solidFill>
            </a:endParaRPr>
          </a:p>
          <a:p>
            <a:pPr marL="0" indent="0" algn="ctr">
              <a:buNone/>
            </a:pPr>
            <a:r>
              <a:rPr lang="tr-TR" b="1" u="sng" dirty="0" err="1" smtClean="0">
                <a:solidFill>
                  <a:schemeClr val="tx1"/>
                </a:solidFill>
              </a:rPr>
              <a:t>Mancur</a:t>
            </a:r>
            <a:r>
              <a:rPr lang="tr-TR" b="1" u="sng" dirty="0" smtClean="0">
                <a:solidFill>
                  <a:schemeClr val="tx1"/>
                </a:solidFill>
              </a:rPr>
              <a:t> </a:t>
            </a:r>
            <a:r>
              <a:rPr lang="tr-TR" b="1" u="sng" dirty="0">
                <a:solidFill>
                  <a:schemeClr val="tx1"/>
                </a:solidFill>
              </a:rPr>
              <a:t>Olsan kuramın öncüsüdür. </a:t>
            </a:r>
            <a:r>
              <a:rPr lang="tr-TR" b="1" u="sng" dirty="0" err="1">
                <a:solidFill>
                  <a:schemeClr val="tx1"/>
                </a:solidFill>
              </a:rPr>
              <a:t>Olsan’a</a:t>
            </a:r>
            <a:r>
              <a:rPr lang="tr-TR" b="1" u="sng" dirty="0">
                <a:solidFill>
                  <a:schemeClr val="tx1"/>
                </a:solidFill>
              </a:rPr>
              <a:t> göre; bireyler her eylemde kâr - zarar hesabı yapan bir çıkarcıdır.</a:t>
            </a:r>
          </a:p>
          <a:p>
            <a:endParaRPr lang="tr-TR" dirty="0"/>
          </a:p>
        </p:txBody>
      </p:sp>
    </p:spTree>
    <p:extLst>
      <p:ext uri="{BB962C8B-B14F-4D97-AF65-F5344CB8AC3E}">
        <p14:creationId xmlns:p14="http://schemas.microsoft.com/office/powerpoint/2010/main" val="3357126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t"/>
          <a:lstStyle/>
          <a:p>
            <a:r>
              <a:rPr lang="tr-TR" sz="4000" dirty="0" smtClean="0"/>
              <a:t>Kaynak Hareketliliği Kuramı </a:t>
            </a:r>
            <a:endParaRPr lang="tr-TR" dirty="0"/>
          </a:p>
        </p:txBody>
      </p:sp>
      <p:sp>
        <p:nvSpPr>
          <p:cNvPr id="3" name="İçerik Yer Tutucusu 2"/>
          <p:cNvSpPr>
            <a:spLocks noGrp="1"/>
          </p:cNvSpPr>
          <p:nvPr>
            <p:ph idx="1"/>
          </p:nvPr>
        </p:nvSpPr>
        <p:spPr/>
        <p:txBody>
          <a:bodyPr anchor="ctr">
            <a:noAutofit/>
          </a:bodyPr>
          <a:lstStyle/>
          <a:p>
            <a:pPr marL="0" indent="0">
              <a:buNone/>
            </a:pPr>
            <a:r>
              <a:rPr lang="tr-TR" sz="1600" dirty="0" smtClean="0">
                <a:solidFill>
                  <a:schemeClr val="tx1"/>
                </a:solidFill>
              </a:rPr>
              <a:t>Kurama </a:t>
            </a:r>
            <a:r>
              <a:rPr lang="tr-TR" sz="1600" dirty="0">
                <a:solidFill>
                  <a:schemeClr val="tx1"/>
                </a:solidFill>
              </a:rPr>
              <a:t>göre; bir toplumsal hareketin katılımcılarının, hareketin başarısı için gerekli olan, belirli düzeyde siyasal ve ekonomik kaynağa sahip olmaları gerekir. </a:t>
            </a:r>
            <a:endParaRPr lang="tr-TR" sz="1600" dirty="0" smtClean="0">
              <a:solidFill>
                <a:schemeClr val="tx1"/>
              </a:solidFill>
            </a:endParaRPr>
          </a:p>
          <a:p>
            <a:pPr marL="0" indent="0">
              <a:buNone/>
            </a:pPr>
            <a:r>
              <a:rPr lang="tr-TR" sz="1600" b="1" dirty="0" err="1">
                <a:solidFill>
                  <a:schemeClr val="tx1"/>
                </a:solidFill>
              </a:rPr>
              <a:t>Kuram’a</a:t>
            </a:r>
            <a:r>
              <a:rPr lang="tr-TR" sz="1600" b="1" dirty="0">
                <a:solidFill>
                  <a:schemeClr val="tx1"/>
                </a:solidFill>
              </a:rPr>
              <a:t> göre; toplumsal hareketlerin gereksinim duyduğu kaynaklar şunlardır: </a:t>
            </a:r>
          </a:p>
          <a:p>
            <a:pPr marL="0" indent="0">
              <a:buNone/>
            </a:pPr>
            <a:r>
              <a:rPr lang="tr-TR" sz="1600" dirty="0">
                <a:solidFill>
                  <a:schemeClr val="tx1"/>
                </a:solidFill>
              </a:rPr>
              <a:t>➣ Materyal </a:t>
            </a:r>
          </a:p>
          <a:p>
            <a:pPr marL="0" indent="0">
              <a:buNone/>
            </a:pPr>
            <a:r>
              <a:rPr lang="tr-TR" sz="1600" dirty="0">
                <a:solidFill>
                  <a:schemeClr val="tx1"/>
                </a:solidFill>
              </a:rPr>
              <a:t>➣ Moral </a:t>
            </a:r>
          </a:p>
          <a:p>
            <a:pPr marL="0" indent="0">
              <a:buNone/>
            </a:pPr>
            <a:r>
              <a:rPr lang="tr-TR" sz="1600" dirty="0">
                <a:solidFill>
                  <a:schemeClr val="tx1"/>
                </a:solidFill>
              </a:rPr>
              <a:t>➣ Sosyal-örgütsel </a:t>
            </a:r>
          </a:p>
          <a:p>
            <a:pPr marL="0" indent="0">
              <a:buNone/>
            </a:pPr>
            <a:r>
              <a:rPr lang="tr-TR" sz="1600" dirty="0">
                <a:solidFill>
                  <a:schemeClr val="tx1"/>
                </a:solidFill>
              </a:rPr>
              <a:t>➣ İnsan </a:t>
            </a:r>
          </a:p>
          <a:p>
            <a:pPr marL="0" indent="0">
              <a:buNone/>
            </a:pPr>
            <a:r>
              <a:rPr lang="tr-TR" sz="1600" dirty="0">
                <a:solidFill>
                  <a:schemeClr val="tx1"/>
                </a:solidFill>
              </a:rPr>
              <a:t>➣ Kültürel </a:t>
            </a:r>
          </a:p>
          <a:p>
            <a:pPr marL="0" indent="0">
              <a:buNone/>
            </a:pPr>
            <a:r>
              <a:rPr lang="tr-TR" sz="1600" b="1" dirty="0">
                <a:solidFill>
                  <a:schemeClr val="tx1"/>
                </a:solidFill>
              </a:rPr>
              <a:t>Kuramın öncüleri: </a:t>
            </a:r>
          </a:p>
          <a:p>
            <a:pPr marL="0" indent="0">
              <a:buNone/>
            </a:pPr>
            <a:r>
              <a:rPr lang="tr-TR" sz="1600" dirty="0">
                <a:solidFill>
                  <a:schemeClr val="tx1"/>
                </a:solidFill>
              </a:rPr>
              <a:t>➣ John </a:t>
            </a:r>
            <a:r>
              <a:rPr lang="tr-TR" sz="1600" dirty="0" err="1">
                <a:solidFill>
                  <a:schemeClr val="tx1"/>
                </a:solidFill>
              </a:rPr>
              <a:t>McCorthy</a:t>
            </a:r>
            <a:r>
              <a:rPr lang="tr-TR" sz="1600" dirty="0">
                <a:solidFill>
                  <a:schemeClr val="tx1"/>
                </a:solidFill>
              </a:rPr>
              <a:t> </a:t>
            </a:r>
          </a:p>
          <a:p>
            <a:pPr marL="0" indent="0">
              <a:buNone/>
            </a:pPr>
            <a:r>
              <a:rPr lang="tr-TR" sz="1600" dirty="0">
                <a:solidFill>
                  <a:schemeClr val="tx1"/>
                </a:solidFill>
              </a:rPr>
              <a:t>➣ </a:t>
            </a:r>
            <a:r>
              <a:rPr lang="tr-TR" sz="1600" dirty="0" err="1">
                <a:solidFill>
                  <a:schemeClr val="tx1"/>
                </a:solidFill>
              </a:rPr>
              <a:t>Mayer</a:t>
            </a:r>
            <a:r>
              <a:rPr lang="tr-TR" sz="1600" dirty="0">
                <a:solidFill>
                  <a:schemeClr val="tx1"/>
                </a:solidFill>
              </a:rPr>
              <a:t> </a:t>
            </a:r>
            <a:r>
              <a:rPr lang="tr-TR" sz="1600" dirty="0" err="1">
                <a:solidFill>
                  <a:schemeClr val="tx1"/>
                </a:solidFill>
              </a:rPr>
              <a:t>Zald’d</a:t>
            </a:r>
            <a:endParaRPr lang="tr-TR" sz="1600" dirty="0">
              <a:solidFill>
                <a:schemeClr val="tx1"/>
              </a:solidFill>
            </a:endParaRPr>
          </a:p>
          <a:p>
            <a:pPr marL="0" indent="0">
              <a:buNone/>
            </a:pPr>
            <a:endParaRPr lang="tr-TR" sz="1600" dirty="0" smtClean="0">
              <a:solidFill>
                <a:schemeClr val="tx1"/>
              </a:solidFill>
            </a:endParaRPr>
          </a:p>
        </p:txBody>
      </p:sp>
    </p:spTree>
    <p:extLst>
      <p:ext uri="{BB962C8B-B14F-4D97-AF65-F5344CB8AC3E}">
        <p14:creationId xmlns:p14="http://schemas.microsoft.com/office/powerpoint/2010/main" val="30673462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smtClean="0"/>
              <a:t>Yeni Toplumsal Hareketler Yaklaşımı </a:t>
            </a:r>
            <a:endParaRPr lang="tr-TR" dirty="0"/>
          </a:p>
        </p:txBody>
      </p:sp>
      <p:sp>
        <p:nvSpPr>
          <p:cNvPr id="3" name="İçerik Yer Tutucusu 2"/>
          <p:cNvSpPr>
            <a:spLocks noGrp="1"/>
          </p:cNvSpPr>
          <p:nvPr>
            <p:ph idx="1"/>
          </p:nvPr>
        </p:nvSpPr>
        <p:spPr/>
        <p:txBody>
          <a:bodyPr anchor="ctr">
            <a:normAutofit/>
          </a:bodyPr>
          <a:lstStyle/>
          <a:p>
            <a:pPr marL="0" indent="0" algn="ctr">
              <a:buNone/>
            </a:pPr>
            <a:r>
              <a:rPr lang="tr-TR" dirty="0" smtClean="0">
                <a:solidFill>
                  <a:schemeClr val="tx1"/>
                </a:solidFill>
              </a:rPr>
              <a:t>Yeni </a:t>
            </a:r>
            <a:r>
              <a:rPr lang="tr-TR" dirty="0">
                <a:solidFill>
                  <a:schemeClr val="tx1"/>
                </a:solidFill>
              </a:rPr>
              <a:t>toplumsal hareketler yaklaşımı ortak eylemlerin farklılık gösteren biçimlerine, düzenlerine, desenlerine ve bu eylemlerin politika, ideoloji, kültüre dayanma tarzlarına odaklanır. Bunun yanı sıra toplumsal hareketlerin ve ortak eylemlerin kaynakları olarak ırk, cinsiyet, sınıf gibi kimlik etkenleri dikkate alınır. </a:t>
            </a:r>
          </a:p>
        </p:txBody>
      </p:sp>
    </p:spTree>
    <p:extLst>
      <p:ext uri="{BB962C8B-B14F-4D97-AF65-F5344CB8AC3E}">
        <p14:creationId xmlns:p14="http://schemas.microsoft.com/office/powerpoint/2010/main" val="1579340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a:t>
            </a:r>
            <a:endParaRPr lang="tr-TR" dirty="0"/>
          </a:p>
        </p:txBody>
      </p:sp>
      <p:sp>
        <p:nvSpPr>
          <p:cNvPr id="3" name="İçerik Yer Tutucusu 2"/>
          <p:cNvSpPr>
            <a:spLocks noGrp="1"/>
          </p:cNvSpPr>
          <p:nvPr>
            <p:ph sz="half" idx="2"/>
          </p:nvPr>
        </p:nvSpPr>
        <p:spPr/>
        <p:txBody>
          <a:bodyPr anchor="ctr">
            <a:normAutofit fontScale="92500" lnSpcReduction="20000"/>
          </a:bodyPr>
          <a:lstStyle/>
          <a:p>
            <a:pPr marL="0" indent="0" algn="just">
              <a:buNone/>
            </a:pPr>
            <a:r>
              <a:rPr lang="tr-TR" dirty="0" smtClean="0">
                <a:solidFill>
                  <a:schemeClr val="tx1"/>
                </a:solidFill>
              </a:rPr>
              <a:t>Göç uluslararası </a:t>
            </a:r>
            <a:r>
              <a:rPr lang="tr-TR" dirty="0">
                <a:solidFill>
                  <a:schemeClr val="tx1"/>
                </a:solidFill>
              </a:rPr>
              <a:t>bir sınırı geçerek veya bir ülke içinde yer </a:t>
            </a:r>
            <a:r>
              <a:rPr lang="tr-TR" dirty="0" smtClean="0">
                <a:solidFill>
                  <a:schemeClr val="tx1"/>
                </a:solidFill>
              </a:rPr>
              <a:t>değiştirmektir. </a:t>
            </a:r>
            <a:r>
              <a:rPr lang="tr-TR" dirty="0">
                <a:solidFill>
                  <a:schemeClr val="tx1"/>
                </a:solidFill>
              </a:rPr>
              <a:t>Süresi, yapısı ve nedeni ne olursa olsun insanların yer değiştirdiği nüfus hareketleridir</a:t>
            </a:r>
            <a:r>
              <a:rPr lang="tr-TR" dirty="0" smtClean="0">
                <a:solidFill>
                  <a:schemeClr val="tx1"/>
                </a:solidFill>
              </a:rPr>
              <a:t>.</a:t>
            </a:r>
          </a:p>
          <a:p>
            <a:pPr marL="0" indent="0" algn="ctr">
              <a:buNone/>
            </a:pPr>
            <a:endParaRPr lang="tr-TR" dirty="0" smtClean="0">
              <a:solidFill>
                <a:schemeClr val="tx1"/>
              </a:solidFill>
            </a:endParaRPr>
          </a:p>
          <a:p>
            <a:pPr marL="0" indent="0" algn="ctr">
              <a:buNone/>
            </a:pPr>
            <a:r>
              <a:rPr lang="tr-TR" b="1" dirty="0">
                <a:solidFill>
                  <a:schemeClr val="tx1"/>
                </a:solidFill>
              </a:rPr>
              <a:t>Bireysel </a:t>
            </a:r>
            <a:r>
              <a:rPr lang="tr-TR" b="1" dirty="0" smtClean="0">
                <a:solidFill>
                  <a:schemeClr val="tx1"/>
                </a:solidFill>
              </a:rPr>
              <a:t>göç, toplu göç, zoraki göç, düzenli göç, düzensiz göç vb. şekillerde olabilir.</a:t>
            </a:r>
            <a:endParaRPr lang="tr-TR" b="1" dirty="0">
              <a:solidFill>
                <a:schemeClr val="tx1"/>
              </a:solidFill>
            </a:endParaRPr>
          </a:p>
        </p:txBody>
      </p:sp>
      <p:pic>
        <p:nvPicPr>
          <p:cNvPr id="4101" name="Picture 5" descr="C:\Users\mer\AppData\Local\Microsoft\Windows\INetCache\IE\GZVMD2W2\Greek_occupation_troops_transferred_from_Smyrna[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81012" y="1552257"/>
            <a:ext cx="3810000" cy="2689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2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Mülteci:</a:t>
            </a:r>
            <a:endParaRPr lang="tr-TR" dirty="0"/>
          </a:p>
        </p:txBody>
      </p:sp>
      <p:sp>
        <p:nvSpPr>
          <p:cNvPr id="3" name="İçerik Yer Tutucusu 2"/>
          <p:cNvSpPr>
            <a:spLocks noGrp="1"/>
          </p:cNvSpPr>
          <p:nvPr>
            <p:ph sz="half" idx="2"/>
          </p:nvPr>
        </p:nvSpPr>
        <p:spPr/>
        <p:txBody>
          <a:bodyPr>
            <a:normAutofit lnSpcReduction="10000"/>
          </a:bodyPr>
          <a:lstStyle/>
          <a:p>
            <a:pPr marL="0" indent="0" algn="just">
              <a:buNone/>
            </a:pPr>
            <a:r>
              <a:rPr lang="tr-TR" dirty="0" smtClean="0">
                <a:solidFill>
                  <a:schemeClr val="tx1"/>
                </a:solidFill>
              </a:rPr>
              <a:t>Irkı</a:t>
            </a:r>
            <a:r>
              <a:rPr lang="tr-TR" dirty="0">
                <a:solidFill>
                  <a:schemeClr val="tx1"/>
                </a:solidFill>
              </a:rPr>
              <a:t>, dini, tabiiyeti, belirli bir sosyal gruba mensubiyeti ve siyasi görüşleri yüzünden haklı bir zulüm korkusu nedeniyle vatandaşı olduğu </a:t>
            </a:r>
            <a:r>
              <a:rPr lang="tr-TR" dirty="0" smtClean="0">
                <a:solidFill>
                  <a:schemeClr val="tx1"/>
                </a:solidFill>
              </a:rPr>
              <a:t>ülkenin </a:t>
            </a:r>
            <a:r>
              <a:rPr lang="tr-TR" dirty="0">
                <a:solidFill>
                  <a:schemeClr val="tx1"/>
                </a:solidFill>
              </a:rPr>
              <a:t>dışında bulunan ve söz konusu korku yüzünden, ilgili ülkenin korumasından yararlanmak isteyen kişidir. </a:t>
            </a:r>
            <a:endParaRPr lang="tr-TR" dirty="0" smtClean="0">
              <a:solidFill>
                <a:schemeClr val="tx1"/>
              </a:solidFill>
            </a:endParaRPr>
          </a:p>
          <a:p>
            <a:pPr marL="0" indent="0" algn="just">
              <a:buNone/>
            </a:pPr>
            <a:endParaRPr lang="tr-TR" b="1" dirty="0" smtClean="0">
              <a:solidFill>
                <a:schemeClr val="tx1"/>
              </a:solidFill>
            </a:endParaRPr>
          </a:p>
        </p:txBody>
      </p:sp>
      <p:pic>
        <p:nvPicPr>
          <p:cNvPr id="5122" name="Picture 2" descr="C:\Users\mer\AppData\Local\Microsoft\Windows\INetCache\IE\GZVMD2W2\13940617102737886046894[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65125" y="1491630"/>
            <a:ext cx="4041775" cy="2814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048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GÖÇÜN NEDENLERİ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1645" y="1200150"/>
            <a:ext cx="4520709" cy="3394075"/>
          </a:xfrm>
        </p:spPr>
      </p:pic>
    </p:spTree>
    <p:extLst>
      <p:ext uri="{BB962C8B-B14F-4D97-AF65-F5344CB8AC3E}">
        <p14:creationId xmlns:p14="http://schemas.microsoft.com/office/powerpoint/2010/main" val="1483852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GÖÇÜN NEDENLERİ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1645" y="1200150"/>
            <a:ext cx="4520709" cy="3394075"/>
          </a:xfrm>
        </p:spPr>
      </p:pic>
    </p:spTree>
    <p:extLst>
      <p:ext uri="{BB962C8B-B14F-4D97-AF65-F5344CB8AC3E}">
        <p14:creationId xmlns:p14="http://schemas.microsoft.com/office/powerpoint/2010/main" val="27700228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GÖÇÜN NEDENLERİ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1645" y="1200150"/>
            <a:ext cx="4520709" cy="3394075"/>
          </a:xfrm>
        </p:spPr>
      </p:pic>
    </p:spTree>
    <p:extLst>
      <p:ext uri="{BB962C8B-B14F-4D97-AF65-F5344CB8AC3E}">
        <p14:creationId xmlns:p14="http://schemas.microsoft.com/office/powerpoint/2010/main" val="6964457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GÖÇÜN NEDENLERİ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9284" y="1200150"/>
            <a:ext cx="4525433" cy="3394075"/>
          </a:xfrm>
        </p:spPr>
      </p:pic>
    </p:spTree>
    <p:extLst>
      <p:ext uri="{BB962C8B-B14F-4D97-AF65-F5344CB8AC3E}">
        <p14:creationId xmlns:p14="http://schemas.microsoft.com/office/powerpoint/2010/main" val="35453524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idx="1"/>
          </p:nvPr>
        </p:nvSpPr>
        <p:spPr/>
        <p:txBody>
          <a:bodyPr>
            <a:normAutofit lnSpcReduction="10000"/>
          </a:bodyPr>
          <a:lstStyle/>
          <a:p>
            <a:pPr marL="0" indent="0" algn="just">
              <a:buNone/>
            </a:pPr>
            <a:r>
              <a:rPr lang="tr-TR" dirty="0">
                <a:solidFill>
                  <a:schemeClr val="tx1"/>
                </a:solidFill>
              </a:rPr>
              <a:t>Cumhuriyet döneminde Türkiye yalnızca göç veren bir ülke değildir. Türkiye aynı zamanda hem transit ülke konumundadır hem de göç alan bir ülkedir. </a:t>
            </a:r>
            <a:endParaRPr lang="tr-TR" dirty="0" smtClean="0">
              <a:solidFill>
                <a:schemeClr val="tx1"/>
              </a:solidFill>
            </a:endParaRPr>
          </a:p>
          <a:p>
            <a:pPr marL="0" indent="0" algn="ctr">
              <a:buNone/>
            </a:pPr>
            <a:endParaRPr lang="tr-TR" dirty="0" smtClean="0">
              <a:solidFill>
                <a:schemeClr val="tx1"/>
              </a:solidFill>
            </a:endParaRPr>
          </a:p>
          <a:p>
            <a:pPr marL="0" indent="0" algn="ctr">
              <a:buNone/>
            </a:pPr>
            <a:r>
              <a:rPr lang="tr-TR" dirty="0" smtClean="0">
                <a:solidFill>
                  <a:schemeClr val="tx1"/>
                </a:solidFill>
              </a:rPr>
              <a:t>Belirli </a:t>
            </a:r>
            <a:r>
              <a:rPr lang="tr-TR" dirty="0">
                <a:solidFill>
                  <a:schemeClr val="tx1"/>
                </a:solidFill>
              </a:rPr>
              <a:t>dönemlerde Türkiye’ye Türk devletlerinden, “soydaş” ülkelerden göçmenler gelmiştir. Bunlar arasında özellikle 1923 itibariyle 3 yıl süren </a:t>
            </a:r>
            <a:r>
              <a:rPr lang="tr-TR" b="1" dirty="0">
                <a:solidFill>
                  <a:schemeClr val="tx1"/>
                </a:solidFill>
              </a:rPr>
              <a:t>Yunanistan</a:t>
            </a:r>
            <a:r>
              <a:rPr lang="tr-TR" dirty="0">
                <a:solidFill>
                  <a:schemeClr val="tx1"/>
                </a:solidFill>
              </a:rPr>
              <a:t>’dan yaşanan mübadele göçüne değinilebilir. Akabinde </a:t>
            </a:r>
            <a:r>
              <a:rPr lang="tr-TR" b="1" dirty="0">
                <a:solidFill>
                  <a:schemeClr val="tx1"/>
                </a:solidFill>
              </a:rPr>
              <a:t>Bulgaristan’dan Yugoslavya ve Romanya’dan </a:t>
            </a:r>
            <a:r>
              <a:rPr lang="tr-TR" dirty="0">
                <a:solidFill>
                  <a:schemeClr val="tx1"/>
                </a:solidFill>
              </a:rPr>
              <a:t>gelen göçmenler de vardır. </a:t>
            </a:r>
          </a:p>
        </p:txBody>
      </p:sp>
    </p:spTree>
    <p:extLst>
      <p:ext uri="{BB962C8B-B14F-4D97-AF65-F5344CB8AC3E}">
        <p14:creationId xmlns:p14="http://schemas.microsoft.com/office/powerpoint/2010/main" val="22683159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idx="1"/>
          </p:nvPr>
        </p:nvSpPr>
        <p:spPr/>
        <p:txBody>
          <a:bodyPr>
            <a:normAutofit fontScale="85000" lnSpcReduction="20000"/>
          </a:bodyPr>
          <a:lstStyle/>
          <a:p>
            <a:pPr marL="0" indent="0" algn="just">
              <a:buNone/>
            </a:pPr>
            <a:r>
              <a:rPr lang="tr-TR" dirty="0" smtClean="0">
                <a:solidFill>
                  <a:schemeClr val="tx1"/>
                </a:solidFill>
              </a:rPr>
              <a:t>2010 </a:t>
            </a:r>
            <a:r>
              <a:rPr lang="tr-TR" dirty="0">
                <a:solidFill>
                  <a:schemeClr val="tx1"/>
                </a:solidFill>
              </a:rPr>
              <a:t>öncesi 3 tane kitlesel göçten söz </a:t>
            </a:r>
            <a:r>
              <a:rPr lang="tr-TR" dirty="0" smtClean="0">
                <a:solidFill>
                  <a:schemeClr val="tx1"/>
                </a:solidFill>
              </a:rPr>
              <a:t>edilebilir;</a:t>
            </a:r>
          </a:p>
          <a:p>
            <a:pPr marL="0" indent="0" algn="just">
              <a:buNone/>
            </a:pPr>
            <a:endParaRPr lang="tr-TR" dirty="0" smtClean="0">
              <a:solidFill>
                <a:schemeClr val="tx1"/>
              </a:solidFill>
            </a:endParaRPr>
          </a:p>
          <a:p>
            <a:pPr algn="just">
              <a:buFont typeface="Wingdings" panose="05000000000000000000" pitchFamily="2" charset="2"/>
              <a:buChar char="q"/>
            </a:pPr>
            <a:r>
              <a:rPr lang="tr-TR" dirty="0" smtClean="0">
                <a:solidFill>
                  <a:schemeClr val="tx1"/>
                </a:solidFill>
              </a:rPr>
              <a:t>1988’de </a:t>
            </a:r>
            <a:r>
              <a:rPr lang="tr-TR" dirty="0">
                <a:solidFill>
                  <a:schemeClr val="tx1"/>
                </a:solidFill>
              </a:rPr>
              <a:t>Halepçe’den 60.000 ila 120.000 arası göçmenin Türkiye’ye </a:t>
            </a:r>
            <a:r>
              <a:rPr lang="tr-TR" dirty="0" smtClean="0">
                <a:solidFill>
                  <a:schemeClr val="tx1"/>
                </a:solidFill>
              </a:rPr>
              <a:t>gelmesi</a:t>
            </a:r>
          </a:p>
          <a:p>
            <a:pPr algn="ctr">
              <a:buFont typeface="Wingdings" panose="05000000000000000000" pitchFamily="2" charset="2"/>
              <a:buChar char="q"/>
            </a:pPr>
            <a:r>
              <a:rPr lang="tr-TR" dirty="0" smtClean="0">
                <a:solidFill>
                  <a:schemeClr val="tx1"/>
                </a:solidFill>
              </a:rPr>
              <a:t>1989’da </a:t>
            </a:r>
            <a:r>
              <a:rPr lang="tr-TR" dirty="0">
                <a:solidFill>
                  <a:schemeClr val="tx1"/>
                </a:solidFill>
              </a:rPr>
              <a:t>Bulgaristan’dan 600.000 kişinin göç etmesi </a:t>
            </a:r>
          </a:p>
          <a:p>
            <a:pPr algn="ctr">
              <a:buFont typeface="Wingdings" panose="05000000000000000000" pitchFamily="2" charset="2"/>
              <a:buChar char="q"/>
            </a:pPr>
            <a:r>
              <a:rPr lang="tr-TR" dirty="0" smtClean="0">
                <a:solidFill>
                  <a:schemeClr val="tx1"/>
                </a:solidFill>
              </a:rPr>
              <a:t>1991’de </a:t>
            </a:r>
            <a:r>
              <a:rPr lang="tr-TR" dirty="0">
                <a:solidFill>
                  <a:schemeClr val="tx1"/>
                </a:solidFill>
              </a:rPr>
              <a:t>Irak savaşı sonrası 461.000 Iraklının Türkiye’ye kitlesel göç etmesi olarak sıralanabilir. </a:t>
            </a:r>
            <a:endParaRPr lang="tr-TR" dirty="0" smtClean="0">
              <a:solidFill>
                <a:schemeClr val="tx1"/>
              </a:solidFill>
            </a:endParaRPr>
          </a:p>
          <a:p>
            <a:pPr algn="ctr">
              <a:buFont typeface="Wingdings" panose="05000000000000000000" pitchFamily="2" charset="2"/>
              <a:buChar char="q"/>
            </a:pPr>
            <a:endParaRPr lang="tr-TR" dirty="0" smtClean="0">
              <a:solidFill>
                <a:schemeClr val="tx1"/>
              </a:solidFill>
            </a:endParaRPr>
          </a:p>
          <a:p>
            <a:pPr marL="0" indent="0" algn="just">
              <a:buNone/>
            </a:pPr>
            <a:r>
              <a:rPr lang="tr-TR" b="1" dirty="0" smtClean="0">
                <a:solidFill>
                  <a:schemeClr val="tx1"/>
                </a:solidFill>
              </a:rPr>
              <a:t>2010 </a:t>
            </a:r>
            <a:r>
              <a:rPr lang="tr-TR" b="1" dirty="0">
                <a:solidFill>
                  <a:schemeClr val="tx1"/>
                </a:solidFill>
              </a:rPr>
              <a:t>da Arap Baharı sonrası yaşanan kitlesel göç, Türkiye’nin göç karakteristiğini belli etmektedir. Mevcut olarak 4 milyona yakın Suriyeli, 600.000 Iraklı, Somali, Afganistan, Pakistan ve İran gibi ülkelerden gelen göçmenler Türkiye’de yaşamaktadır. </a:t>
            </a:r>
          </a:p>
        </p:txBody>
      </p:sp>
    </p:spTree>
    <p:extLst>
      <p:ext uri="{BB962C8B-B14F-4D97-AF65-F5344CB8AC3E}">
        <p14:creationId xmlns:p14="http://schemas.microsoft.com/office/powerpoint/2010/main" val="33256212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sz="half" idx="2"/>
          </p:nvPr>
        </p:nvSpPr>
        <p:spPr/>
        <p:txBody>
          <a:bodyPr anchor="ctr">
            <a:normAutofit fontScale="85000" lnSpcReduction="10000"/>
          </a:bodyPr>
          <a:lstStyle/>
          <a:p>
            <a:pPr marL="0" indent="0" algn="just">
              <a:buNone/>
            </a:pPr>
            <a:r>
              <a:rPr lang="tr-TR" dirty="0">
                <a:solidFill>
                  <a:schemeClr val="tx1"/>
                </a:solidFill>
              </a:rPr>
              <a:t>Tarih boyunca göç </a:t>
            </a:r>
            <a:r>
              <a:rPr lang="tr-TR" dirty="0" smtClean="0">
                <a:solidFill>
                  <a:schemeClr val="tx1"/>
                </a:solidFill>
              </a:rPr>
              <a:t>yaşamış </a:t>
            </a:r>
            <a:r>
              <a:rPr lang="tr-TR" dirty="0">
                <a:solidFill>
                  <a:schemeClr val="tx1"/>
                </a:solidFill>
              </a:rPr>
              <a:t>olmasına rağmen </a:t>
            </a:r>
            <a:r>
              <a:rPr lang="tr-TR" dirty="0" smtClean="0">
                <a:solidFill>
                  <a:schemeClr val="tx1"/>
                </a:solidFill>
              </a:rPr>
              <a:t>Türkiye’de </a:t>
            </a:r>
            <a:r>
              <a:rPr lang="tr-TR" dirty="0">
                <a:solidFill>
                  <a:schemeClr val="tx1"/>
                </a:solidFill>
              </a:rPr>
              <a:t>ne literatürde ne de üretilen kamu politikalarında göçmenlerin uyum sorunu pek de hak ettiği ilgili </a:t>
            </a:r>
            <a:r>
              <a:rPr lang="tr-TR" dirty="0" smtClean="0">
                <a:solidFill>
                  <a:schemeClr val="tx1"/>
                </a:solidFill>
              </a:rPr>
              <a:t>görmemiştir</a:t>
            </a:r>
            <a:r>
              <a:rPr lang="tr-TR" dirty="0">
                <a:solidFill>
                  <a:schemeClr val="tx1"/>
                </a:solidFill>
              </a:rPr>
              <a:t>. Göçmenlerin uyumu daha çok iskân edilmeleri ya da sosyal yardım almaları olarak </a:t>
            </a:r>
            <a:r>
              <a:rPr lang="tr-TR" dirty="0" smtClean="0">
                <a:solidFill>
                  <a:schemeClr val="tx1"/>
                </a:solidFill>
              </a:rPr>
              <a:t>algılanmış, </a:t>
            </a:r>
            <a:r>
              <a:rPr lang="tr-TR" dirty="0">
                <a:solidFill>
                  <a:schemeClr val="tx1"/>
                </a:solidFill>
              </a:rPr>
              <a:t>uyum sorununun </a:t>
            </a:r>
            <a:r>
              <a:rPr lang="tr-TR" dirty="0" smtClean="0">
                <a:solidFill>
                  <a:schemeClr val="tx1"/>
                </a:solidFill>
              </a:rPr>
              <a:t>karmaşık </a:t>
            </a:r>
            <a:r>
              <a:rPr lang="tr-TR" dirty="0">
                <a:solidFill>
                  <a:schemeClr val="tx1"/>
                </a:solidFill>
              </a:rPr>
              <a:t>yapısı gözden </a:t>
            </a:r>
            <a:r>
              <a:rPr lang="tr-TR" dirty="0" smtClean="0">
                <a:solidFill>
                  <a:schemeClr val="tx1"/>
                </a:solidFill>
              </a:rPr>
              <a:t>kaçmıştır</a:t>
            </a:r>
            <a:r>
              <a:rPr lang="tr-TR" dirty="0">
                <a:solidFill>
                  <a:schemeClr val="tx1"/>
                </a:solidFill>
              </a:rPr>
              <a:t>. </a:t>
            </a:r>
          </a:p>
        </p:txBody>
      </p:sp>
      <p:pic>
        <p:nvPicPr>
          <p:cNvPr id="1027" name="Picture 3" descr="C:\Users\mer\AppData\Local\Microsoft\Windows\INetCache\IE\ZMIF1Y3H\9577264428_8cf589aed9_n[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67544" y="1563638"/>
            <a:ext cx="3747602" cy="2502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3686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idx="1"/>
          </p:nvPr>
        </p:nvSpPr>
        <p:spPr/>
        <p:txBody>
          <a:bodyPr>
            <a:normAutofit lnSpcReduction="10000"/>
          </a:bodyPr>
          <a:lstStyle/>
          <a:p>
            <a:pPr algn="just">
              <a:buFont typeface="Wingdings" panose="05000000000000000000" pitchFamily="2" charset="2"/>
              <a:buChar char="q"/>
            </a:pPr>
            <a:r>
              <a:rPr lang="tr-TR" b="1" dirty="0">
                <a:solidFill>
                  <a:schemeClr val="tx1"/>
                </a:solidFill>
              </a:rPr>
              <a:t>Göçmenlerin uyum sorunu, </a:t>
            </a:r>
            <a:r>
              <a:rPr lang="tr-TR" b="1" dirty="0" smtClean="0">
                <a:solidFill>
                  <a:schemeClr val="tx1"/>
                </a:solidFill>
              </a:rPr>
              <a:t>geniş </a:t>
            </a:r>
            <a:r>
              <a:rPr lang="tr-TR" b="1" dirty="0">
                <a:solidFill>
                  <a:schemeClr val="tx1"/>
                </a:solidFill>
              </a:rPr>
              <a:t>anlamda, </a:t>
            </a:r>
            <a:r>
              <a:rPr lang="tr-TR" dirty="0">
                <a:solidFill>
                  <a:schemeClr val="tx1"/>
                </a:solidFill>
              </a:rPr>
              <a:t>bir göçmenin göç ettiği yerde </a:t>
            </a:r>
            <a:r>
              <a:rPr lang="tr-TR" dirty="0" smtClean="0">
                <a:solidFill>
                  <a:schemeClr val="tx1"/>
                </a:solidFill>
              </a:rPr>
              <a:t>karşılaştığı ekonomik</a:t>
            </a:r>
            <a:r>
              <a:rPr lang="tr-TR" dirty="0">
                <a:solidFill>
                  <a:schemeClr val="tx1"/>
                </a:solidFill>
              </a:rPr>
              <a:t>, </a:t>
            </a:r>
            <a:r>
              <a:rPr lang="tr-TR" dirty="0" smtClean="0">
                <a:solidFill>
                  <a:schemeClr val="tx1"/>
                </a:solidFill>
              </a:rPr>
              <a:t>sosyal</a:t>
            </a:r>
            <a:r>
              <a:rPr lang="tr-TR" dirty="0">
                <a:solidFill>
                  <a:schemeClr val="tx1"/>
                </a:solidFill>
              </a:rPr>
              <a:t>, </a:t>
            </a:r>
            <a:r>
              <a:rPr lang="tr-TR" dirty="0" smtClean="0">
                <a:solidFill>
                  <a:schemeClr val="tx1"/>
                </a:solidFill>
              </a:rPr>
              <a:t>kültürel ve psikolojik </a:t>
            </a:r>
            <a:r>
              <a:rPr lang="tr-TR" dirty="0">
                <a:solidFill>
                  <a:schemeClr val="tx1"/>
                </a:solidFill>
              </a:rPr>
              <a:t>sorunlar ile bu sorunlarla </a:t>
            </a:r>
            <a:r>
              <a:rPr lang="tr-TR" dirty="0" smtClean="0">
                <a:solidFill>
                  <a:schemeClr val="tx1"/>
                </a:solidFill>
              </a:rPr>
              <a:t>baş </a:t>
            </a:r>
            <a:r>
              <a:rPr lang="tr-TR" dirty="0">
                <a:solidFill>
                  <a:schemeClr val="tx1"/>
                </a:solidFill>
              </a:rPr>
              <a:t>etme stratejilerini, </a:t>
            </a:r>
            <a:r>
              <a:rPr lang="tr-TR" dirty="0" smtClean="0">
                <a:solidFill>
                  <a:schemeClr val="tx1"/>
                </a:solidFill>
              </a:rPr>
              <a:t>yaşadığı değişimi </a:t>
            </a:r>
            <a:r>
              <a:rPr lang="tr-TR" dirty="0">
                <a:solidFill>
                  <a:schemeClr val="tx1"/>
                </a:solidFill>
              </a:rPr>
              <a:t>ve göç ettiği ülkenin ve toplumunun göçmenlerin sorunlarına verdiği tepki ve uyguladığı politikaları içeren bir süreci ifade etmektedir. </a:t>
            </a:r>
            <a:endParaRPr lang="tr-TR" dirty="0" smtClean="0">
              <a:solidFill>
                <a:schemeClr val="tx1"/>
              </a:solidFill>
            </a:endParaRPr>
          </a:p>
          <a:p>
            <a:pPr algn="just">
              <a:buFont typeface="Wingdings" panose="05000000000000000000" pitchFamily="2" charset="2"/>
              <a:buChar char="q"/>
            </a:pPr>
            <a:r>
              <a:rPr lang="tr-TR" b="1" dirty="0" smtClean="0">
                <a:solidFill>
                  <a:schemeClr val="tx1"/>
                </a:solidFill>
              </a:rPr>
              <a:t>Dar </a:t>
            </a:r>
            <a:r>
              <a:rPr lang="tr-TR" b="1" dirty="0">
                <a:solidFill>
                  <a:schemeClr val="tx1"/>
                </a:solidFill>
              </a:rPr>
              <a:t>anlamda uyum sorunu,</a:t>
            </a:r>
            <a:r>
              <a:rPr lang="tr-TR" dirty="0">
                <a:solidFill>
                  <a:schemeClr val="tx1"/>
                </a:solidFill>
              </a:rPr>
              <a:t> mülteci ya da göçmen bir kimsenin göç ettiği ülkenin bir </a:t>
            </a:r>
            <a:r>
              <a:rPr lang="tr-TR" dirty="0" smtClean="0">
                <a:solidFill>
                  <a:schemeClr val="tx1"/>
                </a:solidFill>
              </a:rPr>
              <a:t>vatandaşı </a:t>
            </a:r>
            <a:r>
              <a:rPr lang="tr-TR" dirty="0">
                <a:solidFill>
                  <a:schemeClr val="tx1"/>
                </a:solidFill>
              </a:rPr>
              <a:t>olana kadarki zorlu süreci </a:t>
            </a:r>
            <a:r>
              <a:rPr lang="tr-TR" dirty="0" smtClean="0">
                <a:solidFill>
                  <a:schemeClr val="tx1"/>
                </a:solidFill>
              </a:rPr>
              <a:t>anlatmaktadır. </a:t>
            </a:r>
            <a:endParaRPr lang="tr-TR" dirty="0">
              <a:solidFill>
                <a:schemeClr val="tx1"/>
              </a:solidFill>
            </a:endParaRPr>
          </a:p>
        </p:txBody>
      </p:sp>
    </p:spTree>
    <p:extLst>
      <p:ext uri="{BB962C8B-B14F-4D97-AF65-F5344CB8AC3E}">
        <p14:creationId xmlns:p14="http://schemas.microsoft.com/office/powerpoint/2010/main" val="9435843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sz="half" idx="2"/>
          </p:nvPr>
        </p:nvSpPr>
        <p:spPr/>
        <p:txBody>
          <a:bodyPr anchor="ctr">
            <a:normAutofit fontScale="92500" lnSpcReduction="10000"/>
          </a:bodyPr>
          <a:lstStyle/>
          <a:p>
            <a:pPr marL="0" indent="0" algn="ctr">
              <a:buNone/>
            </a:pPr>
            <a:r>
              <a:rPr lang="tr-TR" dirty="0">
                <a:solidFill>
                  <a:schemeClr val="tx1"/>
                </a:solidFill>
              </a:rPr>
              <a:t>Göçmen </a:t>
            </a:r>
            <a:r>
              <a:rPr lang="tr-TR" dirty="0" smtClean="0">
                <a:solidFill>
                  <a:schemeClr val="tx1"/>
                </a:solidFill>
              </a:rPr>
              <a:t>kültürleşme </a:t>
            </a:r>
            <a:r>
              <a:rPr lang="tr-TR" dirty="0">
                <a:solidFill>
                  <a:schemeClr val="tx1"/>
                </a:solidFill>
              </a:rPr>
              <a:t>denen bu zorunlu </a:t>
            </a:r>
            <a:r>
              <a:rPr lang="tr-TR" dirty="0" smtClean="0">
                <a:solidFill>
                  <a:schemeClr val="tx1"/>
                </a:solidFill>
              </a:rPr>
              <a:t>etkileşim </a:t>
            </a:r>
            <a:r>
              <a:rPr lang="tr-TR" dirty="0">
                <a:solidFill>
                  <a:schemeClr val="tx1"/>
                </a:solidFill>
              </a:rPr>
              <a:t>ve </a:t>
            </a:r>
            <a:r>
              <a:rPr lang="tr-TR" dirty="0" smtClean="0">
                <a:solidFill>
                  <a:schemeClr val="tx1"/>
                </a:solidFill>
              </a:rPr>
              <a:t>değişim </a:t>
            </a:r>
            <a:r>
              <a:rPr lang="tr-TR" dirty="0">
                <a:solidFill>
                  <a:schemeClr val="tx1"/>
                </a:solidFill>
              </a:rPr>
              <a:t>sürecinde, </a:t>
            </a:r>
            <a:r>
              <a:rPr lang="tr-TR" dirty="0" err="1">
                <a:solidFill>
                  <a:schemeClr val="tx1"/>
                </a:solidFill>
              </a:rPr>
              <a:t>psikososyal</a:t>
            </a:r>
            <a:r>
              <a:rPr lang="tr-TR" dirty="0">
                <a:solidFill>
                  <a:schemeClr val="tx1"/>
                </a:solidFill>
              </a:rPr>
              <a:t> olarak, dört farklı tepki </a:t>
            </a:r>
            <a:r>
              <a:rPr lang="tr-TR" dirty="0" smtClean="0">
                <a:solidFill>
                  <a:schemeClr val="tx1"/>
                </a:solidFill>
              </a:rPr>
              <a:t>vermektedir;</a:t>
            </a:r>
          </a:p>
          <a:p>
            <a:pPr marL="0" indent="0" algn="ctr">
              <a:buNone/>
            </a:pPr>
            <a:endParaRPr lang="tr-TR" dirty="0" smtClean="0">
              <a:solidFill>
                <a:schemeClr val="tx1"/>
              </a:solidFill>
            </a:endParaRPr>
          </a:p>
          <a:p>
            <a:pPr marL="514350" indent="-514350" algn="ctr">
              <a:buFont typeface="+mj-lt"/>
              <a:buAutoNum type="romanUcPeriod"/>
            </a:pPr>
            <a:r>
              <a:rPr lang="tr-TR" b="1" dirty="0" smtClean="0">
                <a:solidFill>
                  <a:schemeClr val="tx1"/>
                </a:solidFill>
              </a:rPr>
              <a:t>Asimile </a:t>
            </a:r>
          </a:p>
          <a:p>
            <a:pPr marL="514350" indent="-514350" algn="ctr">
              <a:buFont typeface="+mj-lt"/>
              <a:buAutoNum type="romanUcPeriod"/>
            </a:pPr>
            <a:r>
              <a:rPr lang="tr-TR" b="1" dirty="0">
                <a:solidFill>
                  <a:schemeClr val="tx1"/>
                </a:solidFill>
              </a:rPr>
              <a:t>A</a:t>
            </a:r>
            <a:r>
              <a:rPr lang="tr-TR" b="1" dirty="0" smtClean="0">
                <a:solidFill>
                  <a:schemeClr val="tx1"/>
                </a:solidFill>
              </a:rPr>
              <a:t>yrılma</a:t>
            </a:r>
            <a:r>
              <a:rPr lang="tr-TR" dirty="0" smtClean="0">
                <a:solidFill>
                  <a:schemeClr val="tx1"/>
                </a:solidFill>
              </a:rPr>
              <a:t> </a:t>
            </a:r>
          </a:p>
          <a:p>
            <a:pPr marL="514350" indent="-514350" algn="ctr">
              <a:buFont typeface="+mj-lt"/>
              <a:buAutoNum type="romanUcPeriod"/>
            </a:pPr>
            <a:r>
              <a:rPr lang="tr-TR" b="1" dirty="0">
                <a:solidFill>
                  <a:schemeClr val="tx1"/>
                </a:solidFill>
              </a:rPr>
              <a:t>B</a:t>
            </a:r>
            <a:r>
              <a:rPr lang="tr-TR" b="1" dirty="0" smtClean="0">
                <a:solidFill>
                  <a:schemeClr val="tx1"/>
                </a:solidFill>
              </a:rPr>
              <a:t>ütünleşme</a:t>
            </a:r>
            <a:r>
              <a:rPr lang="tr-TR" dirty="0" smtClean="0">
                <a:solidFill>
                  <a:schemeClr val="tx1"/>
                </a:solidFill>
              </a:rPr>
              <a:t> </a:t>
            </a:r>
          </a:p>
          <a:p>
            <a:pPr marL="514350" indent="-514350" algn="ctr">
              <a:buFont typeface="+mj-lt"/>
              <a:buAutoNum type="romanUcPeriod"/>
            </a:pPr>
            <a:r>
              <a:rPr lang="tr-TR" b="1" dirty="0">
                <a:solidFill>
                  <a:schemeClr val="tx1"/>
                </a:solidFill>
              </a:rPr>
              <a:t>M</a:t>
            </a:r>
            <a:r>
              <a:rPr lang="tr-TR" b="1" dirty="0" smtClean="0">
                <a:solidFill>
                  <a:schemeClr val="tx1"/>
                </a:solidFill>
              </a:rPr>
              <a:t>arjinalleşme</a:t>
            </a:r>
            <a:endParaRPr lang="tr-TR" dirty="0">
              <a:solidFill>
                <a:schemeClr val="tx1"/>
              </a:solidFill>
            </a:endParaRPr>
          </a:p>
        </p:txBody>
      </p:sp>
      <p:pic>
        <p:nvPicPr>
          <p:cNvPr id="6149" name="Picture 5" descr="C:\Users\mer\AppData\Local\Microsoft\Windows\INetCache\IE\S17KXKR4\Bulgaristan'dan_göç_eden_Türkler_(1912)[1].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365125" y="1549929"/>
            <a:ext cx="4041775" cy="2694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8630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idx="1"/>
          </p:nvPr>
        </p:nvSpPr>
        <p:spPr/>
        <p:txBody>
          <a:bodyPr/>
          <a:lstStyle/>
          <a:p>
            <a:pPr marL="0" indent="0" algn="ctr">
              <a:buNone/>
            </a:pPr>
            <a:r>
              <a:rPr lang="tr-TR" dirty="0">
                <a:solidFill>
                  <a:schemeClr val="tx1"/>
                </a:solidFill>
              </a:rPr>
              <a:t>Göçmenlerin uyum sorununun çözümü amacıyla kullanılan </a:t>
            </a:r>
            <a:r>
              <a:rPr lang="tr-TR" dirty="0" smtClean="0">
                <a:solidFill>
                  <a:schemeClr val="tx1"/>
                </a:solidFill>
              </a:rPr>
              <a:t>yaklaşımları </a:t>
            </a:r>
            <a:r>
              <a:rPr lang="tr-TR" dirty="0">
                <a:solidFill>
                  <a:schemeClr val="tx1"/>
                </a:solidFill>
              </a:rPr>
              <a:t>iki </a:t>
            </a:r>
            <a:r>
              <a:rPr lang="tr-TR" dirty="0" smtClean="0">
                <a:solidFill>
                  <a:schemeClr val="tx1"/>
                </a:solidFill>
              </a:rPr>
              <a:t>başlıkta </a:t>
            </a:r>
            <a:r>
              <a:rPr lang="tr-TR" dirty="0">
                <a:solidFill>
                  <a:schemeClr val="tx1"/>
                </a:solidFill>
              </a:rPr>
              <a:t>toplamak mümkündür. Bunlardan ilki, daha ziyade zorlayıcı olan ve göçmenlerin toplumsal farklılıklarını yadsıyarak uygulanan politikaları içeren </a:t>
            </a:r>
            <a:r>
              <a:rPr lang="tr-TR" b="1" dirty="0">
                <a:solidFill>
                  <a:schemeClr val="tx1"/>
                </a:solidFill>
              </a:rPr>
              <a:t>zorlayıcı </a:t>
            </a:r>
            <a:r>
              <a:rPr lang="tr-TR" b="1" dirty="0" smtClean="0">
                <a:solidFill>
                  <a:schemeClr val="tx1"/>
                </a:solidFill>
              </a:rPr>
              <a:t>yaklaşımlardır</a:t>
            </a:r>
            <a:r>
              <a:rPr lang="tr-TR" dirty="0">
                <a:solidFill>
                  <a:schemeClr val="tx1"/>
                </a:solidFill>
              </a:rPr>
              <a:t>. </a:t>
            </a:r>
            <a:r>
              <a:rPr lang="tr-TR" dirty="0" smtClean="0">
                <a:solidFill>
                  <a:schemeClr val="tx1"/>
                </a:solidFill>
              </a:rPr>
              <a:t>Benzeşme </a:t>
            </a:r>
            <a:r>
              <a:rPr lang="tr-TR" dirty="0">
                <a:solidFill>
                  <a:schemeClr val="tx1"/>
                </a:solidFill>
              </a:rPr>
              <a:t>ve </a:t>
            </a:r>
            <a:r>
              <a:rPr lang="tr-TR" dirty="0" smtClean="0">
                <a:solidFill>
                  <a:schemeClr val="tx1"/>
                </a:solidFill>
              </a:rPr>
              <a:t>bütünleşme </a:t>
            </a:r>
            <a:r>
              <a:rPr lang="tr-TR" dirty="0">
                <a:solidFill>
                  <a:schemeClr val="tx1"/>
                </a:solidFill>
              </a:rPr>
              <a:t>bu gruba girmektedir. Daha çok göçmen grupların geldiği topluma mutlak bir biçimde benzer hale gelmesini savunan bu </a:t>
            </a:r>
            <a:r>
              <a:rPr lang="tr-TR" dirty="0" smtClean="0">
                <a:solidFill>
                  <a:schemeClr val="tx1"/>
                </a:solidFill>
              </a:rPr>
              <a:t>yaklaşımlarda </a:t>
            </a:r>
            <a:r>
              <a:rPr lang="tr-TR" dirty="0">
                <a:solidFill>
                  <a:schemeClr val="tx1"/>
                </a:solidFill>
              </a:rPr>
              <a:t>farklılıkların yeri </a:t>
            </a:r>
            <a:r>
              <a:rPr lang="tr-TR" dirty="0" smtClean="0">
                <a:solidFill>
                  <a:schemeClr val="tx1"/>
                </a:solidFill>
              </a:rPr>
              <a:t>yoktur.</a:t>
            </a:r>
            <a:endParaRPr lang="tr-TR" dirty="0">
              <a:solidFill>
                <a:schemeClr val="tx1"/>
              </a:solidFill>
            </a:endParaRPr>
          </a:p>
        </p:txBody>
      </p:sp>
    </p:spTree>
    <p:extLst>
      <p:ext uri="{BB962C8B-B14F-4D97-AF65-F5344CB8AC3E}">
        <p14:creationId xmlns:p14="http://schemas.microsoft.com/office/powerpoint/2010/main" val="440704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idx="1"/>
          </p:nvPr>
        </p:nvSpPr>
        <p:spPr/>
        <p:txBody>
          <a:bodyPr>
            <a:normAutofit lnSpcReduction="10000"/>
          </a:bodyPr>
          <a:lstStyle/>
          <a:p>
            <a:pPr marL="0" indent="0" algn="ctr">
              <a:buNone/>
            </a:pPr>
            <a:r>
              <a:rPr lang="tr-TR" dirty="0">
                <a:solidFill>
                  <a:schemeClr val="tx1"/>
                </a:solidFill>
              </a:rPr>
              <a:t>İkincisi; Çok kültürlülük farklılıkların esas alındığı </a:t>
            </a:r>
            <a:r>
              <a:rPr lang="tr-TR" b="1" dirty="0">
                <a:solidFill>
                  <a:schemeClr val="tx1"/>
                </a:solidFill>
              </a:rPr>
              <a:t>birlikte </a:t>
            </a:r>
            <a:r>
              <a:rPr lang="tr-TR" b="1" dirty="0" smtClean="0">
                <a:solidFill>
                  <a:schemeClr val="tx1"/>
                </a:solidFill>
              </a:rPr>
              <a:t>yaşama </a:t>
            </a:r>
            <a:r>
              <a:rPr lang="tr-TR" b="1" dirty="0">
                <a:solidFill>
                  <a:schemeClr val="tx1"/>
                </a:solidFill>
              </a:rPr>
              <a:t>amacına dayalı politikaları içeren </a:t>
            </a:r>
            <a:r>
              <a:rPr lang="tr-TR" b="1" dirty="0" smtClean="0">
                <a:solidFill>
                  <a:schemeClr val="tx1"/>
                </a:solidFill>
              </a:rPr>
              <a:t>yaklaşımlardır</a:t>
            </a:r>
            <a:r>
              <a:rPr lang="tr-TR" dirty="0">
                <a:solidFill>
                  <a:schemeClr val="tx1"/>
                </a:solidFill>
              </a:rPr>
              <a:t>. Daha çok katılımcı niteliktedir. Çok kültürlülükte göçmenlerin kendi ayırt edici özelliklerini, etnik kimlik ve değerlerini koruyarak, göç ettikleri toplumla </a:t>
            </a:r>
            <a:r>
              <a:rPr lang="tr-TR" dirty="0" smtClean="0">
                <a:solidFill>
                  <a:schemeClr val="tx1"/>
                </a:solidFill>
              </a:rPr>
              <a:t>etkileşime </a:t>
            </a:r>
            <a:r>
              <a:rPr lang="tr-TR" dirty="0">
                <a:solidFill>
                  <a:schemeClr val="tx1"/>
                </a:solidFill>
              </a:rPr>
              <a:t>girmesi öngörülmektedir. Ancak çok kültürlülüğün </a:t>
            </a:r>
            <a:r>
              <a:rPr lang="tr-TR" dirty="0" smtClean="0">
                <a:solidFill>
                  <a:schemeClr val="tx1"/>
                </a:solidFill>
              </a:rPr>
              <a:t>başarılı </a:t>
            </a:r>
            <a:r>
              <a:rPr lang="tr-TR" dirty="0">
                <a:solidFill>
                  <a:schemeClr val="tx1"/>
                </a:solidFill>
              </a:rPr>
              <a:t>olması ancak göçmenlerin göç ettikleri toplumun devingenlik kanallarına katılma ve bu kanallara katılmak için gerekli niteliklerle donatılma olanaklarının açık olması ile </a:t>
            </a:r>
            <a:r>
              <a:rPr lang="tr-TR" dirty="0" smtClean="0">
                <a:solidFill>
                  <a:schemeClr val="tx1"/>
                </a:solidFill>
              </a:rPr>
              <a:t>mümkündür. </a:t>
            </a:r>
            <a:endParaRPr lang="tr-TR" dirty="0">
              <a:solidFill>
                <a:schemeClr val="tx1"/>
              </a:solidFill>
            </a:endParaRPr>
          </a:p>
        </p:txBody>
      </p:sp>
    </p:spTree>
    <p:extLst>
      <p:ext uri="{BB962C8B-B14F-4D97-AF65-F5344CB8AC3E}">
        <p14:creationId xmlns:p14="http://schemas.microsoft.com/office/powerpoint/2010/main" val="10114636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t"/>
          <a:lstStyle/>
          <a:p>
            <a:r>
              <a:rPr lang="tr-TR" sz="3600" dirty="0"/>
              <a:t>Uyum Sorununun Yapısı ve Öğeleri </a:t>
            </a:r>
          </a:p>
        </p:txBody>
      </p:sp>
      <p:sp>
        <p:nvSpPr>
          <p:cNvPr id="3" name="İçerik Yer Tutucusu 2"/>
          <p:cNvSpPr>
            <a:spLocks noGrp="1"/>
          </p:cNvSpPr>
          <p:nvPr>
            <p:ph idx="1"/>
          </p:nvPr>
        </p:nvSpPr>
        <p:spPr/>
        <p:txBody>
          <a:bodyPr anchor="ctr">
            <a:noAutofit/>
          </a:bodyPr>
          <a:lstStyle/>
          <a:p>
            <a:pPr algn="just">
              <a:buFont typeface="Wingdings" panose="05000000000000000000" pitchFamily="2" charset="2"/>
              <a:buChar char="q"/>
            </a:pPr>
            <a:r>
              <a:rPr lang="tr-TR" sz="1800" dirty="0">
                <a:solidFill>
                  <a:schemeClr val="tx1"/>
                </a:solidFill>
              </a:rPr>
              <a:t>Göçmenlerin uyum sorununun farklı boyutları bulunmaktadır. Bunlardan ilki, </a:t>
            </a:r>
            <a:r>
              <a:rPr lang="tr-TR" sz="1800" b="1" dirty="0">
                <a:solidFill>
                  <a:schemeClr val="tx1"/>
                </a:solidFill>
              </a:rPr>
              <a:t>psikolojik </a:t>
            </a:r>
            <a:r>
              <a:rPr lang="tr-TR" sz="1800" dirty="0">
                <a:solidFill>
                  <a:schemeClr val="tx1"/>
                </a:solidFill>
              </a:rPr>
              <a:t>uyumdur. Göçmenin </a:t>
            </a:r>
            <a:r>
              <a:rPr lang="tr-TR" sz="1800" dirty="0" smtClean="0">
                <a:solidFill>
                  <a:schemeClr val="tx1"/>
                </a:solidFill>
              </a:rPr>
              <a:t>yaşadığı </a:t>
            </a:r>
            <a:r>
              <a:rPr lang="tr-TR" sz="1800" dirty="0">
                <a:solidFill>
                  <a:schemeClr val="tx1"/>
                </a:solidFill>
              </a:rPr>
              <a:t>stres ve </a:t>
            </a:r>
            <a:r>
              <a:rPr lang="tr-TR" sz="1800" dirty="0" smtClean="0">
                <a:solidFill>
                  <a:schemeClr val="tx1"/>
                </a:solidFill>
              </a:rPr>
              <a:t>değişim karşısında </a:t>
            </a:r>
            <a:r>
              <a:rPr lang="tr-TR" sz="1800" dirty="0">
                <a:solidFill>
                  <a:schemeClr val="tx1"/>
                </a:solidFill>
              </a:rPr>
              <a:t>verdiği zihinsel mücadeleyi anlatır</a:t>
            </a:r>
            <a:r>
              <a:rPr lang="tr-TR" sz="1800" dirty="0" smtClean="0">
                <a:solidFill>
                  <a:schemeClr val="tx1"/>
                </a:solidFill>
              </a:rPr>
              <a:t>.</a:t>
            </a:r>
          </a:p>
          <a:p>
            <a:pPr algn="just">
              <a:buFont typeface="Wingdings" panose="05000000000000000000" pitchFamily="2" charset="2"/>
              <a:buChar char="q"/>
            </a:pPr>
            <a:r>
              <a:rPr lang="tr-TR" sz="1800" dirty="0" smtClean="0">
                <a:solidFill>
                  <a:schemeClr val="tx1"/>
                </a:solidFill>
              </a:rPr>
              <a:t> </a:t>
            </a:r>
            <a:r>
              <a:rPr lang="tr-TR" sz="1800" dirty="0">
                <a:solidFill>
                  <a:schemeClr val="tx1"/>
                </a:solidFill>
              </a:rPr>
              <a:t>Uyum sürecinin ikinci boyutu, </a:t>
            </a:r>
            <a:r>
              <a:rPr lang="tr-TR" sz="1800" b="1" dirty="0" err="1">
                <a:solidFill>
                  <a:schemeClr val="tx1"/>
                </a:solidFill>
              </a:rPr>
              <a:t>sosyo</a:t>
            </a:r>
            <a:r>
              <a:rPr lang="tr-TR" sz="1800" b="1" dirty="0">
                <a:solidFill>
                  <a:schemeClr val="tx1"/>
                </a:solidFill>
              </a:rPr>
              <a:t>-kültürel </a:t>
            </a:r>
            <a:r>
              <a:rPr lang="tr-TR" sz="1800" dirty="0">
                <a:solidFill>
                  <a:schemeClr val="tx1"/>
                </a:solidFill>
              </a:rPr>
              <a:t>uyumdur. </a:t>
            </a:r>
            <a:r>
              <a:rPr lang="tr-TR" sz="1800" dirty="0" err="1">
                <a:solidFill>
                  <a:schemeClr val="tx1"/>
                </a:solidFill>
              </a:rPr>
              <a:t>Sosyo</a:t>
            </a:r>
            <a:r>
              <a:rPr lang="tr-TR" sz="1800" dirty="0">
                <a:solidFill>
                  <a:schemeClr val="tx1"/>
                </a:solidFill>
              </a:rPr>
              <a:t>-kültürel uyum, göçmenin </a:t>
            </a:r>
            <a:r>
              <a:rPr lang="tr-TR" sz="1800" dirty="0" smtClean="0">
                <a:solidFill>
                  <a:schemeClr val="tx1"/>
                </a:solidFill>
              </a:rPr>
              <a:t>yaşadığı </a:t>
            </a:r>
            <a:r>
              <a:rPr lang="tr-TR" sz="1800" dirty="0">
                <a:solidFill>
                  <a:schemeClr val="tx1"/>
                </a:solidFill>
              </a:rPr>
              <a:t>kültürle temas etmesiyle </a:t>
            </a:r>
            <a:r>
              <a:rPr lang="tr-TR" sz="1800" dirty="0" smtClean="0">
                <a:solidFill>
                  <a:schemeClr val="tx1"/>
                </a:solidFill>
              </a:rPr>
              <a:t>başlar</a:t>
            </a:r>
            <a:r>
              <a:rPr lang="tr-TR" sz="1800" dirty="0">
                <a:solidFill>
                  <a:schemeClr val="tx1"/>
                </a:solidFill>
              </a:rPr>
              <a:t>, giderek egemen kültürü tanır ve algılar. Bu yeni kültürden etkilenmek kaçınılmaz olmakla birlikte, göçmenin sosyokültürel olarak ne kadar etkileneceği biraz da kendisine </a:t>
            </a:r>
            <a:r>
              <a:rPr lang="tr-TR" sz="1800" dirty="0" smtClean="0">
                <a:solidFill>
                  <a:schemeClr val="tx1"/>
                </a:solidFill>
              </a:rPr>
              <a:t>bağlıdır. Göçmenin </a:t>
            </a:r>
            <a:r>
              <a:rPr lang="tr-TR" sz="1800" dirty="0">
                <a:solidFill>
                  <a:schemeClr val="tx1"/>
                </a:solidFill>
              </a:rPr>
              <a:t>“</a:t>
            </a:r>
            <a:r>
              <a:rPr lang="tr-TR" sz="1800" dirty="0" smtClean="0">
                <a:solidFill>
                  <a:schemeClr val="tx1"/>
                </a:solidFill>
              </a:rPr>
              <a:t>yerleşik </a:t>
            </a:r>
            <a:r>
              <a:rPr lang="tr-TR" sz="1800" dirty="0">
                <a:solidFill>
                  <a:schemeClr val="tx1"/>
                </a:solidFill>
              </a:rPr>
              <a:t>olma hissi” </a:t>
            </a:r>
            <a:r>
              <a:rPr lang="tr-TR" sz="1800" dirty="0" smtClean="0">
                <a:solidFill>
                  <a:schemeClr val="tx1"/>
                </a:solidFill>
              </a:rPr>
              <a:t>taşıması </a:t>
            </a:r>
            <a:r>
              <a:rPr lang="tr-TR" sz="1800" dirty="0" err="1">
                <a:solidFill>
                  <a:schemeClr val="tx1"/>
                </a:solidFill>
              </a:rPr>
              <a:t>sosyo</a:t>
            </a:r>
            <a:r>
              <a:rPr lang="tr-TR" sz="1800" dirty="0">
                <a:solidFill>
                  <a:schemeClr val="tx1"/>
                </a:solidFill>
              </a:rPr>
              <a:t>-kültürel uyum bakımından </a:t>
            </a:r>
            <a:r>
              <a:rPr lang="tr-TR" sz="1800" dirty="0" smtClean="0">
                <a:solidFill>
                  <a:schemeClr val="tx1"/>
                </a:solidFill>
              </a:rPr>
              <a:t>önemlidir. </a:t>
            </a:r>
            <a:endParaRPr lang="tr-TR" sz="1800" dirty="0">
              <a:solidFill>
                <a:schemeClr val="tx1"/>
              </a:solidFill>
            </a:endParaRPr>
          </a:p>
        </p:txBody>
      </p:sp>
    </p:spTree>
    <p:extLst>
      <p:ext uri="{BB962C8B-B14F-4D97-AF65-F5344CB8AC3E}">
        <p14:creationId xmlns:p14="http://schemas.microsoft.com/office/powerpoint/2010/main" val="2087544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a:t>Uyum Sorununun Yapısı ve Öğeleri </a:t>
            </a:r>
          </a:p>
        </p:txBody>
      </p:sp>
      <p:sp>
        <p:nvSpPr>
          <p:cNvPr id="3" name="İçerik Yer Tutucusu 2"/>
          <p:cNvSpPr>
            <a:spLocks noGrp="1"/>
          </p:cNvSpPr>
          <p:nvPr>
            <p:ph sz="half" idx="2"/>
          </p:nvPr>
        </p:nvSpPr>
        <p:spPr/>
        <p:txBody>
          <a:bodyPr>
            <a:noAutofit/>
          </a:bodyPr>
          <a:lstStyle/>
          <a:p>
            <a:pPr algn="just">
              <a:buFont typeface="Wingdings" panose="05000000000000000000" pitchFamily="2" charset="2"/>
              <a:buChar char="q"/>
            </a:pPr>
            <a:r>
              <a:rPr lang="tr-TR" sz="1800" dirty="0">
                <a:solidFill>
                  <a:schemeClr val="tx1"/>
                </a:solidFill>
              </a:rPr>
              <a:t>Uyum sorununun bir diğer ayağı </a:t>
            </a:r>
            <a:r>
              <a:rPr lang="tr-TR" sz="1800" b="1" dirty="0">
                <a:solidFill>
                  <a:schemeClr val="tx1"/>
                </a:solidFill>
              </a:rPr>
              <a:t>ekonomik</a:t>
            </a:r>
            <a:r>
              <a:rPr lang="tr-TR" sz="1800" dirty="0">
                <a:solidFill>
                  <a:schemeClr val="tx1"/>
                </a:solidFill>
              </a:rPr>
              <a:t>tir. </a:t>
            </a:r>
            <a:r>
              <a:rPr lang="tr-TR" sz="1800" dirty="0" smtClean="0">
                <a:solidFill>
                  <a:schemeClr val="tx1"/>
                </a:solidFill>
              </a:rPr>
              <a:t>İş edinmeden</a:t>
            </a:r>
            <a:r>
              <a:rPr lang="tr-TR" sz="1800" dirty="0">
                <a:solidFill>
                  <a:schemeClr val="tx1"/>
                </a:solidFill>
              </a:rPr>
              <a:t>, düzenli ve sabit bir geliri olmayan bir göçmenin </a:t>
            </a:r>
            <a:r>
              <a:rPr lang="tr-TR" sz="1800" dirty="0" err="1">
                <a:solidFill>
                  <a:schemeClr val="tx1"/>
                </a:solidFill>
              </a:rPr>
              <a:t>sosyo</a:t>
            </a:r>
            <a:r>
              <a:rPr lang="tr-TR" sz="1800" dirty="0">
                <a:solidFill>
                  <a:schemeClr val="tx1"/>
                </a:solidFill>
              </a:rPr>
              <a:t>-kültürel ve toplumsal anlamda kabul görmesi mümkün değildir</a:t>
            </a:r>
            <a:r>
              <a:rPr lang="tr-TR" sz="1800" dirty="0" smtClean="0">
                <a:solidFill>
                  <a:schemeClr val="tx1"/>
                </a:solidFill>
              </a:rPr>
              <a:t>.</a:t>
            </a:r>
          </a:p>
          <a:p>
            <a:pPr algn="just">
              <a:buFont typeface="Wingdings" panose="05000000000000000000" pitchFamily="2" charset="2"/>
              <a:buChar char="q"/>
            </a:pPr>
            <a:r>
              <a:rPr lang="tr-TR" sz="1800" dirty="0">
                <a:solidFill>
                  <a:schemeClr val="tx1"/>
                </a:solidFill>
              </a:rPr>
              <a:t>Uyum sorununun son ayağı </a:t>
            </a:r>
            <a:r>
              <a:rPr lang="tr-TR" sz="1800" b="1" dirty="0">
                <a:solidFill>
                  <a:schemeClr val="tx1"/>
                </a:solidFill>
              </a:rPr>
              <a:t>hukuki</a:t>
            </a:r>
            <a:r>
              <a:rPr lang="tr-TR" sz="1800" dirty="0">
                <a:solidFill>
                  <a:schemeClr val="tx1"/>
                </a:solidFill>
              </a:rPr>
              <a:t> boyutudur. Göçmenin yaşadığı topluma siyasi olarak katılımı ve sonunda o ülkenin vatandaşı olması göç ettiği toplumun tam bir bireyi olarak </a:t>
            </a:r>
            <a:r>
              <a:rPr lang="tr-TR" sz="1800" dirty="0" smtClean="0">
                <a:solidFill>
                  <a:schemeClr val="tx1"/>
                </a:solidFill>
              </a:rPr>
              <a:t>görüldüğünün ifadesidir.</a:t>
            </a:r>
            <a:endParaRPr lang="tr-TR" sz="1800" dirty="0">
              <a:solidFill>
                <a:schemeClr val="tx1"/>
              </a:solidFill>
            </a:endParaRPr>
          </a:p>
        </p:txBody>
      </p:sp>
      <p:pic>
        <p:nvPicPr>
          <p:cNvPr id="2051" name="Picture 3" descr="C:\Users\mer\AppData\Local\Microsoft\Windows\INetCache\IE\ZJGZ32YG\13539150874_621ff0063c[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84822" y="1628457"/>
            <a:ext cx="3802380" cy="253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406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sz="half" idx="2"/>
          </p:nvPr>
        </p:nvSpPr>
        <p:spPr>
          <a:xfrm>
            <a:off x="4283968" y="1200150"/>
            <a:ext cx="4402833" cy="3747864"/>
          </a:xfrm>
        </p:spPr>
        <p:txBody>
          <a:bodyPr>
            <a:normAutofit fontScale="77500" lnSpcReduction="20000"/>
          </a:bodyPr>
          <a:lstStyle/>
          <a:p>
            <a:pPr algn="just">
              <a:buFont typeface="Wingdings" panose="05000000000000000000" pitchFamily="2" charset="2"/>
              <a:buChar char="q"/>
            </a:pPr>
            <a:r>
              <a:rPr lang="tr-TR" dirty="0">
                <a:solidFill>
                  <a:schemeClr val="tx1"/>
                </a:solidFill>
              </a:rPr>
              <a:t>Uyum süreci dinamik, uzun süreli, her iki tarafın da (göçmen ve geldiği ülke </a:t>
            </a:r>
            <a:r>
              <a:rPr lang="tr-TR" dirty="0" smtClean="0">
                <a:solidFill>
                  <a:schemeClr val="tx1"/>
                </a:solidFill>
              </a:rPr>
              <a:t>yurttaşları) işbirliğini </a:t>
            </a:r>
            <a:r>
              <a:rPr lang="tr-TR" dirty="0">
                <a:solidFill>
                  <a:schemeClr val="tx1"/>
                </a:solidFill>
              </a:rPr>
              <a:t>gerektiren bir süreçtir. </a:t>
            </a:r>
            <a:endParaRPr lang="tr-TR" dirty="0" smtClean="0">
              <a:solidFill>
                <a:schemeClr val="tx1"/>
              </a:solidFill>
            </a:endParaRPr>
          </a:p>
          <a:p>
            <a:pPr algn="just">
              <a:buFont typeface="Wingdings" panose="05000000000000000000" pitchFamily="2" charset="2"/>
              <a:buChar char="q"/>
            </a:pPr>
            <a:r>
              <a:rPr lang="tr-TR" dirty="0">
                <a:solidFill>
                  <a:schemeClr val="tx1"/>
                </a:solidFill>
              </a:rPr>
              <a:t>Uyum sorununun </a:t>
            </a:r>
            <a:r>
              <a:rPr lang="tr-TR" dirty="0" smtClean="0">
                <a:solidFill>
                  <a:schemeClr val="tx1"/>
                </a:solidFill>
              </a:rPr>
              <a:t>başarılı </a:t>
            </a:r>
            <a:r>
              <a:rPr lang="tr-TR" dirty="0">
                <a:solidFill>
                  <a:schemeClr val="tx1"/>
                </a:solidFill>
              </a:rPr>
              <a:t>bir biçimde </a:t>
            </a:r>
            <a:r>
              <a:rPr lang="tr-TR" dirty="0" smtClean="0">
                <a:solidFill>
                  <a:schemeClr val="tx1"/>
                </a:solidFill>
              </a:rPr>
              <a:t>aşılması </a:t>
            </a:r>
            <a:r>
              <a:rPr lang="tr-TR" dirty="0">
                <a:solidFill>
                  <a:schemeClr val="tx1"/>
                </a:solidFill>
              </a:rPr>
              <a:t>tüm bu aktörlerin ahenk içinde </a:t>
            </a:r>
            <a:r>
              <a:rPr lang="tr-TR" dirty="0" smtClean="0">
                <a:solidFill>
                  <a:schemeClr val="tx1"/>
                </a:solidFill>
              </a:rPr>
              <a:t>çalışmasını </a:t>
            </a:r>
            <a:r>
              <a:rPr lang="tr-TR" dirty="0">
                <a:solidFill>
                  <a:schemeClr val="tx1"/>
                </a:solidFill>
              </a:rPr>
              <a:t>gerekli kılmaktadır</a:t>
            </a:r>
            <a:r>
              <a:rPr lang="tr-TR" dirty="0" smtClean="0">
                <a:solidFill>
                  <a:schemeClr val="tx1"/>
                </a:solidFill>
              </a:rPr>
              <a:t>.</a:t>
            </a:r>
          </a:p>
          <a:p>
            <a:pPr algn="just">
              <a:buFont typeface="Wingdings" panose="05000000000000000000" pitchFamily="2" charset="2"/>
              <a:buChar char="q"/>
            </a:pPr>
            <a:r>
              <a:rPr lang="tr-TR" dirty="0">
                <a:solidFill>
                  <a:schemeClr val="tx1"/>
                </a:solidFill>
              </a:rPr>
              <a:t> Göçmenlerden </a:t>
            </a:r>
            <a:r>
              <a:rPr lang="tr-TR" dirty="0" smtClean="0">
                <a:solidFill>
                  <a:schemeClr val="tx1"/>
                </a:solidFill>
              </a:rPr>
              <a:t>yerleştikleri </a:t>
            </a:r>
            <a:r>
              <a:rPr lang="tr-TR" dirty="0">
                <a:solidFill>
                  <a:schemeClr val="tx1"/>
                </a:solidFill>
              </a:rPr>
              <a:t>ülkenin temel değerlerini benimsemesi beklenir. </a:t>
            </a:r>
            <a:endParaRPr lang="tr-TR" dirty="0" smtClean="0">
              <a:solidFill>
                <a:schemeClr val="tx1"/>
              </a:solidFill>
            </a:endParaRPr>
          </a:p>
          <a:p>
            <a:pPr algn="just">
              <a:buFont typeface="Wingdings" panose="05000000000000000000" pitchFamily="2" charset="2"/>
              <a:buChar char="q"/>
            </a:pPr>
            <a:r>
              <a:rPr lang="tr-TR" dirty="0" smtClean="0">
                <a:solidFill>
                  <a:schemeClr val="tx1"/>
                </a:solidFill>
              </a:rPr>
              <a:t>Göçmenin </a:t>
            </a:r>
            <a:r>
              <a:rPr lang="tr-TR" dirty="0">
                <a:solidFill>
                  <a:schemeClr val="tx1"/>
                </a:solidFill>
              </a:rPr>
              <a:t>uyum sürecinde </a:t>
            </a:r>
            <a:r>
              <a:rPr lang="tr-TR" dirty="0" smtClean="0">
                <a:solidFill>
                  <a:schemeClr val="tx1"/>
                </a:solidFill>
              </a:rPr>
              <a:t>yerleştikleri </a:t>
            </a:r>
            <a:r>
              <a:rPr lang="tr-TR" dirty="0">
                <a:solidFill>
                  <a:schemeClr val="tx1"/>
                </a:solidFill>
              </a:rPr>
              <a:t>ülkenin ana dilinin bilinmesi önemlidir. </a:t>
            </a:r>
            <a:endParaRPr lang="tr-TR" dirty="0" smtClean="0">
              <a:solidFill>
                <a:schemeClr val="tx1"/>
              </a:solidFill>
            </a:endParaRPr>
          </a:p>
        </p:txBody>
      </p:sp>
      <p:pic>
        <p:nvPicPr>
          <p:cNvPr id="4101" name="Picture 5" descr="C:\Users\mer\AppData\Local\Microsoft\Windows\INetCache\IE\ZMIF1Y3H\9577266204_3739298e88_n[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11560" y="1419622"/>
            <a:ext cx="3617402" cy="2415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807236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Göç ve Uyum</a:t>
            </a:r>
            <a:endParaRPr lang="tr-TR" dirty="0"/>
          </a:p>
        </p:txBody>
      </p:sp>
      <p:sp>
        <p:nvSpPr>
          <p:cNvPr id="3" name="İçerik Yer Tutucusu 2"/>
          <p:cNvSpPr>
            <a:spLocks noGrp="1"/>
          </p:cNvSpPr>
          <p:nvPr>
            <p:ph idx="1"/>
          </p:nvPr>
        </p:nvSpPr>
        <p:spPr>
          <a:xfrm>
            <a:off x="457201" y="1200150"/>
            <a:ext cx="8229600" cy="3603848"/>
          </a:xfrm>
        </p:spPr>
        <p:txBody>
          <a:bodyPr>
            <a:normAutofit fontScale="92500" lnSpcReduction="20000"/>
          </a:bodyPr>
          <a:lstStyle/>
          <a:p>
            <a:pPr algn="just">
              <a:buFont typeface="Wingdings" panose="05000000000000000000" pitchFamily="2" charset="2"/>
              <a:buChar char="q"/>
            </a:pPr>
            <a:r>
              <a:rPr lang="tr-TR" dirty="0" smtClean="0">
                <a:solidFill>
                  <a:schemeClr val="tx1"/>
                </a:solidFill>
              </a:rPr>
              <a:t>Eğitim </a:t>
            </a:r>
            <a:r>
              <a:rPr lang="tr-TR" dirty="0">
                <a:solidFill>
                  <a:schemeClr val="tx1"/>
                </a:solidFill>
              </a:rPr>
              <a:t>hem göçmenin </a:t>
            </a:r>
            <a:r>
              <a:rPr lang="tr-TR" dirty="0" smtClean="0">
                <a:solidFill>
                  <a:schemeClr val="tx1"/>
                </a:solidFill>
              </a:rPr>
              <a:t>kişisel </a:t>
            </a:r>
            <a:r>
              <a:rPr lang="tr-TR" dirty="0">
                <a:solidFill>
                  <a:schemeClr val="tx1"/>
                </a:solidFill>
              </a:rPr>
              <a:t>vasıflarının artırılması hem de </a:t>
            </a:r>
            <a:r>
              <a:rPr lang="tr-TR" dirty="0" smtClean="0">
                <a:solidFill>
                  <a:schemeClr val="tx1"/>
                </a:solidFill>
              </a:rPr>
              <a:t>yaşadığı </a:t>
            </a:r>
            <a:r>
              <a:rPr lang="tr-TR" dirty="0">
                <a:solidFill>
                  <a:schemeClr val="tx1"/>
                </a:solidFill>
              </a:rPr>
              <a:t>toplumu anlayıp, öğrenmesi için gereklidir. </a:t>
            </a:r>
            <a:endParaRPr lang="tr-TR" dirty="0" smtClean="0">
              <a:solidFill>
                <a:schemeClr val="tx1"/>
              </a:solidFill>
            </a:endParaRPr>
          </a:p>
          <a:p>
            <a:pPr algn="just">
              <a:buFont typeface="Wingdings" panose="05000000000000000000" pitchFamily="2" charset="2"/>
              <a:buChar char="q"/>
            </a:pPr>
            <a:r>
              <a:rPr lang="tr-TR" dirty="0" smtClean="0">
                <a:solidFill>
                  <a:schemeClr val="tx1"/>
                </a:solidFill>
              </a:rPr>
              <a:t>Göçmenler </a:t>
            </a:r>
            <a:r>
              <a:rPr lang="tr-TR" dirty="0">
                <a:solidFill>
                  <a:schemeClr val="tx1"/>
                </a:solidFill>
              </a:rPr>
              <a:t>kamu hizmetlerine </a:t>
            </a:r>
            <a:r>
              <a:rPr lang="tr-TR" dirty="0" smtClean="0">
                <a:solidFill>
                  <a:schemeClr val="tx1"/>
                </a:solidFill>
              </a:rPr>
              <a:t>erişmede </a:t>
            </a:r>
            <a:r>
              <a:rPr lang="tr-TR" dirty="0">
                <a:solidFill>
                  <a:schemeClr val="tx1"/>
                </a:solidFill>
              </a:rPr>
              <a:t>zorluk </a:t>
            </a:r>
            <a:r>
              <a:rPr lang="tr-TR" dirty="0" smtClean="0">
                <a:solidFill>
                  <a:schemeClr val="tx1"/>
                </a:solidFill>
              </a:rPr>
              <a:t>yaşamamalıdır</a:t>
            </a:r>
            <a:r>
              <a:rPr lang="tr-TR" dirty="0">
                <a:solidFill>
                  <a:schemeClr val="tx1"/>
                </a:solidFill>
              </a:rPr>
              <a:t>. </a:t>
            </a:r>
            <a:endParaRPr lang="tr-TR" dirty="0" smtClean="0">
              <a:solidFill>
                <a:schemeClr val="tx1"/>
              </a:solidFill>
            </a:endParaRPr>
          </a:p>
          <a:p>
            <a:pPr algn="just">
              <a:buFont typeface="Wingdings" panose="05000000000000000000" pitchFamily="2" charset="2"/>
              <a:buChar char="q"/>
            </a:pPr>
            <a:r>
              <a:rPr lang="tr-TR" dirty="0" smtClean="0">
                <a:solidFill>
                  <a:schemeClr val="tx1"/>
                </a:solidFill>
              </a:rPr>
              <a:t>Uyum </a:t>
            </a:r>
            <a:r>
              <a:rPr lang="tr-TR" dirty="0">
                <a:solidFill>
                  <a:schemeClr val="tx1"/>
                </a:solidFill>
              </a:rPr>
              <a:t>sorununun hafifletilmesi amacıyla, toplumda farklı kültürlerin varlığı konusunda eğitici etkinlikler yapılmalı, göçmenler ve </a:t>
            </a:r>
            <a:r>
              <a:rPr lang="tr-TR" dirty="0" smtClean="0">
                <a:solidFill>
                  <a:schemeClr val="tx1"/>
                </a:solidFill>
              </a:rPr>
              <a:t>yerleşikler </a:t>
            </a:r>
            <a:r>
              <a:rPr lang="tr-TR" dirty="0">
                <a:solidFill>
                  <a:schemeClr val="tx1"/>
                </a:solidFill>
              </a:rPr>
              <a:t>arasında </a:t>
            </a:r>
            <a:r>
              <a:rPr lang="tr-TR" dirty="0" smtClean="0">
                <a:solidFill>
                  <a:schemeClr val="tx1"/>
                </a:solidFill>
              </a:rPr>
              <a:t>iletişim </a:t>
            </a:r>
            <a:r>
              <a:rPr lang="tr-TR" dirty="0">
                <a:solidFill>
                  <a:schemeClr val="tx1"/>
                </a:solidFill>
              </a:rPr>
              <a:t>kanalları </a:t>
            </a:r>
            <a:r>
              <a:rPr lang="tr-TR" dirty="0" smtClean="0">
                <a:solidFill>
                  <a:schemeClr val="tx1"/>
                </a:solidFill>
              </a:rPr>
              <a:t>açılmalıdır.</a:t>
            </a:r>
          </a:p>
          <a:p>
            <a:pPr algn="just">
              <a:buFont typeface="Wingdings" panose="05000000000000000000" pitchFamily="2" charset="2"/>
              <a:buChar char="q"/>
            </a:pPr>
            <a:r>
              <a:rPr lang="tr-TR" dirty="0">
                <a:solidFill>
                  <a:schemeClr val="tx1"/>
                </a:solidFill>
              </a:rPr>
              <a:t>Göçmenler </a:t>
            </a:r>
            <a:r>
              <a:rPr lang="tr-TR" dirty="0" smtClean="0">
                <a:solidFill>
                  <a:schemeClr val="tx1"/>
                </a:solidFill>
              </a:rPr>
              <a:t>yaşadığı </a:t>
            </a:r>
            <a:r>
              <a:rPr lang="tr-TR" dirty="0">
                <a:solidFill>
                  <a:schemeClr val="tx1"/>
                </a:solidFill>
              </a:rPr>
              <a:t>ülkenin tarihini, kültürünü ve </a:t>
            </a:r>
            <a:r>
              <a:rPr lang="tr-TR" dirty="0" smtClean="0">
                <a:solidFill>
                  <a:schemeClr val="tx1"/>
                </a:solidFill>
              </a:rPr>
              <a:t>yaşam </a:t>
            </a:r>
            <a:r>
              <a:rPr lang="tr-TR" dirty="0">
                <a:solidFill>
                  <a:schemeClr val="tx1"/>
                </a:solidFill>
              </a:rPr>
              <a:t>biçimi tanımalıdır. </a:t>
            </a:r>
            <a:endParaRPr lang="tr-TR" dirty="0" smtClean="0">
              <a:solidFill>
                <a:schemeClr val="tx1"/>
              </a:solidFill>
            </a:endParaRPr>
          </a:p>
          <a:p>
            <a:pPr algn="just">
              <a:buFont typeface="Wingdings" panose="05000000000000000000" pitchFamily="2" charset="2"/>
              <a:buChar char="q"/>
            </a:pPr>
            <a:r>
              <a:rPr lang="tr-TR" dirty="0" smtClean="0">
                <a:solidFill>
                  <a:schemeClr val="tx1"/>
                </a:solidFill>
              </a:rPr>
              <a:t>Göçmenlerin </a:t>
            </a:r>
            <a:r>
              <a:rPr lang="tr-TR" dirty="0">
                <a:solidFill>
                  <a:schemeClr val="tx1"/>
                </a:solidFill>
              </a:rPr>
              <a:t>uyumu konusunda medyanın rolü </a:t>
            </a:r>
            <a:r>
              <a:rPr lang="tr-TR" dirty="0" smtClean="0">
                <a:solidFill>
                  <a:schemeClr val="tx1"/>
                </a:solidFill>
              </a:rPr>
              <a:t>geliştirilmelidir</a:t>
            </a:r>
            <a:r>
              <a:rPr lang="tr-TR" dirty="0">
                <a:solidFill>
                  <a:schemeClr val="tx1"/>
                </a:solidFill>
              </a:rPr>
              <a:t>. </a:t>
            </a:r>
          </a:p>
        </p:txBody>
      </p:sp>
    </p:spTree>
    <p:extLst>
      <p:ext uri="{BB962C8B-B14F-4D97-AF65-F5344CB8AC3E}">
        <p14:creationId xmlns:p14="http://schemas.microsoft.com/office/powerpoint/2010/main" val="27193660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Suriyeli Sığınmacıların Uyum Sorunu </a:t>
            </a:r>
          </a:p>
        </p:txBody>
      </p:sp>
      <p:sp>
        <p:nvSpPr>
          <p:cNvPr id="3" name="İçerik Yer Tutucusu 2"/>
          <p:cNvSpPr>
            <a:spLocks noGrp="1"/>
          </p:cNvSpPr>
          <p:nvPr>
            <p:ph sz="half" idx="2"/>
          </p:nvPr>
        </p:nvSpPr>
        <p:spPr>
          <a:xfrm>
            <a:off x="3203848" y="1200150"/>
            <a:ext cx="5482953" cy="3394474"/>
          </a:xfrm>
        </p:spPr>
        <p:txBody>
          <a:bodyPr>
            <a:normAutofit fontScale="92500" lnSpcReduction="20000"/>
          </a:bodyPr>
          <a:lstStyle/>
          <a:p>
            <a:pPr marL="0" indent="0" algn="just">
              <a:buNone/>
            </a:pPr>
            <a:r>
              <a:rPr lang="tr-TR" b="1" dirty="0">
                <a:solidFill>
                  <a:schemeClr val="tx1"/>
                </a:solidFill>
              </a:rPr>
              <a:t>Suriyeli sığınmacı göçü </a:t>
            </a:r>
            <a:r>
              <a:rPr lang="tr-TR" b="1" dirty="0" smtClean="0">
                <a:solidFill>
                  <a:schemeClr val="tx1"/>
                </a:solidFill>
              </a:rPr>
              <a:t>Türkiye’ye </a:t>
            </a:r>
            <a:r>
              <a:rPr lang="tr-TR" b="1" dirty="0">
                <a:solidFill>
                  <a:schemeClr val="tx1"/>
                </a:solidFill>
              </a:rPr>
              <a:t>yönelik diğer göçlerden farklıdır. </a:t>
            </a:r>
            <a:r>
              <a:rPr lang="tr-TR" b="1" dirty="0" smtClean="0">
                <a:solidFill>
                  <a:schemeClr val="tx1"/>
                </a:solidFill>
              </a:rPr>
              <a:t>İlk </a:t>
            </a:r>
            <a:r>
              <a:rPr lang="tr-TR" b="1" dirty="0">
                <a:solidFill>
                  <a:schemeClr val="tx1"/>
                </a:solidFill>
              </a:rPr>
              <a:t>olarak bu göç tarihsel süreçte görülen Türk ve Türk soylu akraba grupların göçünden kültürel olarak </a:t>
            </a:r>
            <a:r>
              <a:rPr lang="tr-TR" b="1" dirty="0" smtClean="0">
                <a:solidFill>
                  <a:schemeClr val="tx1"/>
                </a:solidFill>
              </a:rPr>
              <a:t>ayrışmaktadır. </a:t>
            </a:r>
            <a:r>
              <a:rPr lang="tr-TR" b="1" dirty="0">
                <a:solidFill>
                  <a:schemeClr val="tx1"/>
                </a:solidFill>
              </a:rPr>
              <a:t>Sınır ülkeleri olmasına rağmen Türkiye ile Suriye arasında önemli farklılıklar bulunmakta; </a:t>
            </a:r>
            <a:r>
              <a:rPr lang="tr-TR" b="1" dirty="0" smtClean="0">
                <a:solidFill>
                  <a:schemeClr val="tx1"/>
                </a:solidFill>
              </a:rPr>
              <a:t>demokratikleşme, sanayileşme, </a:t>
            </a:r>
            <a:r>
              <a:rPr lang="tr-TR" b="1" dirty="0">
                <a:solidFill>
                  <a:schemeClr val="tx1"/>
                </a:solidFill>
              </a:rPr>
              <a:t>insan hakları, ekonomik </a:t>
            </a:r>
            <a:r>
              <a:rPr lang="tr-TR" b="1" dirty="0" smtClean="0">
                <a:solidFill>
                  <a:schemeClr val="tx1"/>
                </a:solidFill>
              </a:rPr>
              <a:t>gelişme </a:t>
            </a:r>
            <a:r>
              <a:rPr lang="tr-TR" b="1" dirty="0">
                <a:solidFill>
                  <a:schemeClr val="tx1"/>
                </a:solidFill>
              </a:rPr>
              <a:t>vb. alanlarda </a:t>
            </a:r>
            <a:r>
              <a:rPr lang="tr-TR" b="1" dirty="0" smtClean="0">
                <a:solidFill>
                  <a:schemeClr val="tx1"/>
                </a:solidFill>
              </a:rPr>
              <a:t>Türkiye'nin </a:t>
            </a:r>
            <a:r>
              <a:rPr lang="tr-TR" b="1" dirty="0">
                <a:solidFill>
                  <a:schemeClr val="tx1"/>
                </a:solidFill>
              </a:rPr>
              <a:t>dünya ile daha </a:t>
            </a:r>
            <a:r>
              <a:rPr lang="tr-TR" b="1" dirty="0" smtClean="0">
                <a:solidFill>
                  <a:schemeClr val="tx1"/>
                </a:solidFill>
              </a:rPr>
              <a:t>bütünleşmiş </a:t>
            </a:r>
            <a:r>
              <a:rPr lang="tr-TR" b="1" dirty="0">
                <a:solidFill>
                  <a:schemeClr val="tx1"/>
                </a:solidFill>
              </a:rPr>
              <a:t>olması mevcut farklılıkları </a:t>
            </a:r>
            <a:r>
              <a:rPr lang="tr-TR" b="1" dirty="0" smtClean="0">
                <a:solidFill>
                  <a:schemeClr val="tx1"/>
                </a:solidFill>
              </a:rPr>
              <a:t>artırmaktadır.</a:t>
            </a:r>
            <a:endParaRPr lang="tr-TR" b="1" dirty="0">
              <a:solidFill>
                <a:schemeClr val="tx1"/>
              </a:solidFill>
            </a:endParaRPr>
          </a:p>
        </p:txBody>
      </p:sp>
      <p:pic>
        <p:nvPicPr>
          <p:cNvPr id="3074" name="Picture 2" descr="C:\Users\mer\AppData\Local\Microsoft\Windows\INetCache\IE\S17KXKR4\8560073910_613b8141f1_n[1].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187624" y="1635646"/>
            <a:ext cx="1630680" cy="2438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8749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Suriyeli Sığınmacıların Uyum Sorunu </a:t>
            </a:r>
          </a:p>
        </p:txBody>
      </p:sp>
      <p:sp>
        <p:nvSpPr>
          <p:cNvPr id="3" name="İçerik Yer Tutucusu 2"/>
          <p:cNvSpPr>
            <a:spLocks noGrp="1"/>
          </p:cNvSpPr>
          <p:nvPr>
            <p:ph sz="half" idx="2"/>
          </p:nvPr>
        </p:nvSpPr>
        <p:spPr/>
        <p:txBody>
          <a:bodyPr anchor="ctr">
            <a:normAutofit fontScale="92500" lnSpcReduction="10000"/>
          </a:bodyPr>
          <a:lstStyle/>
          <a:p>
            <a:pPr marL="0" indent="0" algn="just">
              <a:buNone/>
            </a:pPr>
            <a:r>
              <a:rPr lang="tr-TR" b="1" dirty="0">
                <a:solidFill>
                  <a:schemeClr val="tx1"/>
                </a:solidFill>
              </a:rPr>
              <a:t>Suriyeli sığınmacıların uyumu konusunda ilk sıkıntı hukuki statüleridir. 1951 tarihli Mültecilerin Hukuki Durumuna Dair Cenevre </a:t>
            </a:r>
            <a:r>
              <a:rPr lang="tr-TR" b="1" dirty="0" smtClean="0">
                <a:solidFill>
                  <a:schemeClr val="tx1"/>
                </a:solidFill>
              </a:rPr>
              <a:t>Sözleşmesini </a:t>
            </a:r>
            <a:r>
              <a:rPr lang="tr-TR" b="1" dirty="0">
                <a:solidFill>
                  <a:schemeClr val="tx1"/>
                </a:solidFill>
              </a:rPr>
              <a:t>imzalayan Türkiye, </a:t>
            </a:r>
            <a:r>
              <a:rPr lang="tr-TR" b="1" dirty="0" smtClean="0">
                <a:solidFill>
                  <a:schemeClr val="tx1"/>
                </a:solidFill>
              </a:rPr>
              <a:t>Sözleşmeye düştüğü şerh sebebiyle Türkiye </a:t>
            </a:r>
            <a:r>
              <a:rPr lang="tr-TR" b="1" dirty="0">
                <a:solidFill>
                  <a:schemeClr val="tx1"/>
                </a:solidFill>
              </a:rPr>
              <a:t>6458 sayılı Yabancılar ve Uluslararası Koruma Kanunu </a:t>
            </a:r>
            <a:r>
              <a:rPr lang="tr-TR" b="1" dirty="0" smtClean="0">
                <a:solidFill>
                  <a:schemeClr val="tx1"/>
                </a:solidFill>
              </a:rPr>
              <a:t>çıkarmıştır.</a:t>
            </a:r>
            <a:endParaRPr lang="tr-TR" b="1" dirty="0">
              <a:solidFill>
                <a:schemeClr val="tx1"/>
              </a:solidFill>
            </a:endParaRPr>
          </a:p>
        </p:txBody>
      </p:sp>
      <p:pic>
        <p:nvPicPr>
          <p:cNvPr id="7172" name="Picture 4" descr="C:\Users\mer\AppData\Local\Microsoft\Windows\INetCache\IE\ZMIF1Y3H\Rojavaye_Kurdistane_welat_ku_wkp[1].pn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365125" y="1228271"/>
            <a:ext cx="4041775" cy="33378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6164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Suriyeli Sığınmacıların Uyum Sorunu </a:t>
            </a:r>
          </a:p>
        </p:txBody>
      </p:sp>
      <p:sp>
        <p:nvSpPr>
          <p:cNvPr id="3" name="İçerik Yer Tutucusu 2"/>
          <p:cNvSpPr>
            <a:spLocks noGrp="1"/>
          </p:cNvSpPr>
          <p:nvPr>
            <p:ph sz="half" idx="2"/>
          </p:nvPr>
        </p:nvSpPr>
        <p:spPr/>
        <p:txBody>
          <a:bodyPr>
            <a:normAutofit fontScale="92500" lnSpcReduction="10000"/>
          </a:bodyPr>
          <a:lstStyle/>
          <a:p>
            <a:pPr algn="just">
              <a:buFont typeface="Wingdings" panose="05000000000000000000" pitchFamily="2" charset="2"/>
              <a:buChar char="q"/>
            </a:pPr>
            <a:r>
              <a:rPr lang="tr-TR" dirty="0">
                <a:solidFill>
                  <a:schemeClr val="tx1"/>
                </a:solidFill>
              </a:rPr>
              <a:t>Uyum sürecinde göçmenlerin </a:t>
            </a:r>
            <a:r>
              <a:rPr lang="tr-TR" dirty="0" smtClean="0">
                <a:solidFill>
                  <a:schemeClr val="tx1"/>
                </a:solidFill>
              </a:rPr>
              <a:t>yağladığı </a:t>
            </a:r>
            <a:r>
              <a:rPr lang="tr-TR" b="1" dirty="0">
                <a:solidFill>
                  <a:schemeClr val="tx1"/>
                </a:solidFill>
              </a:rPr>
              <a:t>ülkede kamu hizmetlerini gereği gibi alabilmesi </a:t>
            </a:r>
            <a:r>
              <a:rPr lang="tr-TR" dirty="0">
                <a:solidFill>
                  <a:schemeClr val="tx1"/>
                </a:solidFill>
              </a:rPr>
              <a:t>büyük önem </a:t>
            </a:r>
            <a:r>
              <a:rPr lang="tr-TR" dirty="0" smtClean="0">
                <a:solidFill>
                  <a:schemeClr val="tx1"/>
                </a:solidFill>
              </a:rPr>
              <a:t>taşımaktadır. </a:t>
            </a:r>
            <a:r>
              <a:rPr lang="tr-TR" dirty="0">
                <a:solidFill>
                  <a:schemeClr val="tx1"/>
                </a:solidFill>
              </a:rPr>
              <a:t>Suriyeli sığınmacılar eğitim, sağlık, </a:t>
            </a:r>
            <a:r>
              <a:rPr lang="tr-TR" dirty="0" smtClean="0">
                <a:solidFill>
                  <a:schemeClr val="tx1"/>
                </a:solidFill>
              </a:rPr>
              <a:t>ulaşım </a:t>
            </a:r>
            <a:r>
              <a:rPr lang="tr-TR" dirty="0">
                <a:solidFill>
                  <a:schemeClr val="tx1"/>
                </a:solidFill>
              </a:rPr>
              <a:t>vb. kamu hizmetlerinden belli ölçüde yararlanmaktadır. Özellikle sağlık hizmetlerine tam bir </a:t>
            </a:r>
            <a:r>
              <a:rPr lang="tr-TR" dirty="0" smtClean="0">
                <a:solidFill>
                  <a:schemeClr val="tx1"/>
                </a:solidFill>
              </a:rPr>
              <a:t>erişim </a:t>
            </a:r>
            <a:r>
              <a:rPr lang="tr-TR" dirty="0">
                <a:solidFill>
                  <a:schemeClr val="tx1"/>
                </a:solidFill>
              </a:rPr>
              <a:t>söz konusudur</a:t>
            </a:r>
            <a:r>
              <a:rPr lang="tr-TR" dirty="0" smtClean="0">
                <a:solidFill>
                  <a:schemeClr val="tx1"/>
                </a:solidFill>
              </a:rPr>
              <a:t>.</a:t>
            </a:r>
          </a:p>
        </p:txBody>
      </p:sp>
      <p:pic>
        <p:nvPicPr>
          <p:cNvPr id="9218" name="Picture 2" descr="C:\Program Files (x86)\Microsoft Office\MEDIA\CAGCAT10\j0235319.wmf"/>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491630"/>
            <a:ext cx="2666907" cy="2722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5426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Suriyeli Sığınmacıların Uyum Sorunu </a:t>
            </a:r>
          </a:p>
        </p:txBody>
      </p:sp>
      <p:sp>
        <p:nvSpPr>
          <p:cNvPr id="3" name="İçerik Yer Tutucusu 2"/>
          <p:cNvSpPr>
            <a:spLocks noGrp="1"/>
          </p:cNvSpPr>
          <p:nvPr>
            <p:ph sz="half" idx="2"/>
          </p:nvPr>
        </p:nvSpPr>
        <p:spPr/>
        <p:txBody>
          <a:bodyPr>
            <a:normAutofit fontScale="77500" lnSpcReduction="20000"/>
          </a:bodyPr>
          <a:lstStyle/>
          <a:p>
            <a:pPr algn="just">
              <a:buFont typeface="Wingdings" panose="05000000000000000000" pitchFamily="2" charset="2"/>
              <a:buChar char="q"/>
            </a:pPr>
            <a:r>
              <a:rPr lang="tr-TR" dirty="0">
                <a:solidFill>
                  <a:schemeClr val="tx1"/>
                </a:solidFill>
              </a:rPr>
              <a:t>Sağlık hizmetlerinde sağlanan başarı </a:t>
            </a:r>
            <a:r>
              <a:rPr lang="tr-TR" b="1" dirty="0">
                <a:solidFill>
                  <a:schemeClr val="tx1"/>
                </a:solidFill>
              </a:rPr>
              <a:t>eğitim</a:t>
            </a:r>
            <a:r>
              <a:rPr lang="tr-TR" dirty="0">
                <a:solidFill>
                  <a:schemeClr val="tx1"/>
                </a:solidFill>
              </a:rPr>
              <a:t> için geçerli değildir. Türkiye’de bulunan Suriyelilerin </a:t>
            </a:r>
            <a:r>
              <a:rPr lang="tr-TR" b="1" dirty="0">
                <a:solidFill>
                  <a:schemeClr val="tx1"/>
                </a:solidFill>
              </a:rPr>
              <a:t>1,4 milyonu </a:t>
            </a:r>
            <a:r>
              <a:rPr lang="tr-TR" dirty="0">
                <a:solidFill>
                  <a:schemeClr val="tx1"/>
                </a:solidFill>
              </a:rPr>
              <a:t>18 yaşın altındadır. Bu rakam toplam Suriyeli sayısının neredeyse yarısı demektir. Okul çağında olan çocuk sayısı (5-18 yaş arası) 1,1 milyondur. Bu çocukların 600 bin kadarı okula gitmemektedir. Kampta yaşayan çocuklarda okullaşma oranı </a:t>
            </a:r>
            <a:r>
              <a:rPr lang="tr-TR" b="1" dirty="0">
                <a:solidFill>
                  <a:schemeClr val="tx1"/>
                </a:solidFill>
              </a:rPr>
              <a:t>% 92 iken</a:t>
            </a:r>
            <a:r>
              <a:rPr lang="tr-TR" dirty="0">
                <a:solidFill>
                  <a:schemeClr val="tx1"/>
                </a:solidFill>
              </a:rPr>
              <a:t>, kamp dışında yaşayan çocuklarda bu oran </a:t>
            </a:r>
            <a:r>
              <a:rPr lang="tr-TR" b="1" dirty="0">
                <a:solidFill>
                  <a:schemeClr val="tx1"/>
                </a:solidFill>
              </a:rPr>
              <a:t>% 26‟dir </a:t>
            </a:r>
            <a:r>
              <a:rPr lang="tr-TR" dirty="0">
                <a:solidFill>
                  <a:schemeClr val="tx1"/>
                </a:solidFill>
              </a:rPr>
              <a:t>ve çok düşüktür.</a:t>
            </a:r>
          </a:p>
          <a:p>
            <a:endParaRPr lang="tr-TR" dirty="0"/>
          </a:p>
        </p:txBody>
      </p:sp>
      <p:pic>
        <p:nvPicPr>
          <p:cNvPr id="8194" name="Picture 2" descr="C:\Program Files (x86)\Microsoft Office\MEDIA\CAGCAT10\j0301252.wmf"/>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707654"/>
            <a:ext cx="3154783" cy="269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7909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Suriyeli Sığınmacıların Uyum Sorunu </a:t>
            </a:r>
          </a:p>
        </p:txBody>
      </p:sp>
      <p:sp>
        <p:nvSpPr>
          <p:cNvPr id="3" name="İçerik Yer Tutucusu 2"/>
          <p:cNvSpPr>
            <a:spLocks noGrp="1"/>
          </p:cNvSpPr>
          <p:nvPr>
            <p:ph sz="half" idx="2"/>
          </p:nvPr>
        </p:nvSpPr>
        <p:spPr/>
        <p:txBody>
          <a:bodyPr>
            <a:normAutofit fontScale="92500"/>
          </a:bodyPr>
          <a:lstStyle/>
          <a:p>
            <a:pPr algn="just">
              <a:buFont typeface="Wingdings" panose="05000000000000000000" pitchFamily="2" charset="2"/>
              <a:buChar char="q"/>
            </a:pPr>
            <a:r>
              <a:rPr lang="tr-TR" dirty="0" smtClean="0">
                <a:solidFill>
                  <a:schemeClr val="tx1"/>
                </a:solidFill>
              </a:rPr>
              <a:t>Suriyelilerle ilgili önemli bir noktada </a:t>
            </a:r>
            <a:r>
              <a:rPr lang="tr-TR" b="1" dirty="0" smtClean="0">
                <a:solidFill>
                  <a:schemeClr val="tx1"/>
                </a:solidFill>
              </a:rPr>
              <a:t>iş imkanlarının </a:t>
            </a:r>
            <a:r>
              <a:rPr lang="tr-TR" dirty="0" smtClean="0">
                <a:solidFill>
                  <a:schemeClr val="tx1"/>
                </a:solidFill>
              </a:rPr>
              <a:t>yetersiz olmasıdır. Niteliksiz özelliklere sahip olmalarının yanı sıra, yeterli iş olanakları sağlanmamakta ve ülke vatandaşları ile aynı şartlarda çalıştırılmamaktalar.</a:t>
            </a:r>
          </a:p>
        </p:txBody>
      </p:sp>
      <p:pic>
        <p:nvPicPr>
          <p:cNvPr id="10243" name="Picture 3" descr="C:\Program Files (x86)\Microsoft Office\MEDIA\CAGCAT10\j0292020.wmf"/>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275606"/>
            <a:ext cx="3192513" cy="303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0564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Suriyeli Sığınmacıların Uyum Sorunu </a:t>
            </a:r>
          </a:p>
        </p:txBody>
      </p:sp>
      <p:sp>
        <p:nvSpPr>
          <p:cNvPr id="3" name="İçerik Yer Tutucusu 2"/>
          <p:cNvSpPr>
            <a:spLocks noGrp="1"/>
          </p:cNvSpPr>
          <p:nvPr>
            <p:ph idx="1"/>
          </p:nvPr>
        </p:nvSpPr>
        <p:spPr/>
        <p:txBody>
          <a:bodyPr>
            <a:normAutofit fontScale="92500" lnSpcReduction="10000"/>
          </a:bodyPr>
          <a:lstStyle/>
          <a:p>
            <a:pPr marL="0" indent="0" algn="ctr">
              <a:buNone/>
            </a:pPr>
            <a:r>
              <a:rPr lang="tr-TR" b="1" dirty="0">
                <a:solidFill>
                  <a:schemeClr val="tx1"/>
                </a:solidFill>
              </a:rPr>
              <a:t>Uyum sorunu bakımından belki de en önemli konu toplumun göçmenlere olan bakış açısıdır. Türk toplumu kendi kültürü dışından başka kimselerle yaşama tecrübesine sahip değildir. Milyonlarca insanını göçe göndermiş Türk toplumunda Türk ve Türk soylu dışında göçmenlerin ülkeye gelişi 1990‟lı yıllarda başlayan bir süreçtir. Bu anlamda ortak yaşama kültürü henüz gelişme aşamasındadır. Hollanda’da göçmenlerin uyumu konusunda ilk hukuki düzenleme 1950 yılında, Almanya’da 1951 yılında, Türkiye’de 2014 yılında çıkarıldığı düşünüldüğünde, Türkiye’nin bu konuda emekleme aşamasında olduğu anlaşılacaktır.</a:t>
            </a:r>
          </a:p>
          <a:p>
            <a:endParaRPr lang="tr-TR" dirty="0"/>
          </a:p>
        </p:txBody>
      </p:sp>
    </p:spTree>
    <p:extLst>
      <p:ext uri="{BB962C8B-B14F-4D97-AF65-F5344CB8AC3E}">
        <p14:creationId xmlns:p14="http://schemas.microsoft.com/office/powerpoint/2010/main" val="7552994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Toplumsal Hareketlilik, Göç ve Mülteci</a:t>
            </a:r>
            <a:endParaRPr lang="tr-TR" dirty="0"/>
          </a:p>
        </p:txBody>
      </p:sp>
      <p:pic>
        <p:nvPicPr>
          <p:cNvPr id="5" name="Resim Yer Tutucusu 4"/>
          <p:cNvPicPr>
            <a:picLocks noGrp="1" noChangeAspect="1"/>
          </p:cNvPicPr>
          <p:nvPr>
            <p:ph type="pic" idx="1"/>
          </p:nvPr>
        </p:nvPicPr>
        <p:blipFill>
          <a:blip r:embed="rId2" cstate="print">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val="0"/>
              </a:ext>
            </a:extLst>
          </a:blip>
          <a:srcRect/>
          <a:stretch>
            <a:fillRect/>
          </a:stretch>
        </p:blipFill>
        <p:spPr/>
      </p:pic>
      <p:sp>
        <p:nvSpPr>
          <p:cNvPr id="4" name="Metin Yer Tutucusu 3"/>
          <p:cNvSpPr>
            <a:spLocks noGrp="1"/>
          </p:cNvSpPr>
          <p:nvPr>
            <p:ph type="body" sz="half" idx="2"/>
          </p:nvPr>
        </p:nvSpPr>
        <p:spPr/>
        <p:txBody>
          <a:bodyPr>
            <a:normAutofit fontScale="62500" lnSpcReduction="20000"/>
          </a:bodyPr>
          <a:lstStyle/>
          <a:p>
            <a:r>
              <a:rPr lang="tr-TR" sz="4000" b="1" dirty="0" smtClean="0"/>
              <a:t>Teşekkürler</a:t>
            </a:r>
            <a:r>
              <a:rPr lang="tr-TR" dirty="0" smtClean="0"/>
              <a:t>…</a:t>
            </a:r>
            <a:endParaRPr lang="tr-TR" dirty="0"/>
          </a:p>
        </p:txBody>
      </p:sp>
    </p:spTree>
    <p:extLst>
      <p:ext uri="{BB962C8B-B14F-4D97-AF65-F5344CB8AC3E}">
        <p14:creationId xmlns:p14="http://schemas.microsoft.com/office/powerpoint/2010/main" val="14229716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1027</TotalTime>
  <Words>1928</Words>
  <Application>Microsoft Office PowerPoint</Application>
  <PresentationFormat>Ekran Gösterisi (16:9)</PresentationFormat>
  <Paragraphs>166</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Üst Düzey</vt:lpstr>
      <vt:lpstr>TOPLUMSAL HAREKETLİLİK, GÖÇ VE MÜLTECİ </vt:lpstr>
      <vt:lpstr>Toplumsal Hareketlilik</vt:lpstr>
      <vt:lpstr>Toplumsal Hareketlilik</vt:lpstr>
      <vt:lpstr>Toplumsal Hareketliliği Etkileyen Durumlar</vt:lpstr>
      <vt:lpstr>Toplumsal Hareketlilik</vt:lpstr>
      <vt:lpstr>Toplumsal Hareketlilik</vt:lpstr>
      <vt:lpstr>Toplumsal Hareketliliğin Kökeni</vt:lpstr>
      <vt:lpstr>Lipset ve Bendix’in Araştırması</vt:lpstr>
      <vt:lpstr>TOPLUMSAL HAREKET BİÇİMLERİ </vt:lpstr>
      <vt:lpstr>TOPLUMSAL HAREKET KURAMLARI </vt:lpstr>
      <vt:lpstr>TOPLUMSAL HAREKET KURAMLARI </vt:lpstr>
      <vt:lpstr>Kollektif Davranış Yaklaşımı </vt:lpstr>
      <vt:lpstr>Sembolik Etkileşimli Yaklaşım </vt:lpstr>
      <vt:lpstr>Katma Değer Kuramı </vt:lpstr>
      <vt:lpstr>Göreli Yoksunluk Kuramı </vt:lpstr>
      <vt:lpstr>Rasyonel Tercih Kuramı</vt:lpstr>
      <vt:lpstr>Kaynak Hareketliliği Kuramı </vt:lpstr>
      <vt:lpstr>Yeni Toplumsal Hareketler Yaklaşımı </vt:lpstr>
      <vt:lpstr>GÖÇ </vt:lpstr>
      <vt:lpstr>Mülteci:</vt:lpstr>
      <vt:lpstr>GÖÇÜN NEDENLERİ</vt:lpstr>
      <vt:lpstr>GÖÇÜN NEDENLERİ</vt:lpstr>
      <vt:lpstr>GÖÇÜN NEDENLERİ</vt:lpstr>
      <vt:lpstr>GÖÇÜN NEDENLERİ</vt:lpstr>
      <vt:lpstr>Göç ve Uyum</vt:lpstr>
      <vt:lpstr>Göç ve Uyum</vt:lpstr>
      <vt:lpstr>Göç ve Uyum</vt:lpstr>
      <vt:lpstr>Göç ve Uyum</vt:lpstr>
      <vt:lpstr>Göç ve Uyum</vt:lpstr>
      <vt:lpstr>Göç ve Uyum</vt:lpstr>
      <vt:lpstr>Göç ve Uyum</vt:lpstr>
      <vt:lpstr>Uyum Sorununun Yapısı ve Öğeleri </vt:lpstr>
      <vt:lpstr>Uyum Sorununun Yapısı ve Öğeleri </vt:lpstr>
      <vt:lpstr>Göç ve Uyum</vt:lpstr>
      <vt:lpstr>Göç ve Uyum</vt:lpstr>
      <vt:lpstr>Suriyeli Sığınmacıların Uyum Sorunu </vt:lpstr>
      <vt:lpstr>Suriyeli Sığınmacıların Uyum Sorunu </vt:lpstr>
      <vt:lpstr>Suriyeli Sığınmacıların Uyum Sorunu </vt:lpstr>
      <vt:lpstr>Suriyeli Sığınmacıların Uyum Sorunu </vt:lpstr>
      <vt:lpstr>Suriyeli Sığınmacıların Uyum Sorunu </vt:lpstr>
      <vt:lpstr>Suriyeli Sığınmacıların Uyum Sorunu </vt:lpstr>
      <vt:lpstr>Toplumsal Hareketlilik, Göç ve Mülteci</vt:lpstr>
    </vt:vector>
  </TitlesOfParts>
  <Company>-=[By NeC]=-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TOPLUMSAL HAREKETLER, GÖÇ VE MÜLTECİ</dc:title>
  <dc:creator>merve</dc:creator>
  <cp:lastModifiedBy>merve</cp:lastModifiedBy>
  <cp:revision>32</cp:revision>
  <dcterms:created xsi:type="dcterms:W3CDTF">2020-12-31T10:18:33Z</dcterms:created>
  <dcterms:modified xsi:type="dcterms:W3CDTF">2021-01-07T10:21:51Z</dcterms:modified>
</cp:coreProperties>
</file>