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257" r:id="rId2"/>
    <p:sldId id="259" r:id="rId3"/>
    <p:sldId id="258" r:id="rId4"/>
    <p:sldId id="260" r:id="rId5"/>
    <p:sldId id="293" r:id="rId6"/>
    <p:sldId id="292" r:id="rId7"/>
    <p:sldId id="263" r:id="rId8"/>
    <p:sldId id="285" r:id="rId9"/>
    <p:sldId id="284" r:id="rId10"/>
    <p:sldId id="294" r:id="rId11"/>
    <p:sldId id="286" r:id="rId12"/>
    <p:sldId id="304" r:id="rId13"/>
    <p:sldId id="305" r:id="rId14"/>
    <p:sldId id="306" r:id="rId15"/>
    <p:sldId id="301" r:id="rId16"/>
    <p:sldId id="261" r:id="rId17"/>
    <p:sldId id="281" r:id="rId18"/>
    <p:sldId id="282" r:id="rId19"/>
    <p:sldId id="283" r:id="rId20"/>
    <p:sldId id="278" r:id="rId21"/>
    <p:sldId id="279" r:id="rId22"/>
    <p:sldId id="280" r:id="rId23"/>
    <p:sldId id="275" r:id="rId24"/>
    <p:sldId id="276" r:id="rId25"/>
    <p:sldId id="277" r:id="rId26"/>
    <p:sldId id="272" r:id="rId27"/>
    <p:sldId id="273" r:id="rId28"/>
    <p:sldId id="274" r:id="rId29"/>
    <p:sldId id="269" r:id="rId30"/>
    <p:sldId id="270" r:id="rId31"/>
    <p:sldId id="271" r:id="rId32"/>
    <p:sldId id="266" r:id="rId33"/>
    <p:sldId id="267" r:id="rId34"/>
    <p:sldId id="268" r:id="rId35"/>
    <p:sldId id="288" r:id="rId36"/>
    <p:sldId id="287" r:id="rId37"/>
    <p:sldId id="289" r:id="rId38"/>
    <p:sldId id="290" r:id="rId39"/>
    <p:sldId id="295" r:id="rId40"/>
    <p:sldId id="296" r:id="rId41"/>
    <p:sldId id="297" r:id="rId42"/>
    <p:sldId id="298" r:id="rId43"/>
    <p:sldId id="299" r:id="rId44"/>
    <p:sldId id="300" r:id="rId45"/>
    <p:sldId id="291" r:id="rId46"/>
    <p:sldId id="307" r:id="rId47"/>
    <p:sldId id="311" r:id="rId48"/>
    <p:sldId id="310" r:id="rId49"/>
    <p:sldId id="309" r:id="rId50"/>
    <p:sldId id="312" r:id="rId51"/>
    <p:sldId id="313" r:id="rId52"/>
    <p:sldId id="314" r:id="rId53"/>
    <p:sldId id="315" r:id="rId54"/>
    <p:sldId id="316" r:id="rId55"/>
    <p:sldId id="317" r:id="rId56"/>
    <p:sldId id="318" r:id="rId57"/>
    <p:sldId id="319" r:id="rId5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2" d="100"/>
          <a:sy n="102" d="100"/>
        </p:scale>
        <p:origin x="456"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08368-2244-4F4B-8337-65679BC50F5B}" type="datetimeFigureOut">
              <a:rPr lang="tr-TR" smtClean="0"/>
              <a:t>27.02.2021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9A859B-631B-41AE-9994-2B3E495EEA32}" type="slidenum">
              <a:rPr lang="tr-TR" smtClean="0"/>
              <a:t>‹#›</a:t>
            </a:fld>
            <a:endParaRPr lang="tr-TR"/>
          </a:p>
        </p:txBody>
      </p:sp>
    </p:spTree>
    <p:extLst>
      <p:ext uri="{BB962C8B-B14F-4D97-AF65-F5344CB8AC3E}">
        <p14:creationId xmlns:p14="http://schemas.microsoft.com/office/powerpoint/2010/main" val="3093619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2674CE4-FBD8-4481-AEFB-CA53E599A745}"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871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marL="171450" indent="-171450" rtl="0">
              <a:buFont typeface="Arial" panose="020B0604020202020204" pitchFamily="34" charset="0"/>
              <a:buChar char="•"/>
            </a:pPr>
            <a:r>
              <a:rPr lang="tr-TR" dirty="0"/>
              <a:t>Sununun izleyicilere sağlayacağı faydalar: Yetişkin kişiler, konunun onlar için neden önem taşıdığını bildiklerinde konuya daha fazla ilgi gösterir.</a:t>
            </a:r>
          </a:p>
          <a:p>
            <a:pPr marL="171450" indent="-171450" rtl="0">
              <a:buFont typeface="Arial" panose="020B0604020202020204" pitchFamily="34" charset="0"/>
              <a:buChar char="•"/>
            </a:pPr>
            <a:r>
              <a:rPr lang="tr-TR" dirty="0"/>
              <a:t>Sunucunun konuya dair uzmanlık düzeyi: Bu alandaki yeterliliğinizi kısaca açıklayın veya katılımcıların neden sizi dinlemesi gerektiğini ifade edin.</a:t>
            </a:r>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867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marL="171450" indent="-171450" rtl="0">
              <a:buFont typeface="Arial" panose="020B0604020202020204" pitchFamily="34" charset="0"/>
              <a:buChar char="•"/>
            </a:pPr>
            <a:r>
              <a:rPr lang="tr-TR" dirty="0"/>
              <a:t>Sununun izleyicilere sağlayacağı faydalar: Yetişkin kişiler, konunun onlar için neden önem taşıdığını bildiklerinde konuya daha fazla ilgi gösterir.</a:t>
            </a:r>
          </a:p>
          <a:p>
            <a:pPr marL="171450" indent="-171450" rtl="0">
              <a:buFont typeface="Arial" panose="020B0604020202020204" pitchFamily="34" charset="0"/>
              <a:buChar char="•"/>
            </a:pPr>
            <a:r>
              <a:rPr lang="tr-TR" dirty="0"/>
              <a:t>Sunucunun konuya dair uzmanlık düzeyi: Bu alandaki yeterliliğinizi kısaca açıklayın veya katılımcıların neden sizi dinlemesi gerektiğini ifade edin.</a:t>
            </a:r>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325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7217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69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6699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990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5723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9333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6323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7458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91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003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325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546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6897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105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997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5316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139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3542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9736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1946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6519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52162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96112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1077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35630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0307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5001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56590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500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31995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773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6979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17321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9322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2225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88517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7444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88519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74719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06104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4351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95511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1872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81579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61412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84621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90004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06669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48336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72704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3011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25091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0648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9" name="Dikdörtgen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3" name="Dikdörtgen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4" name="Dikdörtgen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5" name="Dikdörtgen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6" name="Dikdörtgen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7" name="Dikdörtgen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0" name="Yuvarlatılmış Dikdörtgen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1" name="Yuvarlatılmış Dikdörtgen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7" name="Dikdörtgen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10" name="Dikdörtgen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11" name="Dikdörtgen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8" name="Başlık 7"/>
          <p:cNvSpPr>
            <a:spLocks noGrp="1"/>
          </p:cNvSpPr>
          <p:nvPr>
            <p:ph type="ctrTitle"/>
          </p:nvPr>
        </p:nvSpPr>
        <p:spPr>
          <a:xfrm>
            <a:off x="609600" y="2389009"/>
            <a:ext cx="11277600" cy="1470025"/>
          </a:xfrm>
        </p:spPr>
        <p:txBody>
          <a:bodyPr rtlCol="0" anchor="b"/>
          <a:lstStyle>
            <a:lvl1pPr>
              <a:defRPr sz="4400">
                <a:solidFill>
                  <a:schemeClr val="bg1"/>
                </a:solidFill>
              </a:defRPr>
            </a:lvl1pPr>
          </a:lstStyle>
          <a:p>
            <a:pPr rtl="0"/>
            <a:r>
              <a:rPr lang="tr-TR" noProof="0"/>
              <a:t>Asıl başlık stilini düzenlemek için tıklayın</a:t>
            </a:r>
            <a:endParaRPr lang="tr-TR" noProof="0" dirty="0"/>
          </a:p>
        </p:txBody>
      </p:sp>
      <p:sp>
        <p:nvSpPr>
          <p:cNvPr id="9" name="Alt Başlık 8"/>
          <p:cNvSpPr>
            <a:spLocks noGrp="1"/>
          </p:cNvSpPr>
          <p:nvPr>
            <p:ph type="subTitle" idx="1"/>
          </p:nvPr>
        </p:nvSpPr>
        <p:spPr>
          <a:xfrm>
            <a:off x="609600" y="3899938"/>
            <a:ext cx="6604000" cy="1752600"/>
          </a:xfrm>
        </p:spPr>
        <p:txBody>
          <a:bodyPr rtlCol="0"/>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tr-TR" noProof="0"/>
              <a:t>Asıl alt başlık stilini düzenlemek için tıklayın</a:t>
            </a:r>
            <a:endParaRPr lang="tr-TR" noProof="0" dirty="0"/>
          </a:p>
        </p:txBody>
      </p:sp>
      <p:sp>
        <p:nvSpPr>
          <p:cNvPr id="17" name="Alt Bilgi Yer Tutucusu 16"/>
          <p:cNvSpPr>
            <a:spLocks noGrp="1"/>
          </p:cNvSpPr>
          <p:nvPr>
            <p:ph type="ftr" sz="quarter" idx="11"/>
          </p:nvPr>
        </p:nvSpPr>
        <p:spPr>
          <a:xfrm>
            <a:off x="7265116" y="4205288"/>
            <a:ext cx="1727200" cy="457200"/>
          </a:xfrm>
        </p:spPr>
        <p:txBody>
          <a:bodyPr rtlCol="0"/>
          <a:lstStyle>
            <a:lvl1pPr>
              <a:defRPr>
                <a:solidFill>
                  <a:schemeClr val="accent2">
                    <a:lumMod val="75000"/>
                  </a:schemeClr>
                </a:solidFill>
              </a:defRPr>
            </a:lvl1pPr>
          </a:lstStyle>
          <a:p>
            <a:pPr rtl="0"/>
            <a:r>
              <a:rPr lang="tr-TR" noProof="0" dirty="0"/>
              <a:t>Alt bilgi ekleme</a:t>
            </a:r>
          </a:p>
        </p:txBody>
      </p:sp>
      <p:sp>
        <p:nvSpPr>
          <p:cNvPr id="28" name="Tarih Yer Tutucusu 27"/>
          <p:cNvSpPr>
            <a:spLocks noGrp="1"/>
          </p:cNvSpPr>
          <p:nvPr>
            <p:ph type="dt" sz="half" idx="10"/>
          </p:nvPr>
        </p:nvSpPr>
        <p:spPr>
          <a:xfrm>
            <a:off x="9043832" y="4206240"/>
            <a:ext cx="1280160" cy="457200"/>
          </a:xfrm>
        </p:spPr>
        <p:txBody>
          <a:bodyPr rtlCol="0"/>
          <a:lstStyle>
            <a:lvl1pPr>
              <a:defRPr>
                <a:solidFill>
                  <a:schemeClr val="accent2">
                    <a:lumMod val="75000"/>
                  </a:schemeClr>
                </a:solidFill>
              </a:defRPr>
            </a:lvl1pPr>
          </a:lstStyle>
          <a:p>
            <a:fld id="{D65E5BB9-0FF7-46AE-A841-26C488D0FC8D}" type="datetime1">
              <a:rPr lang="tr-TR" smtClean="0"/>
              <a:t>27.02.2021</a:t>
            </a:fld>
            <a:endParaRPr lang="tr-TR" dirty="0"/>
          </a:p>
        </p:txBody>
      </p:sp>
      <p:sp>
        <p:nvSpPr>
          <p:cNvPr id="29" name="Slayt Numarası Yer Tutucusu 28"/>
          <p:cNvSpPr>
            <a:spLocks noGrp="1"/>
          </p:cNvSpPr>
          <p:nvPr>
            <p:ph type="sldNum" sz="quarter" idx="12"/>
          </p:nvPr>
        </p:nvSpPr>
        <p:spPr>
          <a:xfrm>
            <a:off x="11093451" y="1136"/>
            <a:ext cx="996949" cy="365760"/>
          </a:xfrm>
        </p:spPr>
        <p:txBody>
          <a:bodyPr rtlCol="0"/>
          <a:lstStyle>
            <a:lvl1pPr algn="r">
              <a:defRPr sz="1800">
                <a:solidFill>
                  <a:schemeClr val="bg1"/>
                </a:solidFill>
              </a:defRPr>
            </a:lvl1pPr>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91037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İçerik Yer Tutucusu 2"/>
          <p:cNvSpPr>
            <a:spLocks noGrp="1"/>
          </p:cNvSpPr>
          <p:nvPr>
            <p:ph idx="1"/>
          </p:nvPr>
        </p:nvSpPr>
        <p:spPr/>
        <p:txBody>
          <a:bodyPr rtlCol="0"/>
          <a:lstStyle>
            <a:lvl1pPr>
              <a:defRPr/>
            </a:lvl1pPr>
            <a:lvl5pPr>
              <a:defRPr/>
            </a:lvl5pPr>
            <a:lvl6pPr>
              <a:defRPr/>
            </a:lvl6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BBEB3DA1-F433-4E51-8382-36FC5818F351}" type="datetime1">
              <a:rPr lang="tr-TR" smtClean="0"/>
              <a:t>27.02.2021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11199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1968322"/>
            <a:ext cx="10363200" cy="1362075"/>
          </a:xfrm>
        </p:spPr>
        <p:txBody>
          <a:bodyPr rtlCol="0"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pPr rtl="0"/>
            <a:r>
              <a:rPr lang="tr-TR" noProof="0"/>
              <a:t>Asıl başlık stilini düzenlemek için tıklayın</a:t>
            </a:r>
            <a:endParaRPr kumimoji="0" lang="tr-TR" noProof="0" dirty="0"/>
          </a:p>
        </p:txBody>
      </p:sp>
      <p:sp>
        <p:nvSpPr>
          <p:cNvPr id="3" name="Metin Yer Tutucusu 2"/>
          <p:cNvSpPr>
            <a:spLocks noGrp="1"/>
          </p:cNvSpPr>
          <p:nvPr>
            <p:ph type="body" idx="1"/>
          </p:nvPr>
        </p:nvSpPr>
        <p:spPr>
          <a:xfrm>
            <a:off x="963084" y="3367088"/>
            <a:ext cx="10363200" cy="1509712"/>
          </a:xfrm>
        </p:spPr>
        <p:txBody>
          <a:bodyPr rtlCol="0"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tr-TR" noProof="0"/>
              <a:t>Asıl metin stillerini düzenlemek için tıklayın</a:t>
            </a:r>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2585D938-083A-4F22-934F-78F4916B7566}" type="datetime1">
              <a:rPr lang="tr-TR" smtClean="0"/>
              <a:t>27.02.2021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18543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İçerik Yer Tutucusu 2"/>
          <p:cNvSpPr>
            <a:spLocks noGrp="1"/>
          </p:cNvSpPr>
          <p:nvPr>
            <p:ph sz="half" idx="1"/>
          </p:nvPr>
        </p:nvSpPr>
        <p:spPr>
          <a:xfrm>
            <a:off x="609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4" name="İçerik Yer Tutucusu 3"/>
          <p:cNvSpPr>
            <a:spLocks noGrp="1"/>
          </p:cNvSpPr>
          <p:nvPr>
            <p:ph sz="half" idx="2"/>
          </p:nvPr>
        </p:nvSpPr>
        <p:spPr>
          <a:xfrm>
            <a:off x="6197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FCBD7780-88F5-4B68-B271-BF81643CB10F}" type="datetime1">
              <a:rPr lang="tr-TR" smtClean="0"/>
              <a:t>27.02.2021</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49671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p15:clr>
            <a:srgbClr val="FBAE40"/>
          </p15:clr>
        </p15:guide>
        <p15:guide id="1"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508000" y="1143000"/>
            <a:ext cx="11176000" cy="1069848"/>
          </a:xfrm>
        </p:spPr>
        <p:txBody>
          <a:bodyPr rtlCol="0" anchor="ctr"/>
          <a:lstStyle>
            <a:lvl1pPr>
              <a:defRPr sz="4000" b="0" i="0" cap="none" baseline="0"/>
            </a:lvl1pPr>
          </a:lstStyle>
          <a:p>
            <a:pPr rtl="0"/>
            <a:r>
              <a:rPr lang="tr-TR" noProof="0"/>
              <a:t>Asıl başlık stilini düzenlemek için tıklayın</a:t>
            </a:r>
            <a:endParaRPr lang="tr-TR" noProof="0" dirty="0"/>
          </a:p>
        </p:txBody>
      </p:sp>
      <p:sp>
        <p:nvSpPr>
          <p:cNvPr id="3" name="Metin Yer Tutucusu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tr-TR" noProof="0"/>
              <a:t>Asıl metin stillerini düzenlemek için tıklayın</a:t>
            </a:r>
          </a:p>
        </p:txBody>
      </p:sp>
      <p:sp>
        <p:nvSpPr>
          <p:cNvPr id="5" name="İçerik Yer Tutucusu 4"/>
          <p:cNvSpPr>
            <a:spLocks noGrp="1"/>
          </p:cNvSpPr>
          <p:nvPr>
            <p:ph sz="quarter" idx="2"/>
          </p:nvPr>
        </p:nvSpPr>
        <p:spPr>
          <a:xfrm>
            <a:off x="508000" y="2708519"/>
            <a:ext cx="5388864"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4" name="Metin Yer Tutucusu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tr-TR" noProof="0"/>
              <a:t>Asıl metin stillerini düzenlemek için tıklayın</a:t>
            </a:r>
          </a:p>
        </p:txBody>
      </p:sp>
      <p:sp>
        <p:nvSpPr>
          <p:cNvPr id="6" name="İçerik Yer Tutucusu 5"/>
          <p:cNvSpPr>
            <a:spLocks noGrp="1"/>
          </p:cNvSpPr>
          <p:nvPr>
            <p:ph sz="quarter" idx="4"/>
          </p:nvPr>
        </p:nvSpPr>
        <p:spPr>
          <a:xfrm>
            <a:off x="6291073" y="2708519"/>
            <a:ext cx="5389033"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28" name="Alt Bilgi Yer Tutucusu 27"/>
          <p:cNvSpPr>
            <a:spLocks noGrp="1"/>
          </p:cNvSpPr>
          <p:nvPr>
            <p:ph type="ftr" sz="quarter" idx="12"/>
          </p:nvPr>
        </p:nvSpPr>
        <p:spPr/>
        <p:txBody>
          <a:bodyPr rtlCol="0"/>
          <a:lstStyle/>
          <a:p>
            <a:pPr rtl="0"/>
            <a:r>
              <a:rPr lang="tr-TR" noProof="0" dirty="0"/>
              <a:t>Alt bilgi ekleme</a:t>
            </a:r>
          </a:p>
        </p:txBody>
      </p:sp>
      <p:sp>
        <p:nvSpPr>
          <p:cNvPr id="26" name="Tarih Yer Tutucusu 25"/>
          <p:cNvSpPr>
            <a:spLocks noGrp="1"/>
          </p:cNvSpPr>
          <p:nvPr>
            <p:ph type="dt" sz="half" idx="10"/>
          </p:nvPr>
        </p:nvSpPr>
        <p:spPr/>
        <p:txBody>
          <a:bodyPr rtlCol="0"/>
          <a:lstStyle>
            <a:lvl1pPr>
              <a:defRPr/>
            </a:lvl1pPr>
          </a:lstStyle>
          <a:p>
            <a:fld id="{A809118D-3F26-45A9-98F5-2BA5B1D87196}" type="datetime1">
              <a:rPr lang="tr-TR" smtClean="0"/>
              <a:t>27.02.2021</a:t>
            </a:fld>
            <a:endParaRPr lang="tr-TR" dirty="0"/>
          </a:p>
        </p:txBody>
      </p:sp>
      <p:sp>
        <p:nvSpPr>
          <p:cNvPr id="27" name="Slayt Numarası Yer Tutucusu 26"/>
          <p:cNvSpPr>
            <a:spLocks noGrp="1"/>
          </p:cNvSpPr>
          <p:nvPr>
            <p:ph type="sldNum" sz="quarter" idx="11"/>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1122661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1143000"/>
            <a:ext cx="10972800" cy="1069848"/>
          </a:xfrm>
        </p:spPr>
        <p:txBody>
          <a:bodyPr rtlCol="0" anchor="ctr"/>
          <a:lstStyle>
            <a:lvl1pPr>
              <a:defRPr sz="4000">
                <a:solidFill>
                  <a:schemeClr val="tx2"/>
                </a:solidFill>
              </a:defRPr>
            </a:lvl1pPr>
          </a:lstStyle>
          <a:p>
            <a:pPr rtl="0"/>
            <a:r>
              <a:rPr lang="tr-TR" noProof="0"/>
              <a:t>Asıl başlık stilini düzenlemek için tıklayın</a:t>
            </a:r>
            <a:endParaRPr lang="tr-TR" noProof="0" dirty="0"/>
          </a:p>
        </p:txBody>
      </p:sp>
      <p:sp>
        <p:nvSpPr>
          <p:cNvPr id="4" name="Alt Bilgi Yer Tutucusu 3"/>
          <p:cNvSpPr>
            <a:spLocks noGrp="1"/>
          </p:cNvSpPr>
          <p:nvPr>
            <p:ph type="ftr" sz="quarter" idx="11"/>
          </p:nvPr>
        </p:nvSpPr>
        <p:spPr>
          <a:xfrm>
            <a:off x="7010400" y="612648"/>
            <a:ext cx="1767840" cy="457200"/>
          </a:xfrm>
        </p:spPr>
        <p:txBody>
          <a:bodyPr rtlCol="0"/>
          <a:lstStyle/>
          <a:p>
            <a:pPr rtl="0"/>
            <a:r>
              <a:rPr lang="tr-TR" noProof="0" dirty="0"/>
              <a:t>Alt bilgi ekleme</a:t>
            </a:r>
          </a:p>
        </p:txBody>
      </p:sp>
      <p:sp>
        <p:nvSpPr>
          <p:cNvPr id="3" name="Tarih Yer Tutucusu 2"/>
          <p:cNvSpPr>
            <a:spLocks noGrp="1"/>
          </p:cNvSpPr>
          <p:nvPr>
            <p:ph type="dt" sz="half" idx="10"/>
          </p:nvPr>
        </p:nvSpPr>
        <p:spPr>
          <a:xfrm>
            <a:off x="8778240" y="612648"/>
            <a:ext cx="1276352" cy="457200"/>
          </a:xfrm>
        </p:spPr>
        <p:txBody>
          <a:bodyPr rtlCol="0"/>
          <a:lstStyle>
            <a:lvl1pPr>
              <a:defRPr/>
            </a:lvl1pPr>
          </a:lstStyle>
          <a:p>
            <a:fld id="{A68247F1-0477-4C84-A482-9AD0F3D98BCE}" type="datetime1">
              <a:rPr lang="tr-TR" smtClean="0"/>
              <a:t>27.02.2021</a:t>
            </a:fld>
            <a:endParaRPr lang="tr-TR" dirty="0"/>
          </a:p>
        </p:txBody>
      </p:sp>
      <p:sp>
        <p:nvSpPr>
          <p:cNvPr id="5" name="Slayt Numarası Yer Tutucusu 4"/>
          <p:cNvSpPr>
            <a:spLocks noGrp="1"/>
          </p:cNvSpPr>
          <p:nvPr>
            <p:ph type="sldNum" sz="quarter" idx="12"/>
          </p:nvPr>
        </p:nvSpPr>
        <p:spPr>
          <a:xfrm>
            <a:off x="10899648" y="2272"/>
            <a:ext cx="1016000" cy="365760"/>
          </a:xfrm>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501809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p>
            <a:pPr rtl="0"/>
            <a:r>
              <a:rPr lang="tr-TR" noProof="0" dirty="0"/>
              <a:t>Alt bilgi ekleme</a:t>
            </a:r>
          </a:p>
        </p:txBody>
      </p:sp>
      <p:sp>
        <p:nvSpPr>
          <p:cNvPr id="2" name="Tarih Yer Tutucusu 1"/>
          <p:cNvSpPr>
            <a:spLocks noGrp="1"/>
          </p:cNvSpPr>
          <p:nvPr>
            <p:ph type="dt" sz="half" idx="10"/>
          </p:nvPr>
        </p:nvSpPr>
        <p:spPr/>
        <p:txBody>
          <a:bodyPr rtlCol="0"/>
          <a:lstStyle>
            <a:lvl1pPr>
              <a:defRPr/>
            </a:lvl1pPr>
          </a:lstStyle>
          <a:p>
            <a:fld id="{7B08FACF-2CE4-4E3F-9C56-FF6B7706BD53}" type="datetime1">
              <a:rPr lang="tr-TR" smtClean="0"/>
              <a:t>27.02.2021</a:t>
            </a:fld>
            <a:endParaRPr lang="tr-TR" dirty="0"/>
          </a:p>
        </p:txBody>
      </p:sp>
      <p:sp>
        <p:nvSpPr>
          <p:cNvPr id="4" name="Slayt Numarası Yer Tutucusu 3"/>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536303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hasCustomPrompt="1"/>
          </p:nvPr>
        </p:nvSpPr>
        <p:spPr>
          <a:xfrm>
            <a:off x="7137995" y="1101970"/>
            <a:ext cx="4511040" cy="877824"/>
          </a:xfrm>
        </p:spPr>
        <p:txBody>
          <a:bodyPr rtlCol="0" anchor="b"/>
          <a:lstStyle>
            <a:lvl1pPr algn="l">
              <a:buNone/>
              <a:defRPr sz="1800" b="1"/>
            </a:lvl1pPr>
          </a:lstStyle>
          <a:p>
            <a:pPr rtl="0"/>
            <a:r>
              <a:rPr lang="tr-TR" noProof="0" dirty="0"/>
              <a:t>Asıl başlık stilini düzenle</a:t>
            </a:r>
          </a:p>
        </p:txBody>
      </p:sp>
      <p:sp>
        <p:nvSpPr>
          <p:cNvPr id="4" name="İçerik Yer Tutucusu 3"/>
          <p:cNvSpPr>
            <a:spLocks noGrp="1"/>
          </p:cNvSpPr>
          <p:nvPr>
            <p:ph sz="half" idx="1"/>
          </p:nvPr>
        </p:nvSpPr>
        <p:spPr>
          <a:xfrm>
            <a:off x="203200" y="776287"/>
            <a:ext cx="6803136" cy="5805083"/>
          </a:xfrm>
        </p:spPr>
        <p:txBody>
          <a:bodyPr rtlCol="0"/>
          <a:lstStyle>
            <a:lvl1pPr>
              <a:defRPr sz="3200"/>
            </a:lvl1pPr>
            <a:lvl2pPr>
              <a:defRPr sz="2800"/>
            </a:lvl2pPr>
            <a:lvl3pPr>
              <a:defRPr sz="2400"/>
            </a:lvl3pPr>
            <a:lvl4pPr>
              <a:defRPr sz="2000"/>
            </a:lvl4pPr>
            <a:lvl5pPr>
              <a:defRPr sz="20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3" name="Metin Yer Tutucusu 2"/>
          <p:cNvSpPr>
            <a:spLocks noGrp="1"/>
          </p:cNvSpPr>
          <p:nvPr>
            <p:ph type="body" idx="2"/>
          </p:nvPr>
        </p:nvSpPr>
        <p:spPr>
          <a:xfrm>
            <a:off x="7137995" y="2010727"/>
            <a:ext cx="4511040" cy="4580573"/>
          </a:xfrm>
        </p:spPr>
        <p:txBody>
          <a:bodyPr rtlCol="0"/>
          <a:lstStyle>
            <a:lvl1pPr marL="9144" indent="0">
              <a:buNone/>
              <a:defRPr sz="1400"/>
            </a:lvl1pPr>
            <a:lvl2pPr>
              <a:buNone/>
              <a:defRPr sz="1200"/>
            </a:lvl2pPr>
            <a:lvl3pPr>
              <a:buNone/>
              <a:defRPr sz="1000"/>
            </a:lvl3pPr>
            <a:lvl4pPr>
              <a:buNone/>
              <a:defRPr sz="900"/>
            </a:lvl4pPr>
            <a:lvl5pPr>
              <a:buNone/>
              <a:defRPr sz="900"/>
            </a:lvl5pPr>
          </a:lstStyle>
          <a:p>
            <a:pPr lvl="0" rtl="0" eaLnBrk="1" latinLnBrk="0" hangingPunct="1"/>
            <a:r>
              <a:rPr lang="tr-TR" noProof="0"/>
              <a:t>Asıl metin stillerini düzenlemek için tıklayın</a:t>
            </a:r>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2E35D3D8-612C-468E-A84E-3A627DD1C282}" type="datetime1">
              <a:rPr lang="tr-TR" smtClean="0"/>
              <a:t>27.02.2021</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98233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7253913" y="1109161"/>
            <a:ext cx="782404" cy="4681637"/>
          </a:xfrm>
        </p:spPr>
        <p:txBody>
          <a:bodyPr vert="vert270" lIns="45720" tIns="0" rIns="45720" rtlCol="0" anchor="t"/>
          <a:lstStyle>
            <a:lvl1pPr algn="ctr">
              <a:buNone/>
              <a:defRPr sz="2000" b="1"/>
            </a:lvl1pPr>
          </a:lstStyle>
          <a:p>
            <a:pPr rtl="0"/>
            <a:r>
              <a:rPr lang="tr-TR" noProof="0"/>
              <a:t>Asıl başlık stilini düzenlemek için tıklayın</a:t>
            </a:r>
            <a:endParaRPr lang="tr-TR" noProof="0" dirty="0"/>
          </a:p>
        </p:txBody>
      </p:sp>
      <p:sp>
        <p:nvSpPr>
          <p:cNvPr id="3" name="Resim Yer Tutucusu 2" descr="Resim eklemek için boş yer tutucu. Yer tutucuya tıklayın ve eklemek istediğiniz resmi seçin"/>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rtlCol="0"/>
          <a:lstStyle>
            <a:lvl1pPr marL="0" indent="0">
              <a:buNone/>
              <a:defRPr sz="3200"/>
            </a:lvl1pPr>
          </a:lstStyle>
          <a:p>
            <a:pPr rtl="0"/>
            <a:r>
              <a:rPr lang="tr-TR" noProof="0"/>
              <a:t>Resim eklemek için simgeye tıklayın</a:t>
            </a:r>
            <a:endParaRPr kumimoji="0" lang="tr-TR" noProof="0" dirty="0"/>
          </a:p>
        </p:txBody>
      </p:sp>
      <p:sp>
        <p:nvSpPr>
          <p:cNvPr id="4" name="Metin Yer Tutucusu 3"/>
          <p:cNvSpPr>
            <a:spLocks noGrp="1"/>
          </p:cNvSpPr>
          <p:nvPr>
            <p:ph type="body" sz="half" idx="2"/>
          </p:nvPr>
        </p:nvSpPr>
        <p:spPr>
          <a:xfrm>
            <a:off x="8117924" y="3274309"/>
            <a:ext cx="3454400" cy="2516489"/>
          </a:xfrm>
        </p:spPr>
        <p:txBody>
          <a:bodyPr lIns="0" tIns="0" rIns="45720" rtlCol="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rtl="0" eaLnBrk="1" latinLnBrk="0" hangingPunct="1"/>
            <a:r>
              <a:rPr lang="tr-TR" noProof="0"/>
              <a:t>Asıl metin stillerini düzenlemek için tıklayın</a:t>
            </a:r>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7C27B32F-0347-4897-AC22-D3683AAC703C}" type="datetime1">
              <a:rPr lang="tr-TR" smtClean="0"/>
              <a:t>27.02.2021</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785286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Dikey Metin Yer Tutucusu 2"/>
          <p:cNvSpPr>
            <a:spLocks noGrp="1"/>
          </p:cNvSpPr>
          <p:nvPr>
            <p:ph type="body" orient="vert" idx="1"/>
          </p:nvPr>
        </p:nvSpPr>
        <p:spPr/>
        <p:txBody>
          <a:bodyPr vert="eaVert" rtlCol="0"/>
          <a:lstStyle>
            <a:lvl1pPr>
              <a:defRPr/>
            </a:lvl1pPr>
            <a:lvl5pPr>
              <a:defRPr/>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AC62B265-A0E0-4CE9-A0C6-291963EB1CD2}" type="datetime1">
              <a:rPr lang="tr-TR" smtClean="0"/>
              <a:t>27.02.2021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518206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hasCustomPrompt="1"/>
          </p:nvPr>
        </p:nvSpPr>
        <p:spPr>
          <a:xfrm>
            <a:off x="9042400" y="1143000"/>
            <a:ext cx="2540000" cy="5448300"/>
          </a:xfrm>
        </p:spPr>
        <p:txBody>
          <a:bodyPr vert="eaVert" rtlCol="0"/>
          <a:lstStyle>
            <a:lvl1pPr>
              <a:defRPr/>
            </a:lvl1pPr>
          </a:lstStyle>
          <a:p>
            <a:pPr rtl="0"/>
            <a:r>
              <a:rPr lang="tr-TR" noProof="0" dirty="0"/>
              <a:t>Asıl başlık stilini düzenle</a:t>
            </a:r>
          </a:p>
        </p:txBody>
      </p:sp>
      <p:sp>
        <p:nvSpPr>
          <p:cNvPr id="3" name="Dikey Metin Yer Tutucusu 2"/>
          <p:cNvSpPr>
            <a:spLocks noGrp="1"/>
          </p:cNvSpPr>
          <p:nvPr>
            <p:ph type="body" orient="vert" idx="1" hasCustomPrompt="1"/>
          </p:nvPr>
        </p:nvSpPr>
        <p:spPr>
          <a:xfrm>
            <a:off x="609600" y="1143000"/>
            <a:ext cx="8331200" cy="5448300"/>
          </a:xfrm>
        </p:spPr>
        <p:txBody>
          <a:bodyPr vert="eaVert" rtlCol="0"/>
          <a:lstStyle>
            <a:lvl5pPr>
              <a:defRPr/>
            </a:lvl5pPr>
          </a:lstStyle>
          <a:p>
            <a:pPr lvl="0" rtl="0" eaLnBrk="1" latinLnBrk="0" hangingPunct="1"/>
            <a:r>
              <a:rPr lang="tr-TR" noProof="0" dirty="0"/>
              <a:t>Asıl metin stillerini düzenlemek için tıklayın</a:t>
            </a:r>
          </a:p>
          <a:p>
            <a:pPr lvl="1" rtl="0" eaLnBrk="1" latinLnBrk="0" hangingPunct="1"/>
            <a:r>
              <a:rPr lang="tr-TR" noProof="0" dirty="0"/>
              <a:t>İkinci düzey</a:t>
            </a:r>
          </a:p>
          <a:p>
            <a:pPr lvl="2" rtl="0" eaLnBrk="1" latinLnBrk="0" hangingPunct="1"/>
            <a:r>
              <a:rPr lang="tr-TR" noProof="0" dirty="0"/>
              <a:t>Üçüncü düzey</a:t>
            </a:r>
          </a:p>
          <a:p>
            <a:pPr lvl="3" rtl="0" eaLnBrk="1" latinLnBrk="0" hangingPunct="1"/>
            <a:r>
              <a:rPr lang="tr-TR" noProof="0" dirty="0"/>
              <a:t>Dördüncü düzey</a:t>
            </a:r>
          </a:p>
          <a:p>
            <a:pPr lvl="4" rtl="0" eaLnBrk="1" latinLnBrk="0" hangingPunct="1"/>
            <a:r>
              <a:rPr lang="tr-TR" noProof="0" dirty="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07317F5C-70F4-4809-A718-9BDC88912A7E}" type="datetime1">
              <a:rPr lang="tr-TR" smtClean="0"/>
              <a:t>27.02.2021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130199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Dikdörtgen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9" name="Dikdörtgen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0" name="Dikdörtgen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1" name="Dikdörtgen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2" name="Dikdörtgen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3" name="Yuvarlatılmış Dikdörtgen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4" name="Yuvarlatılmış Dikdörtgen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5" name="Dikdörtgen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6" name="Dikdörtgen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7" name="Dikdörtgen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8" name="Dikdörtgen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9" name="Dikdörtgen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40" name="Dikdörtgen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2" name="Başlık Yer Tutucusu 21"/>
          <p:cNvSpPr>
            <a:spLocks noGrp="1"/>
          </p:cNvSpPr>
          <p:nvPr>
            <p:ph type="title"/>
          </p:nvPr>
        </p:nvSpPr>
        <p:spPr>
          <a:xfrm>
            <a:off x="609600" y="1143000"/>
            <a:ext cx="10972800" cy="1066800"/>
          </a:xfrm>
          <a:prstGeom prst="rect">
            <a:avLst/>
          </a:prstGeom>
        </p:spPr>
        <p:txBody>
          <a:bodyPr vert="horz" rtlCol="0" anchor="ctr">
            <a:normAutofit/>
          </a:bodyPr>
          <a:lstStyle/>
          <a:p>
            <a:pPr rtl="0"/>
            <a:r>
              <a:rPr lang="tr-TR" noProof="0" dirty="0"/>
              <a:t>Asıl başlık stilini düzenlemek için tıklayın</a:t>
            </a:r>
          </a:p>
        </p:txBody>
      </p:sp>
      <p:sp>
        <p:nvSpPr>
          <p:cNvPr id="13" name="Metin Yer Tutucusu 12"/>
          <p:cNvSpPr>
            <a:spLocks noGrp="1"/>
          </p:cNvSpPr>
          <p:nvPr>
            <p:ph type="body" idx="1"/>
          </p:nvPr>
        </p:nvSpPr>
        <p:spPr>
          <a:xfrm>
            <a:off x="609600" y="2249424"/>
            <a:ext cx="10972800" cy="4325112"/>
          </a:xfrm>
          <a:prstGeom prst="rect">
            <a:avLst/>
          </a:prstGeom>
        </p:spPr>
        <p:txBody>
          <a:bodyPr vert="horz" rtlCol="0">
            <a:normAutofit/>
          </a:bodyPr>
          <a:lstStyle/>
          <a:p>
            <a:pPr lvl="0" rtl="0"/>
            <a:r>
              <a:rPr lang="tr-TR" noProof="0" dirty="0"/>
              <a:t>Asıl metin stillerini düzenle</a:t>
            </a:r>
          </a:p>
          <a:p>
            <a:pPr lvl="1" rtl="0"/>
            <a:r>
              <a:rPr lang="tr-TR" noProof="0" dirty="0"/>
              <a:t>İkinci düzey</a:t>
            </a:r>
          </a:p>
          <a:p>
            <a:pPr lvl="2" rtl="0"/>
            <a:r>
              <a:rPr lang="tr-TR" noProof="0" dirty="0"/>
              <a:t>Üçüncü düzey</a:t>
            </a:r>
          </a:p>
          <a:p>
            <a:pPr lvl="3" rtl="0"/>
            <a:r>
              <a:rPr lang="tr-TR" noProof="0" dirty="0"/>
              <a:t>Dördüncü düzey</a:t>
            </a:r>
          </a:p>
          <a:p>
            <a:pPr lvl="4" rtl="0"/>
            <a:r>
              <a:rPr lang="tr-TR" noProof="0" dirty="0"/>
              <a:t>Beşinci düzey</a:t>
            </a:r>
          </a:p>
        </p:txBody>
      </p:sp>
      <p:sp>
        <p:nvSpPr>
          <p:cNvPr id="3" name="Alt Bilgi Yer Tutucusu 2"/>
          <p:cNvSpPr>
            <a:spLocks noGrp="1"/>
          </p:cNvSpPr>
          <p:nvPr>
            <p:ph type="ftr" sz="quarter" idx="3"/>
          </p:nvPr>
        </p:nvSpPr>
        <p:spPr>
          <a:xfrm>
            <a:off x="7010400" y="612648"/>
            <a:ext cx="1767840" cy="457200"/>
          </a:xfrm>
          <a:prstGeom prst="rect">
            <a:avLst/>
          </a:prstGeom>
        </p:spPr>
        <p:txBody>
          <a:bodyPr vert="horz" rtlCol="0"/>
          <a:lstStyle>
            <a:lvl1pPr algn="r" eaLnBrk="1" latinLnBrk="0" hangingPunct="1">
              <a:defRPr kumimoji="0" sz="1100">
                <a:solidFill>
                  <a:schemeClr val="accent2">
                    <a:lumMod val="75000"/>
                  </a:schemeClr>
                </a:solidFill>
              </a:defRPr>
            </a:lvl1pPr>
          </a:lstStyle>
          <a:p>
            <a:pPr rtl="0"/>
            <a:r>
              <a:rPr lang="tr-TR" noProof="0" dirty="0"/>
              <a:t>Alt bilgi ekleme</a:t>
            </a:r>
          </a:p>
        </p:txBody>
      </p:sp>
      <p:sp>
        <p:nvSpPr>
          <p:cNvPr id="14" name="Tarih Yer Tutucusu 13"/>
          <p:cNvSpPr>
            <a:spLocks noGrp="1"/>
          </p:cNvSpPr>
          <p:nvPr>
            <p:ph type="dt" sz="half" idx="2"/>
          </p:nvPr>
        </p:nvSpPr>
        <p:spPr>
          <a:xfrm>
            <a:off x="8782048" y="612648"/>
            <a:ext cx="1276352" cy="457200"/>
          </a:xfrm>
          <a:prstGeom prst="rect">
            <a:avLst/>
          </a:prstGeom>
        </p:spPr>
        <p:txBody>
          <a:bodyPr vert="horz" rtlCol="0"/>
          <a:lstStyle>
            <a:lvl1pPr algn="l" eaLnBrk="1" latinLnBrk="0" hangingPunct="1">
              <a:defRPr kumimoji="0" sz="1100">
                <a:solidFill>
                  <a:schemeClr val="accent2">
                    <a:lumMod val="75000"/>
                  </a:schemeClr>
                </a:solidFill>
              </a:defRPr>
            </a:lvl1pPr>
          </a:lstStyle>
          <a:p>
            <a:fld id="{2C665BF0-BC57-42C3-A02D-95FDE0A46E51}" type="datetime1">
              <a:rPr lang="tr-TR" smtClean="0"/>
              <a:t>27.02.2021</a:t>
            </a:fld>
            <a:endParaRPr lang="tr-TR" dirty="0"/>
          </a:p>
        </p:txBody>
      </p:sp>
      <p:sp>
        <p:nvSpPr>
          <p:cNvPr id="23" name="Slayt Numarası Yer Tutucusu 22"/>
          <p:cNvSpPr>
            <a:spLocks noGrp="1"/>
          </p:cNvSpPr>
          <p:nvPr>
            <p:ph type="sldNum" sz="quarter" idx="4"/>
          </p:nvPr>
        </p:nvSpPr>
        <p:spPr>
          <a:xfrm>
            <a:off x="10899648" y="2272"/>
            <a:ext cx="1016000" cy="365760"/>
          </a:xfrm>
          <a:prstGeom prst="rect">
            <a:avLst/>
          </a:prstGeom>
        </p:spPr>
        <p:txBody>
          <a:bodyPr vert="horz" rtlCol="0" anchor="b"/>
          <a:lstStyle>
            <a:lvl1pPr algn="r" eaLnBrk="1" latinLnBrk="0" hangingPunct="1">
              <a:defRPr kumimoji="0" sz="1800">
                <a:solidFill>
                  <a:srgbClr val="FFFFFF"/>
                </a:solidFill>
              </a:defRPr>
            </a:lvl1pPr>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461115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p15:clr>
            <a:srgbClr val="F26B43"/>
          </p15:clr>
        </p15:guide>
        <p15:guide id="1" pos="3840">
          <p15:clr>
            <a:srgbClr val="F26B43"/>
          </p15:clr>
        </p15:guide>
        <p15:guide id="2" orient="horz" pos="415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60868" y="3327399"/>
            <a:ext cx="11607800" cy="1032933"/>
          </a:xfrm>
        </p:spPr>
        <p:txBody>
          <a:bodyPr rtlCol="0">
            <a:normAutofit fontScale="90000"/>
          </a:bodyPr>
          <a:lstStyle/>
          <a:p>
            <a:br>
              <a:rPr lang="tr-TR" dirty="0"/>
            </a:br>
            <a:br>
              <a:rPr lang="tr-TR" dirty="0"/>
            </a:br>
            <a:br>
              <a:rPr lang="tr-TR" dirty="0"/>
            </a:br>
            <a:br>
              <a:rPr lang="tr-TR" b="1" dirty="0">
                <a:solidFill>
                  <a:srgbClr val="FFFF00"/>
                </a:solidFill>
              </a:rPr>
            </a:br>
            <a:br>
              <a:rPr lang="tr-TR" b="1" dirty="0">
                <a:solidFill>
                  <a:srgbClr val="FFFF00"/>
                </a:solidFill>
              </a:rPr>
            </a:br>
            <a:br>
              <a:rPr lang="tr-TR" dirty="0"/>
            </a:br>
            <a:br>
              <a:rPr lang="tr-TR" dirty="0"/>
            </a:br>
            <a:r>
              <a:rPr lang="tr-TR" sz="4900" b="1" dirty="0">
                <a:solidFill>
                  <a:schemeClr val="accent6">
                    <a:lumMod val="20000"/>
                    <a:lumOff val="80000"/>
                  </a:schemeClr>
                </a:solidFill>
              </a:rPr>
              <a:t> </a:t>
            </a:r>
            <a:br>
              <a:rPr lang="tr-TR" sz="4900" b="1" dirty="0">
                <a:solidFill>
                  <a:schemeClr val="accent6">
                    <a:lumMod val="20000"/>
                    <a:lumOff val="80000"/>
                  </a:schemeClr>
                </a:solidFill>
              </a:rPr>
            </a:br>
            <a:br>
              <a:rPr lang="tr-TR" sz="4900" b="1" dirty="0">
                <a:solidFill>
                  <a:schemeClr val="accent6">
                    <a:lumMod val="20000"/>
                    <a:lumOff val="80000"/>
                  </a:schemeClr>
                </a:solidFill>
              </a:rPr>
            </a:br>
            <a:br>
              <a:rPr lang="tr-TR" sz="4900" b="1" dirty="0">
                <a:solidFill>
                  <a:schemeClr val="accent6">
                    <a:lumMod val="20000"/>
                    <a:lumOff val="80000"/>
                  </a:schemeClr>
                </a:solidFill>
              </a:rPr>
            </a:br>
            <a:r>
              <a:rPr lang="tr-TR" sz="4900" b="1" dirty="0">
                <a:solidFill>
                  <a:schemeClr val="accent6">
                    <a:lumMod val="20000"/>
                    <a:lumOff val="80000"/>
                  </a:schemeClr>
                </a:solidFill>
              </a:rPr>
              <a:t>DİN SOSYOLOJİSİNİN KONUSU, YÖNTEMİ</a:t>
            </a:r>
            <a:br>
              <a:rPr lang="tr-TR" sz="4900" b="1" dirty="0">
                <a:solidFill>
                  <a:schemeClr val="accent6">
                    <a:lumMod val="20000"/>
                    <a:lumOff val="80000"/>
                  </a:schemeClr>
                </a:solidFill>
              </a:rPr>
            </a:br>
            <a:r>
              <a:rPr lang="tr-TR" sz="4900" b="1" dirty="0">
                <a:solidFill>
                  <a:schemeClr val="accent6">
                    <a:lumMod val="20000"/>
                    <a:lumOff val="80000"/>
                  </a:schemeClr>
                </a:solidFill>
              </a:rPr>
              <a:t>DİNE SOSYOLOJİK YAKLAŞIM</a:t>
            </a:r>
            <a:br>
              <a:rPr lang="tr-TR" sz="4900" b="1" dirty="0">
                <a:solidFill>
                  <a:schemeClr val="accent6">
                    <a:lumMod val="20000"/>
                    <a:lumOff val="80000"/>
                  </a:schemeClr>
                </a:solidFill>
              </a:rPr>
            </a:br>
            <a:br>
              <a:rPr lang="tr-TR" dirty="0"/>
            </a:br>
            <a:endParaRPr lang="tr-TR" dirty="0"/>
          </a:p>
        </p:txBody>
      </p:sp>
      <p:sp>
        <p:nvSpPr>
          <p:cNvPr id="3" name="Alt Başlık 2"/>
          <p:cNvSpPr>
            <a:spLocks noGrp="1"/>
          </p:cNvSpPr>
          <p:nvPr>
            <p:ph type="subTitle" idx="1"/>
          </p:nvPr>
        </p:nvSpPr>
        <p:spPr>
          <a:xfrm>
            <a:off x="532660" y="4360332"/>
            <a:ext cx="6553940" cy="1292206"/>
          </a:xfrm>
        </p:spPr>
        <p:txBody>
          <a:bodyPr rtlCol="0">
            <a:normAutofit/>
          </a:bodyPr>
          <a:lstStyle/>
          <a:p>
            <a:pPr rtl="0"/>
            <a:r>
              <a:rPr lang="tr-TR" sz="2800" b="1" dirty="0" err="1"/>
              <a:t>Prof.Dr.Erkan</a:t>
            </a:r>
            <a:r>
              <a:rPr lang="tr-TR" sz="2800" b="1" dirty="0"/>
              <a:t> PERŞEMBE</a:t>
            </a:r>
          </a:p>
          <a:p>
            <a:pPr rtl="0"/>
            <a:endParaRPr lang="tr-TR" sz="2600" b="1" dirty="0"/>
          </a:p>
        </p:txBody>
      </p:sp>
      <p:sp>
        <p:nvSpPr>
          <p:cNvPr id="4" name="Slayt Numarası Yer Tutucusu 3">
            <a:extLst>
              <a:ext uri="{FF2B5EF4-FFF2-40B4-BE49-F238E27FC236}">
                <a16:creationId xmlns:a16="http://schemas.microsoft.com/office/drawing/2014/main" id="{BFC0B021-3842-4BDB-8004-F0F7A74069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Dikdörtgen 4">
            <a:extLst>
              <a:ext uri="{FF2B5EF4-FFF2-40B4-BE49-F238E27FC236}">
                <a16:creationId xmlns:a16="http://schemas.microsoft.com/office/drawing/2014/main" id="{2D827E2D-A34E-484F-B7AF-6E054C9C232E}"/>
              </a:ext>
            </a:extLst>
          </p:cNvPr>
          <p:cNvSpPr/>
          <p:nvPr/>
        </p:nvSpPr>
        <p:spPr>
          <a:xfrm>
            <a:off x="532660" y="463204"/>
            <a:ext cx="8371641"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5400" b="1" i="0" u="none" strike="noStrike" kern="1200" cap="none" spc="0" normalizeH="0" baseline="0" noProof="0" dirty="0">
                <a:ln>
                  <a:noFill/>
                </a:ln>
                <a:solidFill>
                  <a:srgbClr val="FFFF00"/>
                </a:solidFill>
                <a:effectLst/>
                <a:uLnTx/>
                <a:uFillTx/>
                <a:latin typeface="Calibri" panose="020F0502020204030204"/>
                <a:ea typeface="+mn-ea"/>
                <a:cs typeface="+mn-cs"/>
              </a:rPr>
              <a:t>DİN SOSYOLOJİSİ  -  I</a:t>
            </a:r>
            <a:endParaRPr kumimoji="0" lang="tr-TR" sz="5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p>
          <a:p>
            <a:pPr marL="411480" lvl="1" indent="0">
              <a:buNone/>
            </a:pPr>
            <a:r>
              <a:rPr lang="tr-TR" sz="4000" b="1" dirty="0">
                <a:solidFill>
                  <a:schemeClr val="tx1"/>
                </a:solidFill>
              </a:rPr>
              <a:t>	</a:t>
            </a:r>
            <a:r>
              <a:rPr lang="tr-TR" sz="4800" b="1" dirty="0">
                <a:solidFill>
                  <a:srgbClr val="C00000"/>
                </a:solidFill>
              </a:rPr>
              <a:t>Sosyoloji</a:t>
            </a:r>
            <a:r>
              <a:rPr lang="tr-TR" sz="4800" b="1" dirty="0">
                <a:solidFill>
                  <a:schemeClr val="tx1"/>
                </a:solidFill>
              </a:rPr>
              <a:t>; toplumsal yapıyı oluşturan insan ilişkilerini, bu etkileşimler  sonucu ortaya çıkan toplumsal grupları, örgütlenmeleri, toplumsal sorunları, toplumun değişiminde etkili olan</a:t>
            </a:r>
          </a:p>
          <a:p>
            <a:pPr marL="411480" lvl="1" indent="0">
              <a:buNone/>
            </a:pPr>
            <a:r>
              <a:rPr lang="tr-TR" sz="4800" b="1" dirty="0">
                <a:solidFill>
                  <a:schemeClr val="tx1"/>
                </a:solidFill>
              </a:rPr>
              <a:t> faktörleri araştıran bilim dalı olarak </a:t>
            </a:r>
          </a:p>
          <a:p>
            <a:pPr marL="411480" lvl="1" indent="0">
              <a:buNone/>
            </a:pPr>
            <a:r>
              <a:rPr lang="tr-TR" sz="4800" b="1" dirty="0">
                <a:solidFill>
                  <a:schemeClr val="tx1"/>
                </a:solidFill>
              </a:rPr>
              <a:t> tanımlanabilir.</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86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48575" y="488272"/>
            <a:ext cx="10067277" cy="621437"/>
          </a:xfrm>
        </p:spPr>
        <p:txBody>
          <a:bodyPr rtlCol="0">
            <a:normAutofit fontScale="90000"/>
          </a:bodyPr>
          <a:lstStyle/>
          <a:p>
            <a:pPr rtl="0"/>
            <a:r>
              <a:rPr lang="tr-TR" sz="4900" b="1" dirty="0">
                <a:solidFill>
                  <a:srgbClr val="C00000"/>
                </a:solidFill>
              </a:rPr>
              <a:t>   Din Sosyolojisinin konusu</a:t>
            </a:r>
            <a:endParaRPr lang="tr-TR" b="1" dirty="0">
              <a:solidFill>
                <a:srgbClr val="C00000"/>
              </a:solidFill>
            </a:endParaRPr>
          </a:p>
        </p:txBody>
      </p:sp>
      <p:sp>
        <p:nvSpPr>
          <p:cNvPr id="5" name="İçerik Yer Tutucusu 4">
            <a:extLst>
              <a:ext uri="{FF2B5EF4-FFF2-40B4-BE49-F238E27FC236}">
                <a16:creationId xmlns:a16="http://schemas.microsoft.com/office/drawing/2014/main" id="{475BAEEE-852B-4677-A498-78FF4B834080}"/>
              </a:ext>
            </a:extLst>
          </p:cNvPr>
          <p:cNvSpPr>
            <a:spLocks noGrp="1"/>
          </p:cNvSpPr>
          <p:nvPr>
            <p:ph idx="1"/>
          </p:nvPr>
        </p:nvSpPr>
        <p:spPr>
          <a:xfrm>
            <a:off x="177553" y="1180731"/>
            <a:ext cx="11738095" cy="5393806"/>
          </a:xfrm>
        </p:spPr>
        <p:txBody>
          <a:bodyPr>
            <a:normAutofit fontScale="92500"/>
          </a:bodyPr>
          <a:lstStyle/>
          <a:p>
            <a:pPr marL="0" lvl="0" indent="0" algn="just" defTabSz="457200">
              <a:spcBef>
                <a:spcPct val="20000"/>
              </a:spcBef>
              <a:spcAft>
                <a:spcPts val="600"/>
              </a:spcAft>
              <a:buClr>
                <a:srgbClr val="FF9000"/>
              </a:buClr>
              <a:buNone/>
            </a:pPr>
            <a:r>
              <a:rPr lang="tr-TR" sz="3200" b="1" dirty="0">
                <a:solidFill>
                  <a:schemeClr val="tx1"/>
                </a:solidFill>
                <a:latin typeface="Calibri" pitchFamily="34" charset="0"/>
              </a:rPr>
              <a:t>	</a:t>
            </a:r>
            <a:r>
              <a:rPr lang="tr-TR" sz="4000" b="1" dirty="0" err="1">
                <a:solidFill>
                  <a:schemeClr val="tx1"/>
                </a:solidFill>
                <a:latin typeface="Calibri" pitchFamily="34" charset="0"/>
              </a:rPr>
              <a:t>Sosyoloji’nin</a:t>
            </a:r>
            <a:r>
              <a:rPr lang="tr-TR" sz="4000" b="1" dirty="0">
                <a:solidFill>
                  <a:schemeClr val="tx1"/>
                </a:solidFill>
                <a:latin typeface="Calibri" pitchFamily="34" charset="0"/>
              </a:rPr>
              <a:t> alt bilim alanları arasında Din Sosyolojisi, dinin topluma etkileri ve toplumsal yapıdan etkilenme boyutlarını, dinin veya dini grupların ortaya çıktığı toplumsal koşullar, dini hayatın değişiminde rol oynayan etkenler, toplumun </a:t>
            </a:r>
            <a:r>
              <a:rPr lang="tr-TR" sz="4000" b="1" dirty="0" err="1">
                <a:solidFill>
                  <a:schemeClr val="tx1"/>
                </a:solidFill>
                <a:latin typeface="Calibri" pitchFamily="34" charset="0"/>
              </a:rPr>
              <a:t>tabakalaşması</a:t>
            </a:r>
            <a:r>
              <a:rPr lang="tr-TR" sz="4000" b="1" dirty="0">
                <a:solidFill>
                  <a:schemeClr val="tx1"/>
                </a:solidFill>
                <a:latin typeface="Calibri" pitchFamily="34" charset="0"/>
              </a:rPr>
              <a:t>, hareketliliği ve farklılaşmasının belli toplumsal kategorilere göre din üzerindeki etkilerini, dini inanç ve bağlanışlara dayalı dindarlık düzeyinin artması ya da eksilmesini kendi koşulları içinde araştıran bilim dalıdır.</a:t>
            </a:r>
          </a:p>
          <a:p>
            <a:pPr marL="0" lvl="0" indent="0" algn="just" defTabSz="457200">
              <a:spcBef>
                <a:spcPct val="20000"/>
              </a:spcBef>
              <a:spcAft>
                <a:spcPts val="600"/>
              </a:spcAft>
              <a:buClr>
                <a:srgbClr val="FF9000"/>
              </a:buClr>
              <a:buNone/>
            </a:pPr>
            <a:endParaRPr lang="tr-TR" sz="3200" b="1" dirty="0">
              <a:solidFill>
                <a:schemeClr val="tx1"/>
              </a:solidFill>
              <a:latin typeface="Calibri" pitchFamily="34" charset="0"/>
            </a:endParaRPr>
          </a:p>
          <a:p>
            <a:pPr marL="0" lvl="0" indent="0" algn="just" defTabSz="457200">
              <a:spcBef>
                <a:spcPct val="20000"/>
              </a:spcBef>
              <a:spcAft>
                <a:spcPts val="600"/>
              </a:spcAft>
              <a:buClr>
                <a:srgbClr val="FF9000"/>
              </a:buClr>
              <a:buNone/>
            </a:pPr>
            <a:endParaRPr lang="tr-TR" sz="3200" b="1" dirty="0">
              <a:solidFill>
                <a:schemeClr val="tx1"/>
              </a:solidFill>
              <a:latin typeface="Calibri" pitchFamily="34" charset="0"/>
            </a:endParaRPr>
          </a:p>
          <a:p>
            <a:endParaRPr lang="tr-TR" dirty="0"/>
          </a:p>
        </p:txBody>
      </p:sp>
      <p:sp>
        <p:nvSpPr>
          <p:cNvPr id="4" name="Slayt Numarası Yer Tutucusu 3">
            <a:extLst>
              <a:ext uri="{FF2B5EF4-FFF2-40B4-BE49-F238E27FC236}">
                <a16:creationId xmlns:a16="http://schemas.microsoft.com/office/drawing/2014/main" id="{B3F6AC0D-3A30-4E32-B24B-30B0D1C0C9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B3F6AC0D-3A30-4E32-B24B-30B0D1C0C9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İçerik Yer Tutucusu 4">
            <a:extLst>
              <a:ext uri="{FF2B5EF4-FFF2-40B4-BE49-F238E27FC236}">
                <a16:creationId xmlns:a16="http://schemas.microsoft.com/office/drawing/2014/main" id="{475BAEEE-852B-4677-A498-78FF4B834080}"/>
              </a:ext>
            </a:extLst>
          </p:cNvPr>
          <p:cNvSpPr>
            <a:spLocks noGrp="1"/>
          </p:cNvSpPr>
          <p:nvPr>
            <p:ph idx="4294967295"/>
          </p:nvPr>
        </p:nvSpPr>
        <p:spPr>
          <a:xfrm>
            <a:off x="169333" y="584199"/>
            <a:ext cx="11878734" cy="6002867"/>
          </a:xfrm>
        </p:spPr>
        <p:txBody>
          <a:bodyPr>
            <a:normAutofit fontScale="92500" lnSpcReduction="10000"/>
          </a:bodyPr>
          <a:lstStyle/>
          <a:p>
            <a:pPr marL="0" lvl="0" indent="0" algn="just" defTabSz="457200">
              <a:spcBef>
                <a:spcPct val="20000"/>
              </a:spcBef>
              <a:spcAft>
                <a:spcPts val="600"/>
              </a:spcAft>
              <a:buClr>
                <a:srgbClr val="FF9000"/>
              </a:buClr>
              <a:buNone/>
            </a:pPr>
            <a:r>
              <a:rPr lang="tr-TR" sz="3200" b="1" dirty="0">
                <a:solidFill>
                  <a:schemeClr val="tx1"/>
                </a:solidFill>
                <a:latin typeface="Calibri" pitchFamily="34" charset="0"/>
              </a:rPr>
              <a:t>	</a:t>
            </a:r>
            <a:r>
              <a:rPr lang="tr-TR" sz="4000" b="1" dirty="0">
                <a:solidFill>
                  <a:schemeClr val="tx1"/>
                </a:solidFill>
                <a:latin typeface="Calibri" pitchFamily="34" charset="0"/>
              </a:rPr>
              <a:t>Din sosyolojisi, toplumsal bağlamı içinde bireylerin kurumsallaşmış dini davranışlarını, çeşitli değişkenlerin dini hayat üzerindeki etkileşimlerini ele alır. </a:t>
            </a:r>
          </a:p>
          <a:p>
            <a:pPr marL="0" lvl="0" indent="0" algn="just" defTabSz="457200">
              <a:spcBef>
                <a:spcPct val="20000"/>
              </a:spcBef>
              <a:spcAft>
                <a:spcPts val="600"/>
              </a:spcAft>
              <a:buClr>
                <a:srgbClr val="FF9000"/>
              </a:buClr>
              <a:buNone/>
            </a:pPr>
            <a:r>
              <a:rPr lang="tr-TR" sz="4000" b="1" dirty="0">
                <a:solidFill>
                  <a:schemeClr val="tx1"/>
                </a:solidFill>
                <a:latin typeface="Calibri" pitchFamily="34" charset="0"/>
              </a:rPr>
              <a:t>	Din, insanlığın varoluşuyla yaşıttır. Bir dine inansın ya da inanmasın her insanın belli bir din algısı hatta din konusunda kendisini bağlayan bir yaklaşımı söz konusudur.  </a:t>
            </a:r>
          </a:p>
          <a:p>
            <a:pPr marL="0" lvl="0" indent="0" algn="just" defTabSz="457200">
              <a:spcBef>
                <a:spcPct val="20000"/>
              </a:spcBef>
              <a:spcAft>
                <a:spcPts val="600"/>
              </a:spcAft>
              <a:buClr>
                <a:srgbClr val="FF9000"/>
              </a:buClr>
              <a:buNone/>
            </a:pPr>
            <a:r>
              <a:rPr lang="tr-TR" sz="4000" b="1" dirty="0">
                <a:solidFill>
                  <a:schemeClr val="tx1"/>
                </a:solidFill>
                <a:latin typeface="Calibri" pitchFamily="34" charset="0"/>
              </a:rPr>
              <a:t>	Bugün dünyada yaklaşık olarak 3000 din, 6000 mezhep ve </a:t>
            </a:r>
            <a:r>
              <a:rPr lang="tr-TR" sz="4000" b="1" dirty="0" err="1">
                <a:solidFill>
                  <a:schemeClr val="tx1"/>
                </a:solidFill>
                <a:latin typeface="Calibri" pitchFamily="34" charset="0"/>
              </a:rPr>
              <a:t>onbinlerce</a:t>
            </a:r>
            <a:r>
              <a:rPr lang="tr-TR" sz="4000" b="1" dirty="0">
                <a:solidFill>
                  <a:schemeClr val="tx1"/>
                </a:solidFill>
                <a:latin typeface="Calibri" pitchFamily="34" charset="0"/>
              </a:rPr>
              <a:t> dini grup olduğu, aynı dinin mensuplarının bile farklı dini algılar ve aidiyetlerle hayatlarına anlam kazandırdıkları bilinmektedir.</a:t>
            </a:r>
          </a:p>
          <a:p>
            <a:pPr marL="0" lvl="0" indent="0" algn="just" defTabSz="457200">
              <a:spcBef>
                <a:spcPct val="20000"/>
              </a:spcBef>
              <a:spcAft>
                <a:spcPts val="600"/>
              </a:spcAft>
              <a:buClr>
                <a:srgbClr val="FF9000"/>
              </a:buClr>
              <a:buNone/>
            </a:pPr>
            <a:endParaRPr lang="tr-TR" sz="3600" b="1" dirty="0">
              <a:solidFill>
                <a:schemeClr val="tx1"/>
              </a:solidFill>
              <a:latin typeface="Calibri" pitchFamily="34" charset="0"/>
            </a:endParaRPr>
          </a:p>
          <a:p>
            <a:endParaRPr lang="tr-TR" dirty="0"/>
          </a:p>
        </p:txBody>
      </p:sp>
    </p:spTree>
    <p:extLst>
      <p:ext uri="{BB962C8B-B14F-4D97-AF65-F5344CB8AC3E}">
        <p14:creationId xmlns:p14="http://schemas.microsoft.com/office/powerpoint/2010/main" val="342402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lnSpcReduction="10000"/>
          </a:bodyPr>
          <a:lstStyle/>
          <a:p>
            <a:pPr marL="411480" lvl="1" indent="0">
              <a:buNone/>
            </a:pPr>
            <a:r>
              <a:rPr lang="tr-TR" sz="4000" b="1" dirty="0">
                <a:solidFill>
                  <a:schemeClr val="tx1"/>
                </a:solidFill>
              </a:rPr>
              <a:t>	</a:t>
            </a:r>
            <a:r>
              <a:rPr lang="tr-TR" sz="4000" b="1" dirty="0">
                <a:solidFill>
                  <a:srgbClr val="C00000"/>
                </a:solidFill>
              </a:rPr>
              <a:t>Din kavramı</a:t>
            </a:r>
          </a:p>
          <a:p>
            <a:pPr marL="411480" lvl="1" indent="0">
              <a:buNone/>
            </a:pPr>
            <a:r>
              <a:rPr lang="tr-TR" sz="4400" b="1" dirty="0">
                <a:solidFill>
                  <a:schemeClr val="tx1"/>
                </a:solidFill>
              </a:rPr>
              <a:t>Dinler Tarihinin verilerinden hareket edildiğinde farklı kültür, topluluk ve bireylerde din kavramının değişik biçimlere sahip olduğu açıkça görülür. </a:t>
            </a:r>
          </a:p>
          <a:p>
            <a:pPr marL="411480" lvl="1" indent="0">
              <a:buNone/>
            </a:pPr>
            <a:r>
              <a:rPr lang="tr-TR" sz="4400" b="1" dirty="0">
                <a:solidFill>
                  <a:schemeClr val="tx1"/>
                </a:solidFill>
              </a:rPr>
              <a:t>	Öte yandan dinsel gelenekler ve bu geleneklerin gündelik gerçekliğe yansıyan uzanımlarına dikkat edildiğinde tüm dinlerin </a:t>
            </a:r>
            <a:r>
              <a:rPr lang="tr-TR" sz="4400" b="1" dirty="0" err="1">
                <a:solidFill>
                  <a:schemeClr val="tx1"/>
                </a:solidFill>
              </a:rPr>
              <a:t>genelgeçer</a:t>
            </a:r>
            <a:r>
              <a:rPr lang="tr-TR" sz="4400" b="1" dirty="0">
                <a:solidFill>
                  <a:schemeClr val="tx1"/>
                </a:solidFill>
              </a:rPr>
              <a:t> vurgulamalarıyla da olsa belli başlı noktalarda benzeştikleri anlaşılır. </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2190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400" b="1" dirty="0">
                <a:solidFill>
                  <a:schemeClr val="tx1"/>
                </a:solidFill>
              </a:rPr>
              <a:t>Dinle toplum arasındaki ilişkiler çok boyutludur. </a:t>
            </a:r>
          </a:p>
          <a:p>
            <a:pPr marL="411480" lvl="1" indent="0">
              <a:buNone/>
            </a:pPr>
            <a:r>
              <a:rPr lang="tr-TR" sz="4400" b="1" dirty="0">
                <a:solidFill>
                  <a:schemeClr val="tx1"/>
                </a:solidFill>
              </a:rPr>
              <a:t>	İnsanlık tarihi boyunca en ilkel toplumlarda ve evrensel dinler zemininde  dinler, insanı ve onun toplumsal yapıdaki konumunu etkilemektedir. </a:t>
            </a:r>
          </a:p>
          <a:p>
            <a:pPr marL="411480" lvl="1" indent="0">
              <a:buNone/>
            </a:pPr>
            <a:r>
              <a:rPr lang="tr-TR" sz="4400" b="1" dirty="0">
                <a:solidFill>
                  <a:schemeClr val="tx1"/>
                </a:solidFill>
              </a:rPr>
              <a:t>	İnsanın toplumsal kimliği, çoğunlukla içinde doğduğu toplumda var olan inanışlar(dinler) ve değerlerle anlam kazanır.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6505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En ilkelinden en gelişmiş toplumlara kadar din gerçekliğini, putperest eğilimler ya da daha  güçlü temeli bulunan Tanrı tasavvurlarında görebiliriz. 	Günümüzde kendi yaptığı devasa Buda heykeli önünde ya da bavulunda taşıdığı Buda figürüne bağlı ritüele kaptırmış dindar tipolojisinin akılla izah edilebilir yönü olmasa da bu durum gerçektir. 	Dinlerin yaratıcı gerçek ilah, Allah’a inanma yönelişinden sapmalarla karşımıza çıkan eğilimleri, insan ve toplum gerçeğinin sorunsal boyutudur. </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1057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Resim 6" descr="açık hava, gök, ağaç, bina içeren bir resim&#10;&#10;Açıklama otomatik olarak oluşturuldu">
            <a:extLst>
              <a:ext uri="{FF2B5EF4-FFF2-40B4-BE49-F238E27FC236}">
                <a16:creationId xmlns:a16="http://schemas.microsoft.com/office/drawing/2014/main" id="{075B52F6-E953-4BF0-A85D-8BC77115C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369" y="666515"/>
            <a:ext cx="4323757" cy="5610440"/>
          </a:xfrm>
          <a:prstGeom prst="rect">
            <a:avLst/>
          </a:prstGeom>
        </p:spPr>
      </p:pic>
      <p:pic>
        <p:nvPicPr>
          <p:cNvPr id="9" name="Resim 8">
            <a:extLst>
              <a:ext uri="{FF2B5EF4-FFF2-40B4-BE49-F238E27FC236}">
                <a16:creationId xmlns:a16="http://schemas.microsoft.com/office/drawing/2014/main" id="{15E9E0DA-03B7-42A8-8F3D-41A67C9F81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273" y="666515"/>
            <a:ext cx="3516267" cy="5610441"/>
          </a:xfrm>
          <a:prstGeom prst="rect">
            <a:avLst/>
          </a:prstGeom>
        </p:spPr>
      </p:pic>
      <p:pic>
        <p:nvPicPr>
          <p:cNvPr id="13" name="Resim 12" descr="kişi, açık hava, yol içeren bir resim&#10;&#10;Açıklama otomatik olarak oluşturuldu">
            <a:extLst>
              <a:ext uri="{FF2B5EF4-FFF2-40B4-BE49-F238E27FC236}">
                <a16:creationId xmlns:a16="http://schemas.microsoft.com/office/drawing/2014/main" id="{A2CF4CEF-2622-4E83-BA60-DBEDBCFE8D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5231" y="666515"/>
            <a:ext cx="3725333" cy="5610441"/>
          </a:xfrm>
          <a:prstGeom prst="rect">
            <a:avLst/>
          </a:prstGeom>
        </p:spPr>
      </p:pic>
    </p:spTree>
    <p:extLst>
      <p:ext uri="{BB962C8B-B14F-4D97-AF65-F5344CB8AC3E}">
        <p14:creationId xmlns:p14="http://schemas.microsoft.com/office/powerpoint/2010/main" val="3001932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 name="Resim 1">
            <a:extLst>
              <a:ext uri="{FF2B5EF4-FFF2-40B4-BE49-F238E27FC236}">
                <a16:creationId xmlns:a16="http://schemas.microsoft.com/office/drawing/2014/main" id="{875B377E-400F-438F-8863-884A2846AA5E}"/>
              </a:ext>
            </a:extLst>
          </p:cNvPr>
          <p:cNvPicPr>
            <a:picLocks noChangeAspect="1"/>
          </p:cNvPicPr>
          <p:nvPr/>
        </p:nvPicPr>
        <p:blipFill>
          <a:blip r:embed="rId3"/>
          <a:stretch>
            <a:fillRect/>
          </a:stretch>
        </p:blipFill>
        <p:spPr>
          <a:xfrm>
            <a:off x="832870" y="687425"/>
            <a:ext cx="4984236" cy="5646792"/>
          </a:xfrm>
          <a:prstGeom prst="rect">
            <a:avLst/>
          </a:prstGeom>
        </p:spPr>
      </p:pic>
      <p:pic>
        <p:nvPicPr>
          <p:cNvPr id="6" name="Resim 5" descr="dağ, ağaç, doğa içeren bir resim&#10;&#10;Açıklama otomatik olarak oluşturuldu">
            <a:extLst>
              <a:ext uri="{FF2B5EF4-FFF2-40B4-BE49-F238E27FC236}">
                <a16:creationId xmlns:a16="http://schemas.microsoft.com/office/drawing/2014/main" id="{47759610-233C-4D5A-9C56-3A5A527C5B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1232" y="523783"/>
            <a:ext cx="4984236" cy="5700594"/>
          </a:xfrm>
          <a:prstGeom prst="rect">
            <a:avLst/>
          </a:prstGeom>
        </p:spPr>
      </p:pic>
    </p:spTree>
    <p:extLst>
      <p:ext uri="{BB962C8B-B14F-4D97-AF65-F5344CB8AC3E}">
        <p14:creationId xmlns:p14="http://schemas.microsoft.com/office/powerpoint/2010/main" val="269543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800" b="1" dirty="0">
                <a:solidFill>
                  <a:schemeClr val="tx1"/>
                </a:solidFill>
              </a:rPr>
              <a:t>Dinin gündelik gerçekliğe yansıyan yüzü daha çok dinsellik ve dindarlıkta şekillenmektedir . </a:t>
            </a:r>
          </a:p>
          <a:p>
            <a:pPr marL="411480" lvl="1" indent="0">
              <a:buNone/>
            </a:pPr>
            <a:r>
              <a:rPr lang="tr-TR" sz="4800" b="1" dirty="0">
                <a:solidFill>
                  <a:schemeClr val="tx1"/>
                </a:solidFill>
              </a:rPr>
              <a:t>	Dinî tecrübe her zaman insanın gerçek benliğini, yaşamı kutsallaştıran gücünü, bütün varoluşun temelini ve amacını arama çabasıyla ilişkilidir.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7607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lnSpcReduction="10000"/>
          </a:bodyPr>
          <a:lstStyle/>
          <a:p>
            <a:pPr marL="411480" lvl="1" indent="0">
              <a:buNone/>
            </a:pPr>
            <a:r>
              <a:rPr lang="tr-TR" sz="4000" b="1" dirty="0">
                <a:solidFill>
                  <a:schemeClr val="tx1"/>
                </a:solidFill>
              </a:rPr>
              <a:t>	Dinsel deneyimin ilk somut dışavurumu, kutsala yönelik tapınmayı düzenli bir çerçeveye, belirli kurallara bağlayan etkinliklerdir(</a:t>
            </a:r>
            <a:r>
              <a:rPr lang="tr-TR" sz="4000" b="1" dirty="0">
                <a:solidFill>
                  <a:srgbClr val="C00000"/>
                </a:solidFill>
              </a:rPr>
              <a:t>ibadet, ritüel</a:t>
            </a:r>
            <a:r>
              <a:rPr lang="tr-TR" sz="4000" b="1" dirty="0">
                <a:solidFill>
                  <a:schemeClr val="tx1"/>
                </a:solidFill>
              </a:rPr>
              <a:t>).</a:t>
            </a:r>
          </a:p>
          <a:p>
            <a:pPr marL="411480" lvl="1" indent="0">
              <a:buNone/>
            </a:pPr>
            <a:r>
              <a:rPr lang="tr-TR" sz="4000" b="1" dirty="0">
                <a:solidFill>
                  <a:schemeClr val="tx1"/>
                </a:solidFill>
              </a:rPr>
              <a:t>	Kutsal gerçekliği yücelten ve görkemini vurgulayan anlatım biçimleri, dua yoluyla ona seslenme ve onunla ilişki kurma çabası, bazı somut nesnelere görünmez kutsal gerçekliği simgeleme işlevinin yüklenmesi, kutsal gerçekliğin etkinliğini simgeleyen kutsama işlemleri, tapınma etkinliğinin değişik biçimleridir.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84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000" b="1" dirty="0">
                <a:solidFill>
                  <a:srgbClr val="C00000"/>
                </a:solidFill>
              </a:rPr>
              <a:t>Din ve Toplumsal Gerçeklik</a:t>
            </a:r>
          </a:p>
          <a:p>
            <a:pPr marL="411480" lvl="1" indent="0">
              <a:buNone/>
            </a:pPr>
            <a:r>
              <a:rPr lang="tr-TR" sz="4400" b="1" dirty="0">
                <a:solidFill>
                  <a:schemeClr val="tx1"/>
                </a:solidFill>
              </a:rPr>
              <a:t>	İnsan toplumsal bir varlıktır. Bireysel tercihleri, yönelim ve söylemleri, toplumsal gerçekliği hesaba katmayı gerektirmektedir.</a:t>
            </a:r>
          </a:p>
          <a:p>
            <a:pPr marL="411480" lvl="1" indent="0">
              <a:buNone/>
            </a:pPr>
            <a:r>
              <a:rPr lang="tr-TR" sz="4400" b="1" dirty="0">
                <a:solidFill>
                  <a:schemeClr val="tx1"/>
                </a:solidFill>
              </a:rPr>
              <a:t>	İnsanın varlık dünyasında yerini alışı her şeyden önce </a:t>
            </a:r>
            <a:r>
              <a:rPr lang="tr-TR" sz="4400" b="1" dirty="0">
                <a:solidFill>
                  <a:srgbClr val="C00000"/>
                </a:solidFill>
              </a:rPr>
              <a:t>onun kendi dışındaki türdeşleriyle birlikte ortaya koyduğu toplumsal birlikler, gruplar ve cemaatlerde anlam </a:t>
            </a:r>
            <a:r>
              <a:rPr lang="tr-TR" sz="4400" b="1" dirty="0">
                <a:solidFill>
                  <a:schemeClr val="tx1"/>
                </a:solidFill>
              </a:rPr>
              <a:t>kazanır.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106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400" b="1" dirty="0">
                <a:solidFill>
                  <a:schemeClr val="tx1"/>
                </a:solidFill>
              </a:rPr>
              <a:t>İnsanın toplumla olan ilişkisi her şeyden önce bir karşılıklılık esası üzerine kurulmuştur. 	Topluma, orada üretilen bilgi, </a:t>
            </a:r>
            <a:r>
              <a:rPr lang="tr-TR" sz="4400" b="1" dirty="0">
                <a:solidFill>
                  <a:srgbClr val="C00000"/>
                </a:solidFill>
              </a:rPr>
              <a:t>zihniyet ve kültür dünyasına dâhil olan insan öncelikle burada hazır bulduğu bir evrene belli bir mesafe bilinci içinde katılarak kendi kişiliğini, kimlik ve siyasetini </a:t>
            </a:r>
            <a:r>
              <a:rPr lang="tr-TR" sz="4400" b="1" dirty="0">
                <a:solidFill>
                  <a:schemeClr val="tx1"/>
                </a:solidFill>
              </a:rPr>
              <a:t>inşa etmektedir. Mevcut yapı, ona </a:t>
            </a:r>
            <a:r>
              <a:rPr lang="tr-TR" sz="4400" b="1" dirty="0">
                <a:solidFill>
                  <a:srgbClr val="C00000"/>
                </a:solidFill>
              </a:rPr>
              <a:t>aidiyet ve mensubiyet duygusu üzerinden temel referans değerlerini </a:t>
            </a:r>
            <a:r>
              <a:rPr lang="tr-TR" sz="4400" b="1" dirty="0">
                <a:solidFill>
                  <a:schemeClr val="tx1"/>
                </a:solidFill>
              </a:rPr>
              <a:t>kazandırmaktadır.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2721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İnsan varlık dünyasındaki huzuru, bağlı bulunduğu epistemolojiden alır. Epistemoloji bizim dünyayı tanımlama, anlama ve açıklama kudretimizi besleyen etkin bir damar, güçlü bir referans dünyasıdır. </a:t>
            </a:r>
          </a:p>
          <a:p>
            <a:pPr marL="411480" lvl="1" indent="0">
              <a:buNone/>
            </a:pPr>
            <a:r>
              <a:rPr lang="tr-TR" sz="4000" b="1" dirty="0">
                <a:solidFill>
                  <a:schemeClr val="tx1"/>
                </a:solidFill>
              </a:rPr>
              <a:t>	</a:t>
            </a:r>
            <a:r>
              <a:rPr lang="tr-TR" sz="4400" b="1" dirty="0">
                <a:solidFill>
                  <a:schemeClr val="tx1"/>
                </a:solidFill>
              </a:rPr>
              <a:t>Yeni açılımlar, kurgular ya da hatta yeni söylemlerle dünyayı biçimlendirme gayretimiz olabilir ama bu, her zaman verili bir </a:t>
            </a:r>
            <a:r>
              <a:rPr lang="tr-TR" sz="4400" b="1" dirty="0" err="1">
                <a:solidFill>
                  <a:schemeClr val="tx1"/>
                </a:solidFill>
              </a:rPr>
              <a:t>epistemik</a:t>
            </a:r>
            <a:r>
              <a:rPr lang="tr-TR" sz="4400" b="1" dirty="0">
                <a:solidFill>
                  <a:schemeClr val="tx1"/>
                </a:solidFill>
              </a:rPr>
              <a:t> dünyanın izleğinde gelişir. Öyle ki hepimiz aynı evrende farklı dünyalar içinde yaşarız.</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291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800" b="1" dirty="0">
                <a:solidFill>
                  <a:schemeClr val="tx1"/>
                </a:solidFill>
              </a:rPr>
              <a:t>Her insan diğerlerinden ayırt edilebilir bir farklılık ve öznelliğe sahip olsa da </a:t>
            </a:r>
            <a:r>
              <a:rPr lang="tr-TR" sz="4800" b="1" dirty="0">
                <a:solidFill>
                  <a:srgbClr val="C00000"/>
                </a:solidFill>
              </a:rPr>
              <a:t>etnik, kültürel ya da dinsel şemalar içinde inşa edilen evrenimiz, kimi ortaklıklarla bizi birbirimize yaklaştırırken kimi tercihlerimizle de diğerlerinden ayırır</a:t>
            </a:r>
            <a:r>
              <a:rPr lang="tr-TR" sz="4800" b="1" dirty="0">
                <a:solidFill>
                  <a:schemeClr val="tx1"/>
                </a:solidFill>
              </a:rPr>
              <a:t>, bizi onlardan uzaklaştırır.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466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78DAEB-B559-4B22-ADAB-CF17DD3E95B8}"/>
              </a:ext>
            </a:extLst>
          </p:cNvPr>
          <p:cNvSpPr>
            <a:spLocks noGrp="1"/>
          </p:cNvSpPr>
          <p:nvPr>
            <p:ph type="title"/>
          </p:nvPr>
        </p:nvSpPr>
        <p:spPr>
          <a:xfrm>
            <a:off x="237067" y="575733"/>
            <a:ext cx="11345333" cy="457200"/>
          </a:xfrm>
        </p:spPr>
        <p:txBody>
          <a:bodyPr>
            <a:noAutofit/>
          </a:bodyPr>
          <a:lstStyle/>
          <a:p>
            <a:r>
              <a:rPr lang="tr-TR" b="1" dirty="0">
                <a:solidFill>
                  <a:srgbClr val="C00000"/>
                </a:solidFill>
              </a:rPr>
              <a:t>	İnsan ve Toplumsal varoluşun hikmeti</a:t>
            </a:r>
          </a:p>
        </p:txBody>
      </p:sp>
      <p:sp>
        <p:nvSpPr>
          <p:cNvPr id="3" name="İçerik Yer Tutucusu 2"/>
          <p:cNvSpPr>
            <a:spLocks noGrp="1"/>
          </p:cNvSpPr>
          <p:nvPr>
            <p:ph idx="1"/>
          </p:nvPr>
        </p:nvSpPr>
        <p:spPr>
          <a:xfrm>
            <a:off x="237067" y="1329267"/>
            <a:ext cx="11345333" cy="5245269"/>
          </a:xfrm>
        </p:spPr>
        <p:txBody>
          <a:bodyPr rtlCol="0">
            <a:normAutofit/>
          </a:bodyPr>
          <a:lstStyle/>
          <a:p>
            <a:pPr marL="411480" lvl="1" indent="0">
              <a:buNone/>
            </a:pPr>
            <a:r>
              <a:rPr lang="tr-TR" sz="4000" b="1" dirty="0">
                <a:solidFill>
                  <a:schemeClr val="tx1"/>
                </a:solidFill>
              </a:rPr>
              <a:t>	</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Metin kutusu 5">
            <a:extLst>
              <a:ext uri="{FF2B5EF4-FFF2-40B4-BE49-F238E27FC236}">
                <a16:creationId xmlns:a16="http://schemas.microsoft.com/office/drawing/2014/main" id="{09A2BEEB-8416-4FC3-840C-7A898D8CD414}"/>
              </a:ext>
            </a:extLst>
          </p:cNvPr>
          <p:cNvSpPr txBox="1"/>
          <p:nvPr/>
        </p:nvSpPr>
        <p:spPr>
          <a:xfrm>
            <a:off x="177800" y="1134533"/>
            <a:ext cx="11895667" cy="5755422"/>
          </a:xfrm>
          <a:prstGeom prst="rect">
            <a:avLst/>
          </a:prstGeom>
          <a:noFill/>
        </p:spPr>
        <p:txBody>
          <a:bodyPr wrap="square">
            <a:spAutoFit/>
          </a:bodyPr>
          <a:lstStyle/>
          <a:p>
            <a:pPr algn="ctr"/>
            <a:r>
              <a:rPr lang="tr-TR" sz="4000" b="1" dirty="0">
                <a:solidFill>
                  <a:srgbClr val="C00000"/>
                </a:solidFill>
              </a:rPr>
              <a:t>ALLAH; </a:t>
            </a:r>
          </a:p>
          <a:p>
            <a:r>
              <a:rPr lang="tr-TR" sz="3600" b="1" dirty="0"/>
              <a:t>	mutlak kudret sahibi, alemlerin rabbi, Evreni ve bütün mevcudatı yaratan, koruyup gözetendir…</a:t>
            </a:r>
          </a:p>
          <a:p>
            <a:r>
              <a:rPr lang="tr-TR" sz="3600" b="1" dirty="0"/>
              <a:t>	İslâm dinine göre </a:t>
            </a:r>
            <a:r>
              <a:rPr lang="tr-TR" sz="4000" b="1" dirty="0">
                <a:solidFill>
                  <a:srgbClr val="C00000"/>
                </a:solidFill>
              </a:rPr>
              <a:t>insan</a:t>
            </a:r>
            <a:r>
              <a:rPr lang="tr-TR" sz="3600" b="1" dirty="0"/>
              <a:t>, Allah’ın, diğer yaratılmışlara göre kendisine verilen nimetlerle üstün, şerefli kıldığı bir varlıktır.</a:t>
            </a:r>
          </a:p>
          <a:p>
            <a:r>
              <a:rPr lang="tr-TR" sz="3600" b="1" dirty="0"/>
              <a:t>	“Biz, hakikaten </a:t>
            </a:r>
            <a:r>
              <a:rPr lang="tr-TR" sz="3600" b="1" dirty="0">
                <a:solidFill>
                  <a:srgbClr val="C00000"/>
                </a:solidFill>
              </a:rPr>
              <a:t>insanoğlunu şan ve şeref sahibi kıldık.</a:t>
            </a:r>
            <a:r>
              <a:rPr lang="tr-TR" sz="3600" b="1" dirty="0"/>
              <a:t> Onları, karada ve denizde taşıdık; kendilerine güzel güzel rızıklar verdik; yine onları, </a:t>
            </a:r>
            <a:r>
              <a:rPr lang="tr-TR" sz="3600" b="1" dirty="0">
                <a:solidFill>
                  <a:srgbClr val="C00000"/>
                </a:solidFill>
              </a:rPr>
              <a:t>yarattıklarımızın birçoğundan üstün kıldık</a:t>
            </a:r>
            <a:r>
              <a:rPr lang="tr-TR" sz="3600" b="1" dirty="0"/>
              <a:t>..” (İsra,70)</a:t>
            </a:r>
          </a:p>
        </p:txBody>
      </p:sp>
    </p:spTree>
    <p:extLst>
      <p:ext uri="{BB962C8B-B14F-4D97-AF65-F5344CB8AC3E}">
        <p14:creationId xmlns:p14="http://schemas.microsoft.com/office/powerpoint/2010/main" val="335110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44000">
              <a:srgbClr val="9ED5D9"/>
            </a:gs>
            <a:gs pos="100000">
              <a:schemeClr val="accent5">
                <a:lumMod val="60000"/>
                <a:lumOff val="40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fontScale="85000" lnSpcReduction="20000"/>
          </a:bodyPr>
          <a:lstStyle/>
          <a:p>
            <a:pPr marL="411480" lvl="1" indent="0">
              <a:buNone/>
            </a:pPr>
            <a:r>
              <a:rPr lang="tr-TR" sz="4000" b="1" dirty="0">
                <a:solidFill>
                  <a:schemeClr val="tx1"/>
                </a:solidFill>
              </a:rPr>
              <a:t>	</a:t>
            </a:r>
            <a:r>
              <a:rPr lang="tr-TR" sz="4200" b="1" dirty="0">
                <a:solidFill>
                  <a:srgbClr val="C00000"/>
                </a:solidFill>
              </a:rPr>
              <a:t>Yaradılış gerçeği-1:</a:t>
            </a:r>
          </a:p>
          <a:p>
            <a:pPr marL="411480" lvl="1" indent="0">
              <a:buNone/>
            </a:pPr>
            <a:r>
              <a:rPr lang="tr-TR" sz="4000" b="1" dirty="0">
                <a:solidFill>
                  <a:schemeClr val="tx1"/>
                </a:solidFill>
              </a:rPr>
              <a:t>	İşte Rabbiniz olan Allah budur. O’ndan başka İlah yoktur. Her şeyin </a:t>
            </a:r>
            <a:r>
              <a:rPr lang="tr-TR" sz="4000" b="1" dirty="0" err="1">
                <a:solidFill>
                  <a:schemeClr val="tx1"/>
                </a:solidFill>
              </a:rPr>
              <a:t>Yaratıcısı’dır</a:t>
            </a:r>
            <a:r>
              <a:rPr lang="tr-TR" sz="4000" b="1" dirty="0">
                <a:solidFill>
                  <a:schemeClr val="tx1"/>
                </a:solidFill>
              </a:rPr>
              <a:t>, öyleyse O’na kulluk edin. O, her şeyin üstünde bir vekildir. (</a:t>
            </a:r>
            <a:r>
              <a:rPr lang="tr-TR" sz="4000" b="1" dirty="0">
                <a:solidFill>
                  <a:srgbClr val="C00000"/>
                </a:solidFill>
              </a:rPr>
              <a:t>En’am,102</a:t>
            </a:r>
            <a:r>
              <a:rPr lang="tr-TR" sz="4000" b="1" dirty="0">
                <a:solidFill>
                  <a:schemeClr val="tx1"/>
                </a:solidFill>
              </a:rPr>
              <a:t>)</a:t>
            </a:r>
          </a:p>
          <a:p>
            <a:pPr marL="411480" lvl="1" indent="0">
              <a:buNone/>
            </a:pPr>
            <a:r>
              <a:rPr lang="tr-TR" sz="4000" b="1" dirty="0">
                <a:solidFill>
                  <a:schemeClr val="tx1"/>
                </a:solidFill>
              </a:rPr>
              <a:t>	Göklerde ve yerde her ne varsa O’nundur. Şüphesiz Allah, hiçbir şeye ihtiyacı olmayan, övülmeye layık olandır.(</a:t>
            </a:r>
            <a:r>
              <a:rPr lang="tr-TR" sz="4000" b="1" dirty="0">
                <a:solidFill>
                  <a:srgbClr val="C00000"/>
                </a:solidFill>
              </a:rPr>
              <a:t>Hac,64</a:t>
            </a:r>
            <a:r>
              <a:rPr lang="tr-TR" sz="4000" b="1" dirty="0">
                <a:solidFill>
                  <a:schemeClr val="tx1"/>
                </a:solidFill>
              </a:rPr>
              <a:t>)</a:t>
            </a:r>
          </a:p>
          <a:p>
            <a:pPr marL="411480" lvl="1" indent="0">
              <a:buNone/>
            </a:pPr>
            <a:r>
              <a:rPr lang="tr-TR" sz="4000" b="1" dirty="0">
                <a:solidFill>
                  <a:schemeClr val="tx1"/>
                </a:solidFill>
              </a:rPr>
              <a:t>	Göklerin ve yerin yaratılışında, gece ile gündüzün birbiri ardınca gelip gidişinde aklıselim sahipleri için gerçekten açık ibretler vardır.(</a:t>
            </a:r>
            <a:r>
              <a:rPr lang="tr-TR" sz="4000" b="1" dirty="0" err="1">
                <a:solidFill>
                  <a:srgbClr val="C00000"/>
                </a:solidFill>
              </a:rPr>
              <a:t>Âl’i</a:t>
            </a:r>
            <a:r>
              <a:rPr lang="tr-TR" sz="4000" b="1" dirty="0">
                <a:solidFill>
                  <a:srgbClr val="C00000"/>
                </a:solidFill>
              </a:rPr>
              <a:t> İmran,190</a:t>
            </a:r>
            <a:r>
              <a:rPr lang="tr-TR" sz="4000" b="1" dirty="0">
                <a:solidFill>
                  <a:schemeClr val="tx1"/>
                </a:solidFill>
              </a:rPr>
              <a:t>)</a:t>
            </a:r>
          </a:p>
          <a:p>
            <a:pPr marL="411480" lvl="1" indent="0">
              <a:buNone/>
            </a:pPr>
            <a:r>
              <a:rPr lang="tr-TR" sz="4000" b="1" dirty="0">
                <a:solidFill>
                  <a:schemeClr val="tx1"/>
                </a:solidFill>
              </a:rPr>
              <a:t>	Onlar, Allah’ın gökleri, yeri ve bu ikisi arasındakileri bir amaç için ve belirli bir süre için yarattığını zihinlerinde hiç düşünmezler.(</a:t>
            </a:r>
            <a:r>
              <a:rPr lang="tr-TR" sz="4000" b="1" dirty="0">
                <a:solidFill>
                  <a:srgbClr val="C00000"/>
                </a:solidFill>
              </a:rPr>
              <a:t>Rûm,8</a:t>
            </a:r>
            <a:r>
              <a:rPr lang="tr-TR" sz="4000" b="1" dirty="0">
                <a:solidFill>
                  <a:schemeClr val="tx1"/>
                </a:solidFill>
              </a:rPr>
              <a:t>)</a:t>
            </a:r>
          </a:p>
          <a:p>
            <a:pPr marL="411480" lvl="1" indent="0">
              <a:buNone/>
            </a:pPr>
            <a:r>
              <a:rPr lang="tr-TR" sz="4000" b="1" dirty="0">
                <a:solidFill>
                  <a:schemeClr val="tx1"/>
                </a:solidFill>
              </a:rPr>
              <a:t>	Kuşkusuz, göklerde ve yerde, inananlar için (Allah’ın varlığını ve birliğini gösteren) nice deliller vardır.(</a:t>
            </a:r>
            <a:r>
              <a:rPr lang="tr-TR" sz="4000" b="1" dirty="0">
                <a:solidFill>
                  <a:srgbClr val="C00000"/>
                </a:solidFill>
              </a:rPr>
              <a:t>Câsiye,3</a:t>
            </a:r>
            <a:r>
              <a:rPr lang="tr-TR" sz="4000" b="1" dirty="0">
                <a:solidFill>
                  <a:schemeClr val="tx1"/>
                </a:solidFill>
              </a:rPr>
              <a:t>)</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9697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a:solidFill>
            <a:schemeClr val="accent4">
              <a:lumMod val="40000"/>
              <a:lumOff val="60000"/>
            </a:schemeClr>
          </a:solidFill>
        </p:spPr>
        <p:txBody>
          <a:bodyPr rtlCol="0">
            <a:normAutofit fontScale="92500" lnSpcReduction="10000"/>
          </a:bodyPr>
          <a:lstStyle/>
          <a:p>
            <a:pPr marL="411480" lvl="1" indent="0">
              <a:buNone/>
            </a:pPr>
            <a:r>
              <a:rPr lang="tr-TR" sz="4000" b="1" dirty="0">
                <a:solidFill>
                  <a:schemeClr val="tx1"/>
                </a:solidFill>
              </a:rPr>
              <a:t>	</a:t>
            </a:r>
            <a:r>
              <a:rPr lang="tr-TR" sz="4000" b="1" dirty="0">
                <a:solidFill>
                  <a:srgbClr val="C00000"/>
                </a:solidFill>
              </a:rPr>
              <a:t>Yaradılış gerçeği-2:</a:t>
            </a:r>
          </a:p>
          <a:p>
            <a:pPr marL="411480" lvl="1" indent="0">
              <a:buNone/>
            </a:pPr>
            <a:r>
              <a:rPr lang="tr-TR" sz="4000" b="1" dirty="0">
                <a:solidFill>
                  <a:schemeClr val="tx1"/>
                </a:solidFill>
              </a:rPr>
              <a:t>	Eğer Allah’ın nimetlerini saymaya kalksanız, asla sayamazsınız.(</a:t>
            </a:r>
            <a:r>
              <a:rPr lang="tr-TR" sz="4000" b="1" dirty="0">
                <a:solidFill>
                  <a:srgbClr val="C00000"/>
                </a:solidFill>
              </a:rPr>
              <a:t>Nahl,18</a:t>
            </a:r>
            <a:r>
              <a:rPr lang="tr-TR" sz="4000" b="1" dirty="0">
                <a:solidFill>
                  <a:schemeClr val="tx1"/>
                </a:solidFill>
              </a:rPr>
              <a:t>)</a:t>
            </a:r>
          </a:p>
          <a:p>
            <a:pPr marL="411480" lvl="1" indent="0">
              <a:buNone/>
            </a:pPr>
            <a:r>
              <a:rPr lang="tr-TR" sz="4000" b="1" dirty="0">
                <a:solidFill>
                  <a:schemeClr val="tx1"/>
                </a:solidFill>
              </a:rPr>
              <a:t>	Onlar bakmıyorlar mı, Allah’ın yarattığı herhangi bir varlığa ? Onların gölgesi bile Allah’a saygıyla boyun eğerek dönerler. Göklerde ve yerde olan her şey bütün canlılar ve melekler Allah’a secde ederler. Onlar asla büyüklenmezler. Kendilerinden yüce olan Rablerinden korkarlar. </a:t>
            </a:r>
            <a:r>
              <a:rPr lang="tr-TR" sz="4000" b="1" dirty="0" err="1">
                <a:solidFill>
                  <a:schemeClr val="tx1"/>
                </a:solidFill>
              </a:rPr>
              <a:t>Emrolundukları</a:t>
            </a:r>
            <a:r>
              <a:rPr lang="tr-TR" sz="4000" b="1" dirty="0">
                <a:solidFill>
                  <a:schemeClr val="tx1"/>
                </a:solidFill>
              </a:rPr>
              <a:t> şeyi yaparlar.(</a:t>
            </a:r>
            <a:r>
              <a:rPr lang="tr-TR" sz="4000" b="1" dirty="0">
                <a:solidFill>
                  <a:srgbClr val="C00000"/>
                </a:solidFill>
              </a:rPr>
              <a:t>Nahl,48-49-50</a:t>
            </a:r>
            <a:r>
              <a:rPr lang="tr-TR" sz="4000" b="1" dirty="0">
                <a:solidFill>
                  <a:schemeClr val="tx1"/>
                </a:solidFill>
              </a:rPr>
              <a:t>)</a:t>
            </a:r>
          </a:p>
          <a:p>
            <a:pPr marL="411480" lvl="1" indent="0">
              <a:buNone/>
            </a:pPr>
            <a:r>
              <a:rPr lang="tr-TR" sz="4000" b="1" dirty="0">
                <a:solidFill>
                  <a:schemeClr val="tx1"/>
                </a:solidFill>
              </a:rPr>
              <a:t>	Bitkiler ve ağaçlar (O’na) secde etmektedirler. (</a:t>
            </a:r>
            <a:r>
              <a:rPr lang="tr-TR" sz="4000" b="1" dirty="0">
                <a:solidFill>
                  <a:srgbClr val="C00000"/>
                </a:solidFill>
              </a:rPr>
              <a:t>Rahman,6</a:t>
            </a:r>
            <a:r>
              <a:rPr lang="tr-TR" sz="4000" b="1" dirty="0">
                <a:solidFill>
                  <a:schemeClr val="tx1"/>
                </a:solidFill>
              </a:rPr>
              <a:t>)</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5628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a:solidFill>
            <a:schemeClr val="accent5">
              <a:lumMod val="60000"/>
              <a:lumOff val="40000"/>
            </a:schemeClr>
          </a:solidFill>
        </p:spPr>
        <p:txBody>
          <a:bodyPr rtlCol="0">
            <a:normAutofit fontScale="40000" lnSpcReduction="20000"/>
          </a:bodyPr>
          <a:lstStyle/>
          <a:p>
            <a:pPr marL="411480" lvl="1" indent="0">
              <a:buNone/>
            </a:pPr>
            <a:r>
              <a:rPr lang="tr-TR" sz="4000" b="1" dirty="0">
                <a:solidFill>
                  <a:schemeClr val="tx1"/>
                </a:solidFill>
              </a:rPr>
              <a:t>	</a:t>
            </a:r>
            <a:r>
              <a:rPr lang="tr-TR" sz="12300" b="1" dirty="0">
                <a:solidFill>
                  <a:srgbClr val="C00000"/>
                </a:solidFill>
              </a:rPr>
              <a:t>Yaradılış hikmetleri:</a:t>
            </a:r>
            <a:endParaRPr lang="tr-TR" sz="8600" b="1" dirty="0">
              <a:solidFill>
                <a:srgbClr val="C00000"/>
              </a:solidFill>
            </a:endParaRPr>
          </a:p>
          <a:p>
            <a:pPr marL="411480" lvl="1" indent="0">
              <a:buNone/>
            </a:pPr>
            <a:r>
              <a:rPr lang="tr-TR" sz="6500" b="1" dirty="0">
                <a:solidFill>
                  <a:schemeClr val="tx1"/>
                </a:solidFill>
              </a:rPr>
              <a:t>	</a:t>
            </a:r>
            <a:r>
              <a:rPr lang="tr-TR" sz="9000" b="1" dirty="0">
                <a:solidFill>
                  <a:schemeClr val="tx1"/>
                </a:solidFill>
              </a:rPr>
              <a:t>Sizin için hayvanlarda da mutlaka alınacak dersler bulunmaktadır. Size onların karınlarından işkembe ile kan arasından çıkan içimi hoş halis süt içirmekteyiz.(</a:t>
            </a:r>
            <a:r>
              <a:rPr lang="tr-TR" sz="9000" b="1" dirty="0">
                <a:solidFill>
                  <a:srgbClr val="C00000"/>
                </a:solidFill>
              </a:rPr>
              <a:t>Nahl,66</a:t>
            </a:r>
            <a:r>
              <a:rPr lang="tr-TR" sz="9000" b="1" dirty="0">
                <a:solidFill>
                  <a:schemeClr val="tx1"/>
                </a:solidFill>
              </a:rPr>
              <a:t>) </a:t>
            </a:r>
          </a:p>
          <a:p>
            <a:pPr marL="411480" lvl="1" indent="0">
              <a:buNone/>
            </a:pPr>
            <a:r>
              <a:rPr lang="tr-TR" sz="9000" b="1" dirty="0">
                <a:solidFill>
                  <a:schemeClr val="tx1"/>
                </a:solidFill>
              </a:rPr>
              <a:t>	Ayrıca hurma ve üzümün meyvelerinden güzel yiyecek ve içecekler elde edersiniz. Kuşkusuz bunda aklını kullanan bir toplum için dersler vardır.(</a:t>
            </a:r>
            <a:r>
              <a:rPr lang="tr-TR" sz="9000" b="1" dirty="0">
                <a:solidFill>
                  <a:srgbClr val="C00000"/>
                </a:solidFill>
              </a:rPr>
              <a:t>67</a:t>
            </a:r>
            <a:r>
              <a:rPr lang="tr-TR" sz="9000" b="1" dirty="0">
                <a:solidFill>
                  <a:schemeClr val="tx1"/>
                </a:solidFill>
              </a:rPr>
              <a:t>) </a:t>
            </a:r>
          </a:p>
          <a:p>
            <a:pPr marL="411480" lvl="1" indent="0">
              <a:buNone/>
            </a:pPr>
            <a:r>
              <a:rPr lang="tr-TR" sz="9000" b="1" dirty="0">
                <a:solidFill>
                  <a:schemeClr val="tx1"/>
                </a:solidFill>
              </a:rPr>
              <a:t>	Rabbin bal arısına şunu </a:t>
            </a:r>
            <a:r>
              <a:rPr lang="tr-TR" sz="9000" b="1" dirty="0" err="1">
                <a:solidFill>
                  <a:schemeClr val="tx1"/>
                </a:solidFill>
              </a:rPr>
              <a:t>vahyetti</a:t>
            </a:r>
            <a:r>
              <a:rPr lang="tr-TR" sz="9000" b="1" dirty="0">
                <a:solidFill>
                  <a:schemeClr val="tx1"/>
                </a:solidFill>
              </a:rPr>
              <a:t>; “Dağlarda, ağaçlarda ve hazırlanmış çardaklarda yuvalar edin. Sonra her çeşit üründen ye ve uysal olarak rabbinin yollarını izle.” Onların karınlarından insanlar için </a:t>
            </a:r>
            <a:r>
              <a:rPr lang="tr-TR" sz="9000" b="1" dirty="0" err="1">
                <a:solidFill>
                  <a:schemeClr val="tx1"/>
                </a:solidFill>
              </a:rPr>
              <a:t>şifaa</a:t>
            </a:r>
            <a:r>
              <a:rPr lang="tr-TR" sz="9000" b="1" dirty="0">
                <a:solidFill>
                  <a:schemeClr val="tx1"/>
                </a:solidFill>
              </a:rPr>
              <a:t> olan çeşitli renklerde bal çıkmaktadır. Kuşkusuz bunda düşünen bir toplum için dersler vardır.(</a:t>
            </a:r>
            <a:r>
              <a:rPr lang="tr-TR" sz="9000" b="1" dirty="0">
                <a:solidFill>
                  <a:srgbClr val="C00000"/>
                </a:solidFill>
              </a:rPr>
              <a:t>68-69</a:t>
            </a:r>
            <a:r>
              <a:rPr lang="tr-TR" sz="9000" b="1" dirty="0">
                <a:solidFill>
                  <a:schemeClr val="tx1"/>
                </a:solidFill>
              </a:rPr>
              <a:t>)</a:t>
            </a:r>
            <a:endParaRPr lang="tr-TR" sz="6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0551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a:solidFill>
            <a:schemeClr val="accent4">
              <a:lumMod val="60000"/>
              <a:lumOff val="40000"/>
            </a:schemeClr>
          </a:solidFill>
        </p:spPr>
        <p:txBody>
          <a:bodyPr rtlCol="0">
            <a:normAutofit fontScale="85000" lnSpcReduction="20000"/>
          </a:bodyPr>
          <a:lstStyle/>
          <a:p>
            <a:pPr marL="411480" lvl="1" indent="0">
              <a:buNone/>
            </a:pPr>
            <a:r>
              <a:rPr lang="tr-TR" sz="4000" b="1" dirty="0">
                <a:solidFill>
                  <a:schemeClr val="tx1"/>
                </a:solidFill>
              </a:rPr>
              <a:t>	</a:t>
            </a:r>
            <a:r>
              <a:rPr lang="tr-TR" sz="4300" b="1" dirty="0">
                <a:solidFill>
                  <a:schemeClr val="tx1"/>
                </a:solidFill>
              </a:rPr>
              <a:t>Ben insanları ve cinleri ancak bana ibadet etsinler diye yarattım.(</a:t>
            </a:r>
            <a:r>
              <a:rPr lang="tr-TR" sz="4300" b="1" dirty="0">
                <a:solidFill>
                  <a:srgbClr val="C00000"/>
                </a:solidFill>
              </a:rPr>
              <a:t>Zariyat,56</a:t>
            </a:r>
            <a:r>
              <a:rPr lang="tr-TR" sz="4300" b="1" dirty="0">
                <a:solidFill>
                  <a:schemeClr val="tx1"/>
                </a:solidFill>
              </a:rPr>
              <a:t>)</a:t>
            </a:r>
          </a:p>
          <a:p>
            <a:pPr marL="411480" lvl="1" indent="0">
              <a:buNone/>
            </a:pPr>
            <a:r>
              <a:rPr lang="tr-TR" sz="4300" b="1" dirty="0">
                <a:solidFill>
                  <a:schemeClr val="tx1"/>
                </a:solidFill>
              </a:rPr>
              <a:t>	“Muhakkak ki, Biz insanı en güzel şekilde yarattık, sonra onu aşağıların en aşağısına indirdik, ancak inanıp hayırlı işler yapanlar bundan müstesnadır.”(</a:t>
            </a:r>
            <a:r>
              <a:rPr lang="tr-TR" sz="4300" b="1" dirty="0">
                <a:solidFill>
                  <a:srgbClr val="C00000"/>
                </a:solidFill>
              </a:rPr>
              <a:t>Tîn,95/4 -5</a:t>
            </a:r>
            <a:r>
              <a:rPr lang="tr-TR" sz="4300" b="1" dirty="0">
                <a:solidFill>
                  <a:schemeClr val="tx1"/>
                </a:solidFill>
              </a:rPr>
              <a:t>)</a:t>
            </a:r>
          </a:p>
          <a:p>
            <a:pPr marL="411480" lvl="1" indent="0">
              <a:buNone/>
            </a:pPr>
            <a:r>
              <a:rPr lang="tr-TR" sz="4300" b="1" dirty="0">
                <a:solidFill>
                  <a:schemeClr val="tx1"/>
                </a:solidFill>
              </a:rPr>
              <a:t>	Şüphesiz göklerin ve yerin yaratılışında, gece ile gündüzün </a:t>
            </a:r>
            <a:r>
              <a:rPr lang="tr-TR" sz="4300" b="1" dirty="0" err="1">
                <a:solidFill>
                  <a:schemeClr val="tx1"/>
                </a:solidFill>
              </a:rPr>
              <a:t>ardarda</a:t>
            </a:r>
            <a:r>
              <a:rPr lang="tr-TR" sz="4300" b="1" dirty="0">
                <a:solidFill>
                  <a:schemeClr val="tx1"/>
                </a:solidFill>
              </a:rPr>
              <a:t> gelişinde temiz akıl sahipleri için gerçekten deliller vardır. Onlar, ayakta iken, otururken, yan yatarken Allah’ı anarlar ve göklerin ve yerin yaratılışı konusunda düşünürler. (Ve derler ki:) "Rabbimiz, Sen bunu boşuna yaratmadın. Sen pek yücesin, bizi ateşin azabından koru."(</a:t>
            </a:r>
            <a:r>
              <a:rPr lang="tr-TR" sz="4300" b="1" dirty="0">
                <a:solidFill>
                  <a:srgbClr val="C00000"/>
                </a:solidFill>
              </a:rPr>
              <a:t>Al-i İmran,190-191</a:t>
            </a:r>
            <a:r>
              <a:rPr lang="tr-TR" sz="4300" b="1" dirty="0">
                <a:solidFill>
                  <a:schemeClr val="tx1"/>
                </a:solidFill>
              </a:rPr>
              <a:t>)</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8049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B893EB-EB54-4232-954B-8D7033EBA6ED}"/>
              </a:ext>
            </a:extLst>
          </p:cNvPr>
          <p:cNvSpPr>
            <a:spLocks noGrp="1"/>
          </p:cNvSpPr>
          <p:nvPr>
            <p:ph type="title"/>
          </p:nvPr>
        </p:nvSpPr>
        <p:spPr>
          <a:xfrm>
            <a:off x="291830" y="665370"/>
            <a:ext cx="11138170" cy="365761"/>
          </a:xfrm>
        </p:spPr>
        <p:txBody>
          <a:bodyPr>
            <a:noAutofit/>
          </a:bodyPr>
          <a:lstStyle/>
          <a:p>
            <a:r>
              <a:rPr lang="tr-TR" b="1" dirty="0">
                <a:solidFill>
                  <a:srgbClr val="C00000"/>
                </a:solidFill>
              </a:rPr>
              <a:t>	Erdemli insan(Tevhidi yöneliş)</a:t>
            </a:r>
          </a:p>
        </p:txBody>
      </p:sp>
      <p:sp>
        <p:nvSpPr>
          <p:cNvPr id="3" name="İçerik Yer Tutucusu 2"/>
          <p:cNvSpPr>
            <a:spLocks noGrp="1"/>
          </p:cNvSpPr>
          <p:nvPr>
            <p:ph idx="1"/>
          </p:nvPr>
        </p:nvSpPr>
        <p:spPr>
          <a:xfrm>
            <a:off x="107003" y="1245140"/>
            <a:ext cx="11877473" cy="5329396"/>
          </a:xfrm>
        </p:spPr>
        <p:txBody>
          <a:bodyPr rtlCol="0">
            <a:normAutofit/>
          </a:bodyPr>
          <a:lstStyle/>
          <a:p>
            <a:pPr marL="411480" lvl="1" indent="0">
              <a:buNone/>
            </a:pPr>
            <a:r>
              <a:rPr lang="tr-TR" sz="4000" b="1" dirty="0">
                <a:solidFill>
                  <a:schemeClr val="tx1"/>
                </a:solidFill>
              </a:rPr>
              <a:t>	İnsan kendi varoluşunu sorguladıkça, kâinattaki yerini ve Rabbine karşı olan sorumluluğunu idrak ederek, </a:t>
            </a:r>
            <a:r>
              <a:rPr lang="tr-TR" sz="4000" b="1" dirty="0" err="1">
                <a:solidFill>
                  <a:schemeClr val="tx1"/>
                </a:solidFill>
              </a:rPr>
              <a:t>imân</a:t>
            </a:r>
            <a:r>
              <a:rPr lang="tr-TR" sz="4000" b="1" dirty="0">
                <a:solidFill>
                  <a:schemeClr val="tx1"/>
                </a:solidFill>
              </a:rPr>
              <a:t>, ibadet ve </a:t>
            </a:r>
            <a:r>
              <a:rPr lang="tr-TR" sz="4000" b="1" dirty="0" err="1">
                <a:solidFill>
                  <a:schemeClr val="tx1"/>
                </a:solidFill>
              </a:rPr>
              <a:t>ahlâki</a:t>
            </a:r>
            <a:r>
              <a:rPr lang="tr-TR" sz="4000" b="1" dirty="0">
                <a:solidFill>
                  <a:schemeClr val="tx1"/>
                </a:solidFill>
              </a:rPr>
              <a:t> yükümlülüklerden oluşan gerçek dindarlığı yaşamaya başlar. </a:t>
            </a:r>
          </a:p>
          <a:p>
            <a:pPr marL="411480" lvl="1" indent="0">
              <a:buNone/>
            </a:pPr>
            <a:r>
              <a:rPr lang="tr-TR" sz="4000" b="1" dirty="0">
                <a:solidFill>
                  <a:schemeClr val="tx1"/>
                </a:solidFill>
              </a:rPr>
              <a:t>	</a:t>
            </a:r>
            <a:r>
              <a:rPr lang="tr-TR" sz="4800" b="1" u="sng" dirty="0">
                <a:solidFill>
                  <a:srgbClr val="C00000"/>
                </a:solidFill>
              </a:rPr>
              <a:t>Tevhidi bakış açısı</a:t>
            </a:r>
            <a:r>
              <a:rPr lang="tr-TR" sz="4800" b="1" dirty="0">
                <a:solidFill>
                  <a:srgbClr val="C00000"/>
                </a:solidFill>
              </a:rPr>
              <a:t>, her an Allah’la birlikte olma(</a:t>
            </a:r>
            <a:r>
              <a:rPr lang="tr-TR" sz="4800" b="1" u="sng" dirty="0">
                <a:solidFill>
                  <a:srgbClr val="C00000"/>
                </a:solidFill>
              </a:rPr>
              <a:t>O’nu zikretme, yalnız O’na secde etme</a:t>
            </a:r>
            <a:r>
              <a:rPr lang="tr-TR" sz="4800" b="1" dirty="0">
                <a:solidFill>
                  <a:srgbClr val="C00000"/>
                </a:solidFill>
              </a:rPr>
              <a:t>) duyarlığı bu zorlu yolun temelidir. </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2386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lnSpcReduction="10000"/>
          </a:bodyPr>
          <a:lstStyle/>
          <a:p>
            <a:pPr marL="411480" lvl="1" indent="0">
              <a:buNone/>
            </a:pPr>
            <a:r>
              <a:rPr lang="tr-TR" sz="4000" b="1" dirty="0">
                <a:solidFill>
                  <a:schemeClr val="tx1"/>
                </a:solidFill>
              </a:rPr>
              <a:t>	</a:t>
            </a:r>
            <a:r>
              <a:rPr lang="tr-TR" sz="4000" b="1" dirty="0">
                <a:solidFill>
                  <a:srgbClr val="C00000"/>
                </a:solidFill>
              </a:rPr>
              <a:t>Gerçek </a:t>
            </a:r>
            <a:r>
              <a:rPr lang="tr-TR" sz="4000" b="1" dirty="0" err="1">
                <a:solidFill>
                  <a:srgbClr val="C00000"/>
                </a:solidFill>
              </a:rPr>
              <a:t>Mü’min</a:t>
            </a:r>
            <a:r>
              <a:rPr lang="tr-TR" sz="4000" b="1" dirty="0">
                <a:solidFill>
                  <a:schemeClr val="tx1"/>
                </a:solidFill>
              </a:rPr>
              <a:t>, Rabbine karşı sorumluluk duygusu içinde iltica etmeli, kendisi ve diğer insanlara, </a:t>
            </a:r>
            <a:r>
              <a:rPr lang="tr-TR" sz="4000" b="1" dirty="0" err="1">
                <a:solidFill>
                  <a:schemeClr val="tx1"/>
                </a:solidFill>
              </a:rPr>
              <a:t>yaradılmış</a:t>
            </a:r>
            <a:r>
              <a:rPr lang="tr-TR" sz="4000" b="1" dirty="0">
                <a:solidFill>
                  <a:schemeClr val="tx1"/>
                </a:solidFill>
              </a:rPr>
              <a:t> </a:t>
            </a:r>
            <a:r>
              <a:rPr lang="tr-TR" sz="4000" b="1" dirty="0" err="1">
                <a:solidFill>
                  <a:schemeClr val="tx1"/>
                </a:solidFill>
              </a:rPr>
              <a:t>herşeye</a:t>
            </a:r>
            <a:r>
              <a:rPr lang="tr-TR" sz="4000" b="1" dirty="0">
                <a:solidFill>
                  <a:schemeClr val="tx1"/>
                </a:solidFill>
              </a:rPr>
              <a:t> karşı sorumlu tutum ve davranışı benimsemelidir.</a:t>
            </a:r>
          </a:p>
          <a:p>
            <a:pPr marL="411480" lvl="1" indent="0">
              <a:buNone/>
            </a:pPr>
            <a:r>
              <a:rPr lang="tr-TR" sz="4000" b="1" dirty="0">
                <a:solidFill>
                  <a:schemeClr val="tx1"/>
                </a:solidFill>
              </a:rPr>
              <a:t>	</a:t>
            </a:r>
            <a:r>
              <a:rPr lang="tr-TR" sz="4400" b="1" i="1" dirty="0">
                <a:solidFill>
                  <a:srgbClr val="C00000"/>
                </a:solidFill>
              </a:rPr>
              <a:t>Müslüman</a:t>
            </a:r>
            <a:r>
              <a:rPr lang="tr-TR" sz="4000" b="1" dirty="0">
                <a:solidFill>
                  <a:srgbClr val="C00000"/>
                </a:solidFill>
              </a:rPr>
              <a:t>, kardeşiyle </a:t>
            </a:r>
            <a:r>
              <a:rPr lang="tr-TR" sz="4000" b="1" i="1" u="sng" dirty="0">
                <a:solidFill>
                  <a:srgbClr val="C00000"/>
                </a:solidFill>
              </a:rPr>
              <a:t>güler yüzle selamlaşan, kibirden uzak mütevazi, nezaket ve saygı abidesi olan, cömert ve yardımsever, dürüst, kendisinden emin olunan, iyiliklere yönelen, kötülüklerden kaçınan, görevinde çalışkanlığı, adaleti ve helal kazancı önemseyen tavrıyla bilinen </a:t>
            </a:r>
            <a:r>
              <a:rPr lang="tr-TR" sz="4000" b="1" dirty="0">
                <a:solidFill>
                  <a:srgbClr val="C00000"/>
                </a:solidFill>
              </a:rPr>
              <a:t>bir insandır. </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64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400" b="1" dirty="0">
                <a:solidFill>
                  <a:schemeClr val="tx1"/>
                </a:solidFill>
              </a:rPr>
              <a:t>İnsanın kendisi ve yaşadığı evrenle ilişkilerini ve uyumunu sağlayabilecek ilk yaklaşım, </a:t>
            </a:r>
            <a:r>
              <a:rPr lang="tr-TR" sz="4400" b="1" dirty="0">
                <a:solidFill>
                  <a:srgbClr val="C00000"/>
                </a:solidFill>
              </a:rPr>
              <a:t>duyu organları ve tecrübeleriyle</a:t>
            </a:r>
            <a:r>
              <a:rPr lang="tr-TR" sz="4400" b="1" dirty="0">
                <a:solidFill>
                  <a:schemeClr val="tx1"/>
                </a:solidFill>
              </a:rPr>
              <a:t> elde ettiği bilgilerle gerçekleşir.</a:t>
            </a:r>
          </a:p>
          <a:p>
            <a:pPr marL="411480" lvl="1" indent="0">
              <a:buNone/>
            </a:pPr>
            <a:r>
              <a:rPr lang="tr-TR" sz="4400" b="1" dirty="0">
                <a:solidFill>
                  <a:schemeClr val="tx1"/>
                </a:solidFill>
              </a:rPr>
              <a:t>		Duyu organları aracılığıyla elde ettiğimiz bilgiler, kişilerin algılama farklılıklarına ve yorumlama yeteneklerine göre değişebilen niteliktedir.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40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000" b="1" dirty="0">
                <a:solidFill>
                  <a:srgbClr val="C00000"/>
                </a:solidFill>
              </a:rPr>
              <a:t>Felsefe ve düşünce diyalektiği</a:t>
            </a:r>
            <a:r>
              <a:rPr lang="tr-TR" sz="4000" b="1" dirty="0">
                <a:solidFill>
                  <a:schemeClr val="tx1"/>
                </a:solidFill>
              </a:rPr>
              <a:t>	</a:t>
            </a:r>
          </a:p>
          <a:p>
            <a:pPr marL="411480" lvl="1" indent="0">
              <a:buNone/>
            </a:pPr>
            <a:r>
              <a:rPr lang="tr-TR" sz="4000" b="1" dirty="0">
                <a:solidFill>
                  <a:schemeClr val="tx1"/>
                </a:solidFill>
              </a:rPr>
              <a:t>	</a:t>
            </a:r>
            <a:r>
              <a:rPr lang="tr-TR" sz="4400" b="1" dirty="0">
                <a:solidFill>
                  <a:schemeClr val="tx1"/>
                </a:solidFill>
              </a:rPr>
              <a:t>İlk dönemlerde maddi ihtiyaçlarını karşılamak insanlara yeterken, varlık alemi, yaşamak ve ölümün anlamı üzerinde düşünceler doğmuştur. 	“</a:t>
            </a:r>
            <a:r>
              <a:rPr lang="tr-TR" sz="4400" b="1" dirty="0">
                <a:solidFill>
                  <a:srgbClr val="C00000"/>
                </a:solidFill>
              </a:rPr>
              <a:t>Yaşamın amacı nedir ? İnsanlar nasıl davranmalıdır ? Bilgilerimizin kaynağı ve doğruluğu kesin midir ?” </a:t>
            </a:r>
            <a:r>
              <a:rPr lang="tr-TR" sz="4400" b="1" dirty="0">
                <a:solidFill>
                  <a:schemeClr val="tx1"/>
                </a:solidFill>
              </a:rPr>
              <a:t>gibi sorular insanın doymak bilmeyen öğrenme merakını tetiklemiştir.</a:t>
            </a: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531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rgbClr val="C00000"/>
                </a:solidFill>
              </a:rPr>
              <a:t>	</a:t>
            </a:r>
            <a:r>
              <a:rPr lang="tr-TR" sz="4400" b="1" dirty="0">
                <a:solidFill>
                  <a:srgbClr val="C00000"/>
                </a:solidFill>
              </a:rPr>
              <a:t>Bilim ve Hayat	</a:t>
            </a:r>
          </a:p>
          <a:p>
            <a:pPr marL="411480" lvl="1" indent="0">
              <a:buNone/>
            </a:pPr>
            <a:r>
              <a:rPr lang="tr-TR" sz="4400" b="1" dirty="0">
                <a:solidFill>
                  <a:schemeClr val="tx1"/>
                </a:solidFill>
              </a:rPr>
              <a:t>	Bilimsel çabalar öncelikle insanın</a:t>
            </a:r>
          </a:p>
          <a:p>
            <a:pPr marL="411480" lvl="1" indent="0">
              <a:buNone/>
            </a:pPr>
            <a:r>
              <a:rPr lang="tr-TR" sz="4400" b="1" dirty="0">
                <a:solidFill>
                  <a:schemeClr val="tx1"/>
                </a:solidFill>
              </a:rPr>
              <a:t> bilme merakını giderme  İşlevini yerine getirir. </a:t>
            </a:r>
          </a:p>
          <a:p>
            <a:pPr marL="411480" lvl="1" indent="0">
              <a:buNone/>
            </a:pPr>
            <a:r>
              <a:rPr lang="tr-TR" sz="4400" b="1" dirty="0">
                <a:solidFill>
                  <a:schemeClr val="tx1"/>
                </a:solidFill>
              </a:rPr>
              <a:t>	Bilim, insanın  evrende olup bitenleri anlamlandırabilmek için </a:t>
            </a:r>
            <a:r>
              <a:rPr lang="tr-TR" sz="4400" b="1" dirty="0">
                <a:solidFill>
                  <a:srgbClr val="C00000"/>
                </a:solidFill>
              </a:rPr>
              <a:t>“niçin?” ve “nasıl?” </a:t>
            </a:r>
            <a:r>
              <a:rPr lang="tr-TR" sz="4400" b="1" dirty="0">
                <a:solidFill>
                  <a:schemeClr val="tx1"/>
                </a:solidFill>
              </a:rPr>
              <a:t>sorularına cevaplar arar.</a:t>
            </a:r>
          </a:p>
          <a:p>
            <a:pPr marL="411480" lvl="1" indent="0">
              <a:buNone/>
            </a:pPr>
            <a:r>
              <a:rPr lang="tr-TR" sz="4400" b="1" dirty="0">
                <a:solidFill>
                  <a:schemeClr val="tx1"/>
                </a:solidFill>
              </a:rPr>
              <a:t>	Bulduğu cevaplar </a:t>
            </a:r>
            <a:r>
              <a:rPr lang="tr-TR" sz="4400" b="1" dirty="0">
                <a:solidFill>
                  <a:srgbClr val="C00000"/>
                </a:solidFill>
              </a:rPr>
              <a:t>(bulgular) ile hayatı kolaylaştırma</a:t>
            </a:r>
            <a:r>
              <a:rPr lang="tr-TR" sz="4400" b="1" dirty="0">
                <a:solidFill>
                  <a:schemeClr val="tx1"/>
                </a:solidFill>
              </a:rPr>
              <a:t> işlevini yerine getirir</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1358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632298"/>
            <a:ext cx="11456350" cy="6105852"/>
          </a:xfrm>
          <a:solidFill>
            <a:schemeClr val="accent4">
              <a:lumMod val="60000"/>
              <a:lumOff val="40000"/>
            </a:schemeClr>
          </a:solidFill>
        </p:spPr>
        <p:txBody>
          <a:bodyPr rtlCol="0">
            <a:normAutofit/>
          </a:bodyPr>
          <a:lstStyle/>
          <a:p>
            <a:pPr marL="411480" lvl="1" indent="0">
              <a:buNone/>
            </a:pPr>
            <a:r>
              <a:rPr lang="tr-TR" sz="4000" b="1" dirty="0">
                <a:solidFill>
                  <a:schemeClr val="tx1"/>
                </a:solidFill>
              </a:rPr>
              <a:t>		</a:t>
            </a:r>
            <a:r>
              <a:rPr lang="tr-TR" sz="6000" b="1" dirty="0">
                <a:solidFill>
                  <a:srgbClr val="C00000"/>
                </a:solidFill>
              </a:rPr>
              <a:t>Bilimin tanımı</a:t>
            </a:r>
            <a:r>
              <a:rPr lang="tr-TR" sz="5400" b="1" dirty="0">
                <a:solidFill>
                  <a:schemeClr val="tx1"/>
                </a:solidFill>
              </a:rPr>
              <a:t>	</a:t>
            </a:r>
          </a:p>
          <a:p>
            <a:pPr marL="411480" lvl="1" indent="0" algn="ctr">
              <a:buNone/>
            </a:pPr>
            <a:r>
              <a:rPr lang="tr-TR" sz="4000" b="1" dirty="0">
                <a:solidFill>
                  <a:schemeClr val="tx1"/>
                </a:solidFill>
              </a:rPr>
              <a:t>	</a:t>
            </a:r>
            <a:r>
              <a:rPr lang="tr-TR" sz="5400" b="1" dirty="0">
                <a:solidFill>
                  <a:schemeClr val="tx1"/>
                </a:solidFill>
              </a:rPr>
              <a:t>Bilim, evrendeki olgu ve olayların bir bölümünü konu olarak seçen, deneye dayanan yöntemler ve gerçeklikten yararlanarak sonuç çıkarmaya çalışan </a:t>
            </a:r>
            <a:r>
              <a:rPr lang="tr-TR" sz="5400" b="1" dirty="0">
                <a:solidFill>
                  <a:srgbClr val="C00000"/>
                </a:solidFill>
              </a:rPr>
              <a:t>düzenli bilgi</a:t>
            </a:r>
            <a:r>
              <a:rPr lang="tr-TR" sz="5400" b="1" dirty="0">
                <a:solidFill>
                  <a:schemeClr val="tx1"/>
                </a:solidFill>
              </a:rPr>
              <a:t>dir. </a:t>
            </a:r>
            <a:r>
              <a:rPr lang="tr-TR" sz="3600" b="1" dirty="0">
                <a:solidFill>
                  <a:srgbClr val="C00000"/>
                </a:solidFill>
              </a:rPr>
              <a:t>(TDK)</a:t>
            </a:r>
            <a:endParaRPr lang="tr-TR" sz="4000" b="1" dirty="0">
              <a:solidFill>
                <a:srgbClr val="C00000"/>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519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400" b="1" dirty="0">
                <a:solidFill>
                  <a:schemeClr val="tx1"/>
                </a:solidFill>
              </a:rPr>
              <a:t>Bilimsel araştırmalarda, olguların tanımladıkları değerlere göre genel ve özel sınıflandırmalarını yaparız.</a:t>
            </a:r>
          </a:p>
          <a:p>
            <a:pPr marL="411480" lvl="1" indent="0">
              <a:buNone/>
            </a:pPr>
            <a:r>
              <a:rPr lang="tr-TR" sz="4400" b="1" dirty="0">
                <a:solidFill>
                  <a:schemeClr val="tx1"/>
                </a:solidFill>
              </a:rPr>
              <a:t>	  Buna göre; </a:t>
            </a:r>
            <a:r>
              <a:rPr lang="tr-TR" sz="4800" b="1" dirty="0">
                <a:solidFill>
                  <a:srgbClr val="C00000"/>
                </a:solidFill>
              </a:rPr>
              <a:t>doğa bilimleri, sosyal bilimler(insan bilimleri),manevi bilimler(din bilimleri)</a:t>
            </a:r>
            <a:r>
              <a:rPr lang="tr-TR" sz="4800" b="1" dirty="0">
                <a:solidFill>
                  <a:schemeClr val="tx1"/>
                </a:solidFill>
              </a:rPr>
              <a:t>  </a:t>
            </a:r>
            <a:r>
              <a:rPr lang="tr-TR" sz="4400" b="1" dirty="0">
                <a:solidFill>
                  <a:schemeClr val="tx1"/>
                </a:solidFill>
              </a:rPr>
              <a:t>gibi genel ayrımlara yönelerek </a:t>
            </a:r>
          </a:p>
          <a:p>
            <a:pPr marL="411480" lvl="1" indent="0">
              <a:buNone/>
            </a:pPr>
            <a:r>
              <a:rPr lang="tr-TR" sz="4400" b="1" dirty="0">
                <a:solidFill>
                  <a:schemeClr val="tx1"/>
                </a:solidFill>
              </a:rPr>
              <a:t>olguları tanımlayabiliriz. </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5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400" b="1" dirty="0">
                <a:solidFill>
                  <a:srgbClr val="C00000"/>
                </a:solidFill>
              </a:rPr>
              <a:t>Sosyal bilimler(insan bilimleri)</a:t>
            </a:r>
            <a:r>
              <a:rPr lang="tr-TR" sz="4400" b="1" dirty="0">
                <a:solidFill>
                  <a:schemeClr val="tx1"/>
                </a:solidFill>
              </a:rPr>
              <a:t>, dünyanın ve yaşamın insani ve toplumsal yönlerini inceleyen bilim dallarıdır. </a:t>
            </a:r>
          </a:p>
          <a:p>
            <a:pPr marL="411480" lvl="1" indent="0">
              <a:buNone/>
            </a:pPr>
            <a:r>
              <a:rPr lang="tr-TR" sz="4400" b="1" dirty="0">
                <a:solidFill>
                  <a:schemeClr val="tx1"/>
                </a:solidFill>
              </a:rPr>
              <a:t>	</a:t>
            </a:r>
            <a:r>
              <a:rPr lang="tr-TR" sz="4400" b="1" dirty="0">
                <a:solidFill>
                  <a:srgbClr val="C00000"/>
                </a:solidFill>
              </a:rPr>
              <a:t>Sosyoloji, psikoloji, felsefe,  tarih, coğrafya, etnoloji, siyaset bilimi, iletişim bilimleri, işletme, ekonomi, edebiyat, dilbilimi, hukuk, pedagoji, </a:t>
            </a:r>
            <a:r>
              <a:rPr lang="tr-TR" sz="4400" b="1" dirty="0">
                <a:solidFill>
                  <a:schemeClr val="tx1"/>
                </a:solidFill>
              </a:rPr>
              <a:t>gibi bilim dalları sosyal bilimler alanını oluşturmaktadır.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88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lnSpcReduction="10000"/>
          </a:bodyPr>
          <a:lstStyle/>
          <a:p>
            <a:pPr marL="411480" lvl="1" indent="0">
              <a:buNone/>
            </a:pPr>
            <a:r>
              <a:rPr lang="tr-TR" sz="4000" b="1" dirty="0">
                <a:solidFill>
                  <a:schemeClr val="tx1"/>
                </a:solidFill>
              </a:rPr>
              <a:t>	</a:t>
            </a:r>
            <a:r>
              <a:rPr lang="tr-TR" sz="4400" b="1" dirty="0">
                <a:solidFill>
                  <a:srgbClr val="C00000"/>
                </a:solidFill>
              </a:rPr>
              <a:t>Manevi bilimler(Din Bilimleri)</a:t>
            </a:r>
          </a:p>
          <a:p>
            <a:pPr marL="411480" lvl="1" indent="0">
              <a:buNone/>
            </a:pPr>
            <a:r>
              <a:rPr lang="tr-TR" sz="4000" b="1" dirty="0">
                <a:solidFill>
                  <a:srgbClr val="C00000"/>
                </a:solidFill>
              </a:rPr>
              <a:t>	Din</a:t>
            </a:r>
            <a:r>
              <a:rPr lang="tr-TR" sz="4000" b="1" dirty="0">
                <a:solidFill>
                  <a:schemeClr val="tx1"/>
                </a:solidFill>
              </a:rPr>
              <a:t>, insanların inandıkları aşkın bir varlığa bağlılıklarıyla oluşan  inanıştır. Dini bilgi, bireysel ve toplumsal tutum ve davranışlar üzerinde etken olabilen yönüyle ele alınabilir. </a:t>
            </a:r>
          </a:p>
          <a:p>
            <a:pPr marL="411480" lvl="1" indent="0">
              <a:buNone/>
            </a:pPr>
            <a:r>
              <a:rPr lang="tr-TR" sz="4000" b="1" dirty="0">
                <a:solidFill>
                  <a:schemeClr val="tx1"/>
                </a:solidFill>
              </a:rPr>
              <a:t>	</a:t>
            </a:r>
            <a:r>
              <a:rPr lang="tr-TR" sz="4000" b="1" dirty="0">
                <a:solidFill>
                  <a:srgbClr val="C00000"/>
                </a:solidFill>
              </a:rPr>
              <a:t>Din bilimleri</a:t>
            </a:r>
            <a:r>
              <a:rPr lang="tr-TR" sz="4000" b="1" dirty="0">
                <a:solidFill>
                  <a:schemeClr val="tx1"/>
                </a:solidFill>
              </a:rPr>
              <a:t>, çeşitli dinlerin doğuş dönemlerini, diğer dinlerle olan ilişkilerini ve yorumlama farklılıklarının ortaya çıktığı koşulları bilimsel yöntemlerle araştıran ve ortaya koyan disiplinlerin genel adıdır. </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132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lnSpcReduction="10000"/>
          </a:bodyPr>
          <a:lstStyle/>
          <a:p>
            <a:pPr marL="411480" lvl="1" indent="0">
              <a:buNone/>
            </a:pPr>
            <a:r>
              <a:rPr lang="tr-TR" sz="4000" b="1" dirty="0">
                <a:solidFill>
                  <a:schemeClr val="tx1"/>
                </a:solidFill>
              </a:rPr>
              <a:t>	</a:t>
            </a:r>
            <a:r>
              <a:rPr lang="tr-TR" sz="4600" b="1" dirty="0">
                <a:solidFill>
                  <a:schemeClr val="tx1"/>
                </a:solidFill>
              </a:rPr>
              <a:t>İlk çağda bilgi, insan, topluluk ve evrenle ilgili  konular, felsefe disiplini içinde tartışılmıştır.</a:t>
            </a:r>
          </a:p>
          <a:p>
            <a:pPr marL="411480" lvl="1" indent="0">
              <a:buNone/>
            </a:pPr>
            <a:r>
              <a:rPr lang="tr-TR" sz="4600" b="1" dirty="0">
                <a:solidFill>
                  <a:schemeClr val="tx1"/>
                </a:solidFill>
              </a:rPr>
              <a:t>	İnsana ve evrene ilişkin konuların felsefeden </a:t>
            </a:r>
          </a:p>
          <a:p>
            <a:pPr marL="411480" lvl="1" indent="0">
              <a:buNone/>
            </a:pPr>
            <a:r>
              <a:rPr lang="tr-TR" sz="4600" b="1" dirty="0">
                <a:solidFill>
                  <a:schemeClr val="tx1"/>
                </a:solidFill>
              </a:rPr>
              <a:t>bağımsızlığını kazanması 18. ve 19. yüzyılda </a:t>
            </a:r>
          </a:p>
          <a:p>
            <a:pPr marL="411480" lvl="1" indent="0">
              <a:buNone/>
            </a:pPr>
            <a:r>
              <a:rPr lang="tr-TR" sz="4600" b="1" dirty="0">
                <a:solidFill>
                  <a:schemeClr val="tx1"/>
                </a:solidFill>
              </a:rPr>
              <a:t>gerçekleşmiştir. </a:t>
            </a:r>
          </a:p>
          <a:p>
            <a:pPr marL="411480" lvl="1" indent="0">
              <a:buNone/>
            </a:pPr>
            <a:r>
              <a:rPr lang="tr-TR" sz="4600" b="1" dirty="0">
                <a:solidFill>
                  <a:schemeClr val="tx1"/>
                </a:solidFill>
              </a:rPr>
              <a:t>	Bu sürece en önemli katkı  Aydınlanma dönemiyle birlikte başlayan gelişmelerdir.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32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800" b="1" dirty="0">
                <a:solidFill>
                  <a:schemeClr val="tx1"/>
                </a:solidFill>
              </a:rPr>
              <a:t>İnsan ve çevresiyle ilgili bilimsel değerlendirmeler yüzyıllar öncesine dayanmakla birlikte, </a:t>
            </a:r>
            <a:r>
              <a:rPr lang="tr-TR" sz="4800" b="1" dirty="0">
                <a:solidFill>
                  <a:srgbClr val="C00000"/>
                </a:solidFill>
              </a:rPr>
              <a:t>sosyoloji henüz yüz elli yıllık bir geçmişi </a:t>
            </a:r>
            <a:r>
              <a:rPr lang="tr-TR" sz="4800" b="1" dirty="0">
                <a:solidFill>
                  <a:schemeClr val="tx1"/>
                </a:solidFill>
              </a:rPr>
              <a:t>olan bir bilimdir. </a:t>
            </a:r>
          </a:p>
          <a:p>
            <a:pPr marL="411480" lvl="1" indent="0">
              <a:buNone/>
            </a:pPr>
            <a:r>
              <a:rPr lang="tr-TR" sz="4800" b="1" dirty="0">
                <a:solidFill>
                  <a:schemeClr val="tx1"/>
                </a:solidFill>
              </a:rPr>
              <a:t>	Bu tanımlama sosyolojinin sistematik olarak oluşumunu gerçekleştiren toplumsal ve entelektüel koşulların olgunlaştığı bir dönemi tanımlamayı da amaçlamaktadır.</a:t>
            </a:r>
            <a:endParaRPr lang="tr-TR" sz="4000" b="1" dirty="0">
              <a:solidFill>
                <a:schemeClr val="tx1"/>
              </a:solidFill>
            </a:endParaRP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914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800" b="1" dirty="0">
                <a:solidFill>
                  <a:schemeClr val="tx1"/>
                </a:solidFill>
              </a:rPr>
              <a:t>Sosyolojinin bilimsel bir disiplin olarak felsefeden ayrılması 19. yüzyılda gerçekleşmiştir. </a:t>
            </a:r>
          </a:p>
          <a:p>
            <a:pPr marL="411480" lvl="1" indent="0">
              <a:buNone/>
            </a:pPr>
            <a:r>
              <a:rPr lang="tr-TR" sz="4800" b="1" dirty="0">
                <a:solidFill>
                  <a:schemeClr val="tx1"/>
                </a:solidFill>
              </a:rPr>
              <a:t>	1789 Fransız İhtilali ve aynı dönemde yoğunlaşan Sanayi Devrimi geleneksel toplum düzeninin büyük ölçüde değişmesine yol açmıştı. </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196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Avrupa’da bilimsel gelişmeler ve teknolojik yeniliklerle başlayan sanayileşmeyle birlikte aileler topraklarından ayrılmaya yönelmiş, erkeklerin yanı sıra kadınlar da fabrika ve maden işletmelerinde son derece kötü şartlar altında, az bir ücretle uzun sürelerde çalıştırılmışlardır. </a:t>
            </a:r>
          </a:p>
          <a:p>
            <a:pPr marL="411480" lvl="1" indent="0">
              <a:buNone/>
            </a:pPr>
            <a:r>
              <a:rPr lang="tr-TR" sz="4000" b="1" dirty="0">
                <a:solidFill>
                  <a:schemeClr val="tx1"/>
                </a:solidFill>
              </a:rPr>
              <a:t>	Kentleşme ve sanayileşme, Aydınlanma düşüncesinin de etkisiyle,  geleneklere bağlı toplum formlarını ortadan kaldırmaya başlamıştı.</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619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1789 Fransız devrimiyle Avrupa, tarihinde ilk kez özgürlük, eşitlik ve kardeşlik idealleri üzerine kurulu bir toplumsal düzen meydana getirmek için geleneksel düzenin yıkılışına şahit olunmuş ve bunun sonucunda küresel bir siyasal değişim iklimi ortaya çıkmıştır. </a:t>
            </a:r>
          </a:p>
          <a:p>
            <a:pPr marL="411480" lvl="1" indent="0">
              <a:buNone/>
            </a:pPr>
            <a:r>
              <a:rPr lang="tr-TR" sz="4000" b="1" dirty="0">
                <a:solidFill>
                  <a:schemeClr val="tx1"/>
                </a:solidFill>
              </a:rPr>
              <a:t>	Ulus devlet yapıları ve demokratik yönetim arayışları önemli dönüm noktası olarak gelişmeye başlamıştır. </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668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lnSpcReduction="10000"/>
          </a:bodyPr>
          <a:lstStyle/>
          <a:p>
            <a:pPr marL="411480" lvl="1" indent="0">
              <a:buNone/>
            </a:pPr>
            <a:r>
              <a:rPr lang="tr-TR" sz="4000" b="1" dirty="0">
                <a:solidFill>
                  <a:schemeClr val="tx1"/>
                </a:solidFill>
              </a:rPr>
              <a:t>	</a:t>
            </a:r>
            <a:r>
              <a:rPr lang="tr-TR" sz="4800" b="1" dirty="0">
                <a:solidFill>
                  <a:srgbClr val="C00000"/>
                </a:solidFill>
              </a:rPr>
              <a:t>Sosyoloji</a:t>
            </a:r>
            <a:r>
              <a:rPr lang="tr-TR" sz="4800" b="1" dirty="0">
                <a:solidFill>
                  <a:schemeClr val="tx1"/>
                </a:solidFill>
              </a:rPr>
              <a:t> kelimesi ilk defa 19. yüzyılda Fransız düşünürü </a:t>
            </a:r>
            <a:r>
              <a:rPr lang="tr-TR" sz="4800" b="1" dirty="0" err="1">
                <a:solidFill>
                  <a:srgbClr val="C00000"/>
                </a:solidFill>
              </a:rPr>
              <a:t>Auguste</a:t>
            </a:r>
            <a:r>
              <a:rPr lang="tr-TR" sz="4800" b="1" dirty="0">
                <a:solidFill>
                  <a:srgbClr val="C00000"/>
                </a:solidFill>
              </a:rPr>
              <a:t> </a:t>
            </a:r>
            <a:r>
              <a:rPr lang="tr-TR" sz="4800" b="1" dirty="0" err="1">
                <a:solidFill>
                  <a:srgbClr val="C00000"/>
                </a:solidFill>
              </a:rPr>
              <a:t>Comte</a:t>
            </a:r>
            <a:r>
              <a:rPr lang="tr-TR" sz="4800" b="1" dirty="0">
                <a:solidFill>
                  <a:srgbClr val="C00000"/>
                </a:solidFill>
              </a:rPr>
              <a:t> </a:t>
            </a:r>
            <a:r>
              <a:rPr lang="tr-TR" sz="4800" b="1" dirty="0">
                <a:solidFill>
                  <a:schemeClr val="tx1"/>
                </a:solidFill>
              </a:rPr>
              <a:t>(Ö.1857) tarafından kullanılmıştır. </a:t>
            </a:r>
          </a:p>
          <a:p>
            <a:pPr marL="411480" lvl="1" indent="0">
              <a:buNone/>
            </a:pPr>
            <a:r>
              <a:rPr lang="tr-TR" sz="4800" b="1" dirty="0">
                <a:solidFill>
                  <a:schemeClr val="tx1"/>
                </a:solidFill>
              </a:rPr>
              <a:t>	</a:t>
            </a:r>
            <a:r>
              <a:rPr lang="tr-TR" sz="4800" b="1" dirty="0" err="1">
                <a:solidFill>
                  <a:schemeClr val="tx1"/>
                </a:solidFill>
              </a:rPr>
              <a:t>Lâtince</a:t>
            </a:r>
            <a:r>
              <a:rPr lang="tr-TR" sz="4800" b="1" dirty="0">
                <a:solidFill>
                  <a:schemeClr val="tx1"/>
                </a:solidFill>
              </a:rPr>
              <a:t> 	</a:t>
            </a:r>
            <a:r>
              <a:rPr lang="tr-TR" sz="4800" b="1" dirty="0">
                <a:solidFill>
                  <a:srgbClr val="C00000"/>
                </a:solidFill>
              </a:rPr>
              <a:t>“</a:t>
            </a:r>
            <a:r>
              <a:rPr lang="tr-TR" sz="4800" b="1" dirty="0" err="1">
                <a:solidFill>
                  <a:srgbClr val="C00000"/>
                </a:solidFill>
              </a:rPr>
              <a:t>socius</a:t>
            </a:r>
            <a:r>
              <a:rPr lang="tr-TR" sz="4800" b="1" dirty="0">
                <a:solidFill>
                  <a:srgbClr val="C00000"/>
                </a:solidFill>
              </a:rPr>
              <a:t>” (cemiyet, toplum)    ve 	“logos” (bilim)  </a:t>
            </a:r>
            <a:r>
              <a:rPr lang="tr-TR" sz="4800" b="1" dirty="0">
                <a:solidFill>
                  <a:schemeClr val="tx1"/>
                </a:solidFill>
              </a:rPr>
              <a:t>kelimelerinden oluşturulmuştur. </a:t>
            </a:r>
          </a:p>
          <a:p>
            <a:pPr marL="411480" lvl="1" indent="0">
              <a:buNone/>
            </a:pPr>
            <a:r>
              <a:rPr lang="tr-TR" sz="4800" b="1" dirty="0">
                <a:solidFill>
                  <a:schemeClr val="tx1"/>
                </a:solidFill>
              </a:rPr>
              <a:t>	</a:t>
            </a:r>
            <a:r>
              <a:rPr lang="tr-TR" sz="4800" b="1" dirty="0">
                <a:solidFill>
                  <a:srgbClr val="C00000"/>
                </a:solidFill>
              </a:rPr>
              <a:t>Sosyoloji, cemiyet bilimi, toplumbilimi </a:t>
            </a:r>
            <a:r>
              <a:rPr lang="tr-TR" sz="4800" b="1" dirty="0">
                <a:solidFill>
                  <a:schemeClr val="tx1"/>
                </a:solidFill>
              </a:rPr>
              <a:t>anlamına gelen bir bilim dalının adı olmuştur.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445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5400" b="1" dirty="0">
                <a:solidFill>
                  <a:schemeClr val="tx1"/>
                </a:solidFill>
              </a:rPr>
              <a:t>Türkçe’de  önceleri “</a:t>
            </a:r>
            <a:r>
              <a:rPr lang="tr-TR" sz="5400" b="1" dirty="0">
                <a:solidFill>
                  <a:srgbClr val="C00000"/>
                </a:solidFill>
              </a:rPr>
              <a:t>sosyoloji</a:t>
            </a:r>
            <a:r>
              <a:rPr lang="tr-TR" sz="5400" b="1" dirty="0">
                <a:solidFill>
                  <a:schemeClr val="tx1"/>
                </a:solidFill>
              </a:rPr>
              <a:t>” terimi ve “</a:t>
            </a:r>
            <a:r>
              <a:rPr lang="tr-TR" sz="5400" b="1" dirty="0" err="1">
                <a:solidFill>
                  <a:srgbClr val="C00000"/>
                </a:solidFill>
              </a:rPr>
              <a:t>ilm</a:t>
            </a:r>
            <a:r>
              <a:rPr lang="tr-TR" sz="5400" b="1" dirty="0">
                <a:solidFill>
                  <a:srgbClr val="C00000"/>
                </a:solidFill>
              </a:rPr>
              <a:t>-i </a:t>
            </a:r>
            <a:r>
              <a:rPr lang="tr-TR" sz="5400" b="1" dirty="0" err="1">
                <a:solidFill>
                  <a:srgbClr val="C00000"/>
                </a:solidFill>
              </a:rPr>
              <a:t>ictima</a:t>
            </a:r>
            <a:r>
              <a:rPr lang="tr-TR" sz="5400" b="1" dirty="0">
                <a:solidFill>
                  <a:schemeClr val="tx1"/>
                </a:solidFill>
              </a:rPr>
              <a:t>” birlikte kullanılmıştır. Ancak daha sonra </a:t>
            </a:r>
            <a:r>
              <a:rPr lang="tr-TR" sz="5400" b="1" dirty="0">
                <a:solidFill>
                  <a:srgbClr val="C00000"/>
                </a:solidFill>
              </a:rPr>
              <a:t>Ziya Gökalp </a:t>
            </a:r>
            <a:r>
              <a:rPr lang="tr-TR" sz="5400" b="1" dirty="0">
                <a:solidFill>
                  <a:schemeClr val="tx1"/>
                </a:solidFill>
              </a:rPr>
              <a:t>“</a:t>
            </a:r>
            <a:r>
              <a:rPr lang="tr-TR" sz="5400" b="1" dirty="0">
                <a:solidFill>
                  <a:srgbClr val="C00000"/>
                </a:solidFill>
              </a:rPr>
              <a:t>İçtimaiyat</a:t>
            </a:r>
            <a:r>
              <a:rPr lang="tr-TR" sz="5400" b="1" dirty="0">
                <a:solidFill>
                  <a:schemeClr val="tx1"/>
                </a:solidFill>
              </a:rPr>
              <a:t>” terimini kullanmıştır.</a:t>
            </a:r>
          </a:p>
          <a:p>
            <a:pPr marL="411480" lvl="1" indent="0">
              <a:buNone/>
            </a:pPr>
            <a:r>
              <a:rPr lang="tr-TR" sz="5400" b="1" dirty="0">
                <a:solidFill>
                  <a:schemeClr val="tx1"/>
                </a:solidFill>
              </a:rPr>
              <a:t> Günümüz Türkçesinde ‘</a:t>
            </a:r>
            <a:r>
              <a:rPr lang="tr-TR" sz="5400" b="1" dirty="0">
                <a:solidFill>
                  <a:srgbClr val="C00000"/>
                </a:solidFill>
              </a:rPr>
              <a:t>Toplumbilim veya Sosyoloji</a:t>
            </a:r>
            <a:r>
              <a:rPr lang="tr-TR" sz="5400" b="1" dirty="0">
                <a:solidFill>
                  <a:schemeClr val="tx1"/>
                </a:solidFill>
              </a:rPr>
              <a:t>’  kullanılmaktadır.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913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5400" b="1" dirty="0">
                <a:solidFill>
                  <a:schemeClr val="tx1"/>
                </a:solidFill>
              </a:rPr>
              <a:t>Sosyoloji; toplumsal ilişkiler sonucu ortaya  çıkan toplumsal grupları, örgütlenmeleri,  kurumları, kurumlar arası ilişkileri ve  toplumsal yapının değişiminde etkili olan  faktörleri araştıran bilim dalı olarak  tanımlanabilir.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3524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lnSpcReduction="10000"/>
          </a:bodyPr>
          <a:lstStyle/>
          <a:p>
            <a:pPr marL="411480" lvl="1" indent="0">
              <a:buNone/>
            </a:pPr>
            <a:r>
              <a:rPr lang="tr-TR" sz="4400" b="1" dirty="0">
                <a:solidFill>
                  <a:srgbClr val="C00000"/>
                </a:solidFill>
              </a:rPr>
              <a:t>	Sosyoloji günümüzde bir takım dallara ayrılmıştır. </a:t>
            </a:r>
          </a:p>
          <a:p>
            <a:pPr marL="411480" lvl="1" indent="0">
              <a:buNone/>
            </a:pPr>
            <a:r>
              <a:rPr lang="tr-TR" sz="4000" b="1" dirty="0">
                <a:solidFill>
                  <a:schemeClr val="tx1"/>
                </a:solidFill>
              </a:rPr>
              <a:t>	Toplum hayatında meydana gelen sosyal değişmeler ve yeni gelişmeler, </a:t>
            </a:r>
            <a:r>
              <a:rPr lang="tr-TR" sz="4000" b="1" dirty="0">
                <a:solidFill>
                  <a:srgbClr val="C00000"/>
                </a:solidFill>
              </a:rPr>
              <a:t>özel sosyolojilerin </a:t>
            </a:r>
            <a:r>
              <a:rPr lang="tr-TR" sz="4000" b="1" dirty="0">
                <a:solidFill>
                  <a:schemeClr val="tx1"/>
                </a:solidFill>
              </a:rPr>
              <a:t>doğuşunu zorunlu kılmıştır. 19. yüzyılın sonlarıyla özellikle, 20. yüzyılda meydana gelen; sosyal, kültürel, ekonomik ve teknolojik gelişmeler uzmanlaşmayı kaçınılmaz hale getirmiştir. Bu durum, yeni bir takım alt sosyal bilim alanlarının doğmasına sebep olmuştur</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143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fontScale="92500" lnSpcReduction="10000"/>
          </a:bodyPr>
          <a:lstStyle/>
          <a:p>
            <a:pPr marL="411480" lvl="1" indent="0">
              <a:buNone/>
            </a:pPr>
            <a:r>
              <a:rPr lang="tr-TR" sz="4000" b="1" dirty="0">
                <a:solidFill>
                  <a:schemeClr val="tx1"/>
                </a:solidFill>
              </a:rPr>
              <a:t>	</a:t>
            </a:r>
            <a:r>
              <a:rPr lang="tr-TR" sz="4300" b="1" dirty="0">
                <a:solidFill>
                  <a:schemeClr val="tx1"/>
                </a:solidFill>
              </a:rPr>
              <a:t>Sosyoloji, genel anlamda toplumsal yapıyı ve toplumsal olguları araştırma konusu yaparken, özel sosyoloji dalları, toplumun ve toplumsal hayatın belirli bir yönünün sosyolojik araştırılmasıdır. </a:t>
            </a:r>
            <a:endParaRPr lang="tr-TR" sz="4000" b="1" dirty="0">
              <a:solidFill>
                <a:schemeClr val="tx1"/>
              </a:solidFill>
            </a:endParaRPr>
          </a:p>
          <a:p>
            <a:pPr marL="411480" lvl="1" indent="0">
              <a:buNone/>
            </a:pPr>
            <a:r>
              <a:rPr lang="tr-TR" sz="4000" b="1" i="1" u="sng" dirty="0">
                <a:solidFill>
                  <a:srgbClr val="C00000"/>
                </a:solidFill>
              </a:rPr>
              <a:t>Sosyoloji alt dallarını şöyle sıralayabiliriz: </a:t>
            </a:r>
            <a:r>
              <a:rPr lang="tr-TR" sz="4000" b="1" dirty="0">
                <a:solidFill>
                  <a:srgbClr val="00B050"/>
                </a:solidFill>
              </a:rPr>
              <a:t>Din Sosyolojisi - Eğitim Sosyolojisi - Köy Sosyolojisi - Kent Sosyolojisi - Siyaset Sosyolojisi - Hukuk Sosyolojisi - Sanayi Sosyolojisi - İletişim Sosyolojisi - Çevre Sosyolojisi - Spor Sosyolojisi - Suç Sosyolojisi-Aile Sosyolojisi - Göç Sosyolojisi- İş ve Meslek Sosyolojisi - Gençlik Sosyolojisi -  Etnik Sosyoloji - Kültür Sosyolojisi - Kurumlar Sosyolojisi</a:t>
            </a:r>
            <a:r>
              <a:rPr lang="tr-TR" sz="4000" b="1" dirty="0">
                <a:solidFill>
                  <a:schemeClr val="tx1"/>
                </a:solidFill>
              </a:rPr>
              <a:t>...</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5800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9E704F-3B9F-4ABB-987E-B1FAF009C76F}"/>
              </a:ext>
            </a:extLst>
          </p:cNvPr>
          <p:cNvSpPr>
            <a:spLocks noGrp="1"/>
          </p:cNvSpPr>
          <p:nvPr>
            <p:ph type="title"/>
          </p:nvPr>
        </p:nvSpPr>
        <p:spPr>
          <a:xfrm>
            <a:off x="123568" y="457200"/>
            <a:ext cx="11458832" cy="729049"/>
          </a:xfrm>
        </p:spPr>
        <p:txBody>
          <a:bodyPr>
            <a:normAutofit fontScale="90000"/>
          </a:bodyPr>
          <a:lstStyle/>
          <a:p>
            <a:r>
              <a:rPr lang="tr-TR" dirty="0"/>
              <a:t>	</a:t>
            </a:r>
            <a:r>
              <a:rPr lang="tr-TR" sz="4400" b="1" dirty="0">
                <a:solidFill>
                  <a:srgbClr val="C00000"/>
                </a:solidFill>
              </a:rPr>
              <a:t>Din Sosyolojisi</a:t>
            </a:r>
            <a:endParaRPr lang="tr-TR" b="1" dirty="0">
              <a:solidFill>
                <a:srgbClr val="C00000"/>
              </a:solidFill>
            </a:endParaRPr>
          </a:p>
        </p:txBody>
      </p:sp>
      <p:sp>
        <p:nvSpPr>
          <p:cNvPr id="3" name="İçerik Yer Tutucusu 2"/>
          <p:cNvSpPr>
            <a:spLocks noGrp="1"/>
          </p:cNvSpPr>
          <p:nvPr>
            <p:ph idx="1"/>
          </p:nvPr>
        </p:nvSpPr>
        <p:spPr>
          <a:xfrm>
            <a:off x="123568" y="1186249"/>
            <a:ext cx="11458832" cy="5388287"/>
          </a:xfrm>
        </p:spPr>
        <p:txBody>
          <a:bodyPr rtlCol="0">
            <a:normAutofit fontScale="92500"/>
          </a:bodyPr>
          <a:lstStyle/>
          <a:p>
            <a:pPr marL="411480" lvl="1" indent="0">
              <a:buNone/>
            </a:pPr>
            <a:r>
              <a:rPr lang="tr-TR" sz="4000" b="1" dirty="0">
                <a:solidFill>
                  <a:schemeClr val="tx1"/>
                </a:solidFill>
              </a:rPr>
              <a:t>	Sosyoloji genç bir bilim olduğuna göre, din sosyolojisi onun bir alt dalı olarak daha genç bir bilimdir. Din sosyolojisinin 20. yüzyılın başında kurulduğunu söylemek mümkündür. ‘</a:t>
            </a:r>
            <a:r>
              <a:rPr lang="tr-TR" sz="4000" b="1" dirty="0">
                <a:solidFill>
                  <a:srgbClr val="C00000"/>
                </a:solidFill>
              </a:rPr>
              <a:t>Din Sosyolojisi’ terimini ilk defa Emile </a:t>
            </a:r>
            <a:r>
              <a:rPr lang="tr-TR" sz="4000" b="1" dirty="0" err="1">
                <a:solidFill>
                  <a:srgbClr val="C00000"/>
                </a:solidFill>
              </a:rPr>
              <a:t>Durkheim</a:t>
            </a:r>
            <a:r>
              <a:rPr lang="tr-TR" sz="4000" b="1" dirty="0">
                <a:solidFill>
                  <a:srgbClr val="C00000"/>
                </a:solidFill>
              </a:rPr>
              <a:t> </a:t>
            </a:r>
            <a:r>
              <a:rPr lang="tr-TR" sz="4000" b="1" dirty="0">
                <a:solidFill>
                  <a:schemeClr val="tx1"/>
                </a:solidFill>
              </a:rPr>
              <a:t>1899’da kullanmıştır. </a:t>
            </a:r>
          </a:p>
          <a:p>
            <a:pPr marL="411480" lvl="1" indent="0">
              <a:buNone/>
            </a:pPr>
            <a:r>
              <a:rPr lang="tr-TR" sz="4000" b="1" dirty="0">
                <a:solidFill>
                  <a:schemeClr val="tx1"/>
                </a:solidFill>
              </a:rPr>
              <a:t>	Ülkemizde de hemen hemen aynı yıllarda "</a:t>
            </a:r>
            <a:r>
              <a:rPr lang="tr-TR" sz="4000" b="1" dirty="0" err="1">
                <a:solidFill>
                  <a:srgbClr val="C00000"/>
                </a:solidFill>
              </a:rPr>
              <a:t>İlm</a:t>
            </a:r>
            <a:r>
              <a:rPr lang="tr-TR" sz="4000" b="1" dirty="0">
                <a:solidFill>
                  <a:srgbClr val="C00000"/>
                </a:solidFill>
              </a:rPr>
              <a:t>-i </a:t>
            </a:r>
            <a:r>
              <a:rPr lang="tr-TR" sz="4000" b="1" dirty="0" err="1">
                <a:solidFill>
                  <a:srgbClr val="C00000"/>
                </a:solidFill>
              </a:rPr>
              <a:t>İctima</a:t>
            </a:r>
            <a:r>
              <a:rPr lang="tr-TR" sz="4000" b="1" dirty="0">
                <a:solidFill>
                  <a:srgbClr val="C00000"/>
                </a:solidFill>
              </a:rPr>
              <a:t>-i Dini</a:t>
            </a:r>
            <a:r>
              <a:rPr lang="tr-TR" sz="4000" b="1" dirty="0">
                <a:solidFill>
                  <a:schemeClr val="tx1"/>
                </a:solidFill>
              </a:rPr>
              <a:t>" veya "</a:t>
            </a:r>
            <a:r>
              <a:rPr lang="tr-TR" sz="4000" b="1" dirty="0">
                <a:solidFill>
                  <a:srgbClr val="C00000"/>
                </a:solidFill>
              </a:rPr>
              <a:t>Dini İçtimaiyat</a:t>
            </a:r>
            <a:r>
              <a:rPr lang="tr-TR" sz="4000" b="1" dirty="0">
                <a:solidFill>
                  <a:schemeClr val="tx1"/>
                </a:solidFill>
              </a:rPr>
              <a:t>" adıyla karşılığını bulan bu bilim dalı, uzun yıllardan beri "Din Sosyolojisi" adıyla, bilim dünyasındaki yerini almıştır.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5151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a:bodyPr>
          <a:lstStyle/>
          <a:p>
            <a:pPr marL="411480" lvl="1" indent="0">
              <a:buNone/>
            </a:pPr>
            <a:r>
              <a:rPr lang="tr-TR" sz="4000" b="1" dirty="0">
                <a:solidFill>
                  <a:schemeClr val="tx1"/>
                </a:solidFill>
              </a:rPr>
              <a:t>	</a:t>
            </a:r>
            <a:r>
              <a:rPr lang="tr-TR" sz="4800" b="1" dirty="0">
                <a:solidFill>
                  <a:schemeClr val="tx1"/>
                </a:solidFill>
              </a:rPr>
              <a:t>Din Sosyolojisi, din ve toplum </a:t>
            </a:r>
          </a:p>
          <a:p>
            <a:pPr marL="411480" lvl="1" indent="0">
              <a:buNone/>
            </a:pPr>
            <a:r>
              <a:rPr lang="tr-TR" sz="4800" b="1" dirty="0">
                <a:solidFill>
                  <a:schemeClr val="tx1"/>
                </a:solidFill>
              </a:rPr>
              <a:t>arasındaki ilişkileri ele alır. </a:t>
            </a:r>
          </a:p>
          <a:p>
            <a:pPr marL="411480" lvl="1" indent="0">
              <a:buNone/>
            </a:pPr>
            <a:r>
              <a:rPr lang="tr-TR" sz="4800" b="1" dirty="0">
                <a:solidFill>
                  <a:schemeClr val="tx1"/>
                </a:solidFill>
              </a:rPr>
              <a:t>	Böylece "dinin toplumsal fonksiyonu ve etkilerinin </a:t>
            </a:r>
            <a:r>
              <a:rPr lang="tr-TR" sz="4800" b="1" dirty="0" err="1">
                <a:solidFill>
                  <a:schemeClr val="tx1"/>
                </a:solidFill>
              </a:rPr>
              <a:t>yanısıra</a:t>
            </a:r>
            <a:r>
              <a:rPr lang="tr-TR" sz="4800" b="1" dirty="0">
                <a:solidFill>
                  <a:schemeClr val="tx1"/>
                </a:solidFill>
              </a:rPr>
              <a:t>, toplumsal şartlar ve olayların din üzerindeki etkilerini, bundan doğan dini grupların incelenmesi" şeklinde tarif etmek  mümkündür.</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375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6D1208-BD19-4CA5-AFB7-05750396ED25}"/>
              </a:ext>
            </a:extLst>
          </p:cNvPr>
          <p:cNvSpPr>
            <a:spLocks noGrp="1"/>
          </p:cNvSpPr>
          <p:nvPr>
            <p:ph type="title"/>
          </p:nvPr>
        </p:nvSpPr>
        <p:spPr>
          <a:xfrm>
            <a:off x="239948" y="905932"/>
            <a:ext cx="10972800" cy="1100667"/>
          </a:xfrm>
        </p:spPr>
        <p:txBody>
          <a:bodyPr>
            <a:noAutofit/>
          </a:bodyPr>
          <a:lstStyle/>
          <a:p>
            <a:r>
              <a:rPr lang="tr-TR" sz="4400" b="1" dirty="0">
                <a:solidFill>
                  <a:srgbClr val="C00000"/>
                </a:solidFill>
              </a:rPr>
              <a:t>	Sosyoloji ve din sosyolojisinde  </a:t>
            </a:r>
            <a:br>
              <a:rPr lang="tr-TR" sz="4400" b="1" dirty="0">
                <a:solidFill>
                  <a:srgbClr val="C00000"/>
                </a:solidFill>
              </a:rPr>
            </a:br>
            <a:r>
              <a:rPr lang="tr-TR" sz="4400" b="1" dirty="0">
                <a:solidFill>
                  <a:srgbClr val="C00000"/>
                </a:solidFill>
              </a:rPr>
              <a:t>		Araştırma Yöntemleri</a:t>
            </a:r>
          </a:p>
        </p:txBody>
      </p:sp>
      <p:sp>
        <p:nvSpPr>
          <p:cNvPr id="3" name="İçerik Yer Tutucusu 2"/>
          <p:cNvSpPr>
            <a:spLocks noGrp="1"/>
          </p:cNvSpPr>
          <p:nvPr>
            <p:ph idx="1"/>
          </p:nvPr>
        </p:nvSpPr>
        <p:spPr>
          <a:xfrm>
            <a:off x="239948" y="2192867"/>
            <a:ext cx="11342452" cy="4381669"/>
          </a:xfrm>
        </p:spPr>
        <p:txBody>
          <a:bodyPr rtlCol="0">
            <a:normAutofit fontScale="92500"/>
          </a:bodyPr>
          <a:lstStyle/>
          <a:p>
            <a:pPr marL="411480" lvl="1" indent="0">
              <a:buNone/>
            </a:pPr>
            <a:r>
              <a:rPr lang="tr-TR" sz="4000" b="1" dirty="0">
                <a:solidFill>
                  <a:schemeClr val="tx1"/>
                </a:solidFill>
              </a:rPr>
              <a:t>	</a:t>
            </a:r>
            <a:r>
              <a:rPr lang="tr-TR" sz="5400" b="1" dirty="0">
                <a:solidFill>
                  <a:schemeClr val="tx1"/>
                </a:solidFill>
              </a:rPr>
              <a:t>Sosyoloji alanında bilimsel araştırma</a:t>
            </a:r>
          </a:p>
          <a:p>
            <a:pPr marL="411480" lvl="1" indent="0">
              <a:buNone/>
            </a:pPr>
            <a:r>
              <a:rPr lang="tr-TR" sz="5400" b="1" dirty="0">
                <a:solidFill>
                  <a:schemeClr val="tx1"/>
                </a:solidFill>
              </a:rPr>
              <a:t>yaklaşım farklılıkları dikkate alınarak </a:t>
            </a:r>
            <a:r>
              <a:rPr lang="tr-TR" sz="5800" b="1" dirty="0">
                <a:solidFill>
                  <a:srgbClr val="C00000"/>
                </a:solidFill>
              </a:rPr>
              <a:t>nicel (kantitatif) veya nitel (kalitatif) </a:t>
            </a:r>
            <a:r>
              <a:rPr lang="tr-TR" sz="5400" b="1" dirty="0">
                <a:solidFill>
                  <a:schemeClr val="tx1"/>
                </a:solidFill>
              </a:rPr>
              <a:t>olmak üzere iki tür sosyolojik araştırma yönteminden bahsedilebilir.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42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800" b="1" dirty="0">
                <a:solidFill>
                  <a:srgbClr val="C00000"/>
                </a:solidFill>
              </a:rPr>
              <a:t>Nicel (Kantitatif) Yöntem</a:t>
            </a:r>
            <a:r>
              <a:rPr lang="tr-TR" sz="4800" b="1" dirty="0">
                <a:solidFill>
                  <a:schemeClr val="tx1"/>
                </a:solidFill>
              </a:rPr>
              <a:t>, yazılı anket formlarıyla, telefonla veya yüz yüze görüşmelerle, internet, gazete, dergi gibi yaygın iletişim araçlarıyla, ev ziyaretleriyle, vb. tekniklerle topluluk içinde yapılan niceliksel veri toplama,  istatistiksel analiz ve değerlendirmeye dayanan yöntemdir. </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322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200" b="1" dirty="0">
                <a:solidFill>
                  <a:schemeClr val="tx1"/>
                </a:solidFill>
              </a:rPr>
              <a:t>Bu araştırmalar daha çok insanların belli konulardaki </a:t>
            </a:r>
            <a:r>
              <a:rPr lang="tr-TR" sz="4200" b="1" dirty="0">
                <a:solidFill>
                  <a:srgbClr val="C00000"/>
                </a:solidFill>
              </a:rPr>
              <a:t>tutumları, inançları, kanıları, beklentileri, tercihleri</a:t>
            </a:r>
            <a:r>
              <a:rPr lang="tr-TR" sz="4200" b="1" dirty="0">
                <a:solidFill>
                  <a:schemeClr val="tx1"/>
                </a:solidFill>
              </a:rPr>
              <a:t> konusunda genel eğilimleri ve özellikleri ortaya çıkarmaya yönelik olarak yapılır. </a:t>
            </a:r>
          </a:p>
          <a:p>
            <a:pPr marL="411480" lvl="1" indent="0">
              <a:buNone/>
            </a:pPr>
            <a:r>
              <a:rPr lang="tr-TR" sz="4200" b="1" dirty="0">
                <a:solidFill>
                  <a:schemeClr val="tx1"/>
                </a:solidFill>
              </a:rPr>
              <a:t>	Araştırma evrenini temsil edebilecek bir </a:t>
            </a:r>
            <a:r>
              <a:rPr lang="tr-TR" sz="4200" b="1" dirty="0">
                <a:solidFill>
                  <a:srgbClr val="C00000"/>
                </a:solidFill>
              </a:rPr>
              <a:t>örneklemden elde edilen bilgi ve bulgular, korelasyon ve çok değişkenli analizler aracılığıyla </a:t>
            </a:r>
            <a:r>
              <a:rPr lang="tr-TR" sz="4200" b="1" dirty="0">
                <a:solidFill>
                  <a:schemeClr val="tx1"/>
                </a:solidFill>
              </a:rPr>
              <a:t>değerlendirmeye tabi tutulur.</a:t>
            </a:r>
          </a:p>
          <a:p>
            <a:pPr marL="411480" lvl="1" indent="0">
              <a:buNone/>
            </a:pP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1992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3"/>
            <a:ext cx="11798424" cy="6214367"/>
          </a:xfrm>
        </p:spPr>
        <p:txBody>
          <a:bodyPr rtlCol="0">
            <a:normAutofit/>
          </a:bodyPr>
          <a:lstStyle/>
          <a:p>
            <a:pPr marL="411480" lvl="1" indent="0">
              <a:buNone/>
            </a:pPr>
            <a:r>
              <a:rPr lang="tr-TR" sz="4000" b="1" dirty="0">
                <a:solidFill>
                  <a:schemeClr val="tx1"/>
                </a:solidFill>
              </a:rPr>
              <a:t>	</a:t>
            </a:r>
            <a:r>
              <a:rPr lang="tr-TR" sz="4800" b="1" dirty="0">
                <a:solidFill>
                  <a:srgbClr val="C00000"/>
                </a:solidFill>
              </a:rPr>
              <a:t>Niteliksel araştırma yöntemleri, </a:t>
            </a:r>
            <a:r>
              <a:rPr lang="tr-TR" sz="4800" b="1" dirty="0">
                <a:solidFill>
                  <a:schemeClr val="tx1"/>
                </a:solidFill>
              </a:rPr>
              <a:t>resmin bütünüyle ilgili bilgi toplamak, 'neden' ve '</a:t>
            </a:r>
            <a:r>
              <a:rPr lang="tr-TR" sz="4800" b="1" dirty="0" err="1">
                <a:solidFill>
                  <a:schemeClr val="tx1"/>
                </a:solidFill>
              </a:rPr>
              <a:t>nasıl'a</a:t>
            </a:r>
            <a:r>
              <a:rPr lang="tr-TR" sz="4800" b="1" dirty="0">
                <a:solidFill>
                  <a:schemeClr val="tx1"/>
                </a:solidFill>
              </a:rPr>
              <a:t> ulaşmak için kullanılır. Bu tür yaklaşımlar, </a:t>
            </a:r>
            <a:r>
              <a:rPr lang="tr-TR" sz="4800" b="1" dirty="0">
                <a:solidFill>
                  <a:srgbClr val="C00000"/>
                </a:solidFill>
              </a:rPr>
              <a:t>sosyal eylemlerin anlamlarını yorumlamaya yönelik sistematik gözlemdir</a:t>
            </a:r>
            <a:r>
              <a:rPr lang="tr-TR" sz="4800" b="1" dirty="0">
                <a:solidFill>
                  <a:schemeClr val="tx1"/>
                </a:solidFill>
              </a:rPr>
              <a:t>. 	Burada sosyal eylem, olay ya da olgu katılımcı gözlem ve görüşme tekniği ile anlaşılmaya çalışılır.</a:t>
            </a:r>
            <a:endParaRPr lang="tr-TR" sz="40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050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fontScale="92500" lnSpcReduction="10000"/>
          </a:bodyPr>
          <a:lstStyle/>
          <a:p>
            <a:pPr marL="411480" lvl="1" indent="0">
              <a:buNone/>
            </a:pPr>
            <a:r>
              <a:rPr lang="tr-TR" sz="4000" b="1" dirty="0">
                <a:solidFill>
                  <a:schemeClr val="tx1"/>
                </a:solidFill>
              </a:rPr>
              <a:t>	</a:t>
            </a:r>
            <a:r>
              <a:rPr lang="tr-TR" sz="4800" b="1" dirty="0">
                <a:solidFill>
                  <a:srgbClr val="C00000"/>
                </a:solidFill>
              </a:rPr>
              <a:t>Din kavramı</a:t>
            </a:r>
          </a:p>
          <a:p>
            <a:pPr marL="411480" lvl="1" indent="0">
              <a:buNone/>
            </a:pPr>
            <a:r>
              <a:rPr lang="tr-TR" sz="4800" b="1" dirty="0">
                <a:solidFill>
                  <a:schemeClr val="tx1"/>
                </a:solidFill>
              </a:rPr>
              <a:t>	</a:t>
            </a:r>
            <a:r>
              <a:rPr lang="tr-TR" sz="4800" b="1" dirty="0" err="1">
                <a:solidFill>
                  <a:schemeClr val="tx1"/>
                </a:solidFill>
              </a:rPr>
              <a:t>Arapça’dan</a:t>
            </a:r>
            <a:r>
              <a:rPr lang="tr-TR" sz="4800" b="1" dirty="0">
                <a:solidFill>
                  <a:schemeClr val="tx1"/>
                </a:solidFill>
              </a:rPr>
              <a:t> geldiği şekliyle ‘</a:t>
            </a:r>
            <a:r>
              <a:rPr lang="tr-TR" sz="4800" b="1" dirty="0">
                <a:solidFill>
                  <a:srgbClr val="C00000"/>
                </a:solidFill>
              </a:rPr>
              <a:t>Din</a:t>
            </a:r>
            <a:r>
              <a:rPr lang="tr-TR" sz="4800" b="1" dirty="0">
                <a:solidFill>
                  <a:schemeClr val="tx1"/>
                </a:solidFill>
              </a:rPr>
              <a:t>’ kelimesi sözlükte </a:t>
            </a:r>
            <a:r>
              <a:rPr lang="tr-TR" sz="4800" b="1" i="1" dirty="0">
                <a:solidFill>
                  <a:srgbClr val="C00000"/>
                </a:solidFill>
              </a:rPr>
              <a:t>yol, </a:t>
            </a:r>
            <a:r>
              <a:rPr lang="tr-TR" sz="4800" b="1" i="1" dirty="0" err="1">
                <a:solidFill>
                  <a:srgbClr val="C00000"/>
                </a:solidFill>
              </a:rPr>
              <a:t>hüküm,usul,inanmak</a:t>
            </a:r>
            <a:r>
              <a:rPr lang="tr-TR" sz="4800" b="1" i="1" dirty="0">
                <a:solidFill>
                  <a:srgbClr val="C00000"/>
                </a:solidFill>
              </a:rPr>
              <a:t>, </a:t>
            </a:r>
            <a:r>
              <a:rPr lang="tr-TR" sz="4800" b="1" i="1" dirty="0" err="1">
                <a:solidFill>
                  <a:srgbClr val="C00000"/>
                </a:solidFill>
              </a:rPr>
              <a:t>taat</a:t>
            </a:r>
            <a:r>
              <a:rPr lang="tr-TR" sz="4800" b="1" i="1" dirty="0">
                <a:solidFill>
                  <a:srgbClr val="C00000"/>
                </a:solidFill>
              </a:rPr>
              <a:t> ve mükâfat</a:t>
            </a:r>
            <a:r>
              <a:rPr lang="tr-TR" sz="4800" b="1" dirty="0">
                <a:solidFill>
                  <a:schemeClr val="tx1"/>
                </a:solidFill>
              </a:rPr>
              <a:t> anlamlarında kullanılmaktadır.</a:t>
            </a:r>
          </a:p>
          <a:p>
            <a:pPr marL="411480" lvl="1" indent="0">
              <a:buNone/>
            </a:pPr>
            <a:r>
              <a:rPr lang="tr-TR" sz="4800" b="1" dirty="0">
                <a:solidFill>
                  <a:schemeClr val="tx1"/>
                </a:solidFill>
              </a:rPr>
              <a:t>	Batı'da ise din kavramı yerine kullanılan </a:t>
            </a:r>
            <a:r>
              <a:rPr lang="tr-TR" sz="4800" b="1" dirty="0" err="1">
                <a:solidFill>
                  <a:srgbClr val="C00000"/>
                </a:solidFill>
              </a:rPr>
              <a:t>religion</a:t>
            </a:r>
            <a:r>
              <a:rPr lang="tr-TR" sz="4800" b="1" dirty="0">
                <a:solidFill>
                  <a:schemeClr val="tx1"/>
                </a:solidFill>
              </a:rPr>
              <a:t> terimi, </a:t>
            </a:r>
            <a:r>
              <a:rPr lang="tr-TR" sz="4800" b="1" i="1" dirty="0">
                <a:solidFill>
                  <a:srgbClr val="C00000"/>
                </a:solidFill>
              </a:rPr>
              <a:t>Tanrıya ve birbirine bağlılık </a:t>
            </a:r>
            <a:r>
              <a:rPr lang="tr-TR" sz="4800" b="1" dirty="0">
                <a:solidFill>
                  <a:schemeClr val="tx1"/>
                </a:solidFill>
              </a:rPr>
              <a:t>durumunu ifade eden </a:t>
            </a:r>
            <a:r>
              <a:rPr lang="tr-TR" sz="4800" b="1" i="1" dirty="0">
                <a:solidFill>
                  <a:srgbClr val="C00000"/>
                </a:solidFill>
              </a:rPr>
              <a:t>‘</a:t>
            </a:r>
            <a:r>
              <a:rPr lang="tr-TR" sz="4800" b="1" i="1" dirty="0" err="1">
                <a:solidFill>
                  <a:srgbClr val="C00000"/>
                </a:solidFill>
              </a:rPr>
              <a:t>Religare</a:t>
            </a:r>
            <a:r>
              <a:rPr lang="tr-TR" sz="4800" b="1" i="1" dirty="0">
                <a:solidFill>
                  <a:srgbClr val="C00000"/>
                </a:solidFill>
              </a:rPr>
              <a:t>’ ve kutsallık adına bir işi tekrar ve dikkatlice yapmak anlamında ‘</a:t>
            </a:r>
            <a:r>
              <a:rPr lang="tr-TR" sz="4800" b="1" i="1" dirty="0" err="1">
                <a:solidFill>
                  <a:srgbClr val="C00000"/>
                </a:solidFill>
              </a:rPr>
              <a:t>Religere</a:t>
            </a:r>
            <a:r>
              <a:rPr lang="tr-TR" sz="4800" b="1" i="1" dirty="0">
                <a:solidFill>
                  <a:srgbClr val="C00000"/>
                </a:solidFill>
              </a:rPr>
              <a:t>’</a:t>
            </a:r>
            <a:r>
              <a:rPr lang="tr-TR" sz="4800" b="1" dirty="0">
                <a:solidFill>
                  <a:schemeClr val="tx1"/>
                </a:solidFill>
              </a:rPr>
              <a:t> kelimelerinden türetilmiştir.</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768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lnSpcReduction="10000"/>
          </a:bodyPr>
          <a:lstStyle/>
          <a:p>
            <a:pPr marL="411480" lvl="1" indent="0">
              <a:buNone/>
            </a:pPr>
            <a:r>
              <a:rPr lang="tr-TR" sz="4000" b="1" dirty="0">
                <a:solidFill>
                  <a:schemeClr val="tx1"/>
                </a:solidFill>
              </a:rPr>
              <a:t>	</a:t>
            </a:r>
            <a:endParaRPr lang="tr-TR" sz="4800" b="1" dirty="0">
              <a:solidFill>
                <a:schemeClr val="tx1"/>
              </a:solidFill>
            </a:endParaRPr>
          </a:p>
          <a:p>
            <a:pPr marL="411480" lvl="1" indent="0">
              <a:buNone/>
            </a:pPr>
            <a:r>
              <a:rPr lang="tr-TR" sz="4800" b="1" dirty="0">
                <a:solidFill>
                  <a:schemeClr val="tx1"/>
                </a:solidFill>
              </a:rPr>
              <a:t>	Genel sosyolojik literatürde din, toplumsal bir olgu olarak görülür ve ortaya çıkışı da insani refleksler, korku ve beklentilerle açıklanır. </a:t>
            </a:r>
          </a:p>
          <a:p>
            <a:pPr marL="411480" lvl="1" indent="0">
              <a:buNone/>
            </a:pPr>
            <a:r>
              <a:rPr lang="tr-TR" sz="4800" b="1" dirty="0">
                <a:solidFill>
                  <a:schemeClr val="tx1"/>
                </a:solidFill>
              </a:rPr>
              <a:t>	Oysa dinsel yaklaşımlarda </a:t>
            </a:r>
            <a:r>
              <a:rPr lang="tr-TR" sz="4800" b="1" dirty="0" err="1">
                <a:solidFill>
                  <a:schemeClr val="tx1"/>
                </a:solidFill>
              </a:rPr>
              <a:t>aslolan</a:t>
            </a:r>
            <a:r>
              <a:rPr lang="tr-TR" sz="4800" b="1" dirty="0">
                <a:solidFill>
                  <a:schemeClr val="tx1"/>
                </a:solidFill>
              </a:rPr>
              <a:t> aşkın bir varlığın kabul edilmesidir. Müslüman toplumlarda din, Allah'ı merkeze alan bir tanımlama içinde ele alınır.</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7309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lnSpcReduction="10000"/>
          </a:bodyPr>
          <a:lstStyle/>
          <a:p>
            <a:pPr marL="411480" lvl="1" indent="0">
              <a:buNone/>
            </a:pPr>
            <a:r>
              <a:rPr lang="tr-TR" sz="4000" b="1" dirty="0">
                <a:solidFill>
                  <a:schemeClr val="tx1"/>
                </a:solidFill>
              </a:rPr>
              <a:t>	</a:t>
            </a:r>
            <a:r>
              <a:rPr lang="tr-TR" sz="5400" b="1" dirty="0">
                <a:solidFill>
                  <a:schemeClr val="tx1"/>
                </a:solidFill>
              </a:rPr>
              <a:t> İslam’a göre </a:t>
            </a:r>
            <a:r>
              <a:rPr lang="tr-TR" sz="6000" b="1" dirty="0">
                <a:solidFill>
                  <a:srgbClr val="C00000"/>
                </a:solidFill>
              </a:rPr>
              <a:t>din</a:t>
            </a:r>
            <a:r>
              <a:rPr lang="tr-TR" sz="5400" b="1" dirty="0">
                <a:solidFill>
                  <a:schemeClr val="tx1"/>
                </a:solidFill>
              </a:rPr>
              <a:t>, </a:t>
            </a:r>
            <a:r>
              <a:rPr lang="tr-TR" sz="5400" b="1" i="1" u="sng" dirty="0">
                <a:solidFill>
                  <a:srgbClr val="C00000"/>
                </a:solidFill>
              </a:rPr>
              <a:t>Allah tarafından vahiy yoluyla Peygamberleri aracılığıyla tebliğ edilen ve mensuplarının dünya ve ahirette huzur ve saadete erişmelerine delalet eden, yaratılışlarındaki gaye ve hedefi, Allah’a ne surette ibadet edileceğini </a:t>
            </a:r>
            <a:r>
              <a:rPr lang="tr-TR" sz="5400" b="1" dirty="0">
                <a:solidFill>
                  <a:schemeClr val="tx1"/>
                </a:solidFill>
              </a:rPr>
              <a:t>bildiren bir yaşama formudur. </a:t>
            </a:r>
            <a:endParaRPr lang="tr-TR" sz="48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58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fontScale="70000" lnSpcReduction="20000"/>
          </a:bodyPr>
          <a:lstStyle/>
          <a:p>
            <a:pPr marL="411480" lvl="1" indent="0">
              <a:buNone/>
            </a:pPr>
            <a:r>
              <a:rPr lang="tr-TR" sz="4000" b="1" dirty="0">
                <a:solidFill>
                  <a:schemeClr val="tx1"/>
                </a:solidFill>
              </a:rPr>
              <a:t>	</a:t>
            </a:r>
            <a:r>
              <a:rPr lang="tr-TR" sz="4800" b="1" dirty="0">
                <a:solidFill>
                  <a:schemeClr val="tx1"/>
                </a:solidFill>
              </a:rPr>
              <a:t>	</a:t>
            </a:r>
            <a:r>
              <a:rPr lang="tr-TR" sz="5700" b="1" dirty="0">
                <a:solidFill>
                  <a:srgbClr val="C00000"/>
                </a:solidFill>
              </a:rPr>
              <a:t>Batıda Din kavramı</a:t>
            </a:r>
          </a:p>
          <a:p>
            <a:pPr marL="411480" lvl="1" indent="0">
              <a:buNone/>
            </a:pPr>
            <a:endParaRPr lang="tr-TR" sz="4800" b="1" dirty="0">
              <a:solidFill>
                <a:srgbClr val="C00000"/>
              </a:solidFill>
            </a:endParaRPr>
          </a:p>
          <a:p>
            <a:pPr marL="411480" lvl="1" indent="0">
              <a:buNone/>
            </a:pPr>
            <a:r>
              <a:rPr lang="tr-TR" sz="4800" b="1" dirty="0">
                <a:solidFill>
                  <a:schemeClr val="tx1"/>
                </a:solidFill>
              </a:rPr>
              <a:t>	</a:t>
            </a:r>
            <a:r>
              <a:rPr lang="tr-TR" sz="6200" b="1" dirty="0">
                <a:solidFill>
                  <a:schemeClr val="tx1"/>
                </a:solidFill>
              </a:rPr>
              <a:t>Dinin gerçekte ne olduğuna ilişkin sorular Batı'da özellikle Rönesans ve </a:t>
            </a:r>
            <a:r>
              <a:rPr lang="tr-TR" sz="6200" b="1" dirty="0" err="1">
                <a:solidFill>
                  <a:schemeClr val="tx1"/>
                </a:solidFill>
              </a:rPr>
              <a:t>Aydınlanma'yı</a:t>
            </a:r>
            <a:r>
              <a:rPr lang="tr-TR" sz="6200" b="1" dirty="0">
                <a:solidFill>
                  <a:schemeClr val="tx1"/>
                </a:solidFill>
              </a:rPr>
              <a:t> hazırlayan koşullar içinde mahiyet kazanmıştır. Bu durum kilise-toplum ve kilise-bilim sistemleri arasındaki tıkanıklıklar Batı dünyasında önemli teolojik gerilimleri açığa çıkarmıştır.</a:t>
            </a:r>
          </a:p>
          <a:p>
            <a:pPr marL="411480" lvl="1" indent="0">
              <a:buNone/>
            </a:pPr>
            <a:r>
              <a:rPr lang="tr-TR" sz="6200" b="1" dirty="0">
                <a:solidFill>
                  <a:schemeClr val="tx1"/>
                </a:solidFill>
              </a:rPr>
              <a:t>Reform hareketleri, deizm ve pozitivizm düşüncesi bu tartışmaların uç noktasıdır.</a:t>
            </a:r>
          </a:p>
          <a:p>
            <a:pPr marL="411480" lvl="1" indent="0">
              <a:buNone/>
            </a:pPr>
            <a:r>
              <a:rPr lang="tr-TR" sz="4800" b="1" dirty="0">
                <a:solidFill>
                  <a:schemeClr val="tx1"/>
                </a:solidFill>
              </a:rPr>
              <a:t> </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790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lnSpcReduction="10000"/>
          </a:bodyPr>
          <a:lstStyle/>
          <a:p>
            <a:pPr marL="411480" lvl="1" indent="0">
              <a:buNone/>
            </a:pPr>
            <a:r>
              <a:rPr lang="tr-TR" sz="4000" b="1" dirty="0">
                <a:solidFill>
                  <a:schemeClr val="tx1"/>
                </a:solidFill>
              </a:rPr>
              <a:t>	</a:t>
            </a:r>
            <a:r>
              <a:rPr lang="tr-TR" sz="4000" b="1" dirty="0">
                <a:solidFill>
                  <a:srgbClr val="C00000"/>
                </a:solidFill>
              </a:rPr>
              <a:t>Din kavramı</a:t>
            </a:r>
          </a:p>
          <a:p>
            <a:pPr marL="411480" lvl="1" indent="0">
              <a:buNone/>
            </a:pPr>
            <a:r>
              <a:rPr lang="tr-TR" sz="4000" b="1" dirty="0">
                <a:solidFill>
                  <a:srgbClr val="C00000"/>
                </a:solidFill>
              </a:rPr>
              <a:t>(Bazı düşünürlere göre din)</a:t>
            </a:r>
          </a:p>
          <a:p>
            <a:pPr marL="411480" lvl="1" indent="0">
              <a:buNone/>
            </a:pPr>
            <a:endParaRPr lang="tr-TR" sz="4000" b="1" dirty="0">
              <a:solidFill>
                <a:schemeClr val="tx1"/>
              </a:solidFill>
            </a:endParaRPr>
          </a:p>
          <a:p>
            <a:pPr marL="411480" lvl="1" indent="0">
              <a:buNone/>
            </a:pPr>
            <a:r>
              <a:rPr lang="tr-TR" sz="4000" b="1" dirty="0">
                <a:solidFill>
                  <a:schemeClr val="tx1"/>
                </a:solidFill>
              </a:rPr>
              <a:t>	</a:t>
            </a:r>
            <a:r>
              <a:rPr lang="tr-TR" sz="4000" b="1" dirty="0">
                <a:solidFill>
                  <a:srgbClr val="C00000"/>
                </a:solidFill>
              </a:rPr>
              <a:t>Emile </a:t>
            </a:r>
            <a:r>
              <a:rPr lang="tr-TR" sz="4000" b="1" dirty="0" err="1">
                <a:solidFill>
                  <a:srgbClr val="C00000"/>
                </a:solidFill>
              </a:rPr>
              <a:t>Durkheim</a:t>
            </a:r>
            <a:r>
              <a:rPr lang="tr-TR" sz="4000" b="1" dirty="0">
                <a:solidFill>
                  <a:srgbClr val="C00000"/>
                </a:solidFill>
              </a:rPr>
              <a:t>: </a:t>
            </a:r>
          </a:p>
          <a:p>
            <a:pPr marL="411480" lvl="1" indent="0">
              <a:buNone/>
            </a:pPr>
            <a:r>
              <a:rPr lang="tr-TR" sz="4000" b="1" dirty="0">
                <a:solidFill>
                  <a:schemeClr val="tx1"/>
                </a:solidFill>
              </a:rPr>
              <a:t>	Din, kutsal şeylerle ilgili inanç ve amellerden mürekkep birleşik/bütüncül bir sistem olup dokunulmaz ve yasak kabul edilen şeylerle ilgili öyle bir inanç ve ameller bütünüdür ki müntesiplerini bir tek manevi/ahlaki cemaat hâlinde, Kilise diye adlandırılan bir cemaatte birleştirir.</a:t>
            </a:r>
          </a:p>
          <a:p>
            <a:pPr marL="411480" lvl="1" indent="0">
              <a:buNone/>
            </a:pPr>
            <a:endParaRPr lang="tr-TR" sz="48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479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a:bodyPr>
          <a:lstStyle/>
          <a:p>
            <a:pPr marL="411480" lvl="1" indent="0">
              <a:buNone/>
            </a:pPr>
            <a:r>
              <a:rPr lang="tr-TR" sz="4000" b="1" dirty="0">
                <a:solidFill>
                  <a:schemeClr val="tx1"/>
                </a:solidFill>
              </a:rPr>
              <a:t>	</a:t>
            </a:r>
            <a:r>
              <a:rPr lang="tr-TR" sz="4800" b="1" dirty="0">
                <a:solidFill>
                  <a:schemeClr val="tx1"/>
                </a:solidFill>
              </a:rPr>
              <a:t> </a:t>
            </a:r>
            <a:r>
              <a:rPr lang="tr-TR" sz="4800" b="1" dirty="0">
                <a:solidFill>
                  <a:srgbClr val="C00000"/>
                </a:solidFill>
              </a:rPr>
              <a:t>Karl </a:t>
            </a:r>
            <a:r>
              <a:rPr lang="tr-TR" sz="4800" b="1" dirty="0" err="1">
                <a:solidFill>
                  <a:srgbClr val="C00000"/>
                </a:solidFill>
              </a:rPr>
              <a:t>Marx</a:t>
            </a:r>
            <a:r>
              <a:rPr lang="tr-TR" sz="4800" b="1" dirty="0">
                <a:solidFill>
                  <a:srgbClr val="C00000"/>
                </a:solidFill>
              </a:rPr>
              <a:t> ve </a:t>
            </a:r>
            <a:r>
              <a:rPr lang="tr-TR" sz="4800" b="1" dirty="0" err="1">
                <a:solidFill>
                  <a:srgbClr val="C00000"/>
                </a:solidFill>
              </a:rPr>
              <a:t>Frederic</a:t>
            </a:r>
            <a:r>
              <a:rPr lang="tr-TR" sz="4800" b="1" dirty="0">
                <a:solidFill>
                  <a:srgbClr val="C00000"/>
                </a:solidFill>
              </a:rPr>
              <a:t> Engels: </a:t>
            </a:r>
          </a:p>
          <a:p>
            <a:pPr marL="411480" lvl="1" indent="0">
              <a:buNone/>
            </a:pPr>
            <a:endParaRPr lang="tr-TR" sz="4800" b="1" dirty="0">
              <a:solidFill>
                <a:schemeClr val="tx1"/>
              </a:solidFill>
            </a:endParaRPr>
          </a:p>
          <a:p>
            <a:pPr marL="411480" lvl="1" indent="0">
              <a:buNone/>
            </a:pPr>
            <a:r>
              <a:rPr lang="tr-TR" sz="4800" b="1" dirty="0">
                <a:solidFill>
                  <a:schemeClr val="tx1"/>
                </a:solidFill>
              </a:rPr>
              <a:t>	Dini yapan insandır. Yani din, henüz kendine erişmemiş ya da çoktan yitirmiş bulunan insanın sahip olduğu kendinin bilinci ve kendinin duygusunu oluşturuyor. </a:t>
            </a:r>
          </a:p>
          <a:p>
            <a:pPr marL="411480" lvl="1" indent="0">
              <a:buNone/>
            </a:pPr>
            <a:r>
              <a:rPr lang="tr-TR" sz="4800" b="1" dirty="0">
                <a:solidFill>
                  <a:schemeClr val="tx1"/>
                </a:solidFill>
              </a:rPr>
              <a:t>	</a:t>
            </a:r>
            <a:r>
              <a:rPr lang="tr-TR" sz="4800" b="1" dirty="0" err="1">
                <a:solidFill>
                  <a:schemeClr val="tx1"/>
                </a:solidFill>
              </a:rPr>
              <a:t>Marx’a</a:t>
            </a:r>
            <a:r>
              <a:rPr lang="tr-TR" sz="4800" b="1" dirty="0">
                <a:solidFill>
                  <a:schemeClr val="tx1"/>
                </a:solidFill>
              </a:rPr>
              <a:t> göre Din, halkın afyonudur.</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6117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a:bodyPr>
          <a:lstStyle/>
          <a:p>
            <a:pPr marL="411480" lvl="1" indent="0">
              <a:buNone/>
            </a:pPr>
            <a:r>
              <a:rPr lang="tr-TR" sz="4000" b="1" dirty="0">
                <a:solidFill>
                  <a:schemeClr val="tx1"/>
                </a:solidFill>
              </a:rPr>
              <a:t>	</a:t>
            </a:r>
            <a:r>
              <a:rPr lang="tr-TR" sz="4800" b="1" dirty="0">
                <a:solidFill>
                  <a:schemeClr val="tx1"/>
                </a:solidFill>
              </a:rPr>
              <a:t> </a:t>
            </a:r>
            <a:r>
              <a:rPr lang="tr-TR" sz="4800" b="1" dirty="0">
                <a:solidFill>
                  <a:srgbClr val="C00000"/>
                </a:solidFill>
              </a:rPr>
              <a:t>Thomas </a:t>
            </a:r>
            <a:r>
              <a:rPr lang="tr-TR" sz="4800" b="1" dirty="0" err="1">
                <a:solidFill>
                  <a:srgbClr val="C00000"/>
                </a:solidFill>
              </a:rPr>
              <a:t>Luckmann</a:t>
            </a:r>
            <a:r>
              <a:rPr lang="tr-TR" sz="4800" b="1" dirty="0">
                <a:solidFill>
                  <a:srgbClr val="C00000"/>
                </a:solidFill>
              </a:rPr>
              <a:t>:</a:t>
            </a:r>
          </a:p>
          <a:p>
            <a:pPr marL="411480" lvl="1" indent="0">
              <a:buNone/>
            </a:pPr>
            <a:r>
              <a:rPr lang="tr-TR" sz="4800" b="1" dirty="0">
                <a:solidFill>
                  <a:schemeClr val="tx1"/>
                </a:solidFill>
              </a:rPr>
              <a:t> 	</a:t>
            </a:r>
          </a:p>
          <a:p>
            <a:pPr marL="411480" lvl="1" indent="0">
              <a:buNone/>
            </a:pPr>
            <a:r>
              <a:rPr lang="tr-TR" sz="4800" b="1" dirty="0">
                <a:solidFill>
                  <a:schemeClr val="tx1"/>
                </a:solidFill>
              </a:rPr>
              <a:t>	Din, insan organizmasının kendi biyolojik tabiatını objektif, ahlaken sınırlayıcı ve mana âlemlerinin tümünü kucaklayan bir yapı sayesinde yüceltme kabiliyetidir.</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909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a:bodyPr>
          <a:lstStyle/>
          <a:p>
            <a:pPr marL="411480" lvl="1" indent="0">
              <a:buNone/>
            </a:pPr>
            <a:r>
              <a:rPr lang="tr-TR" sz="4000" b="1" dirty="0">
                <a:solidFill>
                  <a:schemeClr val="tx1"/>
                </a:solidFill>
              </a:rPr>
              <a:t>	</a:t>
            </a:r>
            <a:r>
              <a:rPr lang="tr-TR" sz="4800" b="1" dirty="0">
                <a:solidFill>
                  <a:srgbClr val="C00000"/>
                </a:solidFill>
              </a:rPr>
              <a:t>Peter L. Berger:</a:t>
            </a:r>
          </a:p>
          <a:p>
            <a:pPr marL="411480" lvl="1" indent="0">
              <a:buNone/>
            </a:pPr>
            <a:r>
              <a:rPr lang="tr-TR" sz="4800" b="1" dirty="0">
                <a:solidFill>
                  <a:schemeClr val="tx1"/>
                </a:solidFill>
              </a:rPr>
              <a:t> 	Din, kutsal kozmosu kuran insani bir girişimdir. Başka bir deyişle din, kutsal bir şekil içerisinde bir </a:t>
            </a:r>
            <a:r>
              <a:rPr lang="tr-TR" sz="4800" b="1" dirty="0" err="1">
                <a:solidFill>
                  <a:schemeClr val="tx1"/>
                </a:solidFill>
              </a:rPr>
              <a:t>kozmikleşmedir</a:t>
            </a:r>
            <a:r>
              <a:rPr lang="tr-TR" sz="4800" b="1" dirty="0">
                <a:solidFill>
                  <a:schemeClr val="tx1"/>
                </a:solidFill>
              </a:rPr>
              <a:t>. </a:t>
            </a:r>
          </a:p>
          <a:p>
            <a:pPr marL="411480" lvl="1" indent="0">
              <a:buNone/>
            </a:pPr>
            <a:r>
              <a:rPr lang="tr-TR" sz="4800" b="1" dirty="0">
                <a:solidFill>
                  <a:schemeClr val="tx1"/>
                </a:solidFill>
              </a:rPr>
              <a:t>	Burada kutsalla kastedilen insanın dışında fakat yine de onunla ilişki hâlinde olan ve tecrübe dünyasının muayyen nesnelerinde yerleştiğine inanılan bir güçtür.</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753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a:bodyPr>
          <a:lstStyle/>
          <a:p>
            <a:pPr marL="411480" lvl="1" indent="0">
              <a:buNone/>
            </a:pPr>
            <a:r>
              <a:rPr lang="tr-TR" sz="4000" b="1" dirty="0">
                <a:solidFill>
                  <a:schemeClr val="tx1"/>
                </a:solidFill>
              </a:rPr>
              <a:t>	</a:t>
            </a:r>
            <a:r>
              <a:rPr lang="tr-TR" sz="4800" b="1" dirty="0">
                <a:solidFill>
                  <a:srgbClr val="C00000"/>
                </a:solidFill>
              </a:rPr>
              <a:t> </a:t>
            </a:r>
            <a:r>
              <a:rPr lang="tr-TR" sz="4800" b="1" dirty="0" err="1">
                <a:solidFill>
                  <a:srgbClr val="C00000"/>
                </a:solidFill>
              </a:rPr>
              <a:t>Max</a:t>
            </a:r>
            <a:r>
              <a:rPr lang="tr-TR" sz="4800" b="1" dirty="0">
                <a:solidFill>
                  <a:srgbClr val="C00000"/>
                </a:solidFill>
              </a:rPr>
              <a:t> </a:t>
            </a:r>
            <a:r>
              <a:rPr lang="tr-TR" sz="4800" b="1" dirty="0" err="1">
                <a:solidFill>
                  <a:srgbClr val="C00000"/>
                </a:solidFill>
              </a:rPr>
              <a:t>Weber</a:t>
            </a:r>
            <a:r>
              <a:rPr lang="tr-TR" sz="4800" b="1" dirty="0">
                <a:solidFill>
                  <a:srgbClr val="C00000"/>
                </a:solidFill>
              </a:rPr>
              <a:t>:</a:t>
            </a:r>
          </a:p>
          <a:p>
            <a:pPr marL="411480" lvl="1" indent="0">
              <a:buNone/>
            </a:pPr>
            <a:r>
              <a:rPr lang="tr-TR" sz="4800" b="1" dirty="0">
                <a:solidFill>
                  <a:schemeClr val="tx1"/>
                </a:solidFill>
              </a:rPr>
              <a:t>	</a:t>
            </a:r>
            <a:r>
              <a:rPr lang="tr-TR" sz="5400" b="1" dirty="0" err="1">
                <a:solidFill>
                  <a:schemeClr val="tx1"/>
                </a:solidFill>
              </a:rPr>
              <a:t>Weber’e</a:t>
            </a:r>
            <a:r>
              <a:rPr lang="tr-TR" sz="5400" b="1" dirty="0">
                <a:solidFill>
                  <a:schemeClr val="tx1"/>
                </a:solidFill>
              </a:rPr>
              <a:t> göre din, inanç ve ibadetler bütünü olmanın yanında, mensuplarının dünya görüşü ve hayat anlayışı da etkileyen toplumsal bir gerçekliktir.</a:t>
            </a:r>
            <a:endParaRPr lang="tr-TR" sz="4800" b="1" dirty="0">
              <a:solidFill>
                <a:schemeClr val="tx1"/>
              </a:solidFill>
            </a:endParaRP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117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a:bodyPr>
          <a:lstStyle/>
          <a:p>
            <a:pPr marL="411480" lvl="1" indent="0">
              <a:buNone/>
            </a:pPr>
            <a:r>
              <a:rPr lang="tr-TR" sz="4000" b="1" dirty="0">
                <a:solidFill>
                  <a:schemeClr val="tx1"/>
                </a:solidFill>
              </a:rPr>
              <a:t>	</a:t>
            </a:r>
            <a:r>
              <a:rPr lang="tr-TR" sz="4800" b="1" dirty="0">
                <a:solidFill>
                  <a:srgbClr val="C00000"/>
                </a:solidFill>
              </a:rPr>
              <a:t> </a:t>
            </a:r>
            <a:r>
              <a:rPr lang="tr-TR" sz="4800" b="1" dirty="0" err="1">
                <a:solidFill>
                  <a:srgbClr val="C00000"/>
                </a:solidFill>
              </a:rPr>
              <a:t>Joachim</a:t>
            </a:r>
            <a:r>
              <a:rPr lang="tr-TR" sz="4800" b="1" dirty="0">
                <a:solidFill>
                  <a:srgbClr val="C00000"/>
                </a:solidFill>
              </a:rPr>
              <a:t> </a:t>
            </a:r>
            <a:r>
              <a:rPr lang="tr-TR" sz="4800" b="1" dirty="0" err="1">
                <a:solidFill>
                  <a:srgbClr val="C00000"/>
                </a:solidFill>
              </a:rPr>
              <a:t>Wach</a:t>
            </a:r>
            <a:r>
              <a:rPr lang="tr-TR" sz="4800" b="1" dirty="0">
                <a:solidFill>
                  <a:srgbClr val="C00000"/>
                </a:solidFill>
              </a:rPr>
              <a:t>:</a:t>
            </a:r>
          </a:p>
          <a:p>
            <a:pPr marL="411480" lvl="1" indent="0">
              <a:buNone/>
            </a:pPr>
            <a:r>
              <a:rPr lang="tr-TR" sz="4800" b="1" dirty="0">
                <a:solidFill>
                  <a:schemeClr val="tx1"/>
                </a:solidFill>
              </a:rPr>
              <a:t> 	Dinî tecrübe pratik olarak insanı harekete geçiren bir sorumluluk, yani başka bir deyişle zorlayıcı girişimdir. Ayrıca dinin ifade şekilleri evrenseldir: </a:t>
            </a:r>
          </a:p>
          <a:p>
            <a:pPr marL="411480" lvl="1" indent="0">
              <a:buNone/>
            </a:pPr>
            <a:r>
              <a:rPr lang="tr-TR" sz="4800" b="1" dirty="0">
                <a:solidFill>
                  <a:schemeClr val="tx1"/>
                </a:solidFill>
              </a:rPr>
              <a:t>	</a:t>
            </a:r>
            <a:r>
              <a:rPr lang="tr-TR" sz="4800" b="1" dirty="0">
                <a:solidFill>
                  <a:srgbClr val="C00000"/>
                </a:solidFill>
              </a:rPr>
              <a:t>Teorik anlatım (</a:t>
            </a:r>
            <a:r>
              <a:rPr lang="tr-TR" sz="4800" b="1" dirty="0" err="1">
                <a:solidFill>
                  <a:srgbClr val="C00000"/>
                </a:solidFill>
              </a:rPr>
              <a:t>inanç,doktrin</a:t>
            </a:r>
            <a:r>
              <a:rPr lang="tr-TR" sz="4800" b="1" dirty="0">
                <a:solidFill>
                  <a:srgbClr val="C00000"/>
                </a:solidFill>
              </a:rPr>
              <a:t>), pratik anlam (</a:t>
            </a:r>
            <a:r>
              <a:rPr lang="tr-TR" sz="4800" b="1" dirty="0" err="1">
                <a:solidFill>
                  <a:srgbClr val="C00000"/>
                </a:solidFill>
              </a:rPr>
              <a:t>ibadet,ritüeller</a:t>
            </a:r>
            <a:r>
              <a:rPr lang="tr-TR" sz="4800" b="1" dirty="0">
                <a:solidFill>
                  <a:srgbClr val="C00000"/>
                </a:solidFill>
              </a:rPr>
              <a:t>), sosyolojik ifade (cemaat)</a:t>
            </a:r>
            <a:r>
              <a:rPr lang="tr-TR" sz="4800" b="1" dirty="0">
                <a:solidFill>
                  <a:schemeClr val="tx1"/>
                </a:solidFill>
              </a:rPr>
              <a:t>’</a:t>
            </a:r>
            <a:r>
              <a:rPr lang="tr-TR" sz="4800" b="1" dirty="0" err="1">
                <a:solidFill>
                  <a:schemeClr val="tx1"/>
                </a:solidFill>
              </a:rPr>
              <a:t>dir</a:t>
            </a:r>
            <a:r>
              <a:rPr lang="tr-TR" sz="4800" b="1" dirty="0">
                <a:solidFill>
                  <a:schemeClr val="tx1"/>
                </a:solidFill>
              </a:rPr>
              <a:t>.</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77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a:bodyPr>
          <a:lstStyle/>
          <a:p>
            <a:pPr marL="411480" lvl="1" indent="0">
              <a:buNone/>
            </a:pPr>
            <a:r>
              <a:rPr lang="tr-TR" sz="4000" b="1" dirty="0">
                <a:solidFill>
                  <a:schemeClr val="tx1"/>
                </a:solidFill>
              </a:rPr>
              <a:t>	</a:t>
            </a:r>
            <a:r>
              <a:rPr lang="tr-TR" sz="4800" b="1" dirty="0">
                <a:solidFill>
                  <a:schemeClr val="tx1"/>
                </a:solidFill>
              </a:rPr>
              <a:t> </a:t>
            </a:r>
            <a:r>
              <a:rPr lang="tr-TR" sz="4800" b="1" dirty="0" err="1">
                <a:solidFill>
                  <a:srgbClr val="C00000"/>
                </a:solidFill>
              </a:rPr>
              <a:t>Gustave</a:t>
            </a:r>
            <a:r>
              <a:rPr lang="tr-TR" sz="4800" b="1" dirty="0">
                <a:solidFill>
                  <a:srgbClr val="C00000"/>
                </a:solidFill>
              </a:rPr>
              <a:t> </a:t>
            </a:r>
            <a:r>
              <a:rPr lang="tr-TR" sz="4800" b="1" dirty="0" err="1">
                <a:solidFill>
                  <a:srgbClr val="C00000"/>
                </a:solidFill>
              </a:rPr>
              <a:t>Mensching</a:t>
            </a:r>
            <a:r>
              <a:rPr lang="tr-TR" sz="4800" b="1" dirty="0">
                <a:solidFill>
                  <a:srgbClr val="C00000"/>
                </a:solidFill>
              </a:rPr>
              <a:t>: </a:t>
            </a:r>
          </a:p>
          <a:p>
            <a:pPr marL="411480" lvl="1" indent="0">
              <a:buNone/>
            </a:pPr>
            <a:r>
              <a:rPr lang="tr-TR" sz="4800" b="1" dirty="0">
                <a:solidFill>
                  <a:schemeClr val="tx1"/>
                </a:solidFill>
              </a:rPr>
              <a:t>	</a:t>
            </a:r>
          </a:p>
          <a:p>
            <a:pPr marL="411480" lvl="1" indent="0">
              <a:buNone/>
            </a:pPr>
            <a:r>
              <a:rPr lang="tr-TR" sz="4800" b="1" dirty="0">
                <a:solidFill>
                  <a:schemeClr val="tx1"/>
                </a:solidFill>
              </a:rPr>
              <a:t>	Din, kutsalla tecrübi bir şekilde karşı karşıya gelme ve kutsal tarafından etkilenen insanın cevap veren davranışıdır.</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886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393700" y="523875"/>
            <a:ext cx="11798300" cy="6215063"/>
          </a:xfrm>
        </p:spPr>
        <p:txBody>
          <a:bodyPr rtlCol="0">
            <a:normAutofit fontScale="40000" lnSpcReduction="20000"/>
          </a:bodyPr>
          <a:lstStyle/>
          <a:p>
            <a:pPr marL="411480" lvl="1" indent="0">
              <a:lnSpc>
                <a:spcPct val="120000"/>
              </a:lnSpc>
              <a:spcBef>
                <a:spcPts val="0"/>
              </a:spcBef>
              <a:buNone/>
            </a:pPr>
            <a:r>
              <a:rPr lang="tr-TR" sz="4000" b="1" dirty="0">
                <a:solidFill>
                  <a:schemeClr val="tx1"/>
                </a:solidFill>
              </a:rPr>
              <a:t>	</a:t>
            </a:r>
            <a:r>
              <a:rPr lang="tr-TR" sz="10000" b="1" dirty="0">
                <a:solidFill>
                  <a:srgbClr val="C00000"/>
                </a:solidFill>
              </a:rPr>
              <a:t>Din kavramı(Sosyolojik anlamda en geçerli tanım):</a:t>
            </a:r>
          </a:p>
          <a:p>
            <a:pPr marL="411480" lvl="1" indent="0">
              <a:lnSpc>
                <a:spcPct val="120000"/>
              </a:lnSpc>
              <a:spcBef>
                <a:spcPts val="0"/>
              </a:spcBef>
              <a:buNone/>
            </a:pPr>
            <a:r>
              <a:rPr lang="tr-TR" sz="8000" b="1" dirty="0">
                <a:solidFill>
                  <a:schemeClr val="tx1"/>
                </a:solidFill>
              </a:rPr>
              <a:t>	</a:t>
            </a:r>
            <a:r>
              <a:rPr lang="tr-TR" sz="9000" b="1" i="1" u="sng" dirty="0" err="1">
                <a:solidFill>
                  <a:srgbClr val="C00000"/>
                </a:solidFill>
              </a:rPr>
              <a:t>Rudolf</a:t>
            </a:r>
            <a:r>
              <a:rPr lang="tr-TR" sz="9000" b="1" i="1" u="sng" dirty="0">
                <a:solidFill>
                  <a:srgbClr val="C00000"/>
                </a:solidFill>
              </a:rPr>
              <a:t> </a:t>
            </a:r>
            <a:r>
              <a:rPr lang="tr-TR" sz="9000" b="1" i="1" u="sng" dirty="0" err="1">
                <a:solidFill>
                  <a:srgbClr val="C00000"/>
                </a:solidFill>
              </a:rPr>
              <a:t>Otto‘ya</a:t>
            </a:r>
            <a:r>
              <a:rPr lang="tr-TR" sz="9000" b="1" i="1" u="sng" dirty="0">
                <a:solidFill>
                  <a:srgbClr val="C00000"/>
                </a:solidFill>
              </a:rPr>
              <a:t> göre, din kutsalın tecrübesidir. </a:t>
            </a:r>
          </a:p>
          <a:p>
            <a:pPr marL="411480" lvl="1" indent="0">
              <a:lnSpc>
                <a:spcPct val="120000"/>
              </a:lnSpc>
              <a:spcBef>
                <a:spcPts val="0"/>
              </a:spcBef>
              <a:buNone/>
            </a:pPr>
            <a:r>
              <a:rPr lang="tr-TR" sz="8000" b="1" dirty="0">
                <a:solidFill>
                  <a:schemeClr val="tx1"/>
                </a:solidFill>
              </a:rPr>
              <a:t>	Bu tanımlama dinlerin özüne ilişkin yaklaşımları kısaca özetlemekte ve dinin toplumsal deneyim boyutuna vurgu yapmaktadır.</a:t>
            </a:r>
          </a:p>
          <a:p>
            <a:pPr marL="411480" lvl="1" indent="0">
              <a:lnSpc>
                <a:spcPct val="120000"/>
              </a:lnSpc>
              <a:spcBef>
                <a:spcPts val="0"/>
              </a:spcBef>
              <a:buNone/>
            </a:pPr>
            <a:r>
              <a:rPr lang="tr-TR" sz="8000" b="1" dirty="0">
                <a:solidFill>
                  <a:schemeClr val="tx1"/>
                </a:solidFill>
              </a:rPr>
              <a:t>	Modern yaşama formları içinde dinî olan(kutsal) ve olmayan (</a:t>
            </a:r>
            <a:r>
              <a:rPr lang="tr-TR" sz="8000" b="1" dirty="0" err="1">
                <a:solidFill>
                  <a:schemeClr val="tx1"/>
                </a:solidFill>
              </a:rPr>
              <a:t>profan</a:t>
            </a:r>
            <a:r>
              <a:rPr lang="tr-TR" sz="8000" b="1" dirty="0">
                <a:solidFill>
                  <a:schemeClr val="tx1"/>
                </a:solidFill>
              </a:rPr>
              <a:t>) şeklindeki bir ayrımdan söz etmek artık yaygın bir kabul görmektedir.</a:t>
            </a:r>
          </a:p>
          <a:p>
            <a:pPr marL="411480" lvl="1" indent="0">
              <a:lnSpc>
                <a:spcPct val="120000"/>
              </a:lnSpc>
              <a:spcBef>
                <a:spcPts val="0"/>
              </a:spcBef>
              <a:buNone/>
            </a:pPr>
            <a:r>
              <a:rPr lang="tr-TR" sz="8000" b="1" dirty="0">
                <a:solidFill>
                  <a:schemeClr val="tx1"/>
                </a:solidFill>
              </a:rPr>
              <a:t>	Kutsal, bu çerçevede aşkın (</a:t>
            </a:r>
            <a:r>
              <a:rPr lang="tr-TR" sz="8000" b="1" dirty="0" err="1">
                <a:solidFill>
                  <a:schemeClr val="tx1"/>
                </a:solidFill>
              </a:rPr>
              <a:t>müteal</a:t>
            </a:r>
            <a:r>
              <a:rPr lang="tr-TR" sz="8000" b="1" dirty="0">
                <a:solidFill>
                  <a:schemeClr val="tx1"/>
                </a:solidFill>
              </a:rPr>
              <a:t>, transandantal) olanı ifade ederken; dindışı da kutsaldan artakalan ancak onu dışarıda bırakan hâkim </a:t>
            </a:r>
            <a:r>
              <a:rPr lang="tr-TR" sz="8000" b="1" dirty="0" err="1">
                <a:solidFill>
                  <a:schemeClr val="tx1"/>
                </a:solidFill>
              </a:rPr>
              <a:t>seküler</a:t>
            </a:r>
            <a:r>
              <a:rPr lang="tr-TR" sz="8000" b="1" dirty="0">
                <a:solidFill>
                  <a:schemeClr val="tx1"/>
                </a:solidFill>
              </a:rPr>
              <a:t> dünyayı ifade etmektedir. </a:t>
            </a:r>
          </a:p>
          <a:p>
            <a:pPr marL="411480" lvl="1" indent="0">
              <a:lnSpc>
                <a:spcPct val="120000"/>
              </a:lnSpc>
              <a:spcBef>
                <a:spcPts val="0"/>
              </a:spcBef>
              <a:buNone/>
            </a:pPr>
            <a:r>
              <a:rPr lang="tr-TR" sz="8000" b="1" dirty="0">
                <a:solidFill>
                  <a:schemeClr val="tx1"/>
                </a:solidFill>
              </a:rPr>
              <a:t> </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446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ğitim sunusu">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Office_16225310_TF03460604" id="{F6EFC989-8B6A-426D-8CC8-42909735A4A0}" vid="{6F0D95CE-7106-4C3E-8D98-EE1220DA24E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3577</Words>
  <Application>Microsoft Office PowerPoint</Application>
  <PresentationFormat>Geniş ekran</PresentationFormat>
  <Paragraphs>329</Paragraphs>
  <Slides>57</Slides>
  <Notes>57</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57</vt:i4>
      </vt:variant>
    </vt:vector>
  </HeadingPairs>
  <TitlesOfParts>
    <vt:vector size="62" baseType="lpstr">
      <vt:lpstr>Arial</vt:lpstr>
      <vt:lpstr>Calibri</vt:lpstr>
      <vt:lpstr>Georgia</vt:lpstr>
      <vt:lpstr>Wingdings 2</vt:lpstr>
      <vt:lpstr>Eğitim sunusu</vt:lpstr>
      <vt:lpstr>           DİN SOSYOLOJİSİNİN KONUSU, YÖNTEMİ DİNE SOSYOLOJİK YAKLAŞIM  </vt:lpstr>
      <vt:lpstr>PowerPoint Sunusu</vt:lpstr>
      <vt:lpstr>   Din Sosyolojisinin konusu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İnsan ve Toplumsal varoluşun hikmeti</vt:lpstr>
      <vt:lpstr>PowerPoint Sunusu</vt:lpstr>
      <vt:lpstr>PowerPoint Sunusu</vt:lpstr>
      <vt:lpstr>PowerPoint Sunusu</vt:lpstr>
      <vt:lpstr>PowerPoint Sunusu</vt:lpstr>
      <vt:lpstr> Erdemli insan(Tevhidi yöneliş)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Din Sosyolojisi</vt:lpstr>
      <vt:lpstr>PowerPoint Sunusu</vt:lpstr>
      <vt:lpstr> Sosyoloji ve din sosyolojisinde     Araştırma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 SOSYOLOJİSİNİN KONUSU, YÖNTEMİ DİNE SOSYOLOJİK YAKLAŞIM</dc:title>
  <dc:creator>Erkan Perşembe</dc:creator>
  <cp:lastModifiedBy> </cp:lastModifiedBy>
  <cp:revision>20</cp:revision>
  <dcterms:created xsi:type="dcterms:W3CDTF">2021-02-27T11:07:03Z</dcterms:created>
  <dcterms:modified xsi:type="dcterms:W3CDTF">2021-02-27T16:42:02Z</dcterms:modified>
</cp:coreProperties>
</file>