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0982910-0532-4F3E-9CF6-325B0CAB32E1}" type="datetimeFigureOut">
              <a:rPr lang="tr-TR" smtClean="0"/>
              <a:t>23.11.2020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676F925-BB9B-49B1-977B-4BF2AC85B688}" type="slidenum">
              <a:rPr lang="tr-TR" smtClean="0"/>
              <a:t>‹#›</a:t>
            </a:fld>
            <a:endParaRPr lang="tr-TR"/>
          </a:p>
        </p:txBody>
      </p:sp>
    </p:spTree>
    <p:extLst>
      <p:ext uri="{BB962C8B-B14F-4D97-AF65-F5344CB8AC3E}">
        <p14:creationId xmlns:p14="http://schemas.microsoft.com/office/powerpoint/2010/main" val="3789828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0982910-0532-4F3E-9CF6-325B0CAB32E1}" type="datetimeFigureOut">
              <a:rPr lang="tr-TR" smtClean="0"/>
              <a:t>23.11.2020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676F925-BB9B-49B1-977B-4BF2AC85B688}" type="slidenum">
              <a:rPr lang="tr-TR" smtClean="0"/>
              <a:t>‹#›</a:t>
            </a:fld>
            <a:endParaRPr lang="tr-TR"/>
          </a:p>
        </p:txBody>
      </p:sp>
    </p:spTree>
    <p:extLst>
      <p:ext uri="{BB962C8B-B14F-4D97-AF65-F5344CB8AC3E}">
        <p14:creationId xmlns:p14="http://schemas.microsoft.com/office/powerpoint/2010/main" val="1983689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0982910-0532-4F3E-9CF6-325B0CAB32E1}" type="datetimeFigureOut">
              <a:rPr lang="tr-TR" smtClean="0"/>
              <a:t>23.11.2020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676F925-BB9B-49B1-977B-4BF2AC85B688}" type="slidenum">
              <a:rPr lang="tr-TR" smtClean="0"/>
              <a:t>‹#›</a:t>
            </a:fld>
            <a:endParaRPr lang="tr-TR"/>
          </a:p>
        </p:txBody>
      </p:sp>
    </p:spTree>
    <p:extLst>
      <p:ext uri="{BB962C8B-B14F-4D97-AF65-F5344CB8AC3E}">
        <p14:creationId xmlns:p14="http://schemas.microsoft.com/office/powerpoint/2010/main" val="2164705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0982910-0532-4F3E-9CF6-325B0CAB32E1}" type="datetimeFigureOut">
              <a:rPr lang="tr-TR" smtClean="0"/>
              <a:t>23.11.2020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676F925-BB9B-49B1-977B-4BF2AC85B688}" type="slidenum">
              <a:rPr lang="tr-TR" smtClean="0"/>
              <a:t>‹#›</a:t>
            </a:fld>
            <a:endParaRPr lang="tr-TR"/>
          </a:p>
        </p:txBody>
      </p:sp>
    </p:spTree>
    <p:extLst>
      <p:ext uri="{BB962C8B-B14F-4D97-AF65-F5344CB8AC3E}">
        <p14:creationId xmlns:p14="http://schemas.microsoft.com/office/powerpoint/2010/main" val="706895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0982910-0532-4F3E-9CF6-325B0CAB32E1}" type="datetimeFigureOut">
              <a:rPr lang="tr-TR" smtClean="0"/>
              <a:t>23.11.2020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5676F925-BB9B-49B1-977B-4BF2AC85B688}" type="slidenum">
              <a:rPr lang="tr-TR" smtClean="0"/>
              <a:t>‹#›</a:t>
            </a:fld>
            <a:endParaRPr lang="tr-TR"/>
          </a:p>
        </p:txBody>
      </p:sp>
    </p:spTree>
    <p:extLst>
      <p:ext uri="{BB962C8B-B14F-4D97-AF65-F5344CB8AC3E}">
        <p14:creationId xmlns:p14="http://schemas.microsoft.com/office/powerpoint/2010/main" val="295586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0982910-0532-4F3E-9CF6-325B0CAB32E1}" type="datetimeFigureOut">
              <a:rPr lang="tr-TR" smtClean="0"/>
              <a:t>23.11.2020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5676F925-BB9B-49B1-977B-4BF2AC85B688}" type="slidenum">
              <a:rPr lang="tr-TR" smtClean="0"/>
              <a:t>‹#›</a:t>
            </a:fld>
            <a:endParaRPr lang="tr-TR"/>
          </a:p>
        </p:txBody>
      </p:sp>
    </p:spTree>
    <p:extLst>
      <p:ext uri="{BB962C8B-B14F-4D97-AF65-F5344CB8AC3E}">
        <p14:creationId xmlns:p14="http://schemas.microsoft.com/office/powerpoint/2010/main" val="2155406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0982910-0532-4F3E-9CF6-325B0CAB32E1}" type="datetimeFigureOut">
              <a:rPr lang="tr-TR" smtClean="0"/>
              <a:t>23.11.2020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5676F925-BB9B-49B1-977B-4BF2AC85B688}" type="slidenum">
              <a:rPr lang="tr-TR" smtClean="0"/>
              <a:t>‹#›</a:t>
            </a:fld>
            <a:endParaRPr lang="tr-TR"/>
          </a:p>
        </p:txBody>
      </p:sp>
    </p:spTree>
    <p:extLst>
      <p:ext uri="{BB962C8B-B14F-4D97-AF65-F5344CB8AC3E}">
        <p14:creationId xmlns:p14="http://schemas.microsoft.com/office/powerpoint/2010/main" val="607123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0982910-0532-4F3E-9CF6-325B0CAB32E1}" type="datetimeFigureOut">
              <a:rPr lang="tr-TR" smtClean="0"/>
              <a:t>23.11.2020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676F925-BB9B-49B1-977B-4BF2AC85B688}" type="slidenum">
              <a:rPr lang="tr-TR" smtClean="0"/>
              <a:t>‹#›</a:t>
            </a:fld>
            <a:endParaRPr lang="tr-TR"/>
          </a:p>
        </p:txBody>
      </p:sp>
    </p:spTree>
    <p:extLst>
      <p:ext uri="{BB962C8B-B14F-4D97-AF65-F5344CB8AC3E}">
        <p14:creationId xmlns:p14="http://schemas.microsoft.com/office/powerpoint/2010/main" val="3700001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0982910-0532-4F3E-9CF6-325B0CAB32E1}" type="datetimeFigureOut">
              <a:rPr lang="tr-TR" smtClean="0"/>
              <a:t>23.11.2020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676F925-BB9B-49B1-977B-4BF2AC85B688}" type="slidenum">
              <a:rPr lang="tr-TR" smtClean="0"/>
              <a:t>‹#›</a:t>
            </a:fld>
            <a:endParaRPr lang="tr-TR"/>
          </a:p>
        </p:txBody>
      </p:sp>
    </p:spTree>
    <p:extLst>
      <p:ext uri="{BB962C8B-B14F-4D97-AF65-F5344CB8AC3E}">
        <p14:creationId xmlns:p14="http://schemas.microsoft.com/office/powerpoint/2010/main" val="2531258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0982910-0532-4F3E-9CF6-325B0CAB32E1}" type="datetimeFigureOut">
              <a:rPr lang="tr-TR" smtClean="0"/>
              <a:t>23.11.2020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676F925-BB9B-49B1-977B-4BF2AC85B688}" type="slidenum">
              <a:rPr lang="tr-TR" smtClean="0"/>
              <a:t>‹#›</a:t>
            </a:fld>
            <a:endParaRPr lang="tr-TR"/>
          </a:p>
        </p:txBody>
      </p:sp>
    </p:spTree>
    <p:extLst>
      <p:ext uri="{BB962C8B-B14F-4D97-AF65-F5344CB8AC3E}">
        <p14:creationId xmlns:p14="http://schemas.microsoft.com/office/powerpoint/2010/main" val="3290826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0982910-0532-4F3E-9CF6-325B0CAB32E1}" type="datetimeFigureOut">
              <a:rPr lang="tr-TR" smtClean="0"/>
              <a:t>23.11.2020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676F925-BB9B-49B1-977B-4BF2AC85B688}" type="slidenum">
              <a:rPr lang="tr-TR" smtClean="0"/>
              <a:t>‹#›</a:t>
            </a:fld>
            <a:endParaRPr lang="tr-TR"/>
          </a:p>
        </p:txBody>
      </p:sp>
    </p:spTree>
    <p:extLst>
      <p:ext uri="{BB962C8B-B14F-4D97-AF65-F5344CB8AC3E}">
        <p14:creationId xmlns:p14="http://schemas.microsoft.com/office/powerpoint/2010/main" val="634418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982910-0532-4F3E-9CF6-325B0CAB32E1}" type="datetimeFigureOut">
              <a:rPr lang="tr-TR" smtClean="0"/>
              <a:t>23.11.2020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76F925-BB9B-49B1-977B-4BF2AC85B688}" type="slidenum">
              <a:rPr lang="tr-TR" smtClean="0"/>
              <a:t>‹#›</a:t>
            </a:fld>
            <a:endParaRPr lang="tr-TR"/>
          </a:p>
        </p:txBody>
      </p:sp>
    </p:spTree>
    <p:extLst>
      <p:ext uri="{BB962C8B-B14F-4D97-AF65-F5344CB8AC3E}">
        <p14:creationId xmlns:p14="http://schemas.microsoft.com/office/powerpoint/2010/main" val="6260167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34396"/>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normAutofit fontScale="70000" lnSpcReduction="20000"/>
          </a:bodyPr>
          <a:lstStyle/>
          <a:p>
            <a:pPr>
              <a:lnSpc>
                <a:spcPct val="90000"/>
              </a:lnSpc>
            </a:pPr>
            <a:r>
              <a:rPr lang="tr-TR" altLang="tr-TR" sz="3200" b="1"/>
              <a:t>BEDEN EĞİTİMİ VE SPOR ÖĞRETMENLİĞİ BÖLÜMÜ</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43808" y="1124744"/>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YAŞAR DOĞU SPOR BİLİMLERİ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Ders </a:t>
            </a:r>
            <a:r>
              <a:rPr lang="tr-TR" altLang="tr-TR" b="1" i="1" dirty="0" smtClean="0"/>
              <a:t>Kodu- MBBÖ 311 Karşılaştırmalı Eğitim</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5245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Dr.Öğr.Üyesi</a:t>
            </a:r>
            <a:r>
              <a:rPr lang="tr-TR" altLang="tr-TR" sz="2000" b="1" i="1" dirty="0" smtClean="0">
                <a:solidFill>
                  <a:schemeClr val="bg1">
                    <a:lumMod val="50000"/>
                  </a:schemeClr>
                </a:solidFill>
              </a:rPr>
              <a:t> Erol DOĞAN</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2415138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052736"/>
            <a:ext cx="7772400" cy="1470025"/>
          </a:xfrm>
        </p:spPr>
        <p:txBody>
          <a:bodyPr anchor="ctr">
            <a:normAutofit/>
          </a:bodyPr>
          <a:lstStyle/>
          <a:p>
            <a:r>
              <a:rPr lang="tr-TR" altLang="tr-TR" sz="4400" dirty="0"/>
              <a:t>Dersin </a:t>
            </a:r>
            <a:r>
              <a:rPr lang="tr-TR" altLang="tr-TR" sz="4400" dirty="0" smtClean="0"/>
              <a:t>Konusu: </a:t>
            </a:r>
            <a:r>
              <a:rPr lang="tr-TR" b="1" dirty="0"/>
              <a:t>Fonksiyonel Analiz Metodu</a:t>
            </a:r>
            <a:endParaRPr lang="tr-TR" altLang="tr-TR" sz="4400" b="1" dirty="0">
              <a:solidFill>
                <a:schemeClr val="tx1"/>
              </a:solidFill>
              <a:latin typeface="Times New Roman" panose="02020603050405020304" pitchFamily="18" charset="0"/>
              <a:cs typeface="Times New Roman" panose="02020603050405020304" pitchFamily="18" charset="0"/>
            </a:endParaRPr>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781334"/>
            <a:ext cx="1676400" cy="762000"/>
          </a:xfrm>
        </p:spPr>
        <p:txBody>
          <a:bodyPr/>
          <a:lstStyle/>
          <a:p>
            <a:r>
              <a:rPr lang="tr-TR" altLang="tr-TR" sz="2800" i="1" dirty="0" smtClean="0"/>
              <a:t>Hafta-8</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3360020"/>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a:t>Ders Kodu- MBBÖ 311 Karşılaştırmalı Eğitim</a:t>
            </a:r>
          </a:p>
        </p:txBody>
      </p:sp>
    </p:spTree>
    <p:extLst>
      <p:ext uri="{BB962C8B-B14F-4D97-AF65-F5344CB8AC3E}">
        <p14:creationId xmlns:p14="http://schemas.microsoft.com/office/powerpoint/2010/main" val="1400069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80728"/>
            <a:ext cx="8229600" cy="5145435"/>
          </a:xfrm>
        </p:spPr>
        <p:txBody>
          <a:bodyPr>
            <a:normAutofit fontScale="85000" lnSpcReduction="10000"/>
          </a:bodyPr>
          <a:lstStyle/>
          <a:p>
            <a:pPr marL="0" indent="0">
              <a:buNone/>
            </a:pPr>
            <a:r>
              <a:rPr lang="tr-TR" b="1" dirty="0"/>
              <a:t>Fonksiyonel Analiz </a:t>
            </a:r>
            <a:r>
              <a:rPr lang="tr-TR" b="1" dirty="0" smtClean="0"/>
              <a:t>Metodu</a:t>
            </a:r>
          </a:p>
          <a:p>
            <a:pPr marL="0" indent="0">
              <a:buNone/>
            </a:pPr>
            <a:r>
              <a:rPr lang="tr-TR" dirty="0"/>
              <a:t>Amerikalı sosyologlar tarafından ortaya çıkarılan ve pek çok bilim alanına </a:t>
            </a:r>
            <a:r>
              <a:rPr lang="tr-TR" dirty="0" smtClean="0"/>
              <a:t>uygulanan fonksiyonel </a:t>
            </a:r>
            <a:r>
              <a:rPr lang="tr-TR" dirty="0"/>
              <a:t>analiz, </a:t>
            </a:r>
            <a:r>
              <a:rPr lang="tr-TR" dirty="0" smtClean="0"/>
              <a:t>Karşılaştırmalı </a:t>
            </a:r>
            <a:r>
              <a:rPr lang="tr-TR" dirty="0"/>
              <a:t>Eğitim </a:t>
            </a:r>
            <a:r>
              <a:rPr lang="tr-TR" dirty="0" smtClean="0"/>
              <a:t>çalışmalarında </a:t>
            </a:r>
            <a:r>
              <a:rPr lang="tr-TR" dirty="0"/>
              <a:t>da kullanılmaya </a:t>
            </a:r>
            <a:r>
              <a:rPr lang="tr-TR" dirty="0" smtClean="0"/>
              <a:t>başlamıştır</a:t>
            </a:r>
            <a:r>
              <a:rPr lang="tr-TR" dirty="0"/>
              <a:t>. </a:t>
            </a:r>
            <a:r>
              <a:rPr lang="tr-TR" dirty="0" smtClean="0"/>
              <a:t>Bu metodu </a:t>
            </a:r>
            <a:r>
              <a:rPr lang="tr-TR" dirty="0"/>
              <a:t>kullananlara göre, eğitim kurumları sadece yapısal değildir, aynı, zamanda </a:t>
            </a:r>
            <a:r>
              <a:rPr lang="tr-TR" dirty="0" smtClean="0"/>
              <a:t>belirli fonksiyonları </a:t>
            </a:r>
            <a:r>
              <a:rPr lang="tr-TR" dirty="0"/>
              <a:t>da yerine getirirler. Eğitim toplumsal hayatın fonksiyonlarından biridir. </a:t>
            </a:r>
            <a:r>
              <a:rPr lang="tr-TR" dirty="0" smtClean="0"/>
              <a:t>Bu fonksiyonlar </a:t>
            </a:r>
            <a:r>
              <a:rPr lang="tr-TR" dirty="0"/>
              <a:t>farklı farklı eğitim yapıları/kurumları tarafından yerine getirilebilirler. </a:t>
            </a:r>
            <a:r>
              <a:rPr lang="tr-TR" dirty="0" smtClean="0"/>
              <a:t>Bazen bir fonksiyonu değişik </a:t>
            </a:r>
            <a:r>
              <a:rPr lang="tr-TR" dirty="0"/>
              <a:t>eğitim kurumu ve kademeleri yerine getirirken, </a:t>
            </a:r>
            <a:r>
              <a:rPr lang="tr-TR" dirty="0" smtClean="0"/>
              <a:t>bazen de </a:t>
            </a:r>
            <a:r>
              <a:rPr lang="tr-TR" dirty="0"/>
              <a:t>aynı kurumlar</a:t>
            </a:r>
          </a:p>
          <a:p>
            <a:pPr marL="0" indent="0">
              <a:buNone/>
            </a:pPr>
            <a:r>
              <a:rPr lang="tr-TR" dirty="0" smtClean="0"/>
              <a:t>değişik </a:t>
            </a:r>
            <a:r>
              <a:rPr lang="tr-TR" dirty="0"/>
              <a:t>ülkelerde </a:t>
            </a:r>
            <a:r>
              <a:rPr lang="tr-TR" dirty="0" smtClean="0"/>
              <a:t>değişik </a:t>
            </a:r>
            <a:r>
              <a:rPr lang="tr-TR" dirty="0"/>
              <a:t>fonksiyonları </a:t>
            </a:r>
            <a:r>
              <a:rPr lang="tr-TR" dirty="0" smtClean="0"/>
              <a:t>üstlenmişlerdir</a:t>
            </a:r>
            <a:r>
              <a:rPr lang="tr-TR" dirty="0"/>
              <a:t>.</a:t>
            </a:r>
          </a:p>
        </p:txBody>
      </p:sp>
    </p:spTree>
    <p:extLst>
      <p:ext uri="{BB962C8B-B14F-4D97-AF65-F5344CB8AC3E}">
        <p14:creationId xmlns:p14="http://schemas.microsoft.com/office/powerpoint/2010/main" val="4183583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5433467"/>
          </a:xfrm>
        </p:spPr>
        <p:txBody>
          <a:bodyPr>
            <a:normAutofit lnSpcReduction="10000"/>
          </a:bodyPr>
          <a:lstStyle/>
          <a:p>
            <a:pPr marL="0" indent="0">
              <a:buNone/>
            </a:pPr>
            <a:r>
              <a:rPr lang="tr-TR" dirty="0"/>
              <a:t>Mesela Türkiye’deki ilkokullar </a:t>
            </a:r>
            <a:r>
              <a:rPr lang="tr-TR" dirty="0" smtClean="0"/>
              <a:t>ile </a:t>
            </a:r>
            <a:r>
              <a:rPr lang="tr-TR" dirty="0" err="1" smtClean="0"/>
              <a:t>A.B.D</a:t>
            </a:r>
            <a:r>
              <a:rPr lang="tr-TR" dirty="0" err="1"/>
              <a:t>.’deki</a:t>
            </a:r>
            <a:r>
              <a:rPr lang="tr-TR" dirty="0"/>
              <a:t> ilkokulların fonksiyonları tamamen birbirinin aynı değildir. </a:t>
            </a:r>
            <a:r>
              <a:rPr lang="tr-TR" dirty="0" smtClean="0"/>
              <a:t>Ortaöğretim fonksiyonunu </a:t>
            </a:r>
            <a:r>
              <a:rPr lang="tr-TR" dirty="0"/>
              <a:t>yerine getiren kurumlar da bu iki ülkede birbirlerinin aynı değildir. </a:t>
            </a:r>
            <a:r>
              <a:rPr lang="tr-TR" dirty="0" smtClean="0"/>
              <a:t>Eğer sistemleri </a:t>
            </a:r>
            <a:r>
              <a:rPr lang="tr-TR" dirty="0"/>
              <a:t>yapısal olarak </a:t>
            </a:r>
            <a:r>
              <a:rPr lang="tr-TR" dirty="0" smtClean="0"/>
              <a:t>karşılaştıracak </a:t>
            </a:r>
            <a:r>
              <a:rPr lang="tr-TR" dirty="0"/>
              <a:t>olursak, çok yüzeysel ve </a:t>
            </a:r>
            <a:r>
              <a:rPr lang="tr-TR" dirty="0" smtClean="0"/>
              <a:t>bazen de </a:t>
            </a:r>
            <a:r>
              <a:rPr lang="tr-TR" dirty="0"/>
              <a:t>görev </a:t>
            </a:r>
            <a:r>
              <a:rPr lang="tr-TR" dirty="0" smtClean="0"/>
              <a:t>olarak karşılaştırma </a:t>
            </a:r>
            <a:r>
              <a:rPr lang="tr-TR" dirty="0"/>
              <a:t>imkanı olmayan unsurlar birbirleriyle </a:t>
            </a:r>
            <a:r>
              <a:rPr lang="tr-TR" dirty="0" smtClean="0"/>
              <a:t>karşılaştırılmış </a:t>
            </a:r>
            <a:r>
              <a:rPr lang="tr-TR" dirty="0"/>
              <a:t>olacaktır. Önemli </a:t>
            </a:r>
            <a:r>
              <a:rPr lang="tr-TR" dirty="0" smtClean="0"/>
              <a:t>olan, çeşitli </a:t>
            </a:r>
            <a:r>
              <a:rPr lang="tr-TR" dirty="0"/>
              <a:t>eğitim fonksiyonlarını hangi sistemde hangi kurumların yaptığını bulmak </a:t>
            </a:r>
            <a:r>
              <a:rPr lang="tr-TR" dirty="0" smtClean="0"/>
              <a:t>ve fonksiyonların yapılış </a:t>
            </a:r>
            <a:r>
              <a:rPr lang="tr-TR" dirty="0"/>
              <a:t>tarzlarını ve derecelerini </a:t>
            </a:r>
            <a:r>
              <a:rPr lang="tr-TR" dirty="0" smtClean="0"/>
              <a:t>karşılaştırmaktır</a:t>
            </a:r>
            <a:r>
              <a:rPr lang="tr-TR" dirty="0"/>
              <a:t>.</a:t>
            </a:r>
          </a:p>
        </p:txBody>
      </p:sp>
    </p:spTree>
    <p:extLst>
      <p:ext uri="{BB962C8B-B14F-4D97-AF65-F5344CB8AC3E}">
        <p14:creationId xmlns:p14="http://schemas.microsoft.com/office/powerpoint/2010/main" val="851524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361459"/>
          </a:xfrm>
        </p:spPr>
        <p:txBody>
          <a:bodyPr/>
          <a:lstStyle/>
          <a:p>
            <a:pPr marL="0" indent="0">
              <a:buNone/>
            </a:pPr>
            <a:r>
              <a:rPr lang="tr-TR" dirty="0"/>
              <a:t>Eğitim </a:t>
            </a:r>
            <a:r>
              <a:rPr lang="tr-TR" dirty="0" smtClean="0"/>
              <a:t>kurumlarının karmaşık </a:t>
            </a:r>
            <a:r>
              <a:rPr lang="tr-TR" dirty="0"/>
              <a:t>yapıları içinde </a:t>
            </a:r>
            <a:r>
              <a:rPr lang="tr-TR" dirty="0" smtClean="0"/>
              <a:t>fonksiyonel ilişkiler tespit </a:t>
            </a:r>
            <a:r>
              <a:rPr lang="tr-TR" dirty="0"/>
              <a:t>edilmelidir. Mesela gelir dağılımı ile </a:t>
            </a:r>
            <a:r>
              <a:rPr lang="tr-TR" dirty="0" smtClean="0"/>
              <a:t>okula devam</a:t>
            </a:r>
            <a:r>
              <a:rPr lang="tr-TR" dirty="0"/>
              <a:t>, sosyal yapı ile fırsat </a:t>
            </a:r>
            <a:r>
              <a:rPr lang="tr-TR" dirty="0" smtClean="0"/>
              <a:t>eşitliği</a:t>
            </a:r>
            <a:r>
              <a:rPr lang="tr-TR" dirty="0"/>
              <a:t>, ş</a:t>
            </a:r>
            <a:r>
              <a:rPr lang="tr-TR" dirty="0" smtClean="0"/>
              <a:t>ehirleşme </a:t>
            </a:r>
            <a:r>
              <a:rPr lang="tr-TR" dirty="0"/>
              <a:t>ile okuma-yazma oranları </a:t>
            </a:r>
            <a:r>
              <a:rPr lang="tr-TR" dirty="0" smtClean="0"/>
              <a:t>arasındaki fonksiyonel ilişkiler araştırılıp karşılaştırılabilir</a:t>
            </a:r>
            <a:r>
              <a:rPr lang="tr-TR" dirty="0"/>
              <a:t>. Bu tür </a:t>
            </a:r>
            <a:r>
              <a:rPr lang="tr-TR" dirty="0" smtClean="0"/>
              <a:t>değişkenler </a:t>
            </a:r>
            <a:r>
              <a:rPr lang="tr-TR" dirty="0"/>
              <a:t>arasındaki </a:t>
            </a:r>
            <a:r>
              <a:rPr lang="tr-TR" dirty="0" smtClean="0"/>
              <a:t>ilişkileri tespit edip </a:t>
            </a:r>
            <a:r>
              <a:rPr lang="tr-TR" dirty="0"/>
              <a:t>oradan genel kanunlara yönelmek daha bilimsel olacaktır.</a:t>
            </a:r>
          </a:p>
        </p:txBody>
      </p:sp>
    </p:spTree>
    <p:extLst>
      <p:ext uri="{BB962C8B-B14F-4D97-AF65-F5344CB8AC3E}">
        <p14:creationId xmlns:p14="http://schemas.microsoft.com/office/powerpoint/2010/main" val="2348155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5217443"/>
          </a:xfrm>
        </p:spPr>
        <p:txBody>
          <a:bodyPr>
            <a:normAutofit/>
          </a:bodyPr>
          <a:lstStyle/>
          <a:p>
            <a:pPr marL="0" indent="0">
              <a:buNone/>
            </a:pPr>
            <a:r>
              <a:rPr lang="tr-TR" dirty="0" smtClean="0"/>
              <a:t>Karşılaştırmalı </a:t>
            </a:r>
            <a:r>
              <a:rPr lang="tr-TR" dirty="0"/>
              <a:t>Eğitim </a:t>
            </a:r>
            <a:r>
              <a:rPr lang="tr-TR" dirty="0" smtClean="0"/>
              <a:t>çalışmalarında </a:t>
            </a:r>
            <a:r>
              <a:rPr lang="tr-TR" dirty="0"/>
              <a:t>fonksiyonel </a:t>
            </a:r>
            <a:r>
              <a:rPr lang="tr-TR" dirty="0" smtClean="0"/>
              <a:t>metot, </a:t>
            </a:r>
            <a:r>
              <a:rPr lang="tr-TR" dirty="0"/>
              <a:t>yapıdan çok, </a:t>
            </a:r>
            <a:r>
              <a:rPr lang="tr-TR" dirty="0" smtClean="0"/>
              <a:t>fonksiyonların karşılaştırmasını </a:t>
            </a:r>
            <a:r>
              <a:rPr lang="tr-TR" dirty="0"/>
              <a:t>yaparak daha güvenilir sonuçlara </a:t>
            </a:r>
            <a:r>
              <a:rPr lang="tr-TR" dirty="0" smtClean="0"/>
              <a:t>ulaşılabileceği </a:t>
            </a:r>
            <a:r>
              <a:rPr lang="tr-TR" dirty="0"/>
              <a:t>kanaatindedir. Burada</a:t>
            </a:r>
          </a:p>
          <a:p>
            <a:pPr marL="0" indent="0">
              <a:buNone/>
            </a:pPr>
            <a:r>
              <a:rPr lang="tr-TR" dirty="0" smtClean="0"/>
              <a:t>değişkenler </a:t>
            </a:r>
            <a:r>
              <a:rPr lang="tr-TR" dirty="0"/>
              <a:t>daha iyi </a:t>
            </a:r>
            <a:r>
              <a:rPr lang="tr-TR" dirty="0" smtClean="0"/>
              <a:t>ayırt edilebilir</a:t>
            </a:r>
            <a:r>
              <a:rPr lang="tr-TR" dirty="0"/>
              <a:t>, unsurlar daha iyi test ve analiz edilir. Bu </a:t>
            </a:r>
            <a:r>
              <a:rPr lang="tr-TR" dirty="0" smtClean="0"/>
              <a:t>metotla</a:t>
            </a:r>
            <a:endParaRPr lang="tr-TR" dirty="0"/>
          </a:p>
          <a:p>
            <a:pPr marL="0" indent="0">
              <a:buNone/>
            </a:pPr>
            <a:r>
              <a:rPr lang="tr-TR" dirty="0" smtClean="0"/>
              <a:t>ulaşılacak </a:t>
            </a:r>
            <a:r>
              <a:rPr lang="tr-TR" dirty="0"/>
              <a:t>sonuçlar toplumsal planlama ve reform </a:t>
            </a:r>
            <a:r>
              <a:rPr lang="tr-TR" dirty="0" smtClean="0"/>
              <a:t>çalışmalarında </a:t>
            </a:r>
            <a:r>
              <a:rPr lang="tr-TR" dirty="0"/>
              <a:t>daha </a:t>
            </a:r>
            <a:r>
              <a:rPr lang="tr-TR" dirty="0" smtClean="0"/>
              <a:t>işe </a:t>
            </a:r>
            <a:r>
              <a:rPr lang="tr-TR" dirty="0"/>
              <a:t>yarar olarak</a:t>
            </a:r>
          </a:p>
          <a:p>
            <a:pPr marL="0" indent="0">
              <a:buNone/>
            </a:pPr>
            <a:r>
              <a:rPr lang="tr-TR" dirty="0"/>
              <a:t>kullanılabilir.</a:t>
            </a:r>
          </a:p>
        </p:txBody>
      </p:sp>
    </p:spTree>
    <p:extLst>
      <p:ext uri="{BB962C8B-B14F-4D97-AF65-F5344CB8AC3E}">
        <p14:creationId xmlns:p14="http://schemas.microsoft.com/office/powerpoint/2010/main" val="1161639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361459"/>
          </a:xfrm>
        </p:spPr>
        <p:txBody>
          <a:bodyPr>
            <a:normAutofit fontScale="92500" lnSpcReduction="20000"/>
          </a:bodyPr>
          <a:lstStyle/>
          <a:p>
            <a:pPr marL="0" indent="0">
              <a:buNone/>
            </a:pPr>
            <a:r>
              <a:rPr lang="tr-TR" dirty="0"/>
              <a:t>Ancak bu metodun bazı zayıf noktaları vardır ki, bunlar </a:t>
            </a:r>
            <a:r>
              <a:rPr lang="tr-TR" dirty="0" smtClean="0"/>
              <a:t>şöyle </a:t>
            </a:r>
            <a:r>
              <a:rPr lang="tr-TR" dirty="0"/>
              <a:t>özetlenebilir: Eğitimi </a:t>
            </a:r>
            <a:r>
              <a:rPr lang="tr-TR" dirty="0" smtClean="0"/>
              <a:t>bazı unsurlara </a:t>
            </a:r>
            <a:r>
              <a:rPr lang="tr-TR" dirty="0"/>
              <a:t>parçalayarak incelemek, tümel eğitim olgusunu anlamada gerekli ama </a:t>
            </a:r>
            <a:r>
              <a:rPr lang="tr-TR" dirty="0" smtClean="0"/>
              <a:t>yeterli değildir</a:t>
            </a:r>
            <a:r>
              <a:rPr lang="tr-TR" dirty="0"/>
              <a:t>. Bazı parçaları inceleyerek yapılan genellemeler hatalı çıkabilir. Burada bir </a:t>
            </a:r>
            <a:r>
              <a:rPr lang="tr-TR" dirty="0" smtClean="0"/>
              <a:t>olayı başka </a:t>
            </a:r>
            <a:r>
              <a:rPr lang="tr-TR" dirty="0"/>
              <a:t>olayların nedeni gibi gösterme çabaları da -bütün faktörler analiz edilmediği için- </a:t>
            </a:r>
            <a:r>
              <a:rPr lang="tr-TR" dirty="0" smtClean="0"/>
              <a:t>hatalı çıkarımlara </a:t>
            </a:r>
            <a:r>
              <a:rPr lang="tr-TR" dirty="0"/>
              <a:t>neden olabilir. Öte yandan </a:t>
            </a:r>
            <a:r>
              <a:rPr lang="tr-TR" dirty="0" smtClean="0"/>
              <a:t>çeşitli </a:t>
            </a:r>
            <a:r>
              <a:rPr lang="tr-TR" dirty="0"/>
              <a:t>olaylar arasındaki </a:t>
            </a:r>
            <a:r>
              <a:rPr lang="tr-TR" dirty="0" smtClean="0"/>
              <a:t>ilişkileri </a:t>
            </a:r>
            <a:r>
              <a:rPr lang="tr-TR" dirty="0"/>
              <a:t>açıklamak için </a:t>
            </a:r>
            <a:r>
              <a:rPr lang="tr-TR" dirty="0" smtClean="0"/>
              <a:t>gene sık </a:t>
            </a:r>
            <a:r>
              <a:rPr lang="tr-TR" dirty="0"/>
              <a:t>sık tarihi evrimsel </a:t>
            </a:r>
            <a:r>
              <a:rPr lang="tr-TR" dirty="0" smtClean="0"/>
              <a:t>geçmişe </a:t>
            </a:r>
            <a:r>
              <a:rPr lang="tr-TR" dirty="0"/>
              <a:t>gitmek gereği ortaya çıkmaktadır. Eğitim sadece </a:t>
            </a:r>
            <a:r>
              <a:rPr lang="tr-TR" dirty="0" smtClean="0"/>
              <a:t>günümüzde </a:t>
            </a:r>
            <a:r>
              <a:rPr lang="tr-TR" dirty="0"/>
              <a:t>ş</a:t>
            </a:r>
            <a:r>
              <a:rPr lang="tr-TR" dirty="0" smtClean="0"/>
              <a:t>ekillenip </a:t>
            </a:r>
            <a:r>
              <a:rPr lang="tr-TR" dirty="0"/>
              <a:t>biten bir olgu değil insanlığın </a:t>
            </a:r>
            <a:r>
              <a:rPr lang="tr-TR" dirty="0" smtClean="0"/>
              <a:t>başlangıcından </a:t>
            </a:r>
            <a:r>
              <a:rPr lang="tr-TR" dirty="0"/>
              <a:t>bugüne </a:t>
            </a:r>
            <a:r>
              <a:rPr lang="tr-TR" dirty="0" smtClean="0"/>
              <a:t>taşınan </a:t>
            </a:r>
            <a:r>
              <a:rPr lang="tr-TR" dirty="0"/>
              <a:t>bir olaydır.</a:t>
            </a:r>
          </a:p>
        </p:txBody>
      </p:sp>
    </p:spTree>
    <p:extLst>
      <p:ext uri="{BB962C8B-B14F-4D97-AF65-F5344CB8AC3E}">
        <p14:creationId xmlns:p14="http://schemas.microsoft.com/office/powerpoint/2010/main" val="1018473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052736"/>
            <a:ext cx="8229600" cy="5073427"/>
          </a:xfrm>
        </p:spPr>
        <p:txBody>
          <a:bodyPr/>
          <a:lstStyle/>
          <a:p>
            <a:pPr marL="0" indent="0">
              <a:buNone/>
            </a:pPr>
            <a:r>
              <a:rPr lang="tr-TR" dirty="0"/>
              <a:t>Eğitim, okul dediğimiz kurumdan çok daha fazla </a:t>
            </a:r>
            <a:r>
              <a:rPr lang="tr-TR" dirty="0" smtClean="0"/>
              <a:t>şeyler </a:t>
            </a:r>
            <a:r>
              <a:rPr lang="tr-TR" dirty="0"/>
              <a:t>ifade eder. Sınıf </a:t>
            </a:r>
            <a:r>
              <a:rPr lang="tr-TR" dirty="0" smtClean="0"/>
              <a:t>dışı toplumsal ilişkiler </a:t>
            </a:r>
            <a:r>
              <a:rPr lang="tr-TR" dirty="0"/>
              <a:t>de </a:t>
            </a:r>
            <a:r>
              <a:rPr lang="tr-TR" dirty="0" smtClean="0"/>
              <a:t>kişilerin şekillenmesinde </a:t>
            </a:r>
            <a:r>
              <a:rPr lang="tr-TR" dirty="0"/>
              <a:t>son derece etkilidir. Fonksiyonel analizler sadece </a:t>
            </a:r>
            <a:r>
              <a:rPr lang="tr-TR" dirty="0" smtClean="0"/>
              <a:t>okul denen </a:t>
            </a:r>
            <a:r>
              <a:rPr lang="tr-TR" dirty="0"/>
              <a:t>kurum içi fonksiyonlarla sınırlı kalırsa, ana eğitim gerçeğini de tam </a:t>
            </a:r>
            <a:r>
              <a:rPr lang="tr-TR" dirty="0" smtClean="0"/>
              <a:t>incelememiş olacaktır</a:t>
            </a:r>
            <a:r>
              <a:rPr lang="tr-TR" dirty="0"/>
              <a:t>.</a:t>
            </a:r>
          </a:p>
        </p:txBody>
      </p:sp>
    </p:spTree>
    <p:extLst>
      <p:ext uri="{BB962C8B-B14F-4D97-AF65-F5344CB8AC3E}">
        <p14:creationId xmlns:p14="http://schemas.microsoft.com/office/powerpoint/2010/main" val="1652617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289451"/>
          </a:xfrm>
        </p:spPr>
        <p:txBody>
          <a:bodyPr>
            <a:normAutofit fontScale="85000" lnSpcReduction="10000"/>
          </a:bodyPr>
          <a:lstStyle/>
          <a:p>
            <a:pPr marL="0" indent="0">
              <a:buNone/>
            </a:pPr>
            <a:r>
              <a:rPr lang="tr-TR" dirty="0" smtClean="0"/>
              <a:t>Karşılaştırmalı </a:t>
            </a:r>
            <a:r>
              <a:rPr lang="tr-TR" dirty="0"/>
              <a:t>Eğitimde ancak fonksiyon analizleri ve </a:t>
            </a:r>
            <a:r>
              <a:rPr lang="tr-TR" dirty="0" err="1"/>
              <a:t>kovaryasyon</a:t>
            </a:r>
            <a:r>
              <a:rPr lang="tr-TR" dirty="0"/>
              <a:t> tekniği ile (X </a:t>
            </a:r>
            <a:r>
              <a:rPr lang="tr-TR" dirty="0" smtClean="0"/>
              <a:t>değişkeni A </a:t>
            </a:r>
            <a:r>
              <a:rPr lang="tr-TR" dirty="0"/>
              <a:t>yönünde </a:t>
            </a:r>
            <a:r>
              <a:rPr lang="tr-TR" dirty="0" smtClean="0"/>
              <a:t>değişirse</a:t>
            </a:r>
            <a:r>
              <a:rPr lang="tr-TR" dirty="0"/>
              <a:t>, Y </a:t>
            </a:r>
            <a:r>
              <a:rPr lang="tr-TR" dirty="0" smtClean="0"/>
              <a:t>değişkeninin </a:t>
            </a:r>
            <a:r>
              <a:rPr lang="tr-TR" dirty="0"/>
              <a:t>hangi yönde </a:t>
            </a:r>
            <a:r>
              <a:rPr lang="tr-TR" dirty="0" smtClean="0"/>
              <a:t>değişeceğini </a:t>
            </a:r>
            <a:r>
              <a:rPr lang="tr-TR" dirty="0"/>
              <a:t>bulmak) bilimsel </a:t>
            </a:r>
            <a:r>
              <a:rPr lang="tr-TR" dirty="0" smtClean="0"/>
              <a:t>çalışma yapılabileceğini </a:t>
            </a:r>
            <a:r>
              <a:rPr lang="tr-TR" dirty="0"/>
              <a:t>savunan </a:t>
            </a:r>
            <a:r>
              <a:rPr lang="tr-TR" dirty="0" err="1"/>
              <a:t>Andreas</a:t>
            </a:r>
            <a:r>
              <a:rPr lang="tr-TR" dirty="0"/>
              <a:t> M. </a:t>
            </a:r>
            <a:r>
              <a:rPr lang="tr-TR" dirty="0" err="1"/>
              <a:t>Kazamias</a:t>
            </a:r>
            <a:r>
              <a:rPr lang="tr-TR" dirty="0"/>
              <a:t>; B. </a:t>
            </a:r>
            <a:r>
              <a:rPr lang="tr-TR" dirty="0" err="1"/>
              <a:t>Massialas</a:t>
            </a:r>
            <a:r>
              <a:rPr lang="tr-TR" dirty="0"/>
              <a:t> ile yazdığı "Eğitimde </a:t>
            </a:r>
            <a:r>
              <a:rPr lang="tr-TR" dirty="0" smtClean="0"/>
              <a:t>Gelenek ve Değişme</a:t>
            </a:r>
            <a:r>
              <a:rPr lang="tr-TR" dirty="0"/>
              <a:t>" (</a:t>
            </a:r>
            <a:r>
              <a:rPr lang="tr-TR" dirty="0" err="1"/>
              <a:t>Prentice</a:t>
            </a:r>
            <a:r>
              <a:rPr lang="tr-TR" dirty="0"/>
              <a:t> </a:t>
            </a:r>
            <a:r>
              <a:rPr lang="tr-TR" dirty="0" err="1"/>
              <a:t>Hall</a:t>
            </a:r>
            <a:r>
              <a:rPr lang="tr-TR" dirty="0"/>
              <a:t>, 1965) adlı eserde </a:t>
            </a:r>
            <a:r>
              <a:rPr lang="tr-TR" dirty="0" smtClean="0"/>
              <a:t>çeşitli </a:t>
            </a:r>
            <a:r>
              <a:rPr lang="tr-TR" dirty="0"/>
              <a:t>ülkelerdeki </a:t>
            </a:r>
            <a:r>
              <a:rPr lang="tr-TR" dirty="0" smtClean="0"/>
              <a:t>değişik </a:t>
            </a:r>
            <a:r>
              <a:rPr lang="tr-TR" dirty="0"/>
              <a:t>eğitim </a:t>
            </a:r>
            <a:r>
              <a:rPr lang="tr-TR" dirty="0" smtClean="0"/>
              <a:t>problemlerini bu metotla </a:t>
            </a:r>
            <a:r>
              <a:rPr lang="tr-TR" dirty="0"/>
              <a:t>inceledikten sonra, </a:t>
            </a:r>
            <a:r>
              <a:rPr lang="tr-TR" dirty="0" smtClean="0"/>
              <a:t>şu </a:t>
            </a:r>
            <a:r>
              <a:rPr lang="tr-TR" dirty="0"/>
              <a:t>sonuçlara varıyorlar: </a:t>
            </a:r>
            <a:r>
              <a:rPr lang="tr-TR" dirty="0" smtClean="0"/>
              <a:t>Değişik </a:t>
            </a:r>
            <a:r>
              <a:rPr lang="tr-TR" dirty="0"/>
              <a:t>ülkelerdeki eğitsel </a:t>
            </a:r>
            <a:r>
              <a:rPr lang="tr-TR" dirty="0" smtClean="0"/>
              <a:t>ilerlemeler şu </a:t>
            </a:r>
            <a:r>
              <a:rPr lang="tr-TR" dirty="0"/>
              <a:t>üç faktörün </a:t>
            </a:r>
            <a:r>
              <a:rPr lang="tr-TR" dirty="0" smtClean="0"/>
              <a:t>gelişimleri </a:t>
            </a:r>
            <a:r>
              <a:rPr lang="tr-TR" dirty="0"/>
              <a:t>sonucu olmaktadır: </a:t>
            </a:r>
            <a:r>
              <a:rPr lang="tr-TR" dirty="0" smtClean="0"/>
              <a:t>Başka </a:t>
            </a:r>
            <a:r>
              <a:rPr lang="tr-TR" dirty="0"/>
              <a:t>medeniyetlerle temaslar, </a:t>
            </a:r>
            <a:r>
              <a:rPr lang="tr-TR" dirty="0" smtClean="0"/>
              <a:t>geleneksel kurumlar </a:t>
            </a:r>
            <a:r>
              <a:rPr lang="tr-TR" dirty="0"/>
              <a:t>ve inançlar, </a:t>
            </a:r>
            <a:r>
              <a:rPr lang="tr-TR" dirty="0" smtClean="0"/>
              <a:t>çeşitli </a:t>
            </a:r>
            <a:r>
              <a:rPr lang="tr-TR" dirty="0"/>
              <a:t>yenilikler ve deney </a:t>
            </a:r>
            <a:r>
              <a:rPr lang="tr-TR" dirty="0" smtClean="0"/>
              <a:t>girişimleri</a:t>
            </a:r>
            <a:r>
              <a:rPr lang="tr-TR" dirty="0"/>
              <a:t>. </a:t>
            </a:r>
            <a:r>
              <a:rPr lang="tr-TR" dirty="0" smtClean="0"/>
              <a:t>Öğretim</a:t>
            </a:r>
            <a:r>
              <a:rPr lang="tr-TR" dirty="0"/>
              <a:t>, giderek ekonomik </a:t>
            </a:r>
            <a:r>
              <a:rPr lang="tr-TR" dirty="0" smtClean="0"/>
              <a:t>ve sosyal gelişimin </a:t>
            </a:r>
            <a:r>
              <a:rPr lang="tr-TR" dirty="0"/>
              <a:t>bir fonksiyonu olmaktadır. Bütün ülkelerde öğretim </a:t>
            </a:r>
            <a:r>
              <a:rPr lang="tr-TR" dirty="0" smtClean="0"/>
              <a:t>demokratlaşmakta ve ortak </a:t>
            </a:r>
            <a:r>
              <a:rPr lang="tr-TR" dirty="0"/>
              <a:t>bir öğretim kademesi kurulmaktadır.</a:t>
            </a:r>
          </a:p>
        </p:txBody>
      </p:sp>
    </p:spTree>
    <p:extLst>
      <p:ext uri="{BB962C8B-B14F-4D97-AF65-F5344CB8AC3E}">
        <p14:creationId xmlns:p14="http://schemas.microsoft.com/office/powerpoint/2010/main" val="1277232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5217443"/>
          </a:xfrm>
        </p:spPr>
        <p:txBody>
          <a:bodyPr>
            <a:normAutofit/>
          </a:bodyPr>
          <a:lstStyle/>
          <a:p>
            <a:pPr marL="0" indent="0">
              <a:buNone/>
            </a:pPr>
            <a:r>
              <a:rPr lang="tr-TR" dirty="0"/>
              <a:t>Bu </a:t>
            </a:r>
            <a:r>
              <a:rPr lang="tr-TR" dirty="0" smtClean="0"/>
              <a:t>metotla araştırma </a:t>
            </a:r>
            <a:r>
              <a:rPr lang="tr-TR" dirty="0"/>
              <a:t>yapan </a:t>
            </a:r>
            <a:r>
              <a:rPr lang="tr-TR" dirty="0" smtClean="0"/>
              <a:t>eğitim bilimciler </a:t>
            </a:r>
            <a:r>
              <a:rPr lang="tr-TR" dirty="0"/>
              <a:t>de bazı </a:t>
            </a:r>
            <a:r>
              <a:rPr lang="tr-TR" dirty="0" smtClean="0"/>
              <a:t>yanlışlara düşmekten kurtulamamışlardır</a:t>
            </a:r>
            <a:r>
              <a:rPr lang="tr-TR" dirty="0"/>
              <a:t>. Onlara, </a:t>
            </a:r>
            <a:r>
              <a:rPr lang="tr-TR" dirty="0" smtClean="0"/>
              <a:t>karşılaştırmalar </a:t>
            </a:r>
            <a:r>
              <a:rPr lang="tr-TR" dirty="0"/>
              <a:t>içinde önemli gibi görünen bazı </a:t>
            </a:r>
            <a:r>
              <a:rPr lang="tr-TR" dirty="0" smtClean="0"/>
              <a:t>değişkenler, aslında </a:t>
            </a:r>
            <a:r>
              <a:rPr lang="tr-TR" dirty="0"/>
              <a:t>sosyal bütün içinde değillerdir. </a:t>
            </a:r>
            <a:r>
              <a:rPr lang="tr-TR" dirty="0" smtClean="0"/>
              <a:t>İstatistikler </a:t>
            </a:r>
            <a:r>
              <a:rPr lang="tr-TR" dirty="0"/>
              <a:t>üzerinde yapılan bazı genelleme </a:t>
            </a:r>
            <a:r>
              <a:rPr lang="tr-TR" dirty="0" smtClean="0"/>
              <a:t>N. </a:t>
            </a:r>
            <a:r>
              <a:rPr lang="tr-TR" dirty="0" err="1" smtClean="0"/>
              <a:t>Eastmond'un</a:t>
            </a:r>
            <a:r>
              <a:rPr lang="tr-TR" dirty="0" smtClean="0"/>
              <a:t> </a:t>
            </a:r>
            <a:r>
              <a:rPr lang="tr-TR" dirty="0"/>
              <a:t>"</a:t>
            </a:r>
            <a:r>
              <a:rPr lang="tr-TR" dirty="0" err="1"/>
              <a:t>Educational</a:t>
            </a:r>
            <a:r>
              <a:rPr lang="tr-TR" dirty="0"/>
              <a:t> </a:t>
            </a:r>
            <a:r>
              <a:rPr lang="tr-TR" dirty="0" err="1"/>
              <a:t>Opportunities</a:t>
            </a:r>
            <a:r>
              <a:rPr lang="tr-TR" dirty="0"/>
              <a:t> in </a:t>
            </a:r>
            <a:r>
              <a:rPr lang="tr-TR" dirty="0" err="1"/>
              <a:t>Turkey</a:t>
            </a:r>
            <a:r>
              <a:rPr lang="tr-TR" dirty="0"/>
              <a:t>" adlı </a:t>
            </a:r>
            <a:r>
              <a:rPr lang="tr-TR" dirty="0" smtClean="0"/>
              <a:t>çalışmasında </a:t>
            </a:r>
            <a:r>
              <a:rPr lang="tr-TR" dirty="0"/>
              <a:t>da görülmektedir (</a:t>
            </a:r>
            <a:r>
              <a:rPr lang="tr-TR" dirty="0" smtClean="0"/>
              <a:t>Lise öğretmenleri </a:t>
            </a:r>
            <a:r>
              <a:rPr lang="tr-TR" dirty="0"/>
              <a:t>üzerine).</a:t>
            </a:r>
          </a:p>
        </p:txBody>
      </p:sp>
    </p:spTree>
    <p:extLst>
      <p:ext uri="{BB962C8B-B14F-4D97-AF65-F5344CB8AC3E}">
        <p14:creationId xmlns:p14="http://schemas.microsoft.com/office/powerpoint/2010/main" val="1942386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Eşitlik ve Fırsat Eşitliği</a:t>
            </a:r>
          </a:p>
        </p:txBody>
      </p:sp>
      <p:sp>
        <p:nvSpPr>
          <p:cNvPr id="3" name="İçerik Yer Tutucusu 2"/>
          <p:cNvSpPr>
            <a:spLocks noGrp="1"/>
          </p:cNvSpPr>
          <p:nvPr>
            <p:ph idx="1"/>
          </p:nvPr>
        </p:nvSpPr>
        <p:spPr/>
        <p:txBody>
          <a:bodyPr>
            <a:normAutofit fontScale="77500" lnSpcReduction="20000"/>
          </a:bodyPr>
          <a:lstStyle/>
          <a:p>
            <a:pPr marL="0" indent="0">
              <a:buNone/>
            </a:pPr>
            <a:r>
              <a:rPr lang="tr-TR" dirty="0"/>
              <a:t>Eşitlik tartışmalarının, sıklıkla farklı eğitim kademelerinde farklı sosyal grupların eğitime erişimi ve katılımı üzerinde yoğunlaştığını belirten Lynch (2000) eşitlik konusunun daha bütüncül bir bakış açısıyla ele alınması gerektiğini belirtmektedir. Eşitlik kavramı, genellikle fırsat ve imkân eşitliği olarak ele alınmaktadır. FE birçok ülkede yaygın olarak kabul edilen bir ilkedir. Bu ilkenin hayata geçirilmesinde eğitim sistemi önemli bir rol oynamaktadır. FE tüm bireylere eşit eğitim kaynaklarının ulaşması ya da bireylerin eğitimsel kazanımlarının eşitlenmesi ile sağlanmaktadır (</a:t>
            </a:r>
            <a:r>
              <a:rPr lang="tr-TR" dirty="0" err="1"/>
              <a:t>Peragine</a:t>
            </a:r>
            <a:r>
              <a:rPr lang="tr-TR" dirty="0"/>
              <a:t> &amp; </a:t>
            </a:r>
            <a:r>
              <a:rPr lang="tr-TR" dirty="0" err="1"/>
              <a:t>Serlenga</a:t>
            </a:r>
            <a:r>
              <a:rPr lang="tr-TR" dirty="0"/>
              <a:t>, 2008). Eşitlik kavramı tartışmaları içerisinde yeni söylemlerden önce, eşitçilik (</a:t>
            </a:r>
            <a:r>
              <a:rPr lang="tr-TR" dirty="0" err="1"/>
              <a:t>egalitarianizm</a:t>
            </a:r>
            <a:r>
              <a:rPr lang="tr-TR" dirty="0"/>
              <a:t>) olgusunun irdelenmesi gerekmektedir. Eşitlikte, </a:t>
            </a:r>
            <a:r>
              <a:rPr lang="tr-TR" dirty="0" err="1"/>
              <a:t>egalitaryan</a:t>
            </a:r>
            <a:r>
              <a:rPr lang="tr-TR" dirty="0"/>
              <a:t> olgusunun ve teorisinin önemli bir yeri vardır.</a:t>
            </a:r>
          </a:p>
        </p:txBody>
      </p:sp>
    </p:spTree>
    <p:extLst>
      <p:ext uri="{BB962C8B-B14F-4D97-AF65-F5344CB8AC3E}">
        <p14:creationId xmlns:p14="http://schemas.microsoft.com/office/powerpoint/2010/main" val="3017815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5217443"/>
          </a:xfrm>
        </p:spPr>
        <p:txBody>
          <a:bodyPr>
            <a:normAutofit lnSpcReduction="10000"/>
          </a:bodyPr>
          <a:lstStyle/>
          <a:p>
            <a:pPr marL="0" indent="0">
              <a:buNone/>
            </a:pPr>
            <a:r>
              <a:rPr lang="tr-TR" dirty="0"/>
              <a:t>Eşitlikçilik, siyaset felsefesinde temel eğilimlerden biridir. Eşitlikçi doktrinler tüm insanların temel değerlerinin ya da ahlaki durumlarının eşit olduğunu savunmaktadır. Toplumsal bakış açılarına göre Batı Avrupa ve </a:t>
            </a:r>
            <a:r>
              <a:rPr lang="tr-TR" dirty="0" err="1"/>
              <a:t>Anglo</a:t>
            </a:r>
            <a:r>
              <a:rPr lang="tr-TR" dirty="0"/>
              <a:t>-Amerikan felsefinde, bu düşüncenin kaynağının Tanrıdan geldiği savunulmaktadır. Modern demokratik toplumlarda ise terim, "eşitlikçi" olarak anılmanın yanında kişiler arasında gelir ve servet eşitliğini ifade etmektedir (</a:t>
            </a:r>
            <a:r>
              <a:rPr lang="tr-TR" dirty="0" err="1"/>
              <a:t>Raz</a:t>
            </a:r>
            <a:r>
              <a:rPr lang="tr-TR" dirty="0"/>
              <a:t>, 1978).</a:t>
            </a:r>
          </a:p>
        </p:txBody>
      </p:sp>
    </p:spTree>
    <p:extLst>
      <p:ext uri="{BB962C8B-B14F-4D97-AF65-F5344CB8AC3E}">
        <p14:creationId xmlns:p14="http://schemas.microsoft.com/office/powerpoint/2010/main" val="647168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80728"/>
            <a:ext cx="8229600" cy="5145435"/>
          </a:xfrm>
        </p:spPr>
        <p:txBody>
          <a:bodyPr>
            <a:normAutofit fontScale="92500" lnSpcReduction="10000"/>
          </a:bodyPr>
          <a:lstStyle/>
          <a:p>
            <a:pPr marL="0" indent="0">
              <a:buNone/>
            </a:pPr>
            <a:r>
              <a:rPr lang="tr-TR" dirty="0"/>
              <a:t>Çağdaş eşitlikçi anlayışın iki önemli sorunla mücadele ettiğini savunan teorisyen </a:t>
            </a:r>
            <a:r>
              <a:rPr lang="tr-TR" dirty="0" err="1"/>
              <a:t>Roemer</a:t>
            </a:r>
            <a:r>
              <a:rPr lang="tr-TR" dirty="0"/>
              <a:t>, ilk olarak uygulayıcıların bireylere eşit davranmak için ikna edilmesinin zorluğuna, ikinci olarak ise değerlerin uygulanış biçimine vurgu yapmaktadır. İlk sorunda uzlaşmacı iletişime odaklanırken seçim ve sorumluluk önem kazanmaktadır. </a:t>
            </a:r>
            <a:r>
              <a:rPr lang="tr-TR" dirty="0" err="1"/>
              <a:t>Roemer'in</a:t>
            </a:r>
            <a:r>
              <a:rPr lang="tr-TR" dirty="0"/>
              <a:t> teorisinde temel fikir, eşitlenmek istenen durumlar konusunda objektif olunmasıdır. Ayrıca, </a:t>
            </a:r>
            <a:r>
              <a:rPr lang="tr-TR" dirty="0" err="1"/>
              <a:t>Roemer'in</a:t>
            </a:r>
            <a:r>
              <a:rPr lang="tr-TR" dirty="0"/>
              <a:t> teorisinde "seçimler" ve "koşullar" arasındaki dengenin “adil </a:t>
            </a:r>
            <a:r>
              <a:rPr lang="tr-TR" dirty="0" err="1"/>
              <a:t>olmak”la</a:t>
            </a:r>
            <a:r>
              <a:rPr lang="tr-TR" dirty="0"/>
              <a:t> sağlanabileceğinin önemi vurgulanmaktadır (</a:t>
            </a:r>
            <a:r>
              <a:rPr lang="tr-TR" dirty="0" err="1"/>
              <a:t>Risse</a:t>
            </a:r>
            <a:r>
              <a:rPr lang="tr-TR" dirty="0"/>
              <a:t>, 2002).</a:t>
            </a:r>
          </a:p>
        </p:txBody>
      </p:sp>
    </p:spTree>
    <p:extLst>
      <p:ext uri="{BB962C8B-B14F-4D97-AF65-F5344CB8AC3E}">
        <p14:creationId xmlns:p14="http://schemas.microsoft.com/office/powerpoint/2010/main" val="3732342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289451"/>
          </a:xfrm>
        </p:spPr>
        <p:txBody>
          <a:bodyPr>
            <a:normAutofit/>
          </a:bodyPr>
          <a:lstStyle/>
          <a:p>
            <a:pPr marL="0" indent="0">
              <a:buNone/>
            </a:pPr>
            <a:r>
              <a:rPr lang="tr-TR" dirty="0"/>
              <a:t>Eşitlik, çerçevesinin çizilmesi ve teorik tanımlamasının yapılması zor bir kavramdır. Klasik politik-ekonomik araştırmalar yapan John </a:t>
            </a:r>
            <a:r>
              <a:rPr lang="tr-TR" dirty="0" err="1"/>
              <a:t>Stuart</a:t>
            </a:r>
            <a:r>
              <a:rPr lang="tr-TR" dirty="0"/>
              <a:t> </a:t>
            </a:r>
            <a:r>
              <a:rPr lang="tr-TR" dirty="0" err="1"/>
              <a:t>Mill</a:t>
            </a:r>
            <a:r>
              <a:rPr lang="tr-TR" dirty="0"/>
              <a:t> ve Adam Smith’in aksine </a:t>
            </a:r>
            <a:r>
              <a:rPr lang="tr-TR" dirty="0" err="1"/>
              <a:t>Peart</a:t>
            </a:r>
            <a:r>
              <a:rPr lang="tr-TR" dirty="0"/>
              <a:t> ve </a:t>
            </a:r>
            <a:r>
              <a:rPr lang="tr-TR" dirty="0" err="1"/>
              <a:t>Levy</a:t>
            </a:r>
            <a:r>
              <a:rPr lang="tr-TR" dirty="0"/>
              <a:t> eşitlik kavramını “analitik eşitlik” altında yeniden yapılandırmaya çalışmışlardır. Eşitliği çeşitli sınıflamalarla ele almak anlaşılmasını temel anlamda kolaylaştırabilir (</a:t>
            </a:r>
            <a:r>
              <a:rPr lang="tr-TR" dirty="0" err="1"/>
              <a:t>Frankel</a:t>
            </a:r>
            <a:r>
              <a:rPr lang="tr-TR" dirty="0"/>
              <a:t>, 1971): (1) Resmi eşitlik: Aristo’ya göre adaletsizlikle eşit muamele edildiğinde durumlar eşittir.</a:t>
            </a:r>
          </a:p>
        </p:txBody>
      </p:sp>
    </p:spTree>
    <p:extLst>
      <p:ext uri="{BB962C8B-B14F-4D97-AF65-F5344CB8AC3E}">
        <p14:creationId xmlns:p14="http://schemas.microsoft.com/office/powerpoint/2010/main" val="1844763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normAutofit/>
          </a:bodyPr>
          <a:lstStyle/>
          <a:p>
            <a:pPr marL="0" indent="0">
              <a:buNone/>
            </a:pPr>
            <a:r>
              <a:rPr lang="tr-TR" dirty="0"/>
              <a:t>Temel eşitlik: Dünya üzerindeki insanların tümü doğuştan eşittir. Bazı devredilemez haklara sahip olması; tüm insanlığın ortak hakları paylaştığı ve nihai anlamda eşit değerde olduğu söylemini beraberinde getirmektedir. (3) Dağıtıcı eşitlik: Pratik açıdan adil bir toplum içinde olunması gerektiğini savunur. Demokratik bir toplumda eşitliğin sağlanması, vatandaşın sorumluluklarına ve bu sorumlulukların </a:t>
            </a:r>
            <a:r>
              <a:rPr lang="tr-TR" dirty="0" err="1"/>
              <a:t>nedensel</a:t>
            </a:r>
            <a:r>
              <a:rPr lang="tr-TR" dirty="0"/>
              <a:t> çıkarımının yapılabilmesine bağlıdır</a:t>
            </a:r>
          </a:p>
        </p:txBody>
      </p:sp>
    </p:spTree>
    <p:extLst>
      <p:ext uri="{BB962C8B-B14F-4D97-AF65-F5344CB8AC3E}">
        <p14:creationId xmlns:p14="http://schemas.microsoft.com/office/powerpoint/2010/main" val="2079505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normAutofit fontScale="85000" lnSpcReduction="10000"/>
          </a:bodyPr>
          <a:lstStyle/>
          <a:p>
            <a:pPr marL="0" indent="0">
              <a:buNone/>
            </a:pPr>
            <a:r>
              <a:rPr lang="tr-TR" dirty="0"/>
              <a:t>İhtiyaç duyulan etmenlerden bazıları: (a) sorunların çözümünde tam farkındalık için gereken bilgi, (b) bilgiye sahip olan birincil kişilerin tutumu, (c) ahlaki yeterliğe sahip üçüncü kişilerin yöneticilere karşı isteklerini yaptırma biçimi, (d) yüzeysel akademik bilgi ve bilinçli ahlaki ilkelere uymama, (e) bakış açılarının iletişimsel yeterlilik gerektirmesi ve kişisel bilgiyi oluşturmak için gerekli sosyal ve kültürel sermayenin oluşum süreci olarak sıralanabilir (</a:t>
            </a:r>
            <a:r>
              <a:rPr lang="tr-TR" dirty="0" err="1"/>
              <a:t>Anderson</a:t>
            </a:r>
            <a:r>
              <a:rPr lang="tr-TR" dirty="0"/>
              <a:t>, 2007). Eşitlik ve adalet kavramlarının anlamları üzerine ikilem yaşanmaktadır. Eğitim bağlamında bu iki kavramın çözümlemesinin yapılabilmesi için eşitlik kavramının sınıflamalarına göre ortaya koyulması gerekmektedir (</a:t>
            </a:r>
            <a:r>
              <a:rPr lang="tr-TR" dirty="0" err="1"/>
              <a:t>Espinoza</a:t>
            </a:r>
            <a:r>
              <a:rPr lang="tr-TR" dirty="0"/>
              <a:t>, 2007): </a:t>
            </a:r>
          </a:p>
        </p:txBody>
      </p:sp>
    </p:spTree>
    <p:extLst>
      <p:ext uri="{BB962C8B-B14F-4D97-AF65-F5344CB8AC3E}">
        <p14:creationId xmlns:p14="http://schemas.microsoft.com/office/powerpoint/2010/main" val="1845707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fontScale="85000" lnSpcReduction="10000"/>
          </a:bodyPr>
          <a:lstStyle/>
          <a:p>
            <a:pPr marL="0" indent="0">
              <a:buNone/>
            </a:pPr>
            <a:r>
              <a:rPr lang="tr-TR" dirty="0" smtClean="0"/>
              <a:t>1. Erişimde </a:t>
            </a:r>
            <a:r>
              <a:rPr lang="tr-TR" dirty="0"/>
              <a:t>eşitlik: Farklı sosyal gruplardaki çocukların eğitime erişimi ve kaliteli eğitime erişimi farklı olabilir</a:t>
            </a:r>
            <a:r>
              <a:rPr lang="tr-TR" dirty="0" smtClean="0"/>
              <a:t>.</a:t>
            </a:r>
          </a:p>
          <a:p>
            <a:pPr marL="0" indent="0">
              <a:buNone/>
            </a:pPr>
            <a:r>
              <a:rPr lang="tr-TR" dirty="0" smtClean="0"/>
              <a:t>2</a:t>
            </a:r>
            <a:r>
              <a:rPr lang="tr-TR" dirty="0"/>
              <a:t>. Hayatta kalma mücadelesinde eşitlik: Çeşitli sosyal gruplardaki çocukların tanımlı oldukları ilköğretim, ortaöğretim veya yükseköğretim gibi eğitim kademelerine devam etme çabalarıdır. </a:t>
            </a:r>
            <a:endParaRPr lang="tr-TR" dirty="0" smtClean="0"/>
          </a:p>
          <a:p>
            <a:pPr marL="0" indent="0">
              <a:buNone/>
            </a:pPr>
            <a:r>
              <a:rPr lang="tr-TR" dirty="0" smtClean="0"/>
              <a:t>3</a:t>
            </a:r>
            <a:r>
              <a:rPr lang="tr-TR" dirty="0"/>
              <a:t>. Sistem çıktısı olarak eşitlik: Çeşitli sosyal gruplardaki çocukların toplumsal sistemde yer aldıkları yer ile diğer sistemlerdeki yerler arasında benzerlik olabilir. </a:t>
            </a:r>
            <a:endParaRPr lang="tr-TR" dirty="0" smtClean="0"/>
          </a:p>
          <a:p>
            <a:pPr marL="0" indent="0">
              <a:buNone/>
            </a:pPr>
            <a:r>
              <a:rPr lang="tr-TR" dirty="0" smtClean="0"/>
              <a:t>4</a:t>
            </a:r>
            <a:r>
              <a:rPr lang="tr-TR" dirty="0"/>
              <a:t>. Sonuçta eşitlik: Farklı sosyal gruplardaki çocuklar aldıkları eğitim, gelir veya yaşam kalitesi bakımından ailelerine benzer veya biraz daha üstünde hayat yaşayacaklardır.</a:t>
            </a:r>
          </a:p>
        </p:txBody>
      </p:sp>
    </p:spTree>
    <p:extLst>
      <p:ext uri="{BB962C8B-B14F-4D97-AF65-F5344CB8AC3E}">
        <p14:creationId xmlns:p14="http://schemas.microsoft.com/office/powerpoint/2010/main" val="1668489127"/>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1167</Words>
  <Application>Microsoft Office PowerPoint</Application>
  <PresentationFormat>Ekran Gösterisi (4:3)</PresentationFormat>
  <Paragraphs>31</Paragraphs>
  <Slides>17</Slides>
  <Notes>0</Notes>
  <HiddenSlides>0</HiddenSlides>
  <MMClips>0</MMClips>
  <ScaleCrop>false</ScaleCrop>
  <HeadingPairs>
    <vt:vector size="4" baseType="variant">
      <vt:variant>
        <vt:lpstr>Tema</vt:lpstr>
      </vt:variant>
      <vt:variant>
        <vt:i4>1</vt:i4>
      </vt:variant>
      <vt:variant>
        <vt:lpstr>Slayt Başlıkları</vt:lpstr>
      </vt:variant>
      <vt:variant>
        <vt:i4>17</vt:i4>
      </vt:variant>
    </vt:vector>
  </HeadingPairs>
  <TitlesOfParts>
    <vt:vector size="18" baseType="lpstr">
      <vt:lpstr>Ofis Teması</vt:lpstr>
      <vt:lpstr>PowerPoint Sunusu</vt:lpstr>
      <vt:lpstr>Dersin Konusu: Fonksiyonel Analiz Metodu</vt:lpstr>
      <vt:lpstr>PowerPoint Sunusu</vt:lpstr>
      <vt:lpstr>PowerPoint Sunusu</vt:lpstr>
      <vt:lpstr>PowerPoint Sunusu</vt:lpstr>
      <vt:lpstr>PowerPoint Sunusu</vt:lpstr>
      <vt:lpstr>PowerPoint Sunusu</vt:lpstr>
      <vt:lpstr>PowerPoint Sunusu</vt:lpstr>
      <vt:lpstr>PowerPoint Sunusu</vt:lpstr>
      <vt:lpstr>PowerPoint Sunusu</vt:lpstr>
      <vt:lpstr>Eşitlik ve Fırsat Eşitliği</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erol hoca</dc:creator>
  <cp:lastModifiedBy>Pc</cp:lastModifiedBy>
  <cp:revision>14</cp:revision>
  <dcterms:created xsi:type="dcterms:W3CDTF">2020-09-10T08:53:06Z</dcterms:created>
  <dcterms:modified xsi:type="dcterms:W3CDTF">2020-11-23T07:47:23Z</dcterms:modified>
</cp:coreProperties>
</file>