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881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5139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051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7871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939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26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992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02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594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79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357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B6194-0E9E-4D10-9620-1D65DD12AE61}" type="datetimeFigureOut">
              <a:rPr lang="tr-TR" smtClean="0"/>
              <a:t>15.10.2021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A178D-D3C9-4B66-A6AB-272C1D42E3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112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396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BEDEN EĞİTİMİ VE SPOR ÖĞRETMENLİĞİ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11247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YAŞAR DOĞU SPOR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Ders </a:t>
            </a:r>
            <a:r>
              <a:rPr lang="tr-TR" altLang="tr-TR" b="1" i="1" dirty="0" smtClean="0"/>
              <a:t>Kodu- AEBÖ EĞİTSEL OYUNLAR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245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Doç.Dr.Erol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DOĞAN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97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Dersin </a:t>
            </a:r>
            <a:r>
              <a:rPr lang="tr-TR" altLang="tr-TR" sz="4400" dirty="0" smtClean="0"/>
              <a:t>Konusu: </a:t>
            </a:r>
            <a:r>
              <a:rPr lang="tr-TR" b="1" dirty="0" smtClean="0"/>
              <a:t>EĞİTSEL </a:t>
            </a:r>
            <a:r>
              <a:rPr lang="tr-TR" b="1" dirty="0" smtClean="0"/>
              <a:t>OYUNLAR HAKKINDA BİLGİ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781334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3360020"/>
            <a:ext cx="5867400" cy="129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Ders Kodu- AEBÖ EĞİTSEL OYUNLAR</a:t>
            </a:r>
          </a:p>
        </p:txBody>
      </p:sp>
    </p:spTree>
    <p:extLst>
      <p:ext uri="{BB962C8B-B14F-4D97-AF65-F5344CB8AC3E}">
        <p14:creationId xmlns:p14="http://schemas.microsoft.com/office/powerpoint/2010/main" val="98162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Eğitsel oyunların her zaman, her ortamda, her yaş grubunda ilgi görmesi ve eğitimde bir araç olarak kullanılması</a:t>
            </a:r>
            <a:br>
              <a:rPr lang="tr-TR" sz="2400" dirty="0"/>
            </a:br>
            <a:r>
              <a:rPr lang="tr-TR" sz="2400" dirty="0"/>
              <a:t>şu özelliklerinden kaynaklanmaktadır: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73265"/>
            <a:ext cx="8229600" cy="317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11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2736"/>
            <a:ext cx="8229600" cy="433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46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124744"/>
            <a:ext cx="81724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41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EĞİTSEL OYUNLARIN ÖNEMİ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/>
              <a:t>BEDEN EĞİTİMİ ÖĞRETMENİ İÇİN EĞİTSEL </a:t>
            </a:r>
            <a:r>
              <a:rPr lang="tr-TR" b="1" dirty="0" smtClean="0"/>
              <a:t>OYUN</a:t>
            </a:r>
          </a:p>
          <a:p>
            <a:r>
              <a:rPr lang="tr-TR" dirty="0"/>
              <a:t>Öğrencinin hayal kurmasını sağlar.</a:t>
            </a:r>
          </a:p>
          <a:p>
            <a:r>
              <a:rPr lang="tr-TR" dirty="0"/>
              <a:t>Öğrenciye başkasının düşüncesine saygı duymayı ve hakkına razı olmayı öğretir.</a:t>
            </a:r>
          </a:p>
          <a:p>
            <a:r>
              <a:rPr lang="tr-TR" dirty="0"/>
              <a:t>Öğrencinin daha kolay öğrenmesini sağlar.</a:t>
            </a:r>
          </a:p>
          <a:p>
            <a:r>
              <a:rPr lang="tr-TR" dirty="0"/>
              <a:t>Öğrenciye aktif öğrenme ortamı sağlar.</a:t>
            </a:r>
          </a:p>
          <a:p>
            <a:r>
              <a:rPr lang="tr-TR" dirty="0"/>
              <a:t>Öğrenciyi fiziksel, ruhsal ve zihinsel olarak çalışmaya hazırlar.</a:t>
            </a:r>
          </a:p>
          <a:p>
            <a:r>
              <a:rPr lang="tr-TR" dirty="0"/>
              <a:t>Öğrenciye kuralları ve kurallara uymayı öğretir.</a:t>
            </a:r>
          </a:p>
          <a:p>
            <a:r>
              <a:rPr lang="tr-TR" dirty="0"/>
              <a:t>Öğrenciler arasındaki farklılıkları ortadan kaldırır.</a:t>
            </a:r>
          </a:p>
        </p:txBody>
      </p:sp>
    </p:spTree>
    <p:extLst>
      <p:ext uri="{BB962C8B-B14F-4D97-AF65-F5344CB8AC3E}">
        <p14:creationId xmlns:p14="http://schemas.microsoft.com/office/powerpoint/2010/main" val="1693801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ANTRENÖRLER İÇİN EĞİTSEL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Sporcunun çabuk karar verme ve mantık yürütme yeteneğini geliştirir.</a:t>
            </a:r>
          </a:p>
          <a:p>
            <a:r>
              <a:rPr lang="tr-TR" dirty="0"/>
              <a:t>Sporcunun fizyolojik gelişimini sağlar.</a:t>
            </a:r>
          </a:p>
          <a:p>
            <a:r>
              <a:rPr lang="tr-TR" dirty="0"/>
              <a:t>Sporcunun reflekslerini güçlendirir.</a:t>
            </a:r>
          </a:p>
          <a:p>
            <a:r>
              <a:rPr lang="tr-TR" dirty="0"/>
              <a:t>Sporcunun aktif olarak dinlenmesini sağlar.</a:t>
            </a:r>
          </a:p>
          <a:p>
            <a:r>
              <a:rPr lang="tr-TR" dirty="0"/>
              <a:t>Sporcunun antrenmanlarını daha zevkli hâle getirir.</a:t>
            </a:r>
          </a:p>
          <a:p>
            <a:r>
              <a:rPr lang="tr-TR" dirty="0"/>
              <a:t>Yarışma ortamı yaratarak sporcuda rekabet duygusunu geliştirir.</a:t>
            </a:r>
          </a:p>
          <a:p>
            <a:r>
              <a:rPr lang="tr-TR" dirty="0"/>
              <a:t>Sporcunun kuvvet, çabukluk, dayanıklılık ve koordinasyon özelliklerini geliştirir.</a:t>
            </a:r>
          </a:p>
        </p:txBody>
      </p:sp>
    </p:spTree>
    <p:extLst>
      <p:ext uri="{BB962C8B-B14F-4D97-AF65-F5344CB8AC3E}">
        <p14:creationId xmlns:p14="http://schemas.microsoft.com/office/powerpoint/2010/main" val="409191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VELİLER İÇİN EĞİTSEL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Çocuğa toplumsal kuralları öğretir.</a:t>
            </a:r>
          </a:p>
          <a:p>
            <a:r>
              <a:rPr lang="tr-TR" dirty="0"/>
              <a:t>Çocuğa bağımsız ve özgür bir ortam yaratır.</a:t>
            </a:r>
          </a:p>
          <a:p>
            <a:r>
              <a:rPr lang="tr-TR" dirty="0"/>
              <a:t>Çocuğun sağlıklı bir şekilde gelişmesini sağlar.</a:t>
            </a:r>
          </a:p>
          <a:p>
            <a:r>
              <a:rPr lang="tr-TR" dirty="0"/>
              <a:t>Çocuğa yaşamın güçleriyle mücadele gücü verir.</a:t>
            </a:r>
          </a:p>
          <a:p>
            <a:r>
              <a:rPr lang="tr-TR" dirty="0"/>
              <a:t>Çocuğun sorumluluk, kendine güven, saygı ve dürüstlük duygularını geliştirir.</a:t>
            </a:r>
          </a:p>
        </p:txBody>
      </p:sp>
    </p:spTree>
    <p:extLst>
      <p:ext uri="{BB962C8B-B14F-4D97-AF65-F5344CB8AC3E}">
        <p14:creationId xmlns:p14="http://schemas.microsoft.com/office/powerpoint/2010/main" val="1886453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Eğitsel oyun, öğrenilen bilgilerin</a:t>
            </a:r>
          </a:p>
          <a:p>
            <a:pPr marL="0" indent="0">
              <a:buNone/>
            </a:pPr>
            <a:r>
              <a:rPr lang="tr-TR" b="1" dirty="0"/>
              <a:t>pekiştirilmesini ve daha rahat bir ortamda</a:t>
            </a:r>
          </a:p>
          <a:p>
            <a:pPr marL="0" indent="0">
              <a:buNone/>
            </a:pPr>
            <a:r>
              <a:rPr lang="tr-TR" b="1" dirty="0"/>
              <a:t>tekrar edilmesini sağlayan bir öğretim</a:t>
            </a:r>
          </a:p>
          <a:p>
            <a:pPr marL="0" indent="0">
              <a:buNone/>
            </a:pPr>
            <a:r>
              <a:rPr lang="tr-TR" b="1" dirty="0"/>
              <a:t>tekniğidir.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6794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EĞİTSEL OYUNLARIN SINIFLANDIRILMASI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r-TR" b="1" dirty="0" smtClean="0"/>
              <a:t>Eğitsel </a:t>
            </a:r>
            <a:r>
              <a:rPr lang="tr-TR" b="1" dirty="0"/>
              <a:t>Oyunların Oyun Karakterine Göre </a:t>
            </a:r>
            <a:r>
              <a:rPr lang="tr-TR" b="1" dirty="0" smtClean="0"/>
              <a:t>Sınıflandırılması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Eğitsel oyunlar farklı şekillerde sınıflandırılmıştır. Sınıflandırmaların farklı olması, eğitsel oyunların çok </a:t>
            </a:r>
            <a:r>
              <a:rPr lang="tr-TR" dirty="0" smtClean="0"/>
              <a:t>yönlü olmasından </a:t>
            </a:r>
            <a:r>
              <a:rPr lang="tr-TR" dirty="0"/>
              <a:t>kaynaklanmaktadır. Eğitsel oyunlar, oyun karakterine göre taklit ve hayal oyunları, mücadele oyunları ve</a:t>
            </a:r>
          </a:p>
          <a:p>
            <a:pPr marL="0" indent="0">
              <a:buNone/>
            </a:pPr>
            <a:r>
              <a:rPr lang="tr-TR" dirty="0"/>
              <a:t>sportif oyunlar olmak üzere üç gruba ayrılır.</a:t>
            </a: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244241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A. Taklit ve Hayal Oyunları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/>
              <a:t>Çocuk, yürümeye </a:t>
            </a:r>
            <a:r>
              <a:rPr lang="tr-TR" dirty="0" smtClean="0"/>
              <a:t>başlamadan önce </a:t>
            </a:r>
            <a:r>
              <a:rPr lang="tr-TR" dirty="0"/>
              <a:t>kol ve bacaklarını sallar, </a:t>
            </a:r>
            <a:r>
              <a:rPr lang="tr-TR" dirty="0" smtClean="0"/>
              <a:t>kıpırdanır, nesneleri </a:t>
            </a:r>
            <a:r>
              <a:rPr lang="tr-TR" dirty="0"/>
              <a:t>itekler. Bu </a:t>
            </a:r>
            <a:r>
              <a:rPr lang="tr-TR" dirty="0" smtClean="0"/>
              <a:t>hareketler, istemsiz </a:t>
            </a:r>
            <a:r>
              <a:rPr lang="tr-TR" dirty="0"/>
              <a:t>hareketler olup </a:t>
            </a:r>
            <a:r>
              <a:rPr lang="tr-TR" dirty="0" smtClean="0"/>
              <a:t>yürüme, koşma</a:t>
            </a:r>
            <a:r>
              <a:rPr lang="tr-TR" dirty="0"/>
              <a:t>, tırmanma, emekleme gibi </a:t>
            </a:r>
            <a:r>
              <a:rPr lang="tr-TR" dirty="0" smtClean="0"/>
              <a:t>hareketlerin temelini </a:t>
            </a:r>
            <a:r>
              <a:rPr lang="tr-TR" dirty="0"/>
              <a:t>oluşturur. 3-6 </a:t>
            </a:r>
            <a:r>
              <a:rPr lang="tr-TR" dirty="0" smtClean="0"/>
              <a:t>yaş aralığında </a:t>
            </a:r>
            <a:r>
              <a:rPr lang="tr-TR" dirty="0"/>
              <a:t>ise çocuklar, hayal </a:t>
            </a:r>
            <a:r>
              <a:rPr lang="tr-TR" dirty="0" smtClean="0"/>
              <a:t>gücüne dayanan </a:t>
            </a:r>
            <a:r>
              <a:rPr lang="tr-TR" dirty="0"/>
              <a:t>taklit oyunlarını oynar. </a:t>
            </a:r>
            <a:r>
              <a:rPr lang="tr-TR" dirty="0" smtClean="0"/>
              <a:t>Mesela bir </a:t>
            </a:r>
            <a:r>
              <a:rPr lang="tr-TR" dirty="0"/>
              <a:t>hikâyeyi anlatırken </a:t>
            </a:r>
            <a:r>
              <a:rPr lang="tr-TR" dirty="0" smtClean="0"/>
              <a:t>dramatize eder</a:t>
            </a:r>
            <a:r>
              <a:rPr lang="tr-TR" dirty="0"/>
              <a:t>. Bu tür oyunlarda oyuncular, </a:t>
            </a:r>
            <a:r>
              <a:rPr lang="tr-TR" dirty="0" smtClean="0"/>
              <a:t>bir hayvanı </a:t>
            </a:r>
            <a:r>
              <a:rPr lang="tr-TR" dirty="0"/>
              <a:t>veya bir mesleği taklit eder</a:t>
            </a:r>
          </a:p>
          <a:p>
            <a:pPr marL="0" indent="0" algn="just">
              <a:buNone/>
            </a:pPr>
            <a:r>
              <a:rPr lang="tr-TR" dirty="0"/>
              <a:t>(yengeç yürüyüşü, ördek </a:t>
            </a:r>
            <a:r>
              <a:rPr lang="tr-TR" dirty="0" smtClean="0"/>
              <a:t>yürüyüşü, </a:t>
            </a:r>
            <a:r>
              <a:rPr lang="sv-SE" dirty="0" smtClean="0"/>
              <a:t>öğretmen</a:t>
            </a:r>
            <a:r>
              <a:rPr lang="sv-SE" dirty="0"/>
              <a:t>, doktor, kuaför, şoför gibi).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3593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B. Mücadele Oyunları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Bu tür oyunlarda </a:t>
            </a:r>
            <a:r>
              <a:rPr lang="tr-TR" dirty="0" smtClean="0"/>
              <a:t>çocukların fiziki </a:t>
            </a:r>
            <a:r>
              <a:rPr lang="tr-TR" dirty="0"/>
              <a:t>kapasiteleri ön plandadır. </a:t>
            </a:r>
            <a:r>
              <a:rPr lang="tr-TR" dirty="0" smtClean="0"/>
              <a:t>Sonucu </a:t>
            </a:r>
            <a:r>
              <a:rPr lang="es-ES" dirty="0" smtClean="0"/>
              <a:t>belli </a:t>
            </a:r>
            <a:r>
              <a:rPr lang="es-ES" dirty="0"/>
              <a:t>olan ve bir amaca yönelik</a:t>
            </a:r>
          </a:p>
          <a:p>
            <a:pPr marL="0" indent="0">
              <a:buNone/>
            </a:pPr>
            <a:r>
              <a:rPr lang="tr-TR" dirty="0"/>
              <a:t>oyunlardır. 6-14 yaş aralığındaki </a:t>
            </a:r>
            <a:r>
              <a:rPr lang="tr-TR" dirty="0" smtClean="0"/>
              <a:t>erkek çocuklar </a:t>
            </a:r>
            <a:r>
              <a:rPr lang="tr-TR" dirty="0"/>
              <a:t>koşu, yarışma, </a:t>
            </a:r>
            <a:r>
              <a:rPr lang="tr-TR" dirty="0" err="1" smtClean="0"/>
              <a:t>stafet</a:t>
            </a:r>
            <a:r>
              <a:rPr lang="tr-TR" dirty="0" smtClean="0"/>
              <a:t>, engel </a:t>
            </a:r>
            <a:r>
              <a:rPr lang="tr-TR" dirty="0"/>
              <a:t>gibi oyunları; kız çocukları </a:t>
            </a:r>
            <a:r>
              <a:rPr lang="tr-TR" dirty="0" smtClean="0"/>
              <a:t>ise fizik </a:t>
            </a:r>
            <a:r>
              <a:rPr lang="tr-TR" dirty="0"/>
              <a:t>yapılarına uygun, </a:t>
            </a:r>
            <a:r>
              <a:rPr lang="tr-TR" dirty="0" smtClean="0"/>
              <a:t>ritim duygusunu geliştiren </a:t>
            </a:r>
            <a:r>
              <a:rPr lang="tr-TR" dirty="0"/>
              <a:t>şarkılı oyunları tercih</a:t>
            </a:r>
          </a:p>
          <a:p>
            <a:pPr marL="0" indent="0">
              <a:buNone/>
            </a:pPr>
            <a:r>
              <a:rPr lang="tr-TR" dirty="0"/>
              <a:t>eder.</a:t>
            </a:r>
          </a:p>
        </p:txBody>
      </p:sp>
    </p:spTree>
    <p:extLst>
      <p:ext uri="{BB962C8B-B14F-4D97-AF65-F5344CB8AC3E}">
        <p14:creationId xmlns:p14="http://schemas.microsoft.com/office/powerpoint/2010/main" val="1562240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C. Sportif Oyunlar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Bu tip oyunlarda oyunun </a:t>
            </a:r>
            <a:r>
              <a:rPr lang="tr-TR" dirty="0" smtClean="0"/>
              <a:t>içinde, spor </a:t>
            </a:r>
            <a:r>
              <a:rPr lang="tr-TR" dirty="0"/>
              <a:t>dallarının herhangi </a:t>
            </a:r>
            <a:r>
              <a:rPr lang="tr-TR" dirty="0" smtClean="0"/>
              <a:t>birinden parçalar </a:t>
            </a:r>
            <a:r>
              <a:rPr lang="tr-TR" dirty="0"/>
              <a:t>bulunmaktadır. </a:t>
            </a:r>
            <a:r>
              <a:rPr lang="tr-TR" dirty="0" smtClean="0"/>
              <a:t>Kazanma isteği </a:t>
            </a:r>
            <a:r>
              <a:rPr lang="tr-TR" dirty="0"/>
              <a:t>üst düzeydedir. 14-18 yaş </a:t>
            </a:r>
            <a:r>
              <a:rPr lang="tr-TR" dirty="0" smtClean="0"/>
              <a:t>grubundaki çocukların </a:t>
            </a:r>
            <a:r>
              <a:rPr lang="tr-TR" dirty="0"/>
              <a:t>çoğunlukla </a:t>
            </a:r>
            <a:r>
              <a:rPr lang="tr-TR" dirty="0" smtClean="0"/>
              <a:t>tercih ettiği </a:t>
            </a:r>
            <a:r>
              <a:rPr lang="tr-TR" dirty="0"/>
              <a:t>oyunlardır. Hentbola </a:t>
            </a:r>
            <a:r>
              <a:rPr lang="tr-TR" dirty="0" smtClean="0"/>
              <a:t>özgü on </a:t>
            </a:r>
            <a:r>
              <a:rPr lang="tr-TR" dirty="0"/>
              <a:t>pas, voleyboldaki servisle </a:t>
            </a:r>
            <a:r>
              <a:rPr lang="tr-TR" dirty="0" smtClean="0"/>
              <a:t>hedefi vurma</a:t>
            </a:r>
            <a:r>
              <a:rPr lang="tr-TR" dirty="0"/>
              <a:t>, yengeç futbolu gibi </a:t>
            </a:r>
            <a:r>
              <a:rPr lang="tr-TR" dirty="0" smtClean="0"/>
              <a:t>oyunlar, sportif </a:t>
            </a:r>
            <a:r>
              <a:rPr lang="tr-TR" dirty="0"/>
              <a:t>oyunlara örnek gösterilebilir.</a:t>
            </a:r>
          </a:p>
        </p:txBody>
      </p:sp>
    </p:spTree>
    <p:extLst>
      <p:ext uri="{BB962C8B-B14F-4D97-AF65-F5344CB8AC3E}">
        <p14:creationId xmlns:p14="http://schemas.microsoft.com/office/powerpoint/2010/main" val="387793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1" dirty="0"/>
              <a:t>2. Eğitsel Oyunların Seçmede ve Oynamada Etkili Olan Özellikleri Bakımından</a:t>
            </a:r>
            <a:br>
              <a:rPr lang="tr-TR" sz="2800" b="1" dirty="0"/>
            </a:br>
            <a:r>
              <a:rPr lang="tr-TR" sz="2800" b="1" dirty="0"/>
              <a:t>Sınıflandırılması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Eğitsel </a:t>
            </a:r>
            <a:r>
              <a:rPr lang="tr-TR" dirty="0"/>
              <a:t>oyunlar, oyun karakterine göre sınıflandırıldıktan sonra oyunu seçmede ve oynamada etkili olan </a:t>
            </a:r>
            <a:r>
              <a:rPr lang="tr-TR" dirty="0" smtClean="0"/>
              <a:t>özellikleri bakımından </a:t>
            </a:r>
            <a:r>
              <a:rPr lang="tr-TR" dirty="0"/>
              <a:t>da sınıflandırılabilir. Bu sınıflandırma, oyunları hazırlayan kişiye oyun planı yaparken büyük bir </a:t>
            </a:r>
            <a:r>
              <a:rPr lang="tr-TR" dirty="0" smtClean="0"/>
              <a:t>fayda sağlayacaktır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04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550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103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A. Yaş Gruplarına Göre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Her yaş grubunun ilgi, ihtiyaç ve gelişim özellikleri farklıdır. Farklı yaş grubundaki öğrencilerin fiziksel </a:t>
            </a:r>
            <a:r>
              <a:rPr lang="tr-TR" dirty="0" smtClean="0"/>
              <a:t>özellikleri, kuvvet</a:t>
            </a:r>
            <a:r>
              <a:rPr lang="tr-TR" dirty="0"/>
              <a:t>, sürat, esneklik, dayanıklılık ve koordinasyon gibi temel </a:t>
            </a:r>
            <a:r>
              <a:rPr lang="tr-TR" dirty="0" err="1"/>
              <a:t>motorik</a:t>
            </a:r>
            <a:r>
              <a:rPr lang="tr-TR" dirty="0"/>
              <a:t> özellikleri de farklıdır. Bu özellikleri göz </a:t>
            </a:r>
            <a:r>
              <a:rPr lang="tr-TR" dirty="0" smtClean="0"/>
              <a:t>önünde bulundurularak </a:t>
            </a:r>
            <a:r>
              <a:rPr lang="tr-TR" dirty="0"/>
              <a:t>o yaş grubuna özgü oyunlar seçilmeli veya seçilen oyun o yaş grubuna göre uyarlanmalıdır.</a:t>
            </a:r>
          </a:p>
        </p:txBody>
      </p:sp>
    </p:spTree>
    <p:extLst>
      <p:ext uri="{BB962C8B-B14F-4D97-AF65-F5344CB8AC3E}">
        <p14:creationId xmlns:p14="http://schemas.microsoft.com/office/powerpoint/2010/main" val="3218643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- Okul öncesi dönemi (0-6 yaş) oyunları</a:t>
            </a:r>
          </a:p>
          <a:p>
            <a:pPr marL="0" indent="0">
              <a:buNone/>
            </a:pPr>
            <a:r>
              <a:rPr lang="tr-TR" dirty="0"/>
              <a:t>- Temel eğitim dönemi (6-14 yaş) oyunları</a:t>
            </a:r>
          </a:p>
          <a:p>
            <a:pPr marL="0" indent="0">
              <a:buNone/>
            </a:pPr>
            <a:r>
              <a:rPr lang="tr-TR" dirty="0"/>
              <a:t>- Ortaöğretim dönemi (14-18 yaş) oyunları</a:t>
            </a:r>
          </a:p>
          <a:p>
            <a:pPr marL="0" indent="0">
              <a:buNone/>
            </a:pPr>
            <a:r>
              <a:rPr lang="tr-TR" dirty="0"/>
              <a:t>- Yetişkinlik dönemi (18 yaş ve üzeri) oyunları</a:t>
            </a:r>
          </a:p>
          <a:p>
            <a:pPr marL="0" indent="0">
              <a:buNone/>
            </a:pPr>
            <a:r>
              <a:rPr lang="tr-TR" dirty="0"/>
              <a:t>- Yaşlılık dönemi (45 yaş ve üzeri) oyunları</a:t>
            </a:r>
          </a:p>
        </p:txBody>
      </p:sp>
    </p:spTree>
    <p:extLst>
      <p:ext uri="{BB962C8B-B14F-4D97-AF65-F5344CB8AC3E}">
        <p14:creationId xmlns:p14="http://schemas.microsoft.com/office/powerpoint/2010/main" val="2334169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B. Oynandıkları Alanlara Göre Oyunlar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Oyun alanlarının özellikleri, </a:t>
            </a:r>
            <a:r>
              <a:rPr lang="tr-TR" dirty="0" smtClean="0"/>
              <a:t>oyunun uygulanabilirliğini olumlu </a:t>
            </a:r>
            <a:r>
              <a:rPr lang="tr-TR" dirty="0"/>
              <a:t>yönde etkileyen etmenlerdendir. Bazı </a:t>
            </a:r>
            <a:r>
              <a:rPr lang="tr-TR" dirty="0" smtClean="0"/>
              <a:t>oyunlar her </a:t>
            </a:r>
            <a:r>
              <a:rPr lang="tr-TR" dirty="0"/>
              <a:t>ortamda oynanabildiği gibi bazıları da yalnız </a:t>
            </a:r>
            <a:r>
              <a:rPr lang="tr-TR" dirty="0" smtClean="0"/>
              <a:t>kendilerine ait </a:t>
            </a:r>
            <a:r>
              <a:rPr lang="tr-TR" dirty="0"/>
              <a:t>alanlarda oynanır. Oyunlar hazırlanırken oyun </a:t>
            </a:r>
            <a:r>
              <a:rPr lang="tr-TR" dirty="0" smtClean="0"/>
              <a:t>alanını, oyunun </a:t>
            </a:r>
            <a:r>
              <a:rPr lang="tr-TR" dirty="0"/>
              <a:t>özelliğine göre planlamak oyundan en fazla </a:t>
            </a:r>
            <a:r>
              <a:rPr lang="tr-TR" dirty="0" smtClean="0"/>
              <a:t>verimi almak </a:t>
            </a:r>
            <a:r>
              <a:rPr lang="tr-TR" dirty="0"/>
              <a:t>için önemlidir. Bu tip oyunlar; sınıf içi oyunları, </a:t>
            </a:r>
            <a:r>
              <a:rPr lang="tr-TR" dirty="0" smtClean="0"/>
              <a:t>salon oyunları</a:t>
            </a:r>
            <a:r>
              <a:rPr lang="tr-TR" dirty="0"/>
              <a:t>, bahçe oyunları, kış oyunları, su oyunları </a:t>
            </a:r>
            <a:r>
              <a:rPr lang="tr-TR" dirty="0" smtClean="0"/>
              <a:t>şeklinde sınıflandırılabilir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288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C. Oyuncu Sayılarına Göre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Eğitsel oyunlarda, oyunu oynayacak öğrencilerin</a:t>
            </a:r>
          </a:p>
          <a:p>
            <a:pPr marL="0" indent="0">
              <a:buNone/>
            </a:pPr>
            <a:r>
              <a:rPr lang="tr-TR" dirty="0"/>
              <a:t>sayısı önemlidir. Öğrencilerin fiziksel ve zihinsel özellikleri</a:t>
            </a:r>
          </a:p>
          <a:p>
            <a:pPr marL="0" indent="0">
              <a:buNone/>
            </a:pPr>
            <a:r>
              <a:rPr lang="tr-TR" dirty="0"/>
              <a:t>göz önünde bulundurularak eşit gruplar yapılmalıdır. Kimi</a:t>
            </a:r>
          </a:p>
          <a:p>
            <a:pPr marL="0" indent="0">
              <a:buNone/>
            </a:pPr>
            <a:r>
              <a:rPr lang="tr-TR" dirty="0"/>
              <a:t>oyunlarda bir kişi, diğer tüm oyunculara karşı mücadele</a:t>
            </a:r>
          </a:p>
          <a:p>
            <a:pPr marL="0" indent="0">
              <a:buNone/>
            </a:pPr>
            <a:r>
              <a:rPr lang="tr-TR" dirty="0"/>
              <a:t>ederken (mendil kapmaca gibi) bazı oyunlarda ise iki kişi</a:t>
            </a:r>
          </a:p>
          <a:p>
            <a:pPr marL="0" indent="0">
              <a:buNone/>
            </a:pPr>
            <a:r>
              <a:rPr lang="tr-TR" dirty="0"/>
              <a:t>rakibi olan diğer iki kişiye karşı birlikte mücadele verir. Grup</a:t>
            </a:r>
          </a:p>
          <a:p>
            <a:pPr marL="0" indent="0">
              <a:buNone/>
            </a:pPr>
            <a:r>
              <a:rPr lang="tr-TR" dirty="0"/>
              <a:t>oyunlarında da bir grup diğer bir gruba karşı mücadele eder</a:t>
            </a:r>
          </a:p>
          <a:p>
            <a:pPr marL="0" indent="0">
              <a:buNone/>
            </a:pPr>
            <a:r>
              <a:rPr lang="tr-TR" dirty="0"/>
              <a:t>(halat çekme gibi). Özellikle grup oyunlarında sayısal eşitliğe</a:t>
            </a:r>
          </a:p>
          <a:p>
            <a:pPr marL="0" indent="0">
              <a:buNone/>
            </a:pPr>
            <a:r>
              <a:rPr lang="tr-TR" dirty="0"/>
              <a:t>önem verilmeli, haksızlığa yer verilmemelidir.</a:t>
            </a:r>
          </a:p>
        </p:txBody>
      </p:sp>
    </p:spTree>
    <p:extLst>
      <p:ext uri="{BB962C8B-B14F-4D97-AF65-F5344CB8AC3E}">
        <p14:creationId xmlns:p14="http://schemas.microsoft.com/office/powerpoint/2010/main" val="1215466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Ç. Oynanma Düzenlerine Göre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Eğitsel oyunları oyun düzenlerine göre </a:t>
            </a:r>
            <a:r>
              <a:rPr lang="tr-TR" dirty="0" smtClean="0"/>
              <a:t>sınıflandırmak da </a:t>
            </a:r>
            <a:r>
              <a:rPr lang="tr-TR" dirty="0"/>
              <a:t>mümkündür. Kimi oyunlar, tek bir çizgi üzerinde </a:t>
            </a:r>
            <a:r>
              <a:rPr lang="tr-TR" dirty="0" smtClean="0"/>
              <a:t>oynanırken (</a:t>
            </a:r>
            <a:r>
              <a:rPr lang="tr-TR" dirty="0" err="1" smtClean="0"/>
              <a:t>stafet</a:t>
            </a:r>
            <a:r>
              <a:rPr lang="tr-TR" dirty="0" smtClean="0"/>
              <a:t> </a:t>
            </a:r>
            <a:r>
              <a:rPr lang="tr-TR" dirty="0"/>
              <a:t>yarışları gibi) kimi oyunlar daire </a:t>
            </a:r>
            <a:r>
              <a:rPr lang="tr-TR" dirty="0" smtClean="0"/>
              <a:t>etrafında oynanmaktadır </a:t>
            </a:r>
            <a:r>
              <a:rPr lang="tr-TR" dirty="0"/>
              <a:t>(meyve sepeti gibi). Bazı oyunlar ise </a:t>
            </a:r>
            <a:r>
              <a:rPr lang="tr-TR" dirty="0" smtClean="0"/>
              <a:t>belli sınırlar </a:t>
            </a:r>
            <a:r>
              <a:rPr lang="tr-TR" dirty="0"/>
              <a:t>içerisinde, karışık düzende oynanmaktadır. Bu </a:t>
            </a:r>
            <a:r>
              <a:rPr lang="tr-TR" dirty="0" smtClean="0"/>
              <a:t>özelliklerine göre </a:t>
            </a:r>
            <a:r>
              <a:rPr lang="tr-TR" dirty="0"/>
              <a:t>de oyunlar şu şekilde sınıflandırılır:</a:t>
            </a:r>
          </a:p>
          <a:p>
            <a:pPr marL="0" indent="0">
              <a:buNone/>
            </a:pPr>
            <a:r>
              <a:rPr lang="tr-TR" dirty="0"/>
              <a:t>- Çizgide oynanan oyunlar</a:t>
            </a:r>
          </a:p>
          <a:p>
            <a:pPr marL="0" indent="0">
              <a:buNone/>
            </a:pPr>
            <a:r>
              <a:rPr lang="tr-TR" dirty="0"/>
              <a:t>- Çemberde oynanan oyunlar</a:t>
            </a:r>
          </a:p>
          <a:p>
            <a:pPr marL="0" indent="0">
              <a:buNone/>
            </a:pPr>
            <a:r>
              <a:rPr lang="tr-TR" dirty="0"/>
              <a:t>- Karışık düzende oynanan oyunlar</a:t>
            </a:r>
          </a:p>
        </p:txBody>
      </p:sp>
    </p:spTree>
    <p:extLst>
      <p:ext uri="{BB962C8B-B14F-4D97-AF65-F5344CB8AC3E}">
        <p14:creationId xmlns:p14="http://schemas.microsoft.com/office/powerpoint/2010/main" val="608184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D. Kullanılan Araç Gereçlere Göre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Kimi oyunlarda, oyuna özgü bazı araç gereçler kullanılırken kimi oyunlarda ise hiç araç gereç kullanılmaz.</a:t>
            </a:r>
          </a:p>
          <a:p>
            <a:pPr marL="0" indent="0">
              <a:buNone/>
            </a:pPr>
            <a:r>
              <a:rPr lang="tr-TR" dirty="0"/>
              <a:t>Oyunlarda kullanılan araç gereçler, oyunun zevkli ve eğlenceli olmasını sağlayan önemli etmenlerdendir. Eğitsel oyunlar,</a:t>
            </a:r>
          </a:p>
          <a:p>
            <a:pPr marL="0" indent="0">
              <a:buNone/>
            </a:pPr>
            <a:r>
              <a:rPr lang="tr-TR" dirty="0"/>
              <a:t>kullanılan malzemeye göre şu şekilde sınıflandırılabilir:</a:t>
            </a:r>
          </a:p>
        </p:txBody>
      </p:sp>
    </p:spTree>
    <p:extLst>
      <p:ext uri="{BB962C8B-B14F-4D97-AF65-F5344CB8AC3E}">
        <p14:creationId xmlns:p14="http://schemas.microsoft.com/office/powerpoint/2010/main" val="1507387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a. Araçta oynanan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oyun </a:t>
            </a:r>
            <a:r>
              <a:rPr lang="tr-TR" dirty="0" smtClean="0"/>
              <a:t>aracının üzerinde </a:t>
            </a:r>
            <a:r>
              <a:rPr lang="tr-TR" dirty="0"/>
              <a:t>ya da içinde oynanan oyunlardır. </a:t>
            </a:r>
            <a:r>
              <a:rPr lang="tr-TR" dirty="0" err="1"/>
              <a:t>C</a:t>
            </a:r>
            <a:r>
              <a:rPr lang="tr-TR" dirty="0" err="1" smtClean="0"/>
              <a:t>imnastik</a:t>
            </a:r>
            <a:r>
              <a:rPr lang="tr-TR" dirty="0" smtClean="0"/>
              <a:t> sırası, denge </a:t>
            </a:r>
            <a:r>
              <a:rPr lang="tr-TR" dirty="0"/>
              <a:t>aleti, tahterevalli, salıncak, jimnastik minderi, atlama</a:t>
            </a:r>
          </a:p>
          <a:p>
            <a:pPr marL="0" indent="0">
              <a:buNone/>
            </a:pPr>
            <a:r>
              <a:rPr lang="tr-TR" dirty="0"/>
              <a:t>kasaları ile oynanan oyunlar, araçta oynana oyunlardır</a:t>
            </a:r>
          </a:p>
        </p:txBody>
      </p:sp>
    </p:spTree>
    <p:extLst>
      <p:ext uri="{BB962C8B-B14F-4D97-AF65-F5344CB8AC3E}">
        <p14:creationId xmlns:p14="http://schemas.microsoft.com/office/powerpoint/2010/main" val="409070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b. Araçlı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oyun aracı kullanılarak </a:t>
            </a:r>
            <a:r>
              <a:rPr lang="tr-TR" dirty="0" smtClean="0"/>
              <a:t>oynanan oyunlardır</a:t>
            </a:r>
            <a:r>
              <a:rPr lang="tr-TR" dirty="0"/>
              <a:t>. Top oyunları, iple oynanan oyunlar, lobut</a:t>
            </a:r>
          </a:p>
          <a:p>
            <a:pPr marL="0" indent="0">
              <a:buNone/>
            </a:pPr>
            <a:r>
              <a:rPr lang="tr-TR" dirty="0"/>
              <a:t>devirme, </a:t>
            </a:r>
            <a:r>
              <a:rPr lang="tr-TR" dirty="0" err="1"/>
              <a:t>hulahop</a:t>
            </a:r>
            <a:r>
              <a:rPr lang="tr-TR" dirty="0"/>
              <a:t> oyunları ve diğer oyuncaklarla </a:t>
            </a:r>
            <a:r>
              <a:rPr lang="tr-TR" dirty="0" smtClean="0"/>
              <a:t>oynanan oyunlar</a:t>
            </a:r>
            <a:r>
              <a:rPr lang="tr-TR" dirty="0"/>
              <a:t>, araçla oynanan </a:t>
            </a:r>
            <a:r>
              <a:rPr lang="tr-TR" dirty="0" smtClean="0"/>
              <a:t>oyunlardır.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5089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c. Araçsız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Hiçbir araç kullanılmadan oynanan oyunlardır. Saklambaç, kovalamaca, kimdir bu, taklit</a:t>
            </a:r>
          </a:p>
          <a:p>
            <a:pPr marL="0" indent="0">
              <a:buNone/>
            </a:pPr>
            <a:r>
              <a:rPr lang="tr-TR" dirty="0"/>
              <a:t>yürüyüşleri, ayak yere basmaz gibi pek çok oyun araçsız oynanan oyunlardır.</a:t>
            </a:r>
          </a:p>
        </p:txBody>
      </p:sp>
    </p:spTree>
    <p:extLst>
      <p:ext uri="{BB962C8B-B14F-4D97-AF65-F5344CB8AC3E}">
        <p14:creationId xmlns:p14="http://schemas.microsoft.com/office/powerpoint/2010/main" val="3098812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E. Oynanma ve Oynatılma Amaçlarına Göre Oyunlar: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Bu sınıflandırmada en önemli unsur, oyunların oynanma sebepleridir.</a:t>
            </a:r>
          </a:p>
          <a:p>
            <a:pPr marL="0" indent="0">
              <a:buNone/>
            </a:pPr>
            <a:r>
              <a:rPr lang="tr-TR" dirty="0"/>
              <a:t>Eğitsel oyunlar; sağlık ve eğitim aracı olarak </a:t>
            </a:r>
            <a:r>
              <a:rPr lang="tr-TR" dirty="0" smtClean="0"/>
              <a:t>kullanılabildiği gibi</a:t>
            </a:r>
            <a:r>
              <a:rPr lang="tr-TR" dirty="0"/>
              <a:t>, boş zamanı değerlendirmek ve eğlenmek için de oynanabilir. </a:t>
            </a:r>
            <a:r>
              <a:rPr lang="tr-TR" dirty="0" smtClean="0"/>
              <a:t>Eğitsel oyunlarda </a:t>
            </a:r>
            <a:r>
              <a:rPr lang="tr-TR" dirty="0"/>
              <a:t>eğlence ve yarışma karakterleri her zaman vardır. </a:t>
            </a:r>
            <a:r>
              <a:rPr lang="tr-TR" dirty="0" smtClean="0"/>
              <a:t>Oyunların oynanış </a:t>
            </a:r>
            <a:r>
              <a:rPr lang="tr-TR" dirty="0"/>
              <a:t>biçimine ve amacına göre zaman zaman bu üç </a:t>
            </a:r>
            <a:r>
              <a:rPr lang="tr-TR" dirty="0" smtClean="0"/>
              <a:t>özellikten en </a:t>
            </a:r>
            <a:r>
              <a:rPr lang="tr-TR" dirty="0"/>
              <a:t>az birisi ön plana çıkar. Kimi zaman her üç özelliğin de bulunduğu</a:t>
            </a:r>
          </a:p>
          <a:p>
            <a:pPr marL="0" indent="0">
              <a:buNone/>
            </a:pPr>
            <a:r>
              <a:rPr lang="tr-TR" dirty="0"/>
              <a:t>göze çarpmaktadır.</a:t>
            </a:r>
          </a:p>
        </p:txBody>
      </p:sp>
    </p:spTree>
    <p:extLst>
      <p:ext uri="{BB962C8B-B14F-4D97-AF65-F5344CB8AC3E}">
        <p14:creationId xmlns:p14="http://schemas.microsoft.com/office/powerpoint/2010/main" val="1390664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Eğitsel Oyunların Oyun Dışındaki Belirleyici Faktörleri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Hava Şartları: </a:t>
            </a:r>
            <a:r>
              <a:rPr lang="tr-TR" dirty="0"/>
              <a:t>Eğitsel oyunların oynatılmasında bölgelere göre iklim ve hava şartlarının göz önünde </a:t>
            </a:r>
            <a:r>
              <a:rPr lang="tr-TR" dirty="0" smtClean="0"/>
              <a:t>bulundurulması, oyundan </a:t>
            </a:r>
            <a:r>
              <a:rPr lang="tr-TR" dirty="0"/>
              <a:t>alınacak verimi artıracaktır. Yaz mevsiminin uzun sürdüğü bölgelerde, bahçe oyunları fazlaca seçilirken</a:t>
            </a:r>
          </a:p>
          <a:p>
            <a:pPr marL="0" indent="0">
              <a:buNone/>
            </a:pPr>
            <a:r>
              <a:rPr lang="tr-TR" dirty="0"/>
              <a:t>kış mevsiminin uzun sürdüğü bölgelerde ise sınıf içi oyunlarının daha fazla seçilmesine dikkat edilmelidir.</a:t>
            </a:r>
          </a:p>
        </p:txBody>
      </p:sp>
    </p:spTree>
    <p:extLst>
      <p:ext uri="{BB962C8B-B14F-4D97-AF65-F5344CB8AC3E}">
        <p14:creationId xmlns:p14="http://schemas.microsoft.com/office/powerpoint/2010/main" val="3645660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/>
              <a:t>Saha ve Tesis Olanakları: </a:t>
            </a:r>
            <a:r>
              <a:rPr lang="tr-TR" dirty="0"/>
              <a:t>Oyunların oynanmasındaki diğer önemli faktör, saha ve tesislerin yapısıdır. </a:t>
            </a:r>
            <a:r>
              <a:rPr lang="tr-TR" dirty="0" smtClean="0"/>
              <a:t>Saha ve </a:t>
            </a:r>
            <a:r>
              <a:rPr lang="tr-TR" dirty="0"/>
              <a:t>tesislerin oyunlar için önceden hazır hâle getirilmesi, oyunun oynanmasında hem yeterli zamanı hem de </a:t>
            </a:r>
            <a:r>
              <a:rPr lang="tr-TR" dirty="0" smtClean="0"/>
              <a:t>verimliliği sağlayacaktır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b="1" dirty="0"/>
              <a:t>Oyuna Katılanların Engellilik Durumları: </a:t>
            </a:r>
            <a:r>
              <a:rPr lang="tr-TR" dirty="0"/>
              <a:t>Eğitsel oyunlar, sağlıklı çocuklar için ne kadar önemli ise </a:t>
            </a:r>
            <a:r>
              <a:rPr lang="tr-TR" dirty="0" smtClean="0"/>
              <a:t>engelli çocuklar </a:t>
            </a:r>
            <a:r>
              <a:rPr lang="tr-TR" dirty="0"/>
              <a:t>için de o kadar önemlidir. Engelli çocuklar; oyunlarda diğer çocuklardan ayrılmamalı, onlarla birlikte oyuna </a:t>
            </a:r>
            <a:r>
              <a:rPr lang="tr-TR" dirty="0" smtClean="0"/>
              <a:t>dâhil edilmelidir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066786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1199</Words>
  <Application>Microsoft Office PowerPoint</Application>
  <PresentationFormat>Ekran Gösterisi (4:3)</PresentationFormat>
  <Paragraphs>97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PowerPoint Sunusu</vt:lpstr>
      <vt:lpstr>Dersin Konusu: EĞİTSEL OYUNLAR HAKKINDA BİLGİ</vt:lpstr>
      <vt:lpstr>Eğitsel oyunların her zaman, her ortamda, her yaş grubunda ilgi görmesi ve eğitimde bir araç olarak kullanılması şu özelliklerinden kaynaklanmaktadır:</vt:lpstr>
      <vt:lpstr>PowerPoint Sunusu</vt:lpstr>
      <vt:lpstr>PowerPoint Sunusu</vt:lpstr>
      <vt:lpstr>EĞİTSEL OYUNLARIN ÖNEMİ</vt:lpstr>
      <vt:lpstr>ANTRENÖRLER İÇİN EĞİTSEL OYUN</vt:lpstr>
      <vt:lpstr>VELİLER İÇİN EĞİTSEL OYUN</vt:lpstr>
      <vt:lpstr>PowerPoint Sunusu</vt:lpstr>
      <vt:lpstr>EĞİTSEL OYUNLARIN SINIFLANDIRILMASI</vt:lpstr>
      <vt:lpstr>A. Taklit ve Hayal Oyunları</vt:lpstr>
      <vt:lpstr>B. Mücadele Oyunları</vt:lpstr>
      <vt:lpstr>C. Sportif Oyunlar</vt:lpstr>
      <vt:lpstr>2. Eğitsel Oyunların Seçmede ve Oynamada Etkili Olan Özellikleri Bakımından Sınıflandırılması</vt:lpstr>
      <vt:lpstr>PowerPoint Sunusu</vt:lpstr>
      <vt:lpstr>A. Yaş Gruplarına Göre Oyunlar:</vt:lpstr>
      <vt:lpstr>PowerPoint Sunusu</vt:lpstr>
      <vt:lpstr>B. Oynandıkları Alanlara Göre Oyunlar</vt:lpstr>
      <vt:lpstr>C. Oyuncu Sayılarına Göre Oyunlar:</vt:lpstr>
      <vt:lpstr>Ç. Oynanma Düzenlerine Göre Oyunlar:</vt:lpstr>
      <vt:lpstr>D. Kullanılan Araç Gereçlere Göre Oyunlar:</vt:lpstr>
      <vt:lpstr>a. Araçta oynanan oyunlar:</vt:lpstr>
      <vt:lpstr>b. Araçlı oyunlar:</vt:lpstr>
      <vt:lpstr>c. Araçsız oyunlar:</vt:lpstr>
      <vt:lpstr>E. Oynanma ve Oynatılma Amaçlarına Göre Oyunlar:</vt:lpstr>
      <vt:lpstr>Eğitsel Oyunların Oyun Dışındaki Belirleyici Faktörleri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erol hoca</dc:creator>
  <cp:lastModifiedBy>erol hoca</cp:lastModifiedBy>
  <cp:revision>10</cp:revision>
  <dcterms:created xsi:type="dcterms:W3CDTF">2021-10-15T09:29:48Z</dcterms:created>
  <dcterms:modified xsi:type="dcterms:W3CDTF">2021-10-15T09:59:47Z</dcterms:modified>
</cp:coreProperties>
</file>