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8459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90089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321092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341111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D26F67D-83F6-4EA8-993E-2963FD2B4F5E}" type="datetimeFigureOut">
              <a:rPr lang="tr-TR" smtClean="0"/>
              <a:t>28.01.2020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77683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D26F67D-83F6-4EA8-993E-2963FD2B4F5E}" type="datetimeFigureOut">
              <a:rPr lang="tr-TR" smtClean="0"/>
              <a:t>28.01.2020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494262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D26F67D-83F6-4EA8-993E-2963FD2B4F5E}" type="datetimeFigureOut">
              <a:rPr lang="tr-TR" smtClean="0"/>
              <a:t>28.01.2020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812521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755916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250640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3346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3346406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6F67D-83F6-4EA8-993E-2963FD2B4F5E}" type="datetimeFigureOut">
              <a:rPr lang="tr-TR" smtClean="0"/>
              <a:t>28.01.2020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0673B3-F2B7-4770-89D3-65F0FA6EC939}" type="slidenum">
              <a:rPr lang="tr-TR" smtClean="0"/>
              <a:t>‹#›</a:t>
            </a:fld>
            <a:endParaRPr lang="tr-TR"/>
          </a:p>
        </p:txBody>
      </p:sp>
    </p:spTree>
    <p:extLst>
      <p:ext uri="{BB962C8B-B14F-4D97-AF65-F5344CB8AC3E}">
        <p14:creationId xmlns:p14="http://schemas.microsoft.com/office/powerpoint/2010/main" val="2415063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34396"/>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SPOR YÖNETİCİLİĞİ</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43808" y="1124744"/>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SPOR BİLİMLERİ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Ders </a:t>
            </a:r>
            <a:r>
              <a:rPr lang="tr-TR" altLang="tr-TR" b="1" i="1" dirty="0" smtClean="0"/>
              <a:t>Kodu- </a:t>
            </a:r>
            <a:r>
              <a:rPr lang="tr-TR" altLang="tr-TR" b="1" i="1" dirty="0" smtClean="0"/>
              <a:t>SYB104 </a:t>
            </a:r>
            <a:r>
              <a:rPr lang="tr-TR" altLang="tr-TR" b="1" i="1" dirty="0" smtClean="0"/>
              <a:t>Spor </a:t>
            </a:r>
            <a:r>
              <a:rPr lang="tr-TR" altLang="tr-TR" b="1" i="1" dirty="0" smtClean="0"/>
              <a:t>Tarihi 1 hafta</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5245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Dr.Öğr.Üyesi</a:t>
            </a:r>
            <a:r>
              <a:rPr lang="tr-TR" altLang="tr-TR" sz="2000" b="1" i="1" dirty="0" smtClean="0">
                <a:solidFill>
                  <a:schemeClr val="bg1">
                    <a:lumMod val="50000"/>
                  </a:schemeClr>
                </a:solidFill>
              </a:rPr>
              <a:t> Erol DOĞAN</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628270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pPr algn="ctr"/>
            <a:r>
              <a:rPr lang="tr-TR" dirty="0" smtClean="0"/>
              <a:t>SPORUN TARİHSEL GELİŞİMİ</a:t>
            </a:r>
            <a:endParaRPr lang="tr-TR" dirty="0"/>
          </a:p>
        </p:txBody>
      </p:sp>
    </p:spTree>
    <p:extLst>
      <p:ext uri="{BB962C8B-B14F-4D97-AF65-F5344CB8AC3E}">
        <p14:creationId xmlns:p14="http://schemas.microsoft.com/office/powerpoint/2010/main" val="30254814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pPr algn="ctr"/>
            <a:r>
              <a:rPr lang="tr-TR" dirty="0">
                <a:solidFill>
                  <a:srgbClr val="FF0000"/>
                </a:solidFill>
              </a:rPr>
              <a:t>İLK İNSAN ve SPOR</a:t>
            </a:r>
          </a:p>
        </p:txBody>
      </p:sp>
      <p:sp>
        <p:nvSpPr>
          <p:cNvPr id="3" name="İçerik Yer Tutucusu 2"/>
          <p:cNvSpPr>
            <a:spLocks noGrp="1"/>
          </p:cNvSpPr>
          <p:nvPr>
            <p:ph idx="1"/>
          </p:nvPr>
        </p:nvSpPr>
        <p:spPr>
          <a:xfrm>
            <a:off x="179512" y="1124744"/>
            <a:ext cx="8856984" cy="5544616"/>
          </a:xfrm>
        </p:spPr>
        <p:txBody>
          <a:bodyPr>
            <a:normAutofit/>
          </a:bodyPr>
          <a:lstStyle/>
          <a:p>
            <a:pPr marL="0" indent="0" algn="just">
              <a:buNone/>
            </a:pPr>
            <a:endParaRPr lang="tr-TR" dirty="0" smtClean="0"/>
          </a:p>
          <a:p>
            <a:pPr marL="0" indent="0" algn="just">
              <a:buNone/>
            </a:pPr>
            <a:endParaRPr lang="tr-TR" dirty="0"/>
          </a:p>
          <a:p>
            <a:pPr marL="0" indent="0" algn="just">
              <a:buNone/>
            </a:pPr>
            <a:r>
              <a:rPr lang="tr-TR" dirty="0" smtClean="0"/>
              <a:t>Tarihteki </a:t>
            </a:r>
            <a:r>
              <a:rPr lang="tr-TR" dirty="0"/>
              <a:t>ilk sporlar araçlı veya araçsız yapılsın, savunma ve saldırı amacı taşımaktadır. İlk </a:t>
            </a:r>
            <a:r>
              <a:rPr lang="tr-TR" dirty="0" smtClean="0"/>
              <a:t>insanın hayvanlarla </a:t>
            </a:r>
            <a:r>
              <a:rPr lang="tr-TR" dirty="0"/>
              <a:t>ve kendi cinsinden olanlarla girdikleri mücadele sonrasında ilk olarak gerçekleştirdiği </a:t>
            </a:r>
            <a:r>
              <a:rPr lang="tr-TR" dirty="0" smtClean="0"/>
              <a:t>eylem kendi </a:t>
            </a:r>
            <a:r>
              <a:rPr lang="tr-TR" dirty="0"/>
              <a:t>fiziksel gücünü kullanmayı öğrenmesidir. Bu da ilk insanın bilinçsiz olarak yaptığı güreşin </a:t>
            </a:r>
            <a:r>
              <a:rPr lang="tr-TR" dirty="0" smtClean="0"/>
              <a:t>ortaya çıkmasını </a:t>
            </a:r>
            <a:r>
              <a:rPr lang="tr-TR" dirty="0"/>
              <a:t>sağlamıştır. </a:t>
            </a:r>
          </a:p>
        </p:txBody>
      </p:sp>
    </p:spTree>
    <p:extLst>
      <p:ext uri="{BB962C8B-B14F-4D97-AF65-F5344CB8AC3E}">
        <p14:creationId xmlns:p14="http://schemas.microsoft.com/office/powerpoint/2010/main" val="937297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lnSpcReduction="20000"/>
          </a:bodyPr>
          <a:lstStyle/>
          <a:p>
            <a:pPr marL="0" indent="0" algn="just">
              <a:buNone/>
            </a:pPr>
            <a:r>
              <a:rPr lang="tr-TR" dirty="0"/>
              <a:t>İlk insan yapmış olduğu bu mücadelesini silahsız olarak gerçekleştirdiğinden dolayı savunma ve saldırı aracı olarak sadece ellerini ve kollarını kullanmıştır. Bunu daha etkili bir biçimde uygulayabilmek içinde ellerini yumruk yapmış, kolunun itme gücünü kullanarak boks denilen mücadele sporunun ortaya çıkmasını sağlamıştır. İlk insanın yürüme, koşma, atlama ve tırmanma hareketlerini beslenme ve tehlikelerden korunmak amaçlı yaptığı bilinmektedir. Bu da atletizm ve dağcılık gibi sporların ortaya çıkmasına neden olmuştur.</a:t>
            </a:r>
          </a:p>
          <a:p>
            <a:pPr marL="0" indent="0" algn="just">
              <a:buNone/>
            </a:pPr>
            <a:endParaRPr lang="tr-TR" dirty="0"/>
          </a:p>
        </p:txBody>
      </p:sp>
    </p:spTree>
    <p:extLst>
      <p:ext uri="{BB962C8B-B14F-4D97-AF65-F5344CB8AC3E}">
        <p14:creationId xmlns:p14="http://schemas.microsoft.com/office/powerpoint/2010/main" val="26572824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9032"/>
            <a:ext cx="8229600" cy="1143000"/>
          </a:xfrm>
        </p:spPr>
        <p:txBody>
          <a:bodyPr>
            <a:normAutofit fontScale="90000"/>
          </a:bodyPr>
          <a:lstStyle/>
          <a:p>
            <a:pPr algn="ctr"/>
            <a:r>
              <a:rPr lang="tr-TR" sz="3600" dirty="0">
                <a:solidFill>
                  <a:srgbClr val="FF0000"/>
                </a:solidFill>
              </a:rPr>
              <a:t>BEDEN EĞİTİMİ VE SPORUN TARİHSEL GELİŞİMİ</a:t>
            </a:r>
          </a:p>
        </p:txBody>
      </p:sp>
      <p:sp>
        <p:nvSpPr>
          <p:cNvPr id="3" name="İçerik Yer Tutucusu 2"/>
          <p:cNvSpPr>
            <a:spLocks noGrp="1"/>
          </p:cNvSpPr>
          <p:nvPr>
            <p:ph idx="1"/>
          </p:nvPr>
        </p:nvSpPr>
        <p:spPr>
          <a:xfrm>
            <a:off x="179512" y="1124744"/>
            <a:ext cx="8856984" cy="5616624"/>
          </a:xfrm>
        </p:spPr>
        <p:txBody>
          <a:bodyPr>
            <a:normAutofit fontScale="85000" lnSpcReduction="20000"/>
          </a:bodyPr>
          <a:lstStyle/>
          <a:p>
            <a:pPr marL="0" indent="0" algn="just">
              <a:buNone/>
            </a:pPr>
            <a:r>
              <a:rPr lang="tr-TR" dirty="0"/>
              <a:t>14. Yüzyılda Avrupa’da başlayan Rönesans ve Hümanizm hareketleri beden eğitimi </a:t>
            </a:r>
            <a:r>
              <a:rPr lang="tr-TR" dirty="0" smtClean="0"/>
              <a:t>etkinliklerinde birçok </a:t>
            </a:r>
            <a:r>
              <a:rPr lang="tr-TR" dirty="0"/>
              <a:t>yeniliği beraberinde getirmiştir. Yeniçağda ruh ve bedenin dengeli bir şekilde geliştirilmesi </a:t>
            </a:r>
            <a:r>
              <a:rPr lang="tr-TR" dirty="0" smtClean="0"/>
              <a:t>ve bedenin </a:t>
            </a:r>
            <a:r>
              <a:rPr lang="tr-TR" dirty="0"/>
              <a:t>eğitilmesi düşüncesinin ağırlık kazanmaya başlaması, Fransız düşünür J.J. </a:t>
            </a:r>
            <a:r>
              <a:rPr lang="tr-TR" dirty="0" err="1"/>
              <a:t>Russo</a:t>
            </a:r>
            <a:r>
              <a:rPr lang="tr-TR" dirty="0"/>
              <a:t> ile bir </a:t>
            </a:r>
            <a:r>
              <a:rPr lang="tr-TR" dirty="0" smtClean="0"/>
              <a:t>felsefe olarak </a:t>
            </a:r>
            <a:r>
              <a:rPr lang="tr-TR" dirty="0"/>
              <a:t>tüm Avrupa’da kabul görmüş, 1400–1500 yılları arasında Avrupa’da beden eğitimi </a:t>
            </a:r>
            <a:r>
              <a:rPr lang="tr-TR" dirty="0" smtClean="0"/>
              <a:t>okul programlarında </a:t>
            </a:r>
            <a:r>
              <a:rPr lang="tr-TR" dirty="0"/>
              <a:t>yer almıştır. </a:t>
            </a:r>
            <a:endParaRPr lang="tr-TR" dirty="0" smtClean="0"/>
          </a:p>
          <a:p>
            <a:pPr marL="0" indent="0" algn="just">
              <a:buNone/>
            </a:pPr>
            <a:endParaRPr lang="tr-TR" dirty="0"/>
          </a:p>
          <a:p>
            <a:pPr marL="0" indent="0" algn="just">
              <a:buNone/>
            </a:pPr>
            <a:r>
              <a:rPr lang="tr-TR" dirty="0" smtClean="0">
                <a:solidFill>
                  <a:srgbClr val="FF0000"/>
                </a:solidFill>
              </a:rPr>
              <a:t>Tarihte </a:t>
            </a:r>
            <a:r>
              <a:rPr lang="tr-TR" dirty="0">
                <a:solidFill>
                  <a:srgbClr val="FF0000"/>
                </a:solidFill>
              </a:rPr>
              <a:t>bilinen ilk biçimsel spor örgütü</a:t>
            </a:r>
            <a:r>
              <a:rPr lang="tr-TR" dirty="0"/>
              <a:t>, okullar arası yarışlar </a:t>
            </a:r>
            <a:r>
              <a:rPr lang="tr-TR" dirty="0" smtClean="0"/>
              <a:t>düzenlemesi için </a:t>
            </a:r>
            <a:r>
              <a:rPr lang="tr-TR" dirty="0"/>
              <a:t>Japonya imparatoru </a:t>
            </a:r>
            <a:r>
              <a:rPr lang="tr-TR" dirty="0" err="1"/>
              <a:t>Yoozei’nin</a:t>
            </a:r>
            <a:r>
              <a:rPr lang="tr-TR" dirty="0"/>
              <a:t> 1603 yılında kurduğu yüzme federasyonudur. </a:t>
            </a:r>
            <a:r>
              <a:rPr lang="tr-TR" dirty="0">
                <a:solidFill>
                  <a:srgbClr val="FF0000"/>
                </a:solidFill>
              </a:rPr>
              <a:t>Bilinen ilk yazılı </a:t>
            </a:r>
            <a:r>
              <a:rPr lang="tr-TR" dirty="0" smtClean="0">
                <a:solidFill>
                  <a:srgbClr val="FF0000"/>
                </a:solidFill>
              </a:rPr>
              <a:t>spor kuralları </a:t>
            </a:r>
            <a:r>
              <a:rPr lang="tr-TR" dirty="0"/>
              <a:t>İ.Ö. 900’lerde </a:t>
            </a:r>
            <a:r>
              <a:rPr lang="tr-TR" dirty="0" err="1"/>
              <a:t>Theseus</a:t>
            </a:r>
            <a:r>
              <a:rPr lang="tr-TR" dirty="0"/>
              <a:t> tarafından Atina’da güreş, ilk çağdaş spor kuralları da 1867’de </a:t>
            </a:r>
            <a:r>
              <a:rPr lang="tr-TR" dirty="0" err="1" smtClean="0"/>
              <a:t>Chambers</a:t>
            </a:r>
            <a:r>
              <a:rPr lang="tr-TR" dirty="0" smtClean="0"/>
              <a:t> tarafından </a:t>
            </a:r>
            <a:r>
              <a:rPr lang="tr-TR" dirty="0"/>
              <a:t>İngiltere’de (</a:t>
            </a:r>
            <a:r>
              <a:rPr lang="tr-TR" dirty="0" err="1"/>
              <a:t>Queensberry</a:t>
            </a:r>
            <a:r>
              <a:rPr lang="tr-TR" dirty="0"/>
              <a:t> Kuralları) boks gibi temas sporları için konulmuştur.</a:t>
            </a:r>
          </a:p>
        </p:txBody>
      </p:sp>
    </p:spTree>
    <p:extLst>
      <p:ext uri="{BB962C8B-B14F-4D97-AF65-F5344CB8AC3E}">
        <p14:creationId xmlns:p14="http://schemas.microsoft.com/office/powerpoint/2010/main" val="27981763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332656"/>
            <a:ext cx="8291264" cy="5991944"/>
          </a:xfrm>
        </p:spPr>
        <p:txBody>
          <a:bodyPr>
            <a:normAutofit fontScale="85000" lnSpcReduction="10000"/>
          </a:bodyPr>
          <a:lstStyle/>
          <a:p>
            <a:pPr marL="0" indent="0" algn="just">
              <a:buNone/>
            </a:pPr>
            <a:r>
              <a:rPr lang="tr-TR" dirty="0" smtClean="0"/>
              <a:t>1776–1777 </a:t>
            </a:r>
            <a:r>
              <a:rPr lang="tr-TR" dirty="0"/>
              <a:t>yıllarında </a:t>
            </a:r>
            <a:r>
              <a:rPr lang="tr-TR" dirty="0" err="1"/>
              <a:t>Johan</a:t>
            </a:r>
            <a:r>
              <a:rPr lang="tr-TR" dirty="0"/>
              <a:t> </a:t>
            </a:r>
            <a:r>
              <a:rPr lang="tr-TR" dirty="0" err="1"/>
              <a:t>Friedrich</a:t>
            </a:r>
            <a:r>
              <a:rPr lang="tr-TR" dirty="0"/>
              <a:t> </a:t>
            </a:r>
            <a:r>
              <a:rPr lang="tr-TR" dirty="0" err="1"/>
              <a:t>Simon</a:t>
            </a:r>
            <a:r>
              <a:rPr lang="tr-TR" dirty="0"/>
              <a:t> ilk Alman jimnastik öğretmeni olarak </a:t>
            </a:r>
            <a:r>
              <a:rPr lang="tr-TR" dirty="0" smtClean="0"/>
              <a:t>Yunan jimnastiğinin </a:t>
            </a:r>
            <a:r>
              <a:rPr lang="tr-TR" dirty="0"/>
              <a:t>müfredat programlarına alınmasını sağlamış ve bir takım jimnastik araçlarının </a:t>
            </a:r>
            <a:r>
              <a:rPr lang="tr-TR" dirty="0" smtClean="0"/>
              <a:t>yapılmasında da </a:t>
            </a:r>
            <a:r>
              <a:rPr lang="tr-TR" dirty="0"/>
              <a:t>yararlı olmuştur. </a:t>
            </a:r>
            <a:endParaRPr lang="tr-TR" dirty="0" smtClean="0"/>
          </a:p>
          <a:p>
            <a:pPr marL="0" indent="0" algn="just">
              <a:buNone/>
            </a:pPr>
            <a:endParaRPr lang="tr-TR" dirty="0"/>
          </a:p>
          <a:p>
            <a:pPr marL="0" indent="0" algn="just">
              <a:buNone/>
            </a:pPr>
            <a:r>
              <a:rPr lang="tr-TR" dirty="0" smtClean="0"/>
              <a:t>1778–1793 </a:t>
            </a:r>
            <a:r>
              <a:rPr lang="tr-TR" dirty="0"/>
              <a:t>yıllarında İsviçreli </a:t>
            </a:r>
            <a:r>
              <a:rPr lang="tr-TR" dirty="0" err="1"/>
              <a:t>Johan</a:t>
            </a:r>
            <a:r>
              <a:rPr lang="tr-TR" dirty="0"/>
              <a:t> </a:t>
            </a:r>
            <a:r>
              <a:rPr lang="tr-TR" dirty="0" err="1"/>
              <a:t>Jacob</a:t>
            </a:r>
            <a:r>
              <a:rPr lang="tr-TR" dirty="0"/>
              <a:t> </a:t>
            </a:r>
            <a:r>
              <a:rPr lang="tr-TR" dirty="0" err="1"/>
              <a:t>Du</a:t>
            </a:r>
            <a:r>
              <a:rPr lang="tr-TR" dirty="0"/>
              <a:t> </a:t>
            </a:r>
            <a:r>
              <a:rPr lang="tr-TR" dirty="0" err="1"/>
              <a:t>Toit</a:t>
            </a:r>
            <a:r>
              <a:rPr lang="tr-TR" dirty="0"/>
              <a:t> yeni bir araç olarak </a:t>
            </a:r>
            <a:r>
              <a:rPr lang="tr-TR" dirty="0" smtClean="0"/>
              <a:t>eğik merdiveni </a:t>
            </a:r>
            <a:r>
              <a:rPr lang="tr-TR" dirty="0"/>
              <a:t>okula sokmuştur. </a:t>
            </a:r>
            <a:endParaRPr lang="tr-TR" dirty="0" smtClean="0"/>
          </a:p>
          <a:p>
            <a:pPr marL="0" indent="0" algn="just">
              <a:buNone/>
            </a:pPr>
            <a:endParaRPr lang="tr-TR" dirty="0"/>
          </a:p>
          <a:p>
            <a:pPr marL="0" indent="0" algn="just">
              <a:buNone/>
            </a:pPr>
            <a:r>
              <a:rPr lang="tr-TR" dirty="0" smtClean="0"/>
              <a:t>1785 </a:t>
            </a:r>
            <a:r>
              <a:rPr lang="tr-TR" dirty="0"/>
              <a:t>yılında </a:t>
            </a:r>
            <a:r>
              <a:rPr lang="tr-TR" dirty="0" err="1"/>
              <a:t>Ch.Fr</a:t>
            </a:r>
            <a:r>
              <a:rPr lang="tr-TR" dirty="0"/>
              <a:t>. </a:t>
            </a:r>
            <a:r>
              <a:rPr lang="tr-TR" dirty="0" err="1"/>
              <a:t>Wolke</a:t>
            </a:r>
            <a:r>
              <a:rPr lang="tr-TR" dirty="0"/>
              <a:t> jimnastikte komut sisteminin ilk uygulayan </a:t>
            </a:r>
            <a:r>
              <a:rPr lang="tr-TR" dirty="0" smtClean="0"/>
              <a:t>kişi olmuştur</a:t>
            </a:r>
            <a:r>
              <a:rPr lang="tr-TR" dirty="0"/>
              <a:t>. </a:t>
            </a:r>
            <a:endParaRPr lang="tr-TR" dirty="0" smtClean="0"/>
          </a:p>
          <a:p>
            <a:pPr marL="0" indent="0" algn="just">
              <a:buNone/>
            </a:pPr>
            <a:endParaRPr lang="tr-TR" dirty="0"/>
          </a:p>
          <a:p>
            <a:pPr marL="0" indent="0" algn="just">
              <a:buNone/>
            </a:pPr>
            <a:r>
              <a:rPr lang="tr-TR" dirty="0" smtClean="0"/>
              <a:t>1793 </a:t>
            </a:r>
            <a:r>
              <a:rPr lang="tr-TR" dirty="0"/>
              <a:t>yılında </a:t>
            </a:r>
            <a:r>
              <a:rPr lang="tr-TR" dirty="0" err="1"/>
              <a:t>Johan</a:t>
            </a:r>
            <a:r>
              <a:rPr lang="tr-TR" dirty="0"/>
              <a:t> </a:t>
            </a:r>
            <a:r>
              <a:rPr lang="tr-TR" dirty="0" err="1"/>
              <a:t>Christian</a:t>
            </a:r>
            <a:r>
              <a:rPr lang="tr-TR" dirty="0"/>
              <a:t> </a:t>
            </a:r>
            <a:r>
              <a:rPr lang="tr-TR" dirty="0" err="1"/>
              <a:t>Friedrich</a:t>
            </a:r>
            <a:r>
              <a:rPr lang="tr-TR" dirty="0"/>
              <a:t> </a:t>
            </a:r>
            <a:r>
              <a:rPr lang="tr-TR" dirty="0" err="1"/>
              <a:t>Gutsmuths</a:t>
            </a:r>
            <a:r>
              <a:rPr lang="tr-TR" dirty="0"/>
              <a:t> </a:t>
            </a:r>
            <a:r>
              <a:rPr lang="tr-TR" dirty="0" err="1"/>
              <a:t>cimnastikte</a:t>
            </a:r>
            <a:r>
              <a:rPr lang="tr-TR" dirty="0"/>
              <a:t> bir çığır açan “Gençlik </a:t>
            </a:r>
            <a:r>
              <a:rPr lang="tr-TR" dirty="0" smtClean="0"/>
              <a:t>için </a:t>
            </a:r>
            <a:r>
              <a:rPr lang="tr-TR" dirty="0" err="1" smtClean="0"/>
              <a:t>Cimnastik</a:t>
            </a:r>
            <a:r>
              <a:rPr lang="tr-TR" dirty="0"/>
              <a:t>” adlı eseri yayımladı.</a:t>
            </a:r>
          </a:p>
        </p:txBody>
      </p:sp>
    </p:spTree>
    <p:extLst>
      <p:ext uri="{BB962C8B-B14F-4D97-AF65-F5344CB8AC3E}">
        <p14:creationId xmlns:p14="http://schemas.microsoft.com/office/powerpoint/2010/main" val="907575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332656"/>
            <a:ext cx="8435280" cy="5991944"/>
          </a:xfrm>
        </p:spPr>
        <p:txBody>
          <a:bodyPr>
            <a:normAutofit fontScale="77500" lnSpcReduction="20000"/>
          </a:bodyPr>
          <a:lstStyle/>
          <a:p>
            <a:pPr marL="0" indent="0" algn="just">
              <a:buNone/>
            </a:pPr>
            <a:r>
              <a:rPr lang="tr-TR" dirty="0"/>
              <a:t>Alman </a:t>
            </a:r>
            <a:r>
              <a:rPr lang="tr-TR" dirty="0" err="1"/>
              <a:t>Jimnastiği’nin</a:t>
            </a:r>
            <a:r>
              <a:rPr lang="tr-TR" dirty="0"/>
              <a:t> en önemli isimlerinden birisi </a:t>
            </a:r>
            <a:r>
              <a:rPr lang="tr-TR" dirty="0" err="1"/>
              <a:t>Friedrich</a:t>
            </a:r>
            <a:r>
              <a:rPr lang="tr-TR" dirty="0"/>
              <a:t> </a:t>
            </a:r>
            <a:r>
              <a:rPr lang="tr-TR" dirty="0" err="1"/>
              <a:t>luding</a:t>
            </a:r>
            <a:r>
              <a:rPr lang="tr-TR" dirty="0"/>
              <a:t> </a:t>
            </a:r>
            <a:r>
              <a:rPr lang="tr-TR" dirty="0" err="1"/>
              <a:t>Jahn</a:t>
            </a:r>
            <a:r>
              <a:rPr lang="tr-TR" dirty="0"/>
              <a:t> (1778–1852) </a:t>
            </a:r>
            <a:r>
              <a:rPr lang="tr-TR" dirty="0" smtClean="0"/>
              <a:t>bugünkü artistik </a:t>
            </a:r>
            <a:r>
              <a:rPr lang="tr-TR" dirty="0"/>
              <a:t>jimnastiğin temelini atmıştır. </a:t>
            </a:r>
            <a:r>
              <a:rPr lang="tr-TR" dirty="0" err="1"/>
              <a:t>Jahn</a:t>
            </a:r>
            <a:r>
              <a:rPr lang="tr-TR" dirty="0"/>
              <a:t>, jimnastik kelimesinin yerine “Turnen” terimini kullanmıştır.</a:t>
            </a:r>
          </a:p>
          <a:p>
            <a:pPr marL="0" indent="0" algn="just">
              <a:buNone/>
            </a:pPr>
            <a:endParaRPr lang="tr-TR" dirty="0" smtClean="0"/>
          </a:p>
          <a:p>
            <a:pPr marL="0" indent="0" algn="just">
              <a:buNone/>
            </a:pPr>
            <a:r>
              <a:rPr lang="tr-TR" dirty="0" err="1" smtClean="0"/>
              <a:t>Jahn</a:t>
            </a:r>
            <a:r>
              <a:rPr lang="tr-TR" dirty="0"/>
              <a:t>, Jimnastiğin açık havada ve herkesin gözü önünde yapılması gerektiğine dikkat çekmiştir. En </a:t>
            </a:r>
            <a:r>
              <a:rPr lang="tr-TR" dirty="0" smtClean="0"/>
              <a:t>küçük yerlerin </a:t>
            </a:r>
            <a:r>
              <a:rPr lang="tr-TR" dirty="0"/>
              <a:t>bile bir jimnastik alanına sahip olması gerektiğine önem vermiştir. </a:t>
            </a:r>
            <a:r>
              <a:rPr lang="tr-TR" dirty="0" err="1"/>
              <a:t>Jahn</a:t>
            </a:r>
            <a:r>
              <a:rPr lang="tr-TR" dirty="0"/>
              <a:t> jimnastiğinde </a:t>
            </a:r>
            <a:r>
              <a:rPr lang="tr-TR" dirty="0" smtClean="0"/>
              <a:t>paralel, barfiks</a:t>
            </a:r>
            <a:r>
              <a:rPr lang="tr-TR" dirty="0"/>
              <a:t>, beygir, halka gibi aletler kullanılmaktadır. Bundan başka tırmanma, sallanma, çekme, </a:t>
            </a:r>
            <a:r>
              <a:rPr lang="tr-TR" dirty="0" smtClean="0"/>
              <a:t>itme, kaldırma</a:t>
            </a:r>
            <a:r>
              <a:rPr lang="tr-TR" dirty="0"/>
              <a:t>, atlama, güreş gibi uygulamalara da önem vermiştir. </a:t>
            </a:r>
            <a:endParaRPr lang="tr-TR" dirty="0" smtClean="0"/>
          </a:p>
          <a:p>
            <a:pPr marL="0" indent="0" algn="just">
              <a:buNone/>
            </a:pPr>
            <a:endParaRPr lang="tr-TR" dirty="0"/>
          </a:p>
          <a:p>
            <a:pPr marL="0" indent="0" algn="just">
              <a:buNone/>
            </a:pPr>
            <a:r>
              <a:rPr lang="tr-TR" dirty="0" smtClean="0"/>
              <a:t>1811 </a:t>
            </a:r>
            <a:r>
              <a:rPr lang="tr-TR" dirty="0"/>
              <a:t>yılında Berlin yakınlarında ilk </a:t>
            </a:r>
            <a:r>
              <a:rPr lang="tr-TR" dirty="0" smtClean="0"/>
              <a:t>açık hava </a:t>
            </a:r>
            <a:r>
              <a:rPr lang="tr-TR" dirty="0"/>
              <a:t>jimnastik alanını açmış ve böylece Alman halk jimnastiğinin temeli atılmıştır. </a:t>
            </a:r>
            <a:r>
              <a:rPr lang="tr-TR" dirty="0" err="1"/>
              <a:t>Friedrich</a:t>
            </a:r>
            <a:r>
              <a:rPr lang="tr-TR" dirty="0"/>
              <a:t> </a:t>
            </a:r>
            <a:r>
              <a:rPr lang="tr-TR" dirty="0" err="1" smtClean="0"/>
              <a:t>Ludwing</a:t>
            </a:r>
            <a:r>
              <a:rPr lang="tr-TR" dirty="0" smtClean="0"/>
              <a:t> </a:t>
            </a:r>
            <a:r>
              <a:rPr lang="tr-TR" dirty="0" err="1" smtClean="0"/>
              <a:t>Jahn</a:t>
            </a:r>
            <a:r>
              <a:rPr lang="tr-TR" dirty="0"/>
              <a:t>, Alman gençlerinin vücutlarını yurdun düşmanlarına karşı mücadele için güçlü ve dayanıklı </a:t>
            </a:r>
            <a:r>
              <a:rPr lang="tr-TR" dirty="0" smtClean="0"/>
              <a:t>hale getirmek </a:t>
            </a:r>
            <a:r>
              <a:rPr lang="tr-TR" dirty="0"/>
              <a:t>gibi vatansever bir nitelik taşıyordu.</a:t>
            </a:r>
          </a:p>
        </p:txBody>
      </p:sp>
    </p:spTree>
    <p:extLst>
      <p:ext uri="{BB962C8B-B14F-4D97-AF65-F5344CB8AC3E}">
        <p14:creationId xmlns:p14="http://schemas.microsoft.com/office/powerpoint/2010/main" val="132853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332656"/>
            <a:ext cx="8435280" cy="5991944"/>
          </a:xfrm>
        </p:spPr>
        <p:txBody>
          <a:bodyPr>
            <a:normAutofit fontScale="85000" lnSpcReduction="10000"/>
          </a:bodyPr>
          <a:lstStyle/>
          <a:p>
            <a:pPr marL="0" indent="0" algn="just">
              <a:buNone/>
            </a:pPr>
            <a:r>
              <a:rPr lang="tr-TR" dirty="0" smtClean="0"/>
              <a:t>19. </a:t>
            </a:r>
            <a:r>
              <a:rPr lang="tr-TR" dirty="0"/>
              <a:t>yüzyılın başlangıcında İsveç’te </a:t>
            </a:r>
            <a:r>
              <a:rPr lang="tr-TR" dirty="0" err="1"/>
              <a:t>Pehr</a:t>
            </a:r>
            <a:r>
              <a:rPr lang="tr-TR" dirty="0"/>
              <a:t> </a:t>
            </a:r>
            <a:r>
              <a:rPr lang="tr-TR" dirty="0" err="1"/>
              <a:t>Henrik</a:t>
            </a:r>
            <a:r>
              <a:rPr lang="tr-TR" dirty="0"/>
              <a:t> </a:t>
            </a:r>
            <a:r>
              <a:rPr lang="tr-TR" dirty="0" err="1"/>
              <a:t>Ling</a:t>
            </a:r>
            <a:r>
              <a:rPr lang="tr-TR" dirty="0"/>
              <a:t> tarafından bilimsel ve fizyolojik </a:t>
            </a:r>
            <a:r>
              <a:rPr lang="tr-TR" dirty="0" smtClean="0"/>
              <a:t>esaslara dayatılan </a:t>
            </a:r>
            <a:r>
              <a:rPr lang="tr-TR" dirty="0"/>
              <a:t>yeni bir sistem ortaya atılmıştır. Bu sistemin adı İsveç </a:t>
            </a:r>
            <a:r>
              <a:rPr lang="tr-TR" dirty="0" err="1"/>
              <a:t>Jimnastiği’dir</a:t>
            </a:r>
            <a:r>
              <a:rPr lang="tr-TR" dirty="0"/>
              <a:t>. </a:t>
            </a:r>
            <a:endParaRPr lang="tr-TR" dirty="0" smtClean="0"/>
          </a:p>
          <a:p>
            <a:pPr marL="0" indent="0" algn="just">
              <a:buNone/>
            </a:pPr>
            <a:endParaRPr lang="tr-TR" dirty="0"/>
          </a:p>
          <a:p>
            <a:pPr marL="0" indent="0" algn="just">
              <a:buNone/>
            </a:pPr>
            <a:r>
              <a:rPr lang="tr-TR" dirty="0" smtClean="0"/>
              <a:t>İsveç </a:t>
            </a:r>
            <a:r>
              <a:rPr lang="tr-TR" dirty="0"/>
              <a:t>Jimnastiği ordu </a:t>
            </a:r>
            <a:r>
              <a:rPr lang="tr-TR" dirty="0" smtClean="0"/>
              <a:t>ve okulda </a:t>
            </a:r>
            <a:r>
              <a:rPr lang="tr-TR" dirty="0"/>
              <a:t>kolay uygulanan bir sistemdir. İsveç Jimnastiğinde araç, belli kas gruplarını çalıştırma amacı </a:t>
            </a:r>
            <a:r>
              <a:rPr lang="tr-TR" dirty="0" smtClean="0"/>
              <a:t>ile yapılan </a:t>
            </a:r>
            <a:r>
              <a:rPr lang="tr-TR" dirty="0"/>
              <a:t>bir hareket için, her programa göre ders içinde bir defa geçici olarak faydalanılan bir vasıtadır.</a:t>
            </a:r>
          </a:p>
          <a:p>
            <a:pPr marL="0" indent="0" algn="just">
              <a:buNone/>
            </a:pPr>
            <a:endParaRPr lang="tr-TR" dirty="0" smtClean="0"/>
          </a:p>
          <a:p>
            <a:pPr marL="0" indent="0" algn="just">
              <a:buNone/>
            </a:pPr>
            <a:r>
              <a:rPr lang="tr-TR" dirty="0" smtClean="0"/>
              <a:t>İsveç </a:t>
            </a:r>
            <a:r>
              <a:rPr lang="tr-TR" dirty="0"/>
              <a:t>Jimnastiği her hareketin vücut üzerinde fizyolojik bir etki yapmasını ister. İsveç Jimnastiği uzun </a:t>
            </a:r>
            <a:r>
              <a:rPr lang="tr-TR" dirty="0" smtClean="0"/>
              <a:t>bir süre </a:t>
            </a:r>
            <a:r>
              <a:rPr lang="tr-TR" dirty="0"/>
              <a:t>Almanya’da reddedilmiştir. İngiltere’de ise beden eğitimi o yıllarda daha çok spor ve oyun </a:t>
            </a:r>
            <a:r>
              <a:rPr lang="tr-TR" dirty="0" smtClean="0"/>
              <a:t>amacı taşımaktadır</a:t>
            </a:r>
            <a:r>
              <a:rPr lang="tr-TR" dirty="0"/>
              <a:t>.</a:t>
            </a:r>
          </a:p>
        </p:txBody>
      </p:sp>
    </p:spTree>
    <p:extLst>
      <p:ext uri="{BB962C8B-B14F-4D97-AF65-F5344CB8AC3E}">
        <p14:creationId xmlns:p14="http://schemas.microsoft.com/office/powerpoint/2010/main" val="4004170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363272" cy="5919936"/>
          </a:xfrm>
        </p:spPr>
        <p:txBody>
          <a:bodyPr/>
          <a:lstStyle/>
          <a:p>
            <a:pPr marL="0" indent="0" algn="just">
              <a:buNone/>
            </a:pPr>
            <a:r>
              <a:rPr lang="tr-TR" dirty="0"/>
              <a:t>Türklerde Beden eğitimi dersi ilk defa </a:t>
            </a:r>
            <a:r>
              <a:rPr lang="tr-TR" dirty="0">
                <a:solidFill>
                  <a:srgbClr val="FF0000"/>
                </a:solidFill>
              </a:rPr>
              <a:t>Emrullah Efendi </a:t>
            </a:r>
            <a:r>
              <a:rPr lang="tr-TR" dirty="0"/>
              <a:t>(1858–1914) tarafından beden eğitimi ve </a:t>
            </a:r>
            <a:r>
              <a:rPr lang="tr-TR" dirty="0" smtClean="0"/>
              <a:t>spor adı </a:t>
            </a:r>
            <a:r>
              <a:rPr lang="tr-TR" dirty="0"/>
              <a:t>altında öğretmen okullarında, sultanilerde ve liselerde uygulanmaya başlanmıştır. </a:t>
            </a:r>
            <a:endParaRPr lang="tr-TR" dirty="0" smtClean="0"/>
          </a:p>
          <a:p>
            <a:pPr marL="0" indent="0" algn="just">
              <a:buNone/>
            </a:pPr>
            <a:endParaRPr lang="tr-TR" dirty="0"/>
          </a:p>
          <a:p>
            <a:pPr marL="0" indent="0" algn="just">
              <a:buNone/>
            </a:pPr>
            <a:r>
              <a:rPr lang="tr-TR" dirty="0" smtClean="0"/>
              <a:t>Beden eğitiminin çağdaş </a:t>
            </a:r>
            <a:r>
              <a:rPr lang="tr-TR" dirty="0"/>
              <a:t>anlamda ülkemize girmesinde ve beden eğitiminin yaygınlaştırılması ile okulların her </a:t>
            </a:r>
            <a:r>
              <a:rPr lang="tr-TR" dirty="0" smtClean="0"/>
              <a:t>türünde uygulama </a:t>
            </a:r>
            <a:r>
              <a:rPr lang="tr-TR" dirty="0"/>
              <a:t>deneyimine sokulmasında Türk spor adamı </a:t>
            </a:r>
            <a:r>
              <a:rPr lang="tr-TR" dirty="0">
                <a:solidFill>
                  <a:srgbClr val="FF0000"/>
                </a:solidFill>
              </a:rPr>
              <a:t>Selim Sırrı Tarcan</a:t>
            </a:r>
            <a:r>
              <a:rPr lang="tr-TR" dirty="0"/>
              <a:t>’ın büyük katkıları vardır.</a:t>
            </a:r>
          </a:p>
        </p:txBody>
      </p:sp>
    </p:spTree>
    <p:extLst>
      <p:ext uri="{BB962C8B-B14F-4D97-AF65-F5344CB8AC3E}">
        <p14:creationId xmlns:p14="http://schemas.microsoft.com/office/powerpoint/2010/main" val="332829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76672"/>
            <a:ext cx="8363272" cy="5847928"/>
          </a:xfrm>
        </p:spPr>
        <p:txBody>
          <a:bodyPr/>
          <a:lstStyle/>
          <a:p>
            <a:pPr marL="0" indent="0" algn="just">
              <a:buNone/>
            </a:pPr>
            <a:endParaRPr lang="tr-TR" dirty="0" smtClean="0"/>
          </a:p>
          <a:p>
            <a:pPr marL="0" indent="0" algn="just">
              <a:buNone/>
            </a:pPr>
            <a:endParaRPr lang="tr-TR" dirty="0"/>
          </a:p>
          <a:p>
            <a:pPr marL="0" indent="0" algn="just">
              <a:buNone/>
            </a:pPr>
            <a:endParaRPr lang="tr-TR" dirty="0" smtClean="0"/>
          </a:p>
          <a:p>
            <a:pPr marL="0" indent="0" algn="just">
              <a:buNone/>
            </a:pPr>
            <a:r>
              <a:rPr lang="tr-TR" dirty="0" smtClean="0"/>
              <a:t>Beden </a:t>
            </a:r>
            <a:r>
              <a:rPr lang="tr-TR" dirty="0"/>
              <a:t>eğitiminin değerini vurgulayan ve gittikçe büyüyen bir düşünce 1853 yılında Boston’da </a:t>
            </a:r>
            <a:r>
              <a:rPr lang="tr-TR" dirty="0" smtClean="0"/>
              <a:t>bir kanuna </a:t>
            </a:r>
            <a:r>
              <a:rPr lang="tr-TR" dirty="0"/>
              <a:t>yansımıştır. Bu kanuna göre ilkokullardaki bütün çocukların her gün belirli bir beden </a:t>
            </a:r>
            <a:r>
              <a:rPr lang="tr-TR" dirty="0" smtClean="0"/>
              <a:t>eğitimi sürecine </a:t>
            </a:r>
            <a:r>
              <a:rPr lang="tr-TR" dirty="0"/>
              <a:t>katılması karara bağlanmıştır. İlerleyen zamanlar da antrenörlerin eğitimli olmaması </a:t>
            </a:r>
            <a:r>
              <a:rPr lang="tr-TR" dirty="0" smtClean="0"/>
              <a:t>nedeniyle bu </a:t>
            </a:r>
            <a:r>
              <a:rPr lang="tr-TR" dirty="0"/>
              <a:t>kanun tam olarak uygulanamamıştır.</a:t>
            </a:r>
          </a:p>
        </p:txBody>
      </p:sp>
    </p:spTree>
    <p:extLst>
      <p:ext uri="{BB962C8B-B14F-4D97-AF65-F5344CB8AC3E}">
        <p14:creationId xmlns:p14="http://schemas.microsoft.com/office/powerpoint/2010/main" val="26023285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8856984" cy="6552728"/>
          </a:xfrm>
        </p:spPr>
        <p:txBody>
          <a:bodyPr>
            <a:normAutofit fontScale="85000" lnSpcReduction="20000"/>
          </a:bodyPr>
          <a:lstStyle/>
          <a:p>
            <a:pPr marL="0" indent="0" algn="just">
              <a:buNone/>
            </a:pPr>
            <a:r>
              <a:rPr lang="tr-TR" dirty="0"/>
              <a:t>1900’lü yılların başlangıcında beden eğitimi kademeli olarak, yabancı jimnastik </a:t>
            </a:r>
            <a:r>
              <a:rPr lang="tr-TR" dirty="0" smtClean="0"/>
              <a:t>sistemlerinden etkilenmiş </a:t>
            </a:r>
            <a:r>
              <a:rPr lang="tr-TR" dirty="0"/>
              <a:t>ve “yeni beden eğitimi” kavramı oluşmaya başlamıştır. 1910 yılında, </a:t>
            </a:r>
            <a:r>
              <a:rPr lang="tr-TR" dirty="0" err="1">
                <a:solidFill>
                  <a:srgbClr val="FF0000"/>
                </a:solidFill>
              </a:rPr>
              <a:t>Clark</a:t>
            </a:r>
            <a:r>
              <a:rPr lang="tr-TR" dirty="0">
                <a:solidFill>
                  <a:srgbClr val="FF0000"/>
                </a:solidFill>
              </a:rPr>
              <a:t> </a:t>
            </a:r>
            <a:r>
              <a:rPr lang="tr-TR" dirty="0" err="1" smtClean="0">
                <a:solidFill>
                  <a:srgbClr val="FF0000"/>
                </a:solidFill>
              </a:rPr>
              <a:t>Hetherington</a:t>
            </a:r>
            <a:r>
              <a:rPr lang="tr-TR" dirty="0" err="1" smtClean="0"/>
              <a:t>’un</a:t>
            </a:r>
            <a:r>
              <a:rPr lang="tr-TR" dirty="0" smtClean="0"/>
              <a:t> belirlediği </a:t>
            </a:r>
            <a:r>
              <a:rPr lang="tr-TR" dirty="0"/>
              <a:t>aşamalar beden eğitimi sistemi içerisinde büyük etkiler yaratmıştır. Aşağıda belirtilen </a:t>
            </a:r>
            <a:r>
              <a:rPr lang="tr-TR" dirty="0" smtClean="0"/>
              <a:t>dört aşama </a:t>
            </a:r>
            <a:r>
              <a:rPr lang="tr-TR" dirty="0" err="1"/>
              <a:t>Clark</a:t>
            </a:r>
            <a:r>
              <a:rPr lang="tr-TR" dirty="0"/>
              <a:t> </a:t>
            </a:r>
            <a:r>
              <a:rPr lang="tr-TR" dirty="0" err="1"/>
              <a:t>Hetherington</a:t>
            </a:r>
            <a:r>
              <a:rPr lang="tr-TR" dirty="0"/>
              <a:t> tarafından tanımlanmıştır.</a:t>
            </a:r>
          </a:p>
          <a:p>
            <a:pPr marL="0" indent="0" algn="just">
              <a:buNone/>
            </a:pPr>
            <a:r>
              <a:rPr lang="tr-TR" dirty="0" smtClean="0"/>
              <a:t>Bu </a:t>
            </a:r>
            <a:r>
              <a:rPr lang="tr-TR" dirty="0"/>
              <a:t>tanımlar</a:t>
            </a:r>
            <a:r>
              <a:rPr lang="tr-TR" dirty="0" smtClean="0"/>
              <a:t>;</a:t>
            </a:r>
          </a:p>
          <a:p>
            <a:pPr marL="0" indent="0" algn="just">
              <a:buNone/>
            </a:pPr>
            <a:endParaRPr lang="tr-TR" dirty="0"/>
          </a:p>
          <a:p>
            <a:pPr marL="0" indent="0" algn="just">
              <a:buNone/>
            </a:pPr>
            <a:r>
              <a:rPr lang="tr-TR" dirty="0">
                <a:solidFill>
                  <a:srgbClr val="FF0000"/>
                </a:solidFill>
              </a:rPr>
              <a:t>Organik Eğitim</a:t>
            </a:r>
            <a:r>
              <a:rPr lang="tr-TR" dirty="0"/>
              <a:t>: Zindeliği geliştiren süreçtir. Bu süreç fiziksel gelişimin yanında beslenmenin gerekli</a:t>
            </a:r>
          </a:p>
          <a:p>
            <a:pPr marL="0" indent="0" algn="just">
              <a:buNone/>
            </a:pPr>
            <a:r>
              <a:rPr lang="tr-TR" dirty="0"/>
              <a:t>olduğunu ifade eder</a:t>
            </a:r>
            <a:r>
              <a:rPr lang="tr-TR" dirty="0" smtClean="0"/>
              <a:t>.</a:t>
            </a:r>
          </a:p>
          <a:p>
            <a:pPr marL="0" indent="0" algn="just">
              <a:buNone/>
            </a:pPr>
            <a:endParaRPr lang="tr-TR" dirty="0"/>
          </a:p>
          <a:p>
            <a:pPr marL="0" indent="0" algn="just">
              <a:buNone/>
            </a:pPr>
            <a:r>
              <a:rPr lang="tr-TR" dirty="0" err="1">
                <a:solidFill>
                  <a:srgbClr val="FF0000"/>
                </a:solidFill>
              </a:rPr>
              <a:t>Psiko</a:t>
            </a:r>
            <a:r>
              <a:rPr lang="tr-TR" dirty="0">
                <a:solidFill>
                  <a:srgbClr val="FF0000"/>
                </a:solidFill>
              </a:rPr>
              <a:t> motor Eğitim</a:t>
            </a:r>
            <a:r>
              <a:rPr lang="tr-TR" dirty="0"/>
              <a:t>: Sinir, kaslara dayalı güç ve öğrenmeyi geliştiren süreçtir</a:t>
            </a:r>
            <a:r>
              <a:rPr lang="tr-TR" dirty="0" smtClean="0"/>
              <a:t>.</a:t>
            </a:r>
          </a:p>
          <a:p>
            <a:pPr marL="0" indent="0" algn="just">
              <a:buNone/>
            </a:pPr>
            <a:endParaRPr lang="tr-TR" dirty="0"/>
          </a:p>
          <a:p>
            <a:pPr marL="0" indent="0" algn="just">
              <a:buNone/>
            </a:pPr>
            <a:r>
              <a:rPr lang="tr-TR" dirty="0">
                <a:solidFill>
                  <a:srgbClr val="FF0000"/>
                </a:solidFill>
              </a:rPr>
              <a:t>Karakter Eğitimi</a:t>
            </a:r>
            <a:r>
              <a:rPr lang="tr-TR" dirty="0"/>
              <a:t>: Ahlaki, sosyal ve ruhsal gücün gelişimini vurgulayan süreçtir</a:t>
            </a:r>
            <a:r>
              <a:rPr lang="tr-TR" dirty="0" smtClean="0"/>
              <a:t>.</a:t>
            </a:r>
          </a:p>
          <a:p>
            <a:pPr marL="0" indent="0" algn="just">
              <a:buNone/>
            </a:pPr>
            <a:endParaRPr lang="tr-TR" dirty="0"/>
          </a:p>
          <a:p>
            <a:pPr marL="0" indent="0" algn="just">
              <a:buNone/>
            </a:pPr>
            <a:r>
              <a:rPr lang="tr-TR" dirty="0">
                <a:solidFill>
                  <a:srgbClr val="FF0000"/>
                </a:solidFill>
              </a:rPr>
              <a:t>Zeka Eğitimi</a:t>
            </a:r>
            <a:r>
              <a:rPr lang="tr-TR" dirty="0"/>
              <a:t>: Çocuk yaparak öğrenir, özellikle oyun oynayarak. Bu süreç çocuğun fiziksel</a:t>
            </a:r>
          </a:p>
          <a:p>
            <a:pPr marL="0" indent="0" algn="just">
              <a:buNone/>
            </a:pPr>
            <a:r>
              <a:rPr lang="tr-TR" dirty="0"/>
              <a:t>gelişiminin yanında zihinsel gelişimi de esas alır.</a:t>
            </a:r>
          </a:p>
        </p:txBody>
      </p:sp>
    </p:spTree>
    <p:extLst>
      <p:ext uri="{BB962C8B-B14F-4D97-AF65-F5344CB8AC3E}">
        <p14:creationId xmlns:p14="http://schemas.microsoft.com/office/powerpoint/2010/main" val="26440002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435280" cy="6063952"/>
          </a:xfrm>
        </p:spPr>
        <p:txBody>
          <a:bodyPr/>
          <a:lstStyle/>
          <a:p>
            <a:pPr marL="0" indent="0" algn="just">
              <a:buNone/>
            </a:pPr>
            <a:endParaRPr lang="tr-TR" dirty="0" smtClean="0"/>
          </a:p>
          <a:p>
            <a:pPr marL="0" indent="0" algn="just">
              <a:buNone/>
            </a:pPr>
            <a:endParaRPr lang="tr-TR" dirty="0"/>
          </a:p>
          <a:p>
            <a:pPr marL="0" indent="0" algn="just">
              <a:buNone/>
            </a:pPr>
            <a:r>
              <a:rPr lang="tr-TR" dirty="0" smtClean="0"/>
              <a:t>20.yüzyılın </a:t>
            </a:r>
            <a:r>
              <a:rPr lang="tr-TR" dirty="0"/>
              <a:t>başlangıcından itibaren </a:t>
            </a:r>
            <a:r>
              <a:rPr lang="tr-TR" dirty="0" smtClean="0"/>
              <a:t>okullarda öğretim </a:t>
            </a:r>
            <a:r>
              <a:rPr lang="tr-TR" dirty="0"/>
              <a:t>içeriği ve metotlarında değişimler meydana gelmiştir. </a:t>
            </a:r>
            <a:r>
              <a:rPr lang="tr-TR" dirty="0" err="1"/>
              <a:t>Thorn</a:t>
            </a:r>
            <a:r>
              <a:rPr lang="tr-TR" dirty="0"/>
              <a:t> ve </a:t>
            </a:r>
            <a:r>
              <a:rPr lang="tr-TR" dirty="0" err="1"/>
              <a:t>Gestalt</a:t>
            </a:r>
            <a:r>
              <a:rPr lang="tr-TR" dirty="0"/>
              <a:t> tarafından sunulan </a:t>
            </a:r>
            <a:r>
              <a:rPr lang="tr-TR" dirty="0" smtClean="0"/>
              <a:t>yeni teoriler</a:t>
            </a:r>
            <a:r>
              <a:rPr lang="tr-TR" dirty="0"/>
              <a:t>, öğretim alanında büyük değişikliklere yol açmıştır. Özellikle 1930 ve 1940’lı yıllarda, </a:t>
            </a:r>
            <a:r>
              <a:rPr lang="tr-TR" dirty="0" err="1" smtClean="0"/>
              <a:t>Dewey’in</a:t>
            </a:r>
            <a:r>
              <a:rPr lang="tr-TR" dirty="0" smtClean="0"/>
              <a:t> etkisi </a:t>
            </a:r>
            <a:r>
              <a:rPr lang="tr-TR" dirty="0"/>
              <a:t>eğitim felsefesinde önemli değişiklikler yaratmıştır. Bunun sonucu da beden eğitimi öğretimini </a:t>
            </a:r>
            <a:r>
              <a:rPr lang="tr-TR" dirty="0" smtClean="0"/>
              <a:t>ve içeriğini </a:t>
            </a:r>
            <a:r>
              <a:rPr lang="tr-TR" dirty="0"/>
              <a:t>etkilemiştir. Jimnastik çalışmaları neredeyse tamamen kaldırılmış ve oyunlara daha fazla </a:t>
            </a:r>
            <a:r>
              <a:rPr lang="tr-TR" dirty="0" smtClean="0"/>
              <a:t>yer verilmiştir</a:t>
            </a:r>
            <a:r>
              <a:rPr lang="tr-TR" dirty="0"/>
              <a:t>.</a:t>
            </a:r>
          </a:p>
        </p:txBody>
      </p:sp>
    </p:spTree>
    <p:extLst>
      <p:ext uri="{BB962C8B-B14F-4D97-AF65-F5344CB8AC3E}">
        <p14:creationId xmlns:p14="http://schemas.microsoft.com/office/powerpoint/2010/main" val="2243398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064896" cy="6264696"/>
          </a:xfrm>
        </p:spPr>
        <p:txBody>
          <a:bodyPr>
            <a:normAutofit lnSpcReduction="10000"/>
          </a:bodyPr>
          <a:lstStyle/>
          <a:p>
            <a:pPr marL="0" indent="0" algn="just">
              <a:buNone/>
            </a:pPr>
            <a:endParaRPr lang="tr-TR" dirty="0" smtClean="0"/>
          </a:p>
          <a:p>
            <a:pPr marL="0" indent="0" algn="just">
              <a:buNone/>
            </a:pPr>
            <a:r>
              <a:rPr lang="tr-TR" dirty="0" smtClean="0"/>
              <a:t>1940 </a:t>
            </a:r>
            <a:r>
              <a:rPr lang="tr-TR" dirty="0"/>
              <a:t>yıllarının başından 1960 yıllarının sonuna </a:t>
            </a:r>
            <a:r>
              <a:rPr lang="tr-TR" dirty="0" smtClean="0"/>
              <a:t>kadar beden </a:t>
            </a:r>
            <a:r>
              <a:rPr lang="tr-TR" dirty="0"/>
              <a:t>eğitimi programlarında gerçek </a:t>
            </a:r>
            <a:r>
              <a:rPr lang="tr-TR" dirty="0" smtClean="0"/>
              <a:t>değişimler meydana </a:t>
            </a:r>
            <a:r>
              <a:rPr lang="tr-TR" dirty="0"/>
              <a:t>gelmiştir. Amerika Birleşik Devletleri’ndeki fiziksel eğitimin başlangıcı dar kalıplı ve </a:t>
            </a:r>
            <a:r>
              <a:rPr lang="tr-TR" dirty="0" err="1" smtClean="0"/>
              <a:t>formal</a:t>
            </a:r>
            <a:r>
              <a:rPr lang="tr-TR" dirty="0" smtClean="0"/>
              <a:t> olmayan </a:t>
            </a:r>
            <a:r>
              <a:rPr lang="tr-TR" dirty="0"/>
              <a:t>düzeydeydi. Birçok Avrupa ülkesi (özellikle Almanya, İsveç ve Danimarka) kendi </a:t>
            </a:r>
            <a:r>
              <a:rPr lang="tr-TR" dirty="0" smtClean="0"/>
              <a:t>ihtiyaçlarına göre </a:t>
            </a:r>
            <a:r>
              <a:rPr lang="tr-TR" dirty="0"/>
              <a:t>hızları belirlenmiş programlar hazırlarken, sömürgecilerle Amerika’ya hiçbir beden eğitimi </a:t>
            </a:r>
            <a:r>
              <a:rPr lang="tr-TR" dirty="0" smtClean="0"/>
              <a:t>sistemi gelmemiştir</a:t>
            </a:r>
            <a:r>
              <a:rPr lang="tr-TR" dirty="0"/>
              <a:t>. </a:t>
            </a:r>
            <a:endParaRPr lang="tr-TR" dirty="0" smtClean="0"/>
          </a:p>
          <a:p>
            <a:pPr marL="0" indent="0" algn="just">
              <a:buNone/>
            </a:pPr>
            <a:endParaRPr lang="tr-TR" dirty="0"/>
          </a:p>
          <a:p>
            <a:pPr marL="0" indent="0" algn="just">
              <a:buNone/>
            </a:pPr>
            <a:r>
              <a:rPr lang="tr-TR" dirty="0" smtClean="0"/>
              <a:t>Hollandalılar </a:t>
            </a:r>
            <a:r>
              <a:rPr lang="tr-TR" dirty="0"/>
              <a:t>(New </a:t>
            </a:r>
            <a:r>
              <a:rPr lang="tr-TR" dirty="0" err="1"/>
              <a:t>York’da</a:t>
            </a:r>
            <a:r>
              <a:rPr lang="tr-TR" dirty="0"/>
              <a:t> yaşayan) ve İngilizler (</a:t>
            </a:r>
            <a:r>
              <a:rPr lang="tr-TR" dirty="0" err="1"/>
              <a:t>Vircinya’da</a:t>
            </a:r>
            <a:r>
              <a:rPr lang="tr-TR" dirty="0"/>
              <a:t> yaşayan) </a:t>
            </a:r>
            <a:r>
              <a:rPr lang="tr-TR" dirty="0" smtClean="0"/>
              <a:t>dinlendirici aktiviteleri </a:t>
            </a:r>
            <a:r>
              <a:rPr lang="tr-TR" dirty="0"/>
              <a:t>desteklemişlerdir. Dinlenmeye yönelik fiziksel eğitimi desteklemek amacıyla kurulmuş </a:t>
            </a:r>
            <a:r>
              <a:rPr lang="tr-TR" dirty="0" smtClean="0"/>
              <a:t>ilk kayıtlı </a:t>
            </a:r>
            <a:r>
              <a:rPr lang="tr-TR" dirty="0"/>
              <a:t>okul </a:t>
            </a:r>
            <a:r>
              <a:rPr lang="tr-TR" dirty="0" err="1"/>
              <a:t>Massachusset’teki</a:t>
            </a:r>
            <a:r>
              <a:rPr lang="tr-TR" dirty="0"/>
              <a:t> </a:t>
            </a:r>
            <a:r>
              <a:rPr lang="tr-TR" dirty="0" err="1"/>
              <a:t>Samuel</a:t>
            </a:r>
            <a:r>
              <a:rPr lang="tr-TR" dirty="0"/>
              <a:t> </a:t>
            </a:r>
            <a:r>
              <a:rPr lang="tr-TR" dirty="0" err="1"/>
              <a:t>Moody’s</a:t>
            </a:r>
            <a:r>
              <a:rPr lang="tr-TR" dirty="0"/>
              <a:t> </a:t>
            </a:r>
            <a:r>
              <a:rPr lang="tr-TR" dirty="0" err="1"/>
              <a:t>Summer</a:t>
            </a:r>
            <a:r>
              <a:rPr lang="tr-TR" dirty="0"/>
              <a:t> </a:t>
            </a:r>
            <a:r>
              <a:rPr lang="tr-TR" dirty="0" err="1"/>
              <a:t>School’dur</a:t>
            </a:r>
            <a:r>
              <a:rPr lang="tr-TR" dirty="0"/>
              <a:t>.</a:t>
            </a:r>
          </a:p>
        </p:txBody>
      </p:sp>
    </p:spTree>
    <p:extLst>
      <p:ext uri="{BB962C8B-B14F-4D97-AF65-F5344CB8AC3E}">
        <p14:creationId xmlns:p14="http://schemas.microsoft.com/office/powerpoint/2010/main" val="4003726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492664"/>
          </a:xfrm>
        </p:spPr>
        <p:txBody>
          <a:bodyPr>
            <a:normAutofit fontScale="90000"/>
          </a:bodyPr>
          <a:lstStyle/>
          <a:p>
            <a:pPr algn="ctr"/>
            <a:r>
              <a:rPr lang="tr-TR" sz="3600" dirty="0">
                <a:solidFill>
                  <a:srgbClr val="FF0000"/>
                </a:solidFill>
              </a:rPr>
              <a:t>İLK ÇAĞLARDA SPOR</a:t>
            </a:r>
          </a:p>
        </p:txBody>
      </p:sp>
      <p:sp>
        <p:nvSpPr>
          <p:cNvPr id="3" name="İçerik Yer Tutucusu 2"/>
          <p:cNvSpPr>
            <a:spLocks noGrp="1"/>
          </p:cNvSpPr>
          <p:nvPr>
            <p:ph idx="1"/>
          </p:nvPr>
        </p:nvSpPr>
        <p:spPr>
          <a:xfrm>
            <a:off x="179512" y="692696"/>
            <a:ext cx="8856984" cy="5976664"/>
          </a:xfrm>
        </p:spPr>
        <p:txBody>
          <a:bodyPr>
            <a:normAutofit fontScale="85000" lnSpcReduction="10000"/>
          </a:bodyPr>
          <a:lstStyle/>
          <a:p>
            <a:pPr marL="0" indent="0" algn="just">
              <a:buNone/>
            </a:pPr>
            <a:r>
              <a:rPr lang="tr-TR" dirty="0">
                <a:solidFill>
                  <a:srgbClr val="FF0000"/>
                </a:solidFill>
              </a:rPr>
              <a:t>Çinliler</a:t>
            </a:r>
            <a:r>
              <a:rPr lang="tr-TR" dirty="0"/>
              <a:t>, sakin bir yaşama önem vermişler </a:t>
            </a:r>
            <a:r>
              <a:rPr lang="tr-TR" dirty="0" smtClean="0"/>
              <a:t>ve insanlardaki </a:t>
            </a:r>
            <a:r>
              <a:rPr lang="tr-TR" dirty="0"/>
              <a:t>hareketsiz yaşamın birçok hastalığa neden olduğuna inanmışlardır. Bu </a:t>
            </a:r>
            <a:r>
              <a:rPr lang="tr-TR" dirty="0" smtClean="0"/>
              <a:t>hastalıklardan kurtulmak </a:t>
            </a:r>
            <a:r>
              <a:rPr lang="tr-TR" dirty="0"/>
              <a:t>için de nefes çalışmaları yapmışlardır. Bu nefes çalışmaları ile birlikte bükülme, duruş </a:t>
            </a:r>
            <a:r>
              <a:rPr lang="tr-TR" dirty="0" smtClean="0"/>
              <a:t>ve uzanma </a:t>
            </a:r>
            <a:r>
              <a:rPr lang="tr-TR" dirty="0"/>
              <a:t>hareketlerinden oluşan tıbbi </a:t>
            </a:r>
            <a:r>
              <a:rPr lang="tr-TR" dirty="0" err="1"/>
              <a:t>cimnastikle</a:t>
            </a:r>
            <a:r>
              <a:rPr lang="tr-TR" dirty="0"/>
              <a:t> uğraşmışlardır. </a:t>
            </a:r>
            <a:endParaRPr lang="tr-TR" dirty="0" smtClean="0"/>
          </a:p>
          <a:p>
            <a:pPr marL="0" indent="0" algn="just">
              <a:buNone/>
            </a:pPr>
            <a:endParaRPr lang="tr-TR" dirty="0"/>
          </a:p>
          <a:p>
            <a:pPr marL="0" indent="0" algn="just">
              <a:buNone/>
            </a:pPr>
            <a:r>
              <a:rPr lang="tr-TR" dirty="0" smtClean="0">
                <a:solidFill>
                  <a:srgbClr val="FF0000"/>
                </a:solidFill>
              </a:rPr>
              <a:t>Hindistan</a:t>
            </a:r>
            <a:r>
              <a:rPr lang="tr-TR" dirty="0" smtClean="0"/>
              <a:t>’da</a:t>
            </a:r>
            <a:r>
              <a:rPr lang="tr-TR" dirty="0"/>
              <a:t>, insanlar </a:t>
            </a:r>
            <a:r>
              <a:rPr lang="tr-TR" dirty="0" smtClean="0"/>
              <a:t>fiziksel hareketlerden </a:t>
            </a:r>
            <a:r>
              <a:rPr lang="tr-TR" dirty="0"/>
              <a:t>çok ruh ile ilgilenmişlerdir. Yoga, meditasyon ve nefes düzenleme çalışmalarını din </a:t>
            </a:r>
            <a:r>
              <a:rPr lang="tr-TR" dirty="0" smtClean="0"/>
              <a:t>ile ilişkilendirip </a:t>
            </a:r>
            <a:r>
              <a:rPr lang="tr-TR" dirty="0"/>
              <a:t>beden ve zihni disipline etmek için yapmışlardır. Aynı zaman da eski Hindistanlılar </a:t>
            </a:r>
            <a:r>
              <a:rPr lang="tr-TR" dirty="0" smtClean="0"/>
              <a:t>top fırlatma</a:t>
            </a:r>
            <a:r>
              <a:rPr lang="tr-TR" dirty="0"/>
              <a:t>, at ve fil yarışları, güreş, boks, dans gibi etkinliklere de katılmışlardır.</a:t>
            </a:r>
          </a:p>
          <a:p>
            <a:pPr marL="0" indent="0" algn="just">
              <a:buNone/>
            </a:pPr>
            <a:endParaRPr lang="tr-TR" dirty="0" smtClean="0"/>
          </a:p>
          <a:p>
            <a:pPr marL="0" indent="0" algn="just">
              <a:buNone/>
            </a:pPr>
            <a:r>
              <a:rPr lang="tr-TR" dirty="0" smtClean="0"/>
              <a:t>En </a:t>
            </a:r>
            <a:r>
              <a:rPr lang="tr-TR" dirty="0"/>
              <a:t>eski devirlerde spor etkinliklerinin ilk olarak M.Ö. 5000 yıllarında </a:t>
            </a:r>
            <a:r>
              <a:rPr lang="tr-TR" dirty="0" err="1"/>
              <a:t>Sümerler’de</a:t>
            </a:r>
            <a:r>
              <a:rPr lang="tr-TR" dirty="0"/>
              <a:t> görüldüğü </a:t>
            </a:r>
            <a:r>
              <a:rPr lang="tr-TR" dirty="0" smtClean="0"/>
              <a:t>kabul edilmektedir</a:t>
            </a:r>
            <a:r>
              <a:rPr lang="tr-TR" dirty="0"/>
              <a:t>. </a:t>
            </a:r>
            <a:r>
              <a:rPr lang="tr-TR" dirty="0">
                <a:solidFill>
                  <a:srgbClr val="FF0000"/>
                </a:solidFill>
              </a:rPr>
              <a:t>Sümerler</a:t>
            </a:r>
            <a:r>
              <a:rPr lang="tr-TR" dirty="0"/>
              <a:t> at besleyen ve ata iyi binen bir halk olarak bilinmektedir. İki tekerlekli </a:t>
            </a:r>
            <a:r>
              <a:rPr lang="tr-TR" dirty="0" smtClean="0"/>
              <a:t>ve sürücüsü </a:t>
            </a:r>
            <a:r>
              <a:rPr lang="tr-TR" dirty="0"/>
              <a:t>ayakta bulunan yarış arabasının Sümerler tarafından kullanıldığı ve bunlarla ilgili </a:t>
            </a:r>
            <a:r>
              <a:rPr lang="tr-TR" dirty="0" smtClean="0"/>
              <a:t>yarışların yapıldığı </a:t>
            </a:r>
            <a:r>
              <a:rPr lang="tr-TR" dirty="0"/>
              <a:t>bilinmektedir. </a:t>
            </a:r>
            <a:endParaRPr lang="tr-TR" dirty="0" smtClean="0"/>
          </a:p>
          <a:p>
            <a:pPr marL="0" indent="0" algn="just">
              <a:buNone/>
            </a:pPr>
            <a:endParaRPr lang="tr-TR" dirty="0" smtClean="0"/>
          </a:p>
        </p:txBody>
      </p:sp>
    </p:spTree>
    <p:extLst>
      <p:ext uri="{BB962C8B-B14F-4D97-AF65-F5344CB8AC3E}">
        <p14:creationId xmlns:p14="http://schemas.microsoft.com/office/powerpoint/2010/main" val="3913642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507288" cy="6063952"/>
          </a:xfrm>
        </p:spPr>
        <p:txBody>
          <a:bodyPr>
            <a:normAutofit lnSpcReduction="10000"/>
          </a:bodyPr>
          <a:lstStyle/>
          <a:p>
            <a:pPr marL="0" indent="0" algn="just">
              <a:buNone/>
            </a:pPr>
            <a:r>
              <a:rPr lang="tr-TR" dirty="0">
                <a:solidFill>
                  <a:srgbClr val="FF0000"/>
                </a:solidFill>
              </a:rPr>
              <a:t>Asur- </a:t>
            </a:r>
            <a:r>
              <a:rPr lang="tr-TR" dirty="0" err="1">
                <a:solidFill>
                  <a:srgbClr val="FF0000"/>
                </a:solidFill>
              </a:rPr>
              <a:t>Babilliler</a:t>
            </a:r>
            <a:r>
              <a:rPr lang="tr-TR" dirty="0"/>
              <a:t>, vücut hareketlerini askeri becerileri geliştirmek amacıyla yapmışlardır. </a:t>
            </a:r>
            <a:r>
              <a:rPr lang="tr-TR" dirty="0" err="1"/>
              <a:t>Asur’lular</a:t>
            </a:r>
            <a:r>
              <a:rPr lang="tr-TR" dirty="0"/>
              <a:t> boks, güreş ve yüzme sporu ile daha çok ilgilenmişlerdir. Etiler, savaşçı bir uygarlık olduğu için, Etiler’de de savaş arabaları görülmektedir. Bu arabaları hem savaşta hem de yarış arabası olarak kullandıkları bilinmektedir. </a:t>
            </a:r>
          </a:p>
          <a:p>
            <a:pPr marL="0" indent="0" algn="just">
              <a:buNone/>
            </a:pPr>
            <a:endParaRPr lang="tr-TR" dirty="0"/>
          </a:p>
          <a:p>
            <a:pPr marL="0" indent="0" algn="just">
              <a:buNone/>
            </a:pPr>
            <a:r>
              <a:rPr lang="tr-TR" dirty="0">
                <a:solidFill>
                  <a:srgbClr val="FF0000"/>
                </a:solidFill>
              </a:rPr>
              <a:t>Mısırlılar</a:t>
            </a:r>
            <a:r>
              <a:rPr lang="tr-TR" dirty="0"/>
              <a:t>da vücut kültürü; jimnastik hareketleri, oyunlar, boks, güreş, sopa eskrimi, su sporları ve dans ile ilgili etkinlikleri içermektedir. </a:t>
            </a:r>
          </a:p>
          <a:p>
            <a:pPr marL="0" indent="0" algn="just">
              <a:buNone/>
            </a:pPr>
            <a:endParaRPr lang="tr-TR" dirty="0"/>
          </a:p>
          <a:p>
            <a:pPr marL="0" indent="0" algn="just">
              <a:buNone/>
            </a:pPr>
            <a:r>
              <a:rPr lang="tr-TR" dirty="0" err="1">
                <a:solidFill>
                  <a:srgbClr val="FF0000"/>
                </a:solidFill>
              </a:rPr>
              <a:t>Yahudiler</a:t>
            </a:r>
            <a:r>
              <a:rPr lang="tr-TR" dirty="0" err="1"/>
              <a:t>’de</a:t>
            </a:r>
            <a:r>
              <a:rPr lang="tr-TR" dirty="0"/>
              <a:t> ise özellikle yüzme babaların çocuklarına öğretmek zorunda olduğu önemli işlerden birisiydi. Ağırlık kaldırma, taş fırlatma ve ok atma sporları Yahudilerde yapılan sporlardandır.</a:t>
            </a:r>
          </a:p>
          <a:p>
            <a:pPr marL="0" indent="0" algn="just">
              <a:buNone/>
            </a:pPr>
            <a:endParaRPr lang="tr-TR" dirty="0"/>
          </a:p>
        </p:txBody>
      </p:sp>
    </p:spTree>
    <p:extLst>
      <p:ext uri="{BB962C8B-B14F-4D97-AF65-F5344CB8AC3E}">
        <p14:creationId xmlns:p14="http://schemas.microsoft.com/office/powerpoint/2010/main" val="1121574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856984" cy="6552728"/>
          </a:xfrm>
        </p:spPr>
        <p:txBody>
          <a:bodyPr>
            <a:normAutofit fontScale="77500" lnSpcReduction="20000"/>
          </a:bodyPr>
          <a:lstStyle/>
          <a:p>
            <a:pPr marL="0" indent="0" algn="just">
              <a:buNone/>
            </a:pPr>
            <a:r>
              <a:rPr lang="tr-TR" dirty="0">
                <a:solidFill>
                  <a:srgbClr val="FF0000"/>
                </a:solidFill>
              </a:rPr>
              <a:t>Yunanlılar</a:t>
            </a:r>
            <a:r>
              <a:rPr lang="tr-TR" dirty="0"/>
              <a:t>, Sümer, Eti, Asur-Babil, Mısır hatta Girit ve </a:t>
            </a:r>
            <a:r>
              <a:rPr lang="tr-TR" dirty="0" err="1"/>
              <a:t>Myken</a:t>
            </a:r>
            <a:r>
              <a:rPr lang="tr-TR" dirty="0"/>
              <a:t> kültürlerinin artık uygarlıklarının </a:t>
            </a:r>
            <a:r>
              <a:rPr lang="tr-TR" dirty="0" smtClean="0"/>
              <a:t>son aşamasına </a:t>
            </a:r>
            <a:r>
              <a:rPr lang="tr-TR" dirty="0"/>
              <a:t>vardıkları, ya da tarihten silinmiş bulundukları bir çağda, tarihin aydınlığına </a:t>
            </a:r>
            <a:r>
              <a:rPr lang="tr-TR" dirty="0" smtClean="0"/>
              <a:t>çıkmışlardır. Jimnastik</a:t>
            </a:r>
            <a:r>
              <a:rPr lang="tr-TR" dirty="0"/>
              <a:t>, diğer adıyla vücut eğitimi Yunanlılar için çok önemliydi. Jimnastik </a:t>
            </a:r>
            <a:r>
              <a:rPr lang="tr-TR" dirty="0" err="1"/>
              <a:t>yunanlılar</a:t>
            </a:r>
            <a:r>
              <a:rPr lang="tr-TR" dirty="0"/>
              <a:t> için </a:t>
            </a:r>
            <a:r>
              <a:rPr lang="tr-TR" dirty="0" smtClean="0"/>
              <a:t>vücuda güzellik </a:t>
            </a:r>
            <a:r>
              <a:rPr lang="tr-TR" dirty="0"/>
              <a:t>ve güç kazandırmak üzere yerine getirilmesi gereken ahlaki bir ödev olduğu bilinmektedir. </a:t>
            </a:r>
            <a:r>
              <a:rPr lang="tr-TR" dirty="0" smtClean="0"/>
              <a:t>Bu yüzden </a:t>
            </a:r>
            <a:r>
              <a:rPr lang="tr-TR" dirty="0"/>
              <a:t>Yunan uygarlığının bütün devirlerinde devlet adamları, filozoflar ve din adamları bu </a:t>
            </a:r>
            <a:r>
              <a:rPr lang="tr-TR" dirty="0" smtClean="0"/>
              <a:t>alanda üstüne </a:t>
            </a:r>
            <a:r>
              <a:rPr lang="tr-TR" dirty="0"/>
              <a:t>düşen görevleri yerine getirmişlerdir. Devlet Jimnastiği dinsel nitelikteki bayramlara ve </a:t>
            </a:r>
            <a:r>
              <a:rPr lang="tr-TR" dirty="0" smtClean="0"/>
              <a:t>şenliklere sokmakla </a:t>
            </a:r>
            <a:r>
              <a:rPr lang="tr-TR" dirty="0"/>
              <a:t>kalmamış aynı zamanda jimnastiğe geleneksel bir kutsallık kazandırmıştır. </a:t>
            </a:r>
            <a:endParaRPr lang="tr-TR" dirty="0" smtClean="0"/>
          </a:p>
          <a:p>
            <a:pPr marL="0" indent="0" algn="just">
              <a:buNone/>
            </a:pPr>
            <a:endParaRPr lang="tr-TR" dirty="0"/>
          </a:p>
          <a:p>
            <a:pPr marL="0" indent="0" algn="just">
              <a:buNone/>
            </a:pPr>
            <a:r>
              <a:rPr lang="tr-TR" dirty="0" smtClean="0">
                <a:solidFill>
                  <a:srgbClr val="FF0000"/>
                </a:solidFill>
              </a:rPr>
              <a:t>Ispartalılar</a:t>
            </a:r>
            <a:r>
              <a:rPr lang="tr-TR" dirty="0" smtClean="0"/>
              <a:t>da, bütün </a:t>
            </a:r>
            <a:r>
              <a:rPr lang="tr-TR" dirty="0"/>
              <a:t>Yunan sitelerinin ilk siyasal önderi olarak beden eğitimi çalışmaları, savaşa hazırlık </a:t>
            </a:r>
            <a:r>
              <a:rPr lang="tr-TR" dirty="0" smtClean="0"/>
              <a:t>yönünde olmuştur</a:t>
            </a:r>
            <a:r>
              <a:rPr lang="tr-TR" dirty="0"/>
              <a:t>. Ispartalılarda çocuklar yedi yaşından itibaren eğitime alındığı yazılmaktadır. Burada en </a:t>
            </a:r>
            <a:r>
              <a:rPr lang="tr-TR" dirty="0" smtClean="0"/>
              <a:t>önemli yeri </a:t>
            </a:r>
            <a:r>
              <a:rPr lang="tr-TR" dirty="0"/>
              <a:t>koşuların aldığı bildirilmektedir. Bunun yanında disk, cirit atma, eskrim, boks, güreş ve top </a:t>
            </a:r>
            <a:r>
              <a:rPr lang="tr-TR" dirty="0" smtClean="0"/>
              <a:t>oyunları ile </a:t>
            </a:r>
            <a:r>
              <a:rPr lang="tr-TR" dirty="0"/>
              <a:t>de gençlerin her yönü ile yetiştirilmeleri sağlanmaktaydı. Çocuklara erken yaşlardan itibaren </a:t>
            </a:r>
            <a:r>
              <a:rPr lang="tr-TR" dirty="0" smtClean="0"/>
              <a:t>ritmik jimnastik </a:t>
            </a:r>
            <a:r>
              <a:rPr lang="tr-TR" dirty="0"/>
              <a:t>ve dans öğretildiği kaynaklarda belirtilmektedir. Savaşlara şarkı söyleyerek gitmekteydiler.</a:t>
            </a:r>
          </a:p>
          <a:p>
            <a:pPr marL="0" indent="0" algn="just">
              <a:buNone/>
            </a:pPr>
            <a:endParaRPr lang="tr-TR" dirty="0" smtClean="0"/>
          </a:p>
          <a:p>
            <a:pPr marL="0" indent="0" algn="just">
              <a:buNone/>
            </a:pPr>
            <a:r>
              <a:rPr lang="tr-TR" dirty="0" smtClean="0">
                <a:solidFill>
                  <a:srgbClr val="FF0000"/>
                </a:solidFill>
              </a:rPr>
              <a:t>Romalılar</a:t>
            </a:r>
            <a:r>
              <a:rPr lang="tr-TR" dirty="0"/>
              <a:t>, vücut kültürünü askerliğe ve savaşa hazırlık olarak yapmışlardır. Eskrim, binicilik, </a:t>
            </a:r>
            <a:r>
              <a:rPr lang="tr-TR" dirty="0" smtClean="0"/>
              <a:t>mızrak atma</a:t>
            </a:r>
            <a:r>
              <a:rPr lang="tr-TR" dirty="0"/>
              <a:t>, yüzme, boks, güreş ve askeri teçhizatla yürüyüşler Romalılarda askerliğe ve savaşa </a:t>
            </a:r>
            <a:r>
              <a:rPr lang="tr-TR" dirty="0" smtClean="0"/>
              <a:t>hazırlayıcı etkinliklerdir</a:t>
            </a:r>
            <a:r>
              <a:rPr lang="tr-TR" dirty="0"/>
              <a:t>. Romalılar gladyatör kavgaları, vahşi hayvanlarla mücadele gibi etkinliklere katılmışlardır.</a:t>
            </a:r>
          </a:p>
        </p:txBody>
      </p:sp>
    </p:spTree>
    <p:extLst>
      <p:ext uri="{BB962C8B-B14F-4D97-AF65-F5344CB8AC3E}">
        <p14:creationId xmlns:p14="http://schemas.microsoft.com/office/powerpoint/2010/main" val="85464966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1394</Words>
  <Application>Microsoft Office PowerPoint</Application>
  <PresentationFormat>Ekran Gösterisi (4:3)</PresentationFormat>
  <Paragraphs>73</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Ofis Teması</vt:lpstr>
      <vt:lpstr>PowerPoint Sunusu</vt:lpstr>
      <vt:lpstr>SPORUN TARİHSEL GELİŞİMİ</vt:lpstr>
      <vt:lpstr>İLK İNSAN ve SPOR</vt:lpstr>
      <vt:lpstr>PowerPoint Sunusu</vt:lpstr>
      <vt:lpstr>BEDEN EĞİTİMİ VE SPORUN TARİHSEL GELİŞİMİ</vt:lpstr>
      <vt:lpstr>PowerPoint Sunusu</vt:lpstr>
      <vt:lpstr>PowerPoint Sunusu</vt:lpstr>
      <vt:lpstr>PowerPoint Sunusu</vt:lpstr>
      <vt:lpstr>PowerPoint Sunusu</vt:lpstr>
      <vt:lpstr>PowerPoint Sunusu</vt:lpstr>
      <vt:lpstr>PowerPoint Sunusu</vt:lpstr>
      <vt:lpstr>PowerPoint Sunusu</vt:lpstr>
      <vt:lpstr>PowerPoint Sunusu</vt:lpstr>
      <vt:lpstr>İLK ÇAĞLARDA SPOR</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HUKUKA GİRİŞ</dc:title>
  <dc:creator>erol hoca</dc:creator>
  <cp:lastModifiedBy>erol hoca</cp:lastModifiedBy>
  <cp:revision>3</cp:revision>
  <dcterms:created xsi:type="dcterms:W3CDTF">2020-01-27T09:50:58Z</dcterms:created>
  <dcterms:modified xsi:type="dcterms:W3CDTF">2020-01-28T09:14:27Z</dcterms:modified>
</cp:coreProperties>
</file>