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8459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90089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32109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34111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D26F67D-83F6-4EA8-993E-2963FD2B4F5E}" type="datetimeFigureOut">
              <a:rPr lang="tr-TR" smtClean="0"/>
              <a:t>28.01.2020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77683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D26F67D-83F6-4EA8-993E-2963FD2B4F5E}" type="datetimeFigureOut">
              <a:rPr lang="tr-TR" smtClean="0"/>
              <a:t>28.01.2020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49426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D26F67D-83F6-4EA8-993E-2963FD2B4F5E}" type="datetimeFigureOut">
              <a:rPr lang="tr-TR" smtClean="0"/>
              <a:t>28.01.2020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812521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755916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25064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3346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334640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6F67D-83F6-4EA8-993E-2963FD2B4F5E}" type="datetimeFigureOut">
              <a:rPr lang="tr-TR" smtClean="0"/>
              <a:t>28.01.2020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673B3-F2B7-4770-89D3-65F0FA6EC939}" type="slidenum">
              <a:rPr lang="tr-TR" smtClean="0"/>
              <a:t>‹#›</a:t>
            </a:fld>
            <a:endParaRPr lang="tr-TR"/>
          </a:p>
        </p:txBody>
      </p:sp>
    </p:spTree>
    <p:extLst>
      <p:ext uri="{BB962C8B-B14F-4D97-AF65-F5344CB8AC3E}">
        <p14:creationId xmlns:p14="http://schemas.microsoft.com/office/powerpoint/2010/main" val="2415063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YÜZME</a:t>
            </a:r>
            <a:endParaRPr lang="tr-TR" dirty="0"/>
          </a:p>
        </p:txBody>
      </p:sp>
    </p:spTree>
    <p:extLst>
      <p:ext uri="{BB962C8B-B14F-4D97-AF65-F5344CB8AC3E}">
        <p14:creationId xmlns:p14="http://schemas.microsoft.com/office/powerpoint/2010/main" val="711490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3717032"/>
            <a:ext cx="8229600" cy="2692896"/>
          </a:xfrm>
        </p:spPr>
        <p:txBody>
          <a:bodyPr/>
          <a:lstStyle/>
          <a:p>
            <a:pPr algn="just"/>
            <a:r>
              <a:rPr lang="tr-TR" dirty="0"/>
              <a:t>Sportif yarışma anlamında </a:t>
            </a:r>
            <a:r>
              <a:rPr lang="tr-TR" dirty="0" smtClean="0"/>
              <a:t>yüzme; </a:t>
            </a:r>
            <a:r>
              <a:rPr lang="tr-TR" dirty="0"/>
              <a:t>uluslararası standartlarda ölçüleri olan havuzlarda bedenin kulaç ve ayak hareketlerinden başka bir yardım almadan, her yarışmacının kendi kulvarında serbest, sırtüstü, kelebek ve kurbağalama stillerinin her birinde veya karışık olarak, bireysel veya takım olarak yaptıkları yarışmadır .</a:t>
            </a:r>
          </a:p>
        </p:txBody>
      </p:sp>
      <p:pic>
        <p:nvPicPr>
          <p:cNvPr id="1026"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9105" y="980728"/>
            <a:ext cx="2448272"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111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836712"/>
            <a:ext cx="8363272" cy="5645224"/>
          </a:xfrm>
        </p:spPr>
        <p:txBody>
          <a:bodyPr>
            <a:normAutofit fontScale="92500"/>
          </a:bodyPr>
          <a:lstStyle/>
          <a:p>
            <a:pPr algn="just"/>
            <a:r>
              <a:rPr lang="tr-TR" dirty="0"/>
              <a:t>İnsanoğlunun yüzme ile tanışmasının tarihi tam olarak bilinmemektedir. Ancak yüzme ile sportif anlamda değil bir ihtiyaç olarak tanışan insanoğlunun, </a:t>
            </a:r>
            <a:r>
              <a:rPr lang="tr-TR" dirty="0">
                <a:solidFill>
                  <a:srgbClr val="FF0000"/>
                </a:solidFill>
              </a:rPr>
              <a:t>M.Ö.9000’li</a:t>
            </a:r>
            <a:r>
              <a:rPr lang="tr-TR" dirty="0"/>
              <a:t> yıllarda yüzdüğü, Libya’da bulunan tarihi bir mağaranın duvarlarındaki resimlerden anlaşılmaktadır. Büyük İskender ve Sezar’ın iyi birer yüzücü oldukları tahmin edilirken Platon’un da “Yüzemeyenler eğitimde zayıf kalırlar.” sözünü söylediği bilinmektedir. Elde edilen arkeolojik bulgular; Eski Mısır, Sümer ve Hitit uygarlıklarında da yüzmenin pek çok çeşidinin bilindiğini ve uygulandığını ortaya koymaktadır. Yine bazı bilim adamları yüzmenin tarihinin, insanın</a:t>
            </a:r>
            <a:br>
              <a:rPr lang="tr-TR" dirty="0"/>
            </a:br>
            <a:r>
              <a:rPr lang="tr-TR" dirty="0"/>
              <a:t>doğuşuyla başladığı fikrini öne sürmektedirler. İnsan; karada karşısına çıkan gölleri, nehirleri aşabilmek için üzerlerine köprüler kurmayı, sallar yapıp yüzdürmeyi düşünmeden bu işi bedeninin gücüyle becerme yoluna gitmiş ve bu çabaları da ona yüzmeyi öğretmiştir.</a:t>
            </a:r>
          </a:p>
        </p:txBody>
      </p:sp>
    </p:spTree>
    <p:extLst>
      <p:ext uri="{BB962C8B-B14F-4D97-AF65-F5344CB8AC3E}">
        <p14:creationId xmlns:p14="http://schemas.microsoft.com/office/powerpoint/2010/main" val="21454136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628800"/>
            <a:ext cx="8435280" cy="3960440"/>
          </a:xfrm>
        </p:spPr>
        <p:txBody>
          <a:bodyPr>
            <a:normAutofit/>
          </a:bodyPr>
          <a:lstStyle/>
          <a:p>
            <a:pPr algn="just"/>
            <a:r>
              <a:rPr lang="tr-TR" dirty="0"/>
              <a:t>Eski Yunan ve Roma uygarlıklarında yüzme, askeri eğitimle birlikte temel eğitimin önemli bir parçası olarak görülmüştür. Yunanlılar zaman zaman yüzme yarışmaları düzenlemişler, Romalılar hamamlardan ayrı olarak yüzme havuzları yaptırmışlar, Japonlar ise okullarda yüzme eğitimini zorunlu kılan imparatorluk fermanı yayınlamışlardır. </a:t>
            </a:r>
            <a:endParaRPr lang="tr-TR" dirty="0" smtClean="0"/>
          </a:p>
          <a:p>
            <a:pPr algn="just"/>
            <a:r>
              <a:rPr lang="tr-TR" dirty="0" smtClean="0"/>
              <a:t>Yüzyıllar </a:t>
            </a:r>
            <a:r>
              <a:rPr lang="tr-TR" dirty="0"/>
              <a:t>boyunca, belli gereksinimleri karşılayabilmek amacıyla sistemsiz olarak sürdürülen yüzme</a:t>
            </a:r>
            <a:r>
              <a:rPr lang="tr-TR" dirty="0">
                <a:solidFill>
                  <a:srgbClr val="FF0000"/>
                </a:solidFill>
              </a:rPr>
              <a:t>, 19.yy’da </a:t>
            </a:r>
            <a:r>
              <a:rPr lang="tr-TR" dirty="0"/>
              <a:t>yavaş yavaş organize yarışlar şeklini almaya başlamıştır</a:t>
            </a:r>
            <a:r>
              <a:rPr lang="tr-TR" dirty="0" smtClean="0"/>
              <a:t>.</a:t>
            </a:r>
          </a:p>
          <a:p>
            <a:pPr marL="0" indent="0" algn="just">
              <a:buNone/>
            </a:pPr>
            <a:endParaRPr lang="tr-TR" dirty="0"/>
          </a:p>
        </p:txBody>
      </p:sp>
    </p:spTree>
    <p:extLst>
      <p:ext uri="{BB962C8B-B14F-4D97-AF65-F5344CB8AC3E}">
        <p14:creationId xmlns:p14="http://schemas.microsoft.com/office/powerpoint/2010/main" val="34695730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836712"/>
            <a:ext cx="8229600" cy="2880320"/>
          </a:xfrm>
        </p:spPr>
        <p:txBody>
          <a:bodyPr/>
          <a:lstStyle/>
          <a:p>
            <a:pPr algn="just"/>
            <a:r>
              <a:rPr lang="tr-TR" dirty="0"/>
              <a:t> </a:t>
            </a:r>
            <a:r>
              <a:rPr lang="tr-TR" dirty="0">
                <a:solidFill>
                  <a:srgbClr val="FF0000"/>
                </a:solidFill>
              </a:rPr>
              <a:t>İlk açık yüzme havuzunun 1828’de Liverpool’da </a:t>
            </a:r>
            <a:r>
              <a:rPr lang="tr-TR" dirty="0"/>
              <a:t>yapılmasından bir süre sonra </a:t>
            </a:r>
            <a:r>
              <a:rPr lang="tr-TR" dirty="0">
                <a:solidFill>
                  <a:srgbClr val="FF0000"/>
                </a:solidFill>
              </a:rPr>
              <a:t>ilk uluslararası yüzme yarışmaları 1837’de Londra’da</a:t>
            </a:r>
            <a:r>
              <a:rPr lang="tr-TR" dirty="0"/>
              <a:t> ve ardından 1846’da Avustralya’da düzenlenmiştir.</a:t>
            </a:r>
          </a:p>
          <a:p>
            <a:pPr algn="just"/>
            <a:r>
              <a:rPr lang="tr-TR" dirty="0"/>
              <a:t> 1875’te ise İngiliz </a:t>
            </a:r>
            <a:r>
              <a:rPr lang="tr-TR" dirty="0" err="1"/>
              <a:t>Mathew</a:t>
            </a:r>
            <a:r>
              <a:rPr lang="tr-TR" dirty="0"/>
              <a:t> </a:t>
            </a:r>
            <a:r>
              <a:rPr lang="tr-TR" dirty="0" err="1"/>
              <a:t>Webbe</a:t>
            </a:r>
            <a:r>
              <a:rPr lang="tr-TR" dirty="0"/>
              <a:t>, </a:t>
            </a:r>
            <a:r>
              <a:rPr lang="tr-TR" dirty="0" smtClean="0"/>
              <a:t>Manş Denizi’ni </a:t>
            </a:r>
            <a:r>
              <a:rPr lang="tr-TR" dirty="0"/>
              <a:t>kurbağalama tekniğiyle yüzerek geçmiştir. </a:t>
            </a:r>
          </a:p>
          <a:p>
            <a:endParaRPr lang="tr-TR" dirty="0"/>
          </a:p>
        </p:txBody>
      </p:sp>
      <p:pic>
        <p:nvPicPr>
          <p:cNvPr id="4" name="Picture 2" descr="yÃ¼zme tarihi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573016"/>
            <a:ext cx="6336704" cy="292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190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060848"/>
            <a:ext cx="8496944" cy="2808312"/>
          </a:xfrm>
        </p:spPr>
        <p:txBody>
          <a:bodyPr>
            <a:normAutofit/>
          </a:bodyPr>
          <a:lstStyle/>
          <a:p>
            <a:pPr algn="just"/>
            <a:r>
              <a:rPr lang="tr-TR" dirty="0"/>
              <a:t>Tüm bu gelişmeler paralelinde, 1882’den sonra çeşitli Avrupa ülkelerinde yüzme federasyonları kurulmaya başlamıştır. 1896’da kurulan Londra </a:t>
            </a:r>
            <a:r>
              <a:rPr lang="tr-TR" dirty="0" err="1"/>
              <a:t>Metropolitan</a:t>
            </a:r>
            <a:r>
              <a:rPr lang="tr-TR" dirty="0"/>
              <a:t> Yüzme Kulübü, daha sonra Amatör Yüzme Birliği’ne dönüşmüştür. </a:t>
            </a:r>
          </a:p>
          <a:p>
            <a:pPr algn="just"/>
            <a:r>
              <a:rPr lang="tr-TR" dirty="0">
                <a:solidFill>
                  <a:srgbClr val="FF0000"/>
                </a:solidFill>
              </a:rPr>
              <a:t>ABD’de yüzmenin örgütlü bir spora dönüşmesi, 1888’de Amatör Spor Birliğinin (IAAU) kurulması yoluyla gerçekleşmiştir. </a:t>
            </a:r>
          </a:p>
        </p:txBody>
      </p:sp>
    </p:spTree>
    <p:extLst>
      <p:ext uri="{BB962C8B-B14F-4D97-AF65-F5344CB8AC3E}">
        <p14:creationId xmlns:p14="http://schemas.microsoft.com/office/powerpoint/2010/main" val="36180081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2"/>
            <a:ext cx="8229600" cy="3384376"/>
          </a:xfrm>
        </p:spPr>
        <p:txBody>
          <a:bodyPr/>
          <a:lstStyle/>
          <a:p>
            <a:pPr algn="just"/>
            <a:r>
              <a:rPr lang="tr-TR" dirty="0"/>
              <a:t>1896’da modern olimpiyat oyunlarının tekrar başlatılması kararı üzerine, düzenlenen ilk olimpiyatlarda yüzme branşına yer verilmiştir. </a:t>
            </a:r>
          </a:p>
          <a:p>
            <a:pPr algn="just"/>
            <a:r>
              <a:rPr lang="tr-TR" dirty="0">
                <a:solidFill>
                  <a:srgbClr val="FF0000"/>
                </a:solidFill>
              </a:rPr>
              <a:t>1912’de ilk kez bayan yüzücüler yarışmalara katılmaya başlamıştır.</a:t>
            </a:r>
          </a:p>
          <a:p>
            <a:pPr algn="just"/>
            <a:r>
              <a:rPr lang="tr-TR" dirty="0"/>
              <a:t> </a:t>
            </a:r>
            <a:r>
              <a:rPr lang="tr-TR" dirty="0">
                <a:solidFill>
                  <a:srgbClr val="FF0000"/>
                </a:solidFill>
              </a:rPr>
              <a:t>1909’da ise Londra’da</a:t>
            </a:r>
            <a:r>
              <a:rPr lang="tr-TR" dirty="0"/>
              <a:t>, Uluslararası Amatör Yüzme Federasyonu (</a:t>
            </a:r>
            <a:r>
              <a:rPr lang="tr-TR" dirty="0" err="1"/>
              <a:t>Federation</a:t>
            </a:r>
            <a:r>
              <a:rPr lang="tr-TR" dirty="0"/>
              <a:t> </a:t>
            </a:r>
            <a:r>
              <a:rPr lang="tr-TR" dirty="0" err="1"/>
              <a:t>Internationale</a:t>
            </a:r>
            <a:r>
              <a:rPr lang="tr-TR" dirty="0"/>
              <a:t> de </a:t>
            </a:r>
            <a:r>
              <a:rPr lang="tr-TR" dirty="0" err="1"/>
              <a:t>Natation</a:t>
            </a:r>
            <a:r>
              <a:rPr lang="tr-TR" dirty="0"/>
              <a:t> </a:t>
            </a:r>
            <a:r>
              <a:rPr lang="tr-TR" dirty="0" err="1"/>
              <a:t>Amateur</a:t>
            </a:r>
            <a:r>
              <a:rPr lang="tr-TR" dirty="0"/>
              <a:t>- FINA) kurulmuştur</a:t>
            </a:r>
          </a:p>
          <a:p>
            <a:endParaRPr lang="tr-TR" dirty="0"/>
          </a:p>
        </p:txBody>
      </p:sp>
      <p:pic>
        <p:nvPicPr>
          <p:cNvPr id="6146" name="Picture 2" descr="YÃZME ile ilgili gÃ¶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3789040"/>
            <a:ext cx="6768752"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738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548680"/>
            <a:ext cx="8640960" cy="3744416"/>
          </a:xfrm>
        </p:spPr>
        <p:txBody>
          <a:bodyPr>
            <a:normAutofit fontScale="92500"/>
          </a:bodyPr>
          <a:lstStyle/>
          <a:p>
            <a:pPr algn="just"/>
            <a:r>
              <a:rPr lang="tr-TR" dirty="0"/>
              <a:t>2.Dünya Savaşında deniz üzerindeki çarpışmalar, çıkartmalar, hava indirmeleri sırasında birçok ölüm olayları meydana gelmiş; savaştan ders alan insanlar, yüzmenin önemini kavrayarak bu spora karşı sempati duymaya başlamışlardır. Bunun sonucunda çok iyi derecelerle rekorlar kırılmaya başlandı</a:t>
            </a:r>
            <a:r>
              <a:rPr lang="tr-TR" dirty="0" smtClean="0"/>
              <a:t>.</a:t>
            </a:r>
          </a:p>
          <a:p>
            <a:pPr algn="just"/>
            <a:r>
              <a:rPr lang="tr-TR" dirty="0" smtClean="0"/>
              <a:t>Türk </a:t>
            </a:r>
            <a:r>
              <a:rPr lang="tr-TR" dirty="0"/>
              <a:t>yüzme tarihinin kökeni çok eskilere dayanmaktadır. Denizlerle sıkı bağlantılara ve güçlü bir donanmaya sahip olan Osmanlılar, yüzmeye de o ölçüde büyük önem vermişlerdir. Askeri eğitim içerisindeki yüzme çalışmaları Türk yüzme tarihinin temelini oluşturmuştur. </a:t>
            </a:r>
            <a:endParaRPr lang="tr-TR" dirty="0" smtClean="0"/>
          </a:p>
        </p:txBody>
      </p:sp>
      <p:pic>
        <p:nvPicPr>
          <p:cNvPr id="5122"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717286"/>
            <a:ext cx="4824536" cy="31407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512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0"/>
            <a:ext cx="8229600" cy="3412976"/>
          </a:xfrm>
        </p:spPr>
        <p:txBody>
          <a:bodyPr/>
          <a:lstStyle/>
          <a:p>
            <a:r>
              <a:rPr lang="tr-TR" dirty="0">
                <a:solidFill>
                  <a:srgbClr val="FF0000"/>
                </a:solidFill>
              </a:rPr>
              <a:t>1800’lü yıllar</a:t>
            </a:r>
            <a:r>
              <a:rPr lang="tr-TR" dirty="0"/>
              <a:t>ın sonlarında Türk gençleri sportif anlamda yüzmeyle tanışmışlar; </a:t>
            </a:r>
            <a:r>
              <a:rPr lang="tr-TR" dirty="0">
                <a:solidFill>
                  <a:srgbClr val="FF0000"/>
                </a:solidFill>
              </a:rPr>
              <a:t>Galatasaray Sultanisi öğrencileri</a:t>
            </a:r>
            <a:r>
              <a:rPr lang="tr-TR" dirty="0"/>
              <a:t>, beden eğitimi öğretmenleri </a:t>
            </a:r>
            <a:r>
              <a:rPr lang="tr-TR" dirty="0" err="1">
                <a:solidFill>
                  <a:srgbClr val="FF0000"/>
                </a:solidFill>
              </a:rPr>
              <a:t>Moiroux</a:t>
            </a:r>
            <a:r>
              <a:rPr lang="tr-TR" dirty="0"/>
              <a:t> gözetiminde yüzme çalışmalarına başlamışlardı. İyi bir yüzücü olan </a:t>
            </a:r>
            <a:r>
              <a:rPr lang="tr-TR" dirty="0" err="1"/>
              <a:t>Moiroux</a:t>
            </a:r>
            <a:r>
              <a:rPr lang="tr-TR" dirty="0"/>
              <a:t>, daha sonra Tophane Askeri Sanayi Mektebi’ne atanarak modern yüzme öğretimine burada devam etmiştir.</a:t>
            </a:r>
          </a:p>
          <a:p>
            <a:endParaRPr lang="tr-TR" dirty="0"/>
          </a:p>
        </p:txBody>
      </p:sp>
      <p:pic>
        <p:nvPicPr>
          <p:cNvPr id="7170" name="Picture 2" descr="http://www.cyclingtr.com/wp-content/uploads/2009/12/Soldan3IbrahimSul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077072"/>
            <a:ext cx="3312368" cy="262565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cyclingtr.com/wp-content/uploads/2009/12/ErdalAcetSoldan5EnginUnalOturansoldan3MustafaAc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077072"/>
            <a:ext cx="3573041" cy="247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86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908720"/>
            <a:ext cx="8435280" cy="5688632"/>
          </a:xfrm>
        </p:spPr>
        <p:txBody>
          <a:bodyPr>
            <a:normAutofit fontScale="92500"/>
          </a:bodyPr>
          <a:lstStyle/>
          <a:p>
            <a:r>
              <a:rPr lang="tr-TR" dirty="0">
                <a:solidFill>
                  <a:srgbClr val="FF0000"/>
                </a:solidFill>
              </a:rPr>
              <a:t>Türkiye’de ilk düzenli yarış, 15 Eylül 1923’te Büyükada’da </a:t>
            </a:r>
            <a:r>
              <a:rPr lang="tr-TR" dirty="0" smtClean="0">
                <a:solidFill>
                  <a:srgbClr val="FF0000"/>
                </a:solidFill>
              </a:rPr>
              <a:t>yapılmıştır.</a:t>
            </a:r>
          </a:p>
          <a:p>
            <a:r>
              <a:rPr lang="tr-TR" dirty="0" smtClean="0"/>
              <a:t>1931’de </a:t>
            </a:r>
            <a:r>
              <a:rPr lang="tr-TR" dirty="0" smtClean="0">
                <a:solidFill>
                  <a:srgbClr val="FF0000"/>
                </a:solidFill>
              </a:rPr>
              <a:t>Türkiye’de </a:t>
            </a:r>
            <a:r>
              <a:rPr lang="tr-TR" dirty="0">
                <a:solidFill>
                  <a:srgbClr val="FF0000"/>
                </a:solidFill>
              </a:rPr>
              <a:t>ilk yüzme havuzu olan İstanbul Büyükdere Yüzme Havuzu</a:t>
            </a:r>
            <a:r>
              <a:rPr lang="tr-TR" dirty="0"/>
              <a:t> açılmıştır. </a:t>
            </a:r>
            <a:endParaRPr lang="tr-TR" dirty="0" smtClean="0"/>
          </a:p>
          <a:p>
            <a:r>
              <a:rPr lang="tr-TR" dirty="0" smtClean="0">
                <a:solidFill>
                  <a:srgbClr val="FF0000"/>
                </a:solidFill>
              </a:rPr>
              <a:t>1932-1933</a:t>
            </a:r>
            <a:r>
              <a:rPr lang="tr-TR" dirty="0" smtClean="0"/>
              <a:t> </a:t>
            </a:r>
            <a:r>
              <a:rPr lang="tr-TR" dirty="0"/>
              <a:t>yılları arasında Türkiye’deki yüzme sporuna önem verilmiş ve İstanbul’da modern yüzmeyi öğretip geliştirmek görevi Almanların meşhur antrenörleri </a:t>
            </a:r>
            <a:r>
              <a:rPr lang="tr-TR" dirty="0" err="1">
                <a:solidFill>
                  <a:srgbClr val="FF0000"/>
                </a:solidFill>
              </a:rPr>
              <a:t>Teketof’a</a:t>
            </a:r>
            <a:r>
              <a:rPr lang="tr-TR" dirty="0"/>
              <a:t> verilmiştir. </a:t>
            </a:r>
            <a:endParaRPr lang="tr-TR" dirty="0" smtClean="0"/>
          </a:p>
          <a:p>
            <a:r>
              <a:rPr lang="tr-TR" dirty="0" smtClean="0"/>
              <a:t>Bu </a:t>
            </a:r>
            <a:r>
              <a:rPr lang="tr-TR" dirty="0"/>
              <a:t>modern sistemli çalışmalar sonucunda Orhan Saka, Halil </a:t>
            </a:r>
            <a:r>
              <a:rPr lang="tr-TR" dirty="0" err="1"/>
              <a:t>Dalhan</a:t>
            </a:r>
            <a:r>
              <a:rPr lang="tr-TR" dirty="0"/>
              <a:t> ve Methi Ağaoğlu gibi sporcular, yüzmede ciddi başarılar elde etmişlerdir. </a:t>
            </a:r>
            <a:endParaRPr lang="tr-TR" dirty="0" smtClean="0"/>
          </a:p>
          <a:p>
            <a:r>
              <a:rPr lang="tr-TR" dirty="0" smtClean="0"/>
              <a:t>1945-1950 </a:t>
            </a:r>
            <a:r>
              <a:rPr lang="tr-TR" dirty="0"/>
              <a:t>yılları arasında 2.Dünya Savaşının etkisiyle yüzme sporunda bir duraklama dönemi geçirilmiştir. </a:t>
            </a:r>
            <a:endParaRPr lang="tr-TR" dirty="0" smtClean="0"/>
          </a:p>
          <a:p>
            <a:r>
              <a:rPr lang="tr-TR" dirty="0" smtClean="0"/>
              <a:t>10 </a:t>
            </a:r>
            <a:r>
              <a:rPr lang="tr-TR" dirty="0"/>
              <a:t>Ağustos 1954’te Murat Güler, Manş Denizini geçen ilk Türk yüzücü olmuştur. </a:t>
            </a:r>
            <a:r>
              <a:rPr lang="tr-TR" dirty="0">
                <a:solidFill>
                  <a:srgbClr val="FF0000"/>
                </a:solidFill>
              </a:rPr>
              <a:t>Yüzme sporu, 1957’de Denizcilik Federasyonundan ayrılmış ve Yüzme Federasyonu kurulmuştur.</a:t>
            </a:r>
          </a:p>
        </p:txBody>
      </p:sp>
    </p:spTree>
    <p:extLst>
      <p:ext uri="{BB962C8B-B14F-4D97-AF65-F5344CB8AC3E}">
        <p14:creationId xmlns:p14="http://schemas.microsoft.com/office/powerpoint/2010/main" val="2728797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065" y="404664"/>
            <a:ext cx="8640960" cy="5544616"/>
          </a:xfrm>
        </p:spPr>
        <p:txBody>
          <a:bodyPr>
            <a:normAutofit/>
          </a:bodyPr>
          <a:lstStyle/>
          <a:p>
            <a:pPr algn="just"/>
            <a:r>
              <a:rPr lang="tr-TR" dirty="0"/>
              <a:t>1970’li yıllarda inşa edilen açık ve kapalı yüzme havuzlarının hizmete girmesi ve miniklere yöneltilen altyapı </a:t>
            </a:r>
            <a:r>
              <a:rPr lang="tr-TR" dirty="0" smtClean="0"/>
              <a:t>çalışmaları </a:t>
            </a:r>
            <a:r>
              <a:rPr lang="tr-TR" dirty="0"/>
              <a:t>Türk yüzme sporu açısından olumlu sonuçlar vermeye başlamıştır</a:t>
            </a:r>
            <a:r>
              <a:rPr lang="tr-TR" dirty="0" smtClean="0"/>
              <a:t>.</a:t>
            </a:r>
          </a:p>
          <a:p>
            <a:pPr algn="just"/>
            <a:r>
              <a:rPr lang="tr-TR" dirty="0"/>
              <a:t>Bu dönemin önemli isimlerinden Sabri Özün, 100 ve 200 m’lerde Balkan Gençler birinciliklerini elde etmiş, maraton yüzücülerimizden Erdal </a:t>
            </a:r>
            <a:r>
              <a:rPr lang="tr-TR" dirty="0" err="1"/>
              <a:t>Acet</a:t>
            </a:r>
            <a:r>
              <a:rPr lang="tr-TR" dirty="0"/>
              <a:t> de 1975 ve 1977’de Manş Denizi’ni geçmiş ve Anamur-Girne arasını yüzmüştür</a:t>
            </a:r>
            <a:r>
              <a:rPr lang="tr-TR" dirty="0">
                <a:solidFill>
                  <a:srgbClr val="FF0000"/>
                </a:solidFill>
              </a:rPr>
              <a:t>. </a:t>
            </a:r>
            <a:r>
              <a:rPr lang="tr-TR" dirty="0" err="1">
                <a:solidFill>
                  <a:srgbClr val="FF0000"/>
                </a:solidFill>
              </a:rPr>
              <a:t>Acet</a:t>
            </a:r>
            <a:r>
              <a:rPr lang="tr-TR" dirty="0">
                <a:solidFill>
                  <a:srgbClr val="FF0000"/>
                </a:solidFill>
              </a:rPr>
              <a:t> </a:t>
            </a:r>
            <a:r>
              <a:rPr lang="tr-TR" dirty="0"/>
              <a:t>1972’de Manş’ı9 saat 4 dakika ile geçerken, </a:t>
            </a:r>
            <a:r>
              <a:rPr lang="tr-TR" dirty="0">
                <a:solidFill>
                  <a:srgbClr val="FF0000"/>
                </a:solidFill>
              </a:rPr>
              <a:t>son 102 yıllık dönemde yapılan en iyi 10 dereceden de birini elde etmiştir. </a:t>
            </a:r>
            <a:endParaRPr lang="tr-TR" dirty="0" smtClean="0">
              <a:solidFill>
                <a:srgbClr val="FF0000"/>
              </a:solidFill>
            </a:endParaRPr>
          </a:p>
        </p:txBody>
      </p:sp>
      <p:pic>
        <p:nvPicPr>
          <p:cNvPr id="3076" name="Picture 4" descr="erdal acet manÅ denizi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7356" y="4492603"/>
            <a:ext cx="3024336" cy="2194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453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7588" y="1196752"/>
            <a:ext cx="6240062"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891564" y="4677236"/>
            <a:ext cx="6840760" cy="1200329"/>
          </a:xfrm>
          <a:prstGeom prst="rect">
            <a:avLst/>
          </a:prstGeom>
        </p:spPr>
        <p:txBody>
          <a:bodyPr wrap="square">
            <a:spAutoFit/>
          </a:bodyPr>
          <a:lstStyle/>
          <a:p>
            <a:pPr algn="just"/>
            <a:r>
              <a:rPr lang="tr-TR" sz="2400" dirty="0">
                <a:solidFill>
                  <a:srgbClr val="FF0000"/>
                </a:solidFill>
              </a:rPr>
              <a:t>1979’da ise Nesrin Ongun</a:t>
            </a:r>
            <a:r>
              <a:rPr lang="tr-TR" sz="2400" dirty="0"/>
              <a:t>, Manş Denizi’ni geçmiş </a:t>
            </a:r>
            <a:r>
              <a:rPr lang="tr-TR" sz="2400"/>
              <a:t>ve </a:t>
            </a:r>
            <a:r>
              <a:rPr lang="tr-TR" sz="2400" smtClean="0">
                <a:solidFill>
                  <a:srgbClr val="FF0000"/>
                </a:solidFill>
              </a:rPr>
              <a:t>Manş Denizi’ni </a:t>
            </a:r>
            <a:r>
              <a:rPr lang="tr-TR" sz="2400" dirty="0">
                <a:solidFill>
                  <a:srgbClr val="FF0000"/>
                </a:solidFill>
              </a:rPr>
              <a:t>geçen ilk Türk bayan yüzücü </a:t>
            </a:r>
            <a:r>
              <a:rPr lang="tr-TR" sz="2400" dirty="0" err="1">
                <a:solidFill>
                  <a:srgbClr val="FF0000"/>
                </a:solidFill>
              </a:rPr>
              <a:t>ünvanını</a:t>
            </a:r>
            <a:r>
              <a:rPr lang="tr-TR" sz="2400" dirty="0">
                <a:solidFill>
                  <a:srgbClr val="FF0000"/>
                </a:solidFill>
              </a:rPr>
              <a:t> kazanmıştır.</a:t>
            </a:r>
          </a:p>
        </p:txBody>
      </p:sp>
    </p:spTree>
    <p:extLst>
      <p:ext uri="{BB962C8B-B14F-4D97-AF65-F5344CB8AC3E}">
        <p14:creationId xmlns:p14="http://schemas.microsoft.com/office/powerpoint/2010/main" val="1753091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653</Words>
  <Application>Microsoft Office PowerPoint</Application>
  <PresentationFormat>Ekran Gösterisi (4:3)</PresentationFormat>
  <Paragraphs>24</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YÜZME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HUKUKA GİRİŞ</dc:title>
  <dc:creator>erol hoca</dc:creator>
  <cp:lastModifiedBy>erol hoca</cp:lastModifiedBy>
  <cp:revision>13</cp:revision>
  <dcterms:created xsi:type="dcterms:W3CDTF">2020-01-27T09:50:58Z</dcterms:created>
  <dcterms:modified xsi:type="dcterms:W3CDTF">2020-01-28T09:09:00Z</dcterms:modified>
</cp:coreProperties>
</file>