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6F67D-83F6-4EA8-993E-2963FD2B4F5E}" type="datetimeFigureOut">
              <a:rPr lang="tr-TR" smtClean="0"/>
              <a:t>28.01.2020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673B3-F2B7-4770-89D3-65F0FA6EC9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8459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6F67D-83F6-4EA8-993E-2963FD2B4F5E}" type="datetimeFigureOut">
              <a:rPr lang="tr-TR" smtClean="0"/>
              <a:t>28.01.2020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673B3-F2B7-4770-89D3-65F0FA6EC9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00896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6F67D-83F6-4EA8-993E-2963FD2B4F5E}" type="datetimeFigureOut">
              <a:rPr lang="tr-TR" smtClean="0"/>
              <a:t>28.01.2020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673B3-F2B7-4770-89D3-65F0FA6EC9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21092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6F67D-83F6-4EA8-993E-2963FD2B4F5E}" type="datetimeFigureOut">
              <a:rPr lang="tr-TR" smtClean="0"/>
              <a:t>28.01.2020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673B3-F2B7-4770-89D3-65F0FA6EC9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41111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6F67D-83F6-4EA8-993E-2963FD2B4F5E}" type="datetimeFigureOut">
              <a:rPr lang="tr-TR" smtClean="0"/>
              <a:t>28.01.2020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673B3-F2B7-4770-89D3-65F0FA6EC9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76831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6F67D-83F6-4EA8-993E-2963FD2B4F5E}" type="datetimeFigureOut">
              <a:rPr lang="tr-TR" smtClean="0"/>
              <a:t>28.01.2020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673B3-F2B7-4770-89D3-65F0FA6EC9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94262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6F67D-83F6-4EA8-993E-2963FD2B4F5E}" type="datetimeFigureOut">
              <a:rPr lang="tr-TR" smtClean="0"/>
              <a:t>28.01.2020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673B3-F2B7-4770-89D3-65F0FA6EC9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12521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6F67D-83F6-4EA8-993E-2963FD2B4F5E}" type="datetimeFigureOut">
              <a:rPr lang="tr-TR" smtClean="0"/>
              <a:t>28.01.2020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673B3-F2B7-4770-89D3-65F0FA6EC9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55916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6F67D-83F6-4EA8-993E-2963FD2B4F5E}" type="datetimeFigureOut">
              <a:rPr lang="tr-TR" smtClean="0"/>
              <a:t>28.01.2020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673B3-F2B7-4770-89D3-65F0FA6EC9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50640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6F67D-83F6-4EA8-993E-2963FD2B4F5E}" type="datetimeFigureOut">
              <a:rPr lang="tr-TR" smtClean="0"/>
              <a:t>28.01.2020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673B3-F2B7-4770-89D3-65F0FA6EC9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33461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6F67D-83F6-4EA8-993E-2963FD2B4F5E}" type="datetimeFigureOut">
              <a:rPr lang="tr-TR" smtClean="0"/>
              <a:t>28.01.2020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673B3-F2B7-4770-89D3-65F0FA6EC9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46406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6F67D-83F6-4EA8-993E-2963FD2B4F5E}" type="datetimeFigureOut">
              <a:rPr lang="tr-TR" smtClean="0"/>
              <a:t>28.01.2020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673B3-F2B7-4770-89D3-65F0FA6EC9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15063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xmlns="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4396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xmlns="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SPOR YÖNETİCİLİĞİ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808" y="1124744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YAŞAR DOĞU SPOR BİLİMLERİ FAKÜLTESİ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xmlns="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/>
              <a:t>Ders </a:t>
            </a:r>
            <a:r>
              <a:rPr lang="tr-TR" altLang="tr-TR" b="1" i="1" dirty="0" smtClean="0"/>
              <a:t>Kodu- SYB104 Spor Tarihi </a:t>
            </a:r>
            <a:r>
              <a:rPr lang="tr-TR" altLang="tr-TR" b="1" i="1" dirty="0" smtClean="0"/>
              <a:t>3 </a:t>
            </a:r>
            <a:r>
              <a:rPr lang="tr-TR" altLang="tr-TR" b="1" i="1" dirty="0" smtClean="0"/>
              <a:t>hafta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5245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err="1" smtClean="0">
                <a:solidFill>
                  <a:schemeClr val="bg1">
                    <a:lumMod val="50000"/>
                  </a:schemeClr>
                </a:solidFill>
              </a:rPr>
              <a:t>Dr.Öğr.Üyesi</a:t>
            </a: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 Erol DOĞAN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28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33261"/>
            <a:ext cx="8229600" cy="578328"/>
          </a:xfrm>
        </p:spPr>
        <p:txBody>
          <a:bodyPr>
            <a:normAutofit fontScale="90000"/>
          </a:bodyPr>
          <a:lstStyle/>
          <a:p>
            <a:pPr algn="ctr"/>
            <a:r>
              <a:rPr lang="tr-TR" sz="3600" dirty="0">
                <a:solidFill>
                  <a:srgbClr val="FF0000"/>
                </a:solidFill>
              </a:rPr>
              <a:t>OSMANLI DÖNEMİNDE SPOR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692696"/>
            <a:ext cx="8784976" cy="5976664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/>
              <a:t>Osmanlılarda sporcuların genellikle Türk ve </a:t>
            </a:r>
            <a:r>
              <a:rPr lang="tr-TR" dirty="0" smtClean="0"/>
              <a:t>Müslüman olmuş </a:t>
            </a:r>
            <a:r>
              <a:rPr lang="tr-TR" dirty="0" err="1"/>
              <a:t>Arnavud</a:t>
            </a:r>
            <a:r>
              <a:rPr lang="tr-TR" dirty="0"/>
              <a:t>, Abaza, Çerkez, Boşnak, Bulgar, </a:t>
            </a:r>
            <a:r>
              <a:rPr lang="tr-TR" dirty="0" smtClean="0"/>
              <a:t>Hırvat, Gürcü </a:t>
            </a:r>
            <a:r>
              <a:rPr lang="tr-TR" dirty="0"/>
              <a:t>kökenli oldukları bilinmektedir.</a:t>
            </a:r>
          </a:p>
        </p:txBody>
      </p:sp>
    </p:spTree>
    <p:extLst>
      <p:ext uri="{BB962C8B-B14F-4D97-AF65-F5344CB8AC3E}">
        <p14:creationId xmlns:p14="http://schemas.microsoft.com/office/powerpoint/2010/main" val="3283509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2" y="260648"/>
            <a:ext cx="8856984" cy="6336704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tr-TR" dirty="0"/>
              <a:t>Osmanlı Devletinde geleneksel anlamda spor örgütlenmesi incelendiğinde, bunlardan biri belki de </a:t>
            </a:r>
            <a:r>
              <a:rPr lang="tr-TR" dirty="0" smtClean="0"/>
              <a:t>en önemlisi </a:t>
            </a:r>
            <a:r>
              <a:rPr lang="tr-TR" dirty="0">
                <a:solidFill>
                  <a:srgbClr val="FF0000"/>
                </a:solidFill>
              </a:rPr>
              <a:t>spor tekkeleri</a:t>
            </a:r>
            <a:r>
              <a:rPr lang="tr-TR" dirty="0"/>
              <a:t>dir. Spor tekkeleri incelendiğinde ise, gelirlerini iki kaynaktan elde </a:t>
            </a:r>
            <a:r>
              <a:rPr lang="tr-TR" dirty="0" smtClean="0"/>
              <a:t>ettiği görülmektedir</a:t>
            </a:r>
            <a:r>
              <a:rPr lang="tr-TR" dirty="0"/>
              <a:t>. Eğer o tekke Osmanlı padişahları tarafından kurulmuş ise “</a:t>
            </a:r>
            <a:r>
              <a:rPr lang="tr-TR" dirty="0">
                <a:solidFill>
                  <a:srgbClr val="FF0000"/>
                </a:solidFill>
              </a:rPr>
              <a:t>Miri</a:t>
            </a:r>
            <a:r>
              <a:rPr lang="tr-TR" dirty="0"/>
              <a:t>” sayılıyor ve </a:t>
            </a:r>
            <a:r>
              <a:rPr lang="tr-TR" dirty="0" smtClean="0"/>
              <a:t>masrafı tekkeyi </a:t>
            </a:r>
            <a:r>
              <a:rPr lang="tr-TR" dirty="0"/>
              <a:t>yaptıran padişahın bağladığı vakıftan karşılanıyordu. Bir kısım tekkeler de özel vakıflar </a:t>
            </a:r>
            <a:r>
              <a:rPr lang="tr-TR" dirty="0" smtClean="0"/>
              <a:t>ile kurulduğu </a:t>
            </a:r>
            <a:r>
              <a:rPr lang="tr-TR" dirty="0"/>
              <a:t>için, devletin malı yani miri sayılmıyor, gelir gider hesabına o şehrin kadıları bakıyordu.</a:t>
            </a:r>
          </a:p>
          <a:p>
            <a:pPr marL="0" indent="0" algn="just">
              <a:buNone/>
            </a:pPr>
            <a:endParaRPr lang="tr-TR" dirty="0" smtClean="0"/>
          </a:p>
          <a:p>
            <a:pPr marL="0" indent="0" algn="just">
              <a:buNone/>
            </a:pPr>
            <a:r>
              <a:rPr lang="tr-TR" dirty="0" smtClean="0"/>
              <a:t>Anadolu’daki </a:t>
            </a:r>
            <a:r>
              <a:rPr lang="tr-TR" dirty="0"/>
              <a:t>bir diğer örgütlenme ise, sporcuların siyasi ve ekonomik anlamda güçlü kişiler </a:t>
            </a:r>
            <a:r>
              <a:rPr lang="tr-TR" dirty="0" smtClean="0"/>
              <a:t>tarafından korunması </a:t>
            </a:r>
            <a:r>
              <a:rPr lang="tr-TR" dirty="0"/>
              <a:t>ve desteklenmesidir. Bu örgütlenmenin spor tekkesi yapılanmasından farkı, </a:t>
            </a:r>
            <a:r>
              <a:rPr lang="tr-TR" dirty="0" smtClean="0"/>
              <a:t>Anadolu toplumlarına </a:t>
            </a:r>
            <a:r>
              <a:rPr lang="tr-TR" dirty="0"/>
              <a:t>özgü olmaktan çok evrensel bir özellik taşımasıdır. </a:t>
            </a:r>
            <a:endParaRPr lang="tr-TR" dirty="0" smtClean="0"/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dirty="0" smtClean="0"/>
              <a:t>Anadolu’daki </a:t>
            </a:r>
            <a:r>
              <a:rPr lang="tr-TR" dirty="0"/>
              <a:t>üçüncü örgütlenme </a:t>
            </a:r>
            <a:r>
              <a:rPr lang="tr-TR" dirty="0" smtClean="0"/>
              <a:t>ise, 650 </a:t>
            </a:r>
            <a:r>
              <a:rPr lang="tr-TR" dirty="0"/>
              <a:t>yıldır var olan ve hala Kırkpınar güreşleri ile varlığını devam ettiren “</a:t>
            </a:r>
            <a:r>
              <a:rPr lang="tr-TR" dirty="0">
                <a:solidFill>
                  <a:srgbClr val="FF0000"/>
                </a:solidFill>
              </a:rPr>
              <a:t>Ağalık</a:t>
            </a:r>
            <a:r>
              <a:rPr lang="tr-TR" dirty="0"/>
              <a:t>” düzeni olarak </a:t>
            </a:r>
            <a:r>
              <a:rPr lang="tr-TR" dirty="0" smtClean="0"/>
              <a:t>ifade edilmektedir</a:t>
            </a:r>
            <a:r>
              <a:rPr lang="tr-TR" dirty="0"/>
              <a:t>. Ancak bu araçlar (özellikle spor tekkeleri) Osmanlı Devletinin zayıflamaya başlaması </a:t>
            </a:r>
            <a:r>
              <a:rPr lang="tr-TR" dirty="0" smtClean="0"/>
              <a:t>ile birlikte </a:t>
            </a:r>
            <a:r>
              <a:rPr lang="tr-TR" dirty="0"/>
              <a:t>kuruluş ve hizmet amaçlarından sapmışlar ve hızla işlevlerini yitirmişlerdir.</a:t>
            </a:r>
          </a:p>
        </p:txBody>
      </p:sp>
    </p:spTree>
    <p:extLst>
      <p:ext uri="{BB962C8B-B14F-4D97-AF65-F5344CB8AC3E}">
        <p14:creationId xmlns:p14="http://schemas.microsoft.com/office/powerpoint/2010/main" val="1747322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/>
              <a:t>Osmanlı döneminin sonlarına doğru yavaş yavaş modern sporlara eğilim başlayarak </a:t>
            </a:r>
            <a:r>
              <a:rPr lang="tr-TR" dirty="0">
                <a:solidFill>
                  <a:srgbClr val="FF0000"/>
                </a:solidFill>
              </a:rPr>
              <a:t>1839</a:t>
            </a:r>
            <a:r>
              <a:rPr lang="tr-TR" dirty="0"/>
              <a:t>’da ilk </a:t>
            </a:r>
            <a:r>
              <a:rPr lang="tr-TR" dirty="0" smtClean="0"/>
              <a:t>defa </a:t>
            </a:r>
            <a:r>
              <a:rPr lang="tr-TR" dirty="0" smtClean="0">
                <a:solidFill>
                  <a:srgbClr val="FF0000"/>
                </a:solidFill>
              </a:rPr>
              <a:t>Tanzimat </a:t>
            </a:r>
            <a:r>
              <a:rPr lang="tr-TR" dirty="0">
                <a:solidFill>
                  <a:srgbClr val="FF0000"/>
                </a:solidFill>
              </a:rPr>
              <a:t>fermanı </a:t>
            </a:r>
            <a:r>
              <a:rPr lang="tr-TR" dirty="0"/>
              <a:t>ile birlikte askeri ve sivil okullara jimnastik dersi konulmuştur. Önce yabancı </a:t>
            </a:r>
            <a:r>
              <a:rPr lang="tr-TR" dirty="0" smtClean="0"/>
              <a:t>beden eğitimi </a:t>
            </a:r>
            <a:r>
              <a:rPr lang="tr-TR" dirty="0"/>
              <a:t>öğretmenleriyle başlayan bu çalışmalar, daha sonra çoğunlukla asker kökenli olan Türk </a:t>
            </a:r>
            <a:r>
              <a:rPr lang="tr-TR" dirty="0" smtClean="0"/>
              <a:t>beden eğitimi </a:t>
            </a:r>
            <a:r>
              <a:rPr lang="tr-TR" dirty="0"/>
              <a:t>öğretmenlerinin görev almasıyla devam etmiştir.</a:t>
            </a:r>
          </a:p>
        </p:txBody>
      </p:sp>
    </p:spTree>
    <p:extLst>
      <p:ext uri="{BB962C8B-B14F-4D97-AF65-F5344CB8AC3E}">
        <p14:creationId xmlns:p14="http://schemas.microsoft.com/office/powerpoint/2010/main" val="3364076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/>
              <a:t>Osmanlıda geleneksel spor yapısından kulüpleşmeye geçişin, 19. yüzyılın ikinci </a:t>
            </a:r>
            <a:r>
              <a:rPr lang="tr-TR" dirty="0" smtClean="0"/>
              <a:t>yarısında gerçekleştirildiği </a:t>
            </a:r>
            <a:r>
              <a:rPr lang="tr-TR" dirty="0"/>
              <a:t>görülmektedir. Osmanlı devletinde, spor yapmak amacıyla modern anlamda ilk </a:t>
            </a:r>
            <a:r>
              <a:rPr lang="tr-TR" dirty="0" smtClean="0"/>
              <a:t>kulüp, 1872 </a:t>
            </a:r>
            <a:r>
              <a:rPr lang="tr-TR" dirty="0"/>
              <a:t>yılında “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Imperid</a:t>
            </a:r>
            <a:r>
              <a:rPr lang="tr-TR" dirty="0"/>
              <a:t> </a:t>
            </a:r>
            <a:r>
              <a:rPr lang="tr-TR" dirty="0" err="1"/>
              <a:t>Yatching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Boating</a:t>
            </a:r>
            <a:r>
              <a:rPr lang="tr-TR" dirty="0"/>
              <a:t> Club” adıyla kurulmuş olan su sporları </a:t>
            </a:r>
            <a:r>
              <a:rPr lang="tr-TR" dirty="0" smtClean="0"/>
              <a:t>kulübüdür. Kulübün </a:t>
            </a:r>
            <a:r>
              <a:rPr lang="tr-TR" dirty="0"/>
              <a:t>ilk başkanı ise emekli İngiliz Amirali </a:t>
            </a:r>
            <a:r>
              <a:rPr lang="tr-TR" dirty="0" err="1"/>
              <a:t>Hobart</a:t>
            </a:r>
            <a:r>
              <a:rPr lang="tr-TR" dirty="0"/>
              <a:t> Paşa’dır.</a:t>
            </a:r>
          </a:p>
        </p:txBody>
      </p:sp>
    </p:spTree>
    <p:extLst>
      <p:ext uri="{BB962C8B-B14F-4D97-AF65-F5344CB8AC3E}">
        <p14:creationId xmlns:p14="http://schemas.microsoft.com/office/powerpoint/2010/main" val="1212856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332656"/>
            <a:ext cx="8435280" cy="5991944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tr-TR" dirty="0" smtClean="0"/>
              <a:t>Tanzimat </a:t>
            </a:r>
            <a:r>
              <a:rPr lang="tr-TR" dirty="0"/>
              <a:t>ilanı ile birlikte, Avrupalıların etkisiyle futbol, Osmanlılarda da oynanmaya </a:t>
            </a:r>
            <a:r>
              <a:rPr lang="tr-TR" dirty="0" smtClean="0"/>
              <a:t>ve örgütlenmeye </a:t>
            </a:r>
            <a:r>
              <a:rPr lang="tr-TR" dirty="0"/>
              <a:t>başlamıştır. Osmanlı Devletindeki </a:t>
            </a:r>
            <a:r>
              <a:rPr lang="tr-TR" dirty="0">
                <a:solidFill>
                  <a:srgbClr val="00B050"/>
                </a:solidFill>
              </a:rPr>
              <a:t>futbol ile ilgili ilk kulüpleşme çalışmaları da </a:t>
            </a:r>
            <a:r>
              <a:rPr lang="tr-TR" dirty="0" smtClean="0">
                <a:solidFill>
                  <a:srgbClr val="00B050"/>
                </a:solidFill>
              </a:rPr>
              <a:t>yabancılar tarafından </a:t>
            </a:r>
            <a:r>
              <a:rPr lang="tr-TR" dirty="0">
                <a:solidFill>
                  <a:srgbClr val="00B050"/>
                </a:solidFill>
              </a:rPr>
              <a:t>gerçekleştirilmiştir</a:t>
            </a:r>
            <a:r>
              <a:rPr lang="tr-TR" dirty="0"/>
              <a:t>. </a:t>
            </a:r>
            <a:endParaRPr lang="tr-TR" dirty="0" smtClean="0"/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dirty="0" smtClean="0"/>
              <a:t>İstanbul’da </a:t>
            </a:r>
            <a:r>
              <a:rPr lang="tr-TR" dirty="0"/>
              <a:t>kurulan </a:t>
            </a:r>
            <a:r>
              <a:rPr lang="tr-TR" dirty="0">
                <a:solidFill>
                  <a:srgbClr val="7030A0"/>
                </a:solidFill>
              </a:rPr>
              <a:t>Moda, Kadıköy, </a:t>
            </a:r>
            <a:r>
              <a:rPr lang="tr-TR" dirty="0" err="1">
                <a:solidFill>
                  <a:srgbClr val="7030A0"/>
                </a:solidFill>
              </a:rPr>
              <a:t>Imogene</a:t>
            </a:r>
            <a:r>
              <a:rPr lang="tr-TR" dirty="0">
                <a:solidFill>
                  <a:srgbClr val="7030A0"/>
                </a:solidFill>
              </a:rPr>
              <a:t>, </a:t>
            </a:r>
            <a:endParaRPr lang="tr-TR" dirty="0" smtClean="0">
              <a:solidFill>
                <a:srgbClr val="7030A0"/>
              </a:solidFill>
            </a:endParaRPr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dirty="0" smtClean="0"/>
              <a:t>İzmir’de </a:t>
            </a:r>
            <a:r>
              <a:rPr lang="tr-TR" dirty="0"/>
              <a:t>kurulan </a:t>
            </a:r>
            <a:r>
              <a:rPr lang="tr-TR" dirty="0" smtClean="0">
                <a:solidFill>
                  <a:srgbClr val="7030A0"/>
                </a:solidFill>
              </a:rPr>
              <a:t>Football </a:t>
            </a:r>
            <a:r>
              <a:rPr lang="tr-TR" dirty="0" err="1" smtClean="0">
                <a:solidFill>
                  <a:srgbClr val="7030A0"/>
                </a:solidFill>
              </a:rPr>
              <a:t>and</a:t>
            </a:r>
            <a:r>
              <a:rPr lang="tr-TR" dirty="0" smtClean="0">
                <a:solidFill>
                  <a:srgbClr val="7030A0"/>
                </a:solidFill>
              </a:rPr>
              <a:t> </a:t>
            </a:r>
            <a:r>
              <a:rPr lang="tr-TR" dirty="0">
                <a:solidFill>
                  <a:srgbClr val="7030A0"/>
                </a:solidFill>
              </a:rPr>
              <a:t>Rugby, </a:t>
            </a:r>
            <a:r>
              <a:rPr lang="tr-TR" dirty="0" err="1">
                <a:solidFill>
                  <a:srgbClr val="7030A0"/>
                </a:solidFill>
              </a:rPr>
              <a:t>Panianios</a:t>
            </a:r>
            <a:r>
              <a:rPr lang="tr-TR" dirty="0">
                <a:solidFill>
                  <a:srgbClr val="7030A0"/>
                </a:solidFill>
              </a:rPr>
              <a:t>, </a:t>
            </a:r>
            <a:r>
              <a:rPr lang="tr-TR" dirty="0" err="1">
                <a:solidFill>
                  <a:srgbClr val="7030A0"/>
                </a:solidFill>
              </a:rPr>
              <a:t>Apollon</a:t>
            </a:r>
            <a:r>
              <a:rPr lang="tr-TR" dirty="0">
                <a:solidFill>
                  <a:srgbClr val="7030A0"/>
                </a:solidFill>
              </a:rPr>
              <a:t>, </a:t>
            </a:r>
            <a:r>
              <a:rPr lang="tr-TR" dirty="0" err="1">
                <a:solidFill>
                  <a:srgbClr val="7030A0"/>
                </a:solidFill>
              </a:rPr>
              <a:t>Pelops</a:t>
            </a:r>
            <a:r>
              <a:rPr lang="tr-TR" dirty="0">
                <a:solidFill>
                  <a:srgbClr val="7030A0"/>
                </a:solidFill>
              </a:rPr>
              <a:t>, </a:t>
            </a:r>
            <a:r>
              <a:rPr lang="tr-TR" dirty="0" err="1">
                <a:solidFill>
                  <a:srgbClr val="7030A0"/>
                </a:solidFill>
              </a:rPr>
              <a:t>Evangelidis</a:t>
            </a:r>
            <a:r>
              <a:rPr lang="tr-TR" dirty="0">
                <a:solidFill>
                  <a:srgbClr val="7030A0"/>
                </a:solidFill>
              </a:rPr>
              <a:t>,</a:t>
            </a:r>
            <a:r>
              <a:rPr lang="tr-TR" dirty="0"/>
              <a:t> İngilizler tarafından, </a:t>
            </a:r>
            <a:endParaRPr lang="tr-TR" dirty="0" smtClean="0"/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dirty="0" err="1" smtClean="0">
                <a:solidFill>
                  <a:srgbClr val="7030A0"/>
                </a:solidFill>
              </a:rPr>
              <a:t>Elpis</a:t>
            </a:r>
            <a:r>
              <a:rPr lang="tr-TR" dirty="0" smtClean="0"/>
              <a:t> </a:t>
            </a:r>
            <a:r>
              <a:rPr lang="tr-TR" dirty="0"/>
              <a:t>ise Rumlar </a:t>
            </a:r>
            <a:r>
              <a:rPr lang="tr-TR" dirty="0" smtClean="0"/>
              <a:t>tarafından kurulmuş </a:t>
            </a:r>
            <a:r>
              <a:rPr lang="tr-TR" dirty="0"/>
              <a:t>futbol kulüpleridir. </a:t>
            </a:r>
            <a:endParaRPr lang="tr-TR" dirty="0" smtClean="0"/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dirty="0" smtClean="0"/>
              <a:t>Ancak</a:t>
            </a:r>
            <a:r>
              <a:rPr lang="tr-TR" dirty="0"/>
              <a:t>, batılı anlamda gerçekleştirilen ilk kulüpleşme faaliyetleri </a:t>
            </a:r>
            <a:r>
              <a:rPr lang="tr-TR" dirty="0" smtClean="0"/>
              <a:t>yabancılar tarafından </a:t>
            </a:r>
            <a:r>
              <a:rPr lang="tr-TR" dirty="0"/>
              <a:t>gerçekleştirildiği gibi, açılan spor kulüplerinde de yalnızca yabancı uyruklu sporcular görev</a:t>
            </a:r>
          </a:p>
          <a:p>
            <a:pPr marL="0" indent="0" algn="just">
              <a:buNone/>
            </a:pPr>
            <a:r>
              <a:rPr lang="tr-TR" dirty="0"/>
              <a:t>alabilmişlerdir.</a:t>
            </a:r>
          </a:p>
        </p:txBody>
      </p:sp>
    </p:spTree>
    <p:extLst>
      <p:ext uri="{BB962C8B-B14F-4D97-AF65-F5344CB8AC3E}">
        <p14:creationId xmlns:p14="http://schemas.microsoft.com/office/powerpoint/2010/main" val="3521078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260648"/>
            <a:ext cx="8435280" cy="6063952"/>
          </a:xfrm>
        </p:spPr>
        <p:txBody>
          <a:bodyPr/>
          <a:lstStyle/>
          <a:p>
            <a:pPr marL="0" indent="0" algn="just">
              <a:buNone/>
            </a:pPr>
            <a:endParaRPr lang="tr-TR" dirty="0" smtClean="0"/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endParaRPr lang="tr-TR" dirty="0" smtClean="0"/>
          </a:p>
          <a:p>
            <a:pPr marL="0" indent="0" algn="just">
              <a:buNone/>
            </a:pPr>
            <a:r>
              <a:rPr lang="tr-TR" dirty="0" smtClean="0"/>
              <a:t>Spor </a:t>
            </a:r>
            <a:r>
              <a:rPr lang="tr-TR" dirty="0"/>
              <a:t>yapmak için dahi olsa, bir araya gelen Türk gençlerinin en ağır şekilde cezalandırıldığı </a:t>
            </a:r>
            <a:r>
              <a:rPr lang="tr-TR" dirty="0" smtClean="0"/>
              <a:t>bu dönemde</a:t>
            </a:r>
            <a:r>
              <a:rPr lang="tr-TR" dirty="0"/>
              <a:t>, Kadıköy’de top oynayan birkaç gencin gayretiyle </a:t>
            </a:r>
            <a:r>
              <a:rPr lang="tr-TR" dirty="0">
                <a:solidFill>
                  <a:srgbClr val="7030A0"/>
                </a:solidFill>
              </a:rPr>
              <a:t>Black </a:t>
            </a:r>
            <a:r>
              <a:rPr lang="tr-TR" dirty="0" err="1">
                <a:solidFill>
                  <a:srgbClr val="7030A0"/>
                </a:solidFill>
              </a:rPr>
              <a:t>Stocking</a:t>
            </a:r>
            <a:r>
              <a:rPr lang="tr-TR" dirty="0">
                <a:solidFill>
                  <a:srgbClr val="7030A0"/>
                </a:solidFill>
              </a:rPr>
              <a:t> Football Club (</a:t>
            </a:r>
            <a:r>
              <a:rPr lang="tr-TR" dirty="0" smtClean="0">
                <a:solidFill>
                  <a:srgbClr val="7030A0"/>
                </a:solidFill>
              </a:rPr>
              <a:t>Siyah Çoraplılar </a:t>
            </a:r>
            <a:r>
              <a:rPr lang="tr-TR" dirty="0">
                <a:solidFill>
                  <a:srgbClr val="7030A0"/>
                </a:solidFill>
              </a:rPr>
              <a:t>Futbol Kulübü</a:t>
            </a:r>
            <a:r>
              <a:rPr lang="tr-TR" dirty="0"/>
              <a:t>) adı altında bir kulüp kurulmuş ve bu tarihe Türklerin kurduğu ilk spor </a:t>
            </a:r>
            <a:r>
              <a:rPr lang="tr-TR" dirty="0" smtClean="0"/>
              <a:t>kulübü olarak </a:t>
            </a:r>
            <a:r>
              <a:rPr lang="tr-TR" dirty="0"/>
              <a:t>geçmiştir.</a:t>
            </a:r>
          </a:p>
        </p:txBody>
      </p:sp>
    </p:spTree>
    <p:extLst>
      <p:ext uri="{BB962C8B-B14F-4D97-AF65-F5344CB8AC3E}">
        <p14:creationId xmlns:p14="http://schemas.microsoft.com/office/powerpoint/2010/main" val="159220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dirty="0"/>
              <a:t>Ancak kulübün ömrü çok kısa sürmüştür. Oyuncular oynadıkları ilk maçta </a:t>
            </a:r>
            <a:r>
              <a:rPr lang="tr-TR" dirty="0" smtClean="0"/>
              <a:t>baskına uğramışlar</a:t>
            </a:r>
            <a:r>
              <a:rPr lang="tr-TR" dirty="0"/>
              <a:t>, kaçabilen sporcular kaçmış, yakalananlar ise ağır bir biçimde cezalandırılmışlardır. </a:t>
            </a:r>
            <a:r>
              <a:rPr lang="tr-TR" dirty="0" smtClean="0"/>
              <a:t>Bu nedenle</a:t>
            </a:r>
            <a:r>
              <a:rPr lang="tr-TR" dirty="0"/>
              <a:t>, Saray Nazırı Osman Paşanın çocukları ve onların birkaç arkadaşı tarafından </a:t>
            </a:r>
            <a:r>
              <a:rPr lang="tr-TR" dirty="0">
                <a:solidFill>
                  <a:srgbClr val="00B050"/>
                </a:solidFill>
              </a:rPr>
              <a:t>1903 </a:t>
            </a:r>
            <a:r>
              <a:rPr lang="tr-TR" dirty="0" smtClean="0">
                <a:solidFill>
                  <a:srgbClr val="00B050"/>
                </a:solidFill>
              </a:rPr>
              <a:t>yılında kurulan </a:t>
            </a:r>
            <a:r>
              <a:rPr lang="tr-TR" dirty="0">
                <a:solidFill>
                  <a:srgbClr val="00B050"/>
                </a:solidFill>
              </a:rPr>
              <a:t>“Beşiktaş Basiret Osmanlı Jimnastik Kulübü” (Beşiktaş)</a:t>
            </a:r>
            <a:r>
              <a:rPr lang="tr-TR" dirty="0"/>
              <a:t> birçok kaynak tarafından sıkı istibdat</a:t>
            </a:r>
          </a:p>
          <a:p>
            <a:pPr marL="0" indent="0" algn="just">
              <a:buNone/>
            </a:pPr>
            <a:r>
              <a:rPr lang="tr-TR" dirty="0"/>
              <a:t>rejimi altında kurulan ilk Türk spor kulübü olarak kabul edilmektedir.</a:t>
            </a:r>
          </a:p>
        </p:txBody>
      </p:sp>
    </p:spTree>
    <p:extLst>
      <p:ext uri="{BB962C8B-B14F-4D97-AF65-F5344CB8AC3E}">
        <p14:creationId xmlns:p14="http://schemas.microsoft.com/office/powerpoint/2010/main" val="2195423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332656"/>
            <a:ext cx="8363272" cy="5991944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tr-TR" dirty="0"/>
              <a:t>Osman Paşa’nın çocukları </a:t>
            </a:r>
            <a:r>
              <a:rPr lang="tr-TR" dirty="0" smtClean="0"/>
              <a:t>ve arkadaşlarının </a:t>
            </a:r>
            <a:r>
              <a:rPr lang="tr-TR" dirty="0"/>
              <a:t>bu girişimi de çok geçmeden tespit edilmiş ve durum padişaha bildirilmiştir. Bu </a:t>
            </a:r>
            <a:r>
              <a:rPr lang="tr-TR" dirty="0" smtClean="0"/>
              <a:t>kötü durum </a:t>
            </a:r>
            <a:r>
              <a:rPr lang="tr-TR" dirty="0"/>
              <a:t>Padişahın Seryaveri Mehmet Paşa’nın araya girip 2. Abdülhamid’i bu gençlerin </a:t>
            </a:r>
            <a:r>
              <a:rPr lang="tr-TR" dirty="0" smtClean="0"/>
              <a:t>yaptıkları faaliyetlerin </a:t>
            </a:r>
            <a:r>
              <a:rPr lang="tr-TR" dirty="0"/>
              <a:t>olumluluğu yolunda onu ikna etmesiyle tatlıya bağlanmış, hatta padişahın özel fermanıyla </a:t>
            </a:r>
            <a:r>
              <a:rPr lang="tr-TR" dirty="0" smtClean="0"/>
              <a:t>ile mektep </a:t>
            </a:r>
            <a:r>
              <a:rPr lang="tr-TR" dirty="0"/>
              <a:t>olarak kabul edilen kulübün faaliyetine izin verilmiştir. Beşiktaş kulübüne karşı gösterilen </a:t>
            </a:r>
            <a:r>
              <a:rPr lang="tr-TR" dirty="0" smtClean="0"/>
              <a:t>bu müsamaha </a:t>
            </a:r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dirty="0" smtClean="0"/>
              <a:t>1905’te </a:t>
            </a:r>
            <a:r>
              <a:rPr lang="tr-TR" dirty="0" err="1"/>
              <a:t>Mekteb</a:t>
            </a:r>
            <a:r>
              <a:rPr lang="tr-TR" dirty="0"/>
              <a:t>-i Sultani öğrencilerine yeni bir Türk kulübü kurma cesareti vermiş ve </a:t>
            </a:r>
            <a:r>
              <a:rPr lang="tr-TR" dirty="0" smtClean="0"/>
              <a:t>bunun sonucunda </a:t>
            </a:r>
            <a:r>
              <a:rPr lang="tr-TR" dirty="0"/>
              <a:t>Galatasaray kulübü kurulmuştur. Galatasaray spor kulübünün faaliyete geçmesinden iki </a:t>
            </a:r>
            <a:r>
              <a:rPr lang="tr-TR" dirty="0" smtClean="0"/>
              <a:t>yıl sonra </a:t>
            </a:r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dirty="0" smtClean="0"/>
              <a:t>(</a:t>
            </a:r>
            <a:r>
              <a:rPr lang="tr-TR" dirty="0"/>
              <a:t>1907) Kadıköy yakasında Fenerbahçe spor kulübü kurulmuştur.</a:t>
            </a:r>
          </a:p>
        </p:txBody>
      </p:sp>
    </p:spTree>
    <p:extLst>
      <p:ext uri="{BB962C8B-B14F-4D97-AF65-F5344CB8AC3E}">
        <p14:creationId xmlns:p14="http://schemas.microsoft.com/office/powerpoint/2010/main" val="1424523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192688"/>
          </a:xfrm>
        </p:spPr>
        <p:txBody>
          <a:bodyPr/>
          <a:lstStyle/>
          <a:p>
            <a:pPr marL="0" indent="0" algn="just">
              <a:buNone/>
            </a:pPr>
            <a:endParaRPr lang="tr-TR" dirty="0" smtClean="0"/>
          </a:p>
          <a:p>
            <a:pPr marL="0" indent="0" algn="just">
              <a:buNone/>
            </a:pPr>
            <a:r>
              <a:rPr lang="tr-TR" dirty="0" smtClean="0"/>
              <a:t>1908’de </a:t>
            </a:r>
            <a:r>
              <a:rPr lang="tr-TR" dirty="0"/>
              <a:t>İkinci Meşrutiyetin ilanı ile birlikte 2. Abdülhamid’in baskıcı, yasakçı </a:t>
            </a:r>
            <a:r>
              <a:rPr lang="tr-TR" dirty="0" err="1"/>
              <a:t>istibdad</a:t>
            </a:r>
            <a:r>
              <a:rPr lang="tr-TR" dirty="0"/>
              <a:t> dönemi </a:t>
            </a:r>
            <a:r>
              <a:rPr lang="tr-TR" dirty="0" smtClean="0"/>
              <a:t>de sona </a:t>
            </a:r>
            <a:r>
              <a:rPr lang="tr-TR" dirty="0"/>
              <a:t>ermiş ve yine 2. Abdülhamid tarafından yürürlükten kaldırılan Kanun-ı Esasiye tekrar </a:t>
            </a:r>
            <a:r>
              <a:rPr lang="tr-TR" dirty="0" smtClean="0"/>
              <a:t>yürürlüğe girmiştir</a:t>
            </a:r>
            <a:r>
              <a:rPr lang="tr-TR" dirty="0"/>
              <a:t>. Bu olumlu gelişmeler etkilerini spor alanında da hemen göstermiş, yeni birçok spor </a:t>
            </a:r>
            <a:r>
              <a:rPr lang="tr-TR" dirty="0" smtClean="0"/>
              <a:t>kulübü Cemiyetler </a:t>
            </a:r>
            <a:r>
              <a:rPr lang="tr-TR" dirty="0"/>
              <a:t>Kanunu hükümlerine göre resmen kurulup tescil olunmuştur. </a:t>
            </a:r>
            <a:endParaRPr lang="tr-TR" dirty="0" smtClean="0"/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dirty="0" smtClean="0"/>
              <a:t>Bu </a:t>
            </a:r>
            <a:r>
              <a:rPr lang="tr-TR" dirty="0"/>
              <a:t>durum, Türk </a:t>
            </a:r>
            <a:r>
              <a:rPr lang="tr-TR" dirty="0" smtClean="0"/>
              <a:t>sporunda önemli </a:t>
            </a:r>
            <a:r>
              <a:rPr lang="tr-TR" dirty="0"/>
              <a:t>bir dönüm noktası olarak kabul edilmektedir. Ülkede Türk spor kulüplerinin </a:t>
            </a:r>
            <a:r>
              <a:rPr lang="tr-TR" dirty="0" smtClean="0"/>
              <a:t>kurulabilmesiyle birlikte </a:t>
            </a:r>
            <a:r>
              <a:rPr lang="tr-TR" dirty="0"/>
              <a:t>Türk gençleri ve sporcuları da spor yapma şansı bulabilmişlerdir.</a:t>
            </a:r>
          </a:p>
        </p:txBody>
      </p:sp>
    </p:spTree>
    <p:extLst>
      <p:ext uri="{BB962C8B-B14F-4D97-AF65-F5344CB8AC3E}">
        <p14:creationId xmlns:p14="http://schemas.microsoft.com/office/powerpoint/2010/main" val="35620388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188640"/>
            <a:ext cx="8784976" cy="6552728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dirty="0">
                <a:solidFill>
                  <a:srgbClr val="00B050"/>
                </a:solidFill>
              </a:rPr>
              <a:t>Osmanlı devletinde, sporda federatif yapının oluşturulmasına yönelik etkinlikler incelendiğinde </a:t>
            </a:r>
            <a:r>
              <a:rPr lang="tr-TR" dirty="0" smtClean="0">
                <a:solidFill>
                  <a:srgbClr val="00B050"/>
                </a:solidFill>
              </a:rPr>
              <a:t>ise, bu </a:t>
            </a:r>
            <a:r>
              <a:rPr lang="tr-TR" dirty="0">
                <a:solidFill>
                  <a:srgbClr val="00B050"/>
                </a:solidFill>
              </a:rPr>
              <a:t>anlamda ilk örgütün </a:t>
            </a:r>
            <a:endParaRPr lang="tr-TR" dirty="0" smtClean="0">
              <a:solidFill>
                <a:srgbClr val="00B050"/>
              </a:solidFill>
            </a:endParaRPr>
          </a:p>
          <a:p>
            <a:pPr marL="0" indent="0" algn="just">
              <a:buNone/>
            </a:pPr>
            <a:r>
              <a:rPr lang="tr-TR" dirty="0" smtClean="0"/>
              <a:t>1903 </a:t>
            </a:r>
            <a:r>
              <a:rPr lang="tr-TR" dirty="0"/>
              <a:t>yılında kurulan İstanbul Futbol Birliği (1903–1910) olduğu </a:t>
            </a:r>
            <a:r>
              <a:rPr lang="tr-TR" dirty="0" smtClean="0"/>
              <a:t>görülmektedir. Birliğe </a:t>
            </a:r>
            <a:r>
              <a:rPr lang="tr-TR" dirty="0"/>
              <a:t>o dönemde yürürlükte olan 1909 tarihli dernekler yasasına göre kurulan Galatasaray, </a:t>
            </a:r>
            <a:r>
              <a:rPr lang="tr-TR" dirty="0" smtClean="0"/>
              <a:t>Kadıköy, </a:t>
            </a:r>
            <a:r>
              <a:rPr lang="tr-TR" dirty="0" err="1" smtClean="0"/>
              <a:t>Elpis</a:t>
            </a:r>
            <a:r>
              <a:rPr lang="tr-TR" dirty="0"/>
              <a:t>, Moda, Fenerbahçe, </a:t>
            </a:r>
            <a:r>
              <a:rPr lang="tr-TR" dirty="0" err="1"/>
              <a:t>Strugglers</a:t>
            </a:r>
            <a:r>
              <a:rPr lang="tr-TR" dirty="0"/>
              <a:t>, </a:t>
            </a:r>
            <a:r>
              <a:rPr lang="tr-TR" dirty="0" err="1"/>
              <a:t>Yasson</a:t>
            </a:r>
            <a:r>
              <a:rPr lang="tr-TR" dirty="0"/>
              <a:t>, Dark ve </a:t>
            </a:r>
            <a:r>
              <a:rPr lang="tr-TR" dirty="0" err="1"/>
              <a:t>Tatavla</a:t>
            </a:r>
            <a:r>
              <a:rPr lang="tr-TR" dirty="0"/>
              <a:t> spor kulüpleri üye olmuşlardır. </a:t>
            </a:r>
            <a:endParaRPr lang="tr-TR" dirty="0" smtClean="0"/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dirty="0" smtClean="0"/>
              <a:t>1910 yılına kadar </a:t>
            </a:r>
            <a:r>
              <a:rPr lang="tr-TR" dirty="0"/>
              <a:t>yürürlükte olan İstanbul Futbol Birliği kapatılarak yerini 12 Kasım 1910’da kurulan </a:t>
            </a:r>
            <a:r>
              <a:rPr lang="tr-TR" dirty="0" smtClean="0"/>
              <a:t>İstanbul Kulüpler </a:t>
            </a:r>
            <a:r>
              <a:rPr lang="tr-TR" dirty="0"/>
              <a:t>Ligi’ne bırakmıştır (1910–1914). Ancak bu örgütlenmeler amatör bir biçimde </a:t>
            </a:r>
            <a:r>
              <a:rPr lang="tr-TR" dirty="0" smtClean="0"/>
              <a:t>işleyen oluşumlardır</a:t>
            </a:r>
            <a:r>
              <a:rPr lang="tr-TR" dirty="0"/>
              <a:t>. </a:t>
            </a:r>
            <a:endParaRPr lang="tr-TR" dirty="0" smtClean="0"/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dirty="0" smtClean="0">
                <a:solidFill>
                  <a:srgbClr val="00B050"/>
                </a:solidFill>
              </a:rPr>
              <a:t>Türkiye’de </a:t>
            </a:r>
            <a:r>
              <a:rPr lang="tr-TR" dirty="0">
                <a:solidFill>
                  <a:srgbClr val="00B050"/>
                </a:solidFill>
              </a:rPr>
              <a:t>spor anlamında ilk yönetsel örgütlenme çabaları </a:t>
            </a:r>
            <a:r>
              <a:rPr lang="tr-TR" dirty="0"/>
              <a:t>1922–1936 yılları </a:t>
            </a:r>
            <a:r>
              <a:rPr lang="tr-TR" dirty="0" smtClean="0"/>
              <a:t>arasına rastlamaktadır</a:t>
            </a:r>
            <a:r>
              <a:rPr lang="tr-TR" dirty="0"/>
              <a:t>. Bu dönemde birçok girişimin denenmesinin ardından 21 kulübün katılımı ile 22 </a:t>
            </a:r>
            <a:r>
              <a:rPr lang="tr-TR" dirty="0" smtClean="0"/>
              <a:t>Mayıs 1922 </a:t>
            </a:r>
            <a:r>
              <a:rPr lang="tr-TR" dirty="0"/>
              <a:t>tarihinde kısa adı </a:t>
            </a:r>
            <a:r>
              <a:rPr lang="tr-TR" dirty="0">
                <a:solidFill>
                  <a:srgbClr val="FF0000"/>
                </a:solidFill>
              </a:rPr>
              <a:t>T.İ.C.İ.</a:t>
            </a:r>
            <a:r>
              <a:rPr lang="tr-TR" dirty="0"/>
              <a:t> olan </a:t>
            </a:r>
            <a:r>
              <a:rPr lang="tr-TR" dirty="0">
                <a:solidFill>
                  <a:srgbClr val="FF0000"/>
                </a:solidFill>
              </a:rPr>
              <a:t>Türkiye İdman Cemiyetleri İttifakı </a:t>
            </a:r>
            <a:r>
              <a:rPr lang="tr-TR" dirty="0"/>
              <a:t>kurulmuştur.</a:t>
            </a:r>
          </a:p>
        </p:txBody>
      </p:sp>
    </p:spTree>
    <p:extLst>
      <p:ext uri="{BB962C8B-B14F-4D97-AF65-F5344CB8AC3E}">
        <p14:creationId xmlns:p14="http://schemas.microsoft.com/office/powerpoint/2010/main" val="2882985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815</Words>
  <Application>Microsoft Office PowerPoint</Application>
  <PresentationFormat>Ekran Gösterisi (4:3)</PresentationFormat>
  <Paragraphs>44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2" baseType="lpstr">
      <vt:lpstr>Ofis Teması</vt:lpstr>
      <vt:lpstr>PowerPoint Sunusu</vt:lpstr>
      <vt:lpstr>OSMANLI DÖNEMİNDE SPOR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HUKUKA GİRİŞ</dc:title>
  <dc:creator>erol hoca</dc:creator>
  <cp:lastModifiedBy>erol hoca</cp:lastModifiedBy>
  <cp:revision>5</cp:revision>
  <dcterms:created xsi:type="dcterms:W3CDTF">2020-01-27T09:50:58Z</dcterms:created>
  <dcterms:modified xsi:type="dcterms:W3CDTF">2020-01-28T09:15:23Z</dcterms:modified>
</cp:coreProperties>
</file>