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408459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90089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321092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1341111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D26F67D-83F6-4EA8-993E-2963FD2B4F5E}" type="datetimeFigureOut">
              <a:rPr lang="tr-TR" smtClean="0"/>
              <a:t>28.01.2020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776831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D26F67D-83F6-4EA8-993E-2963FD2B4F5E}" type="datetimeFigureOut">
              <a:rPr lang="tr-TR" smtClean="0"/>
              <a:t>28.01.2020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494262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D26F67D-83F6-4EA8-993E-2963FD2B4F5E}" type="datetimeFigureOut">
              <a:rPr lang="tr-TR" smtClean="0"/>
              <a:t>28.01.2020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812521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755916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1250640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4033461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3346406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26F67D-83F6-4EA8-993E-2963FD2B4F5E}" type="datetimeFigureOut">
              <a:rPr lang="tr-TR" smtClean="0"/>
              <a:t>28.01.2020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0673B3-F2B7-4770-89D3-65F0FA6EC939}" type="slidenum">
              <a:rPr lang="tr-TR" smtClean="0"/>
              <a:t>‹#›</a:t>
            </a:fld>
            <a:endParaRPr lang="tr-TR"/>
          </a:p>
        </p:txBody>
      </p:sp>
    </p:spTree>
    <p:extLst>
      <p:ext uri="{BB962C8B-B14F-4D97-AF65-F5344CB8AC3E}">
        <p14:creationId xmlns:p14="http://schemas.microsoft.com/office/powerpoint/2010/main" val="2415063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44624"/>
            <a:ext cx="8229600" cy="650336"/>
          </a:xfrm>
        </p:spPr>
        <p:txBody>
          <a:bodyPr>
            <a:normAutofit/>
          </a:bodyPr>
          <a:lstStyle/>
          <a:p>
            <a:pPr algn="ctr"/>
            <a:r>
              <a:rPr lang="tr-TR" sz="3600" dirty="0">
                <a:solidFill>
                  <a:srgbClr val="FF0000"/>
                </a:solidFill>
              </a:rPr>
              <a:t>CUMHURİYET DÖNEMİNDE SPOR</a:t>
            </a:r>
          </a:p>
        </p:txBody>
      </p:sp>
      <p:sp>
        <p:nvSpPr>
          <p:cNvPr id="3" name="İçerik Yer Tutucusu 2"/>
          <p:cNvSpPr>
            <a:spLocks noGrp="1"/>
          </p:cNvSpPr>
          <p:nvPr>
            <p:ph idx="1"/>
          </p:nvPr>
        </p:nvSpPr>
        <p:spPr>
          <a:xfrm>
            <a:off x="251520" y="836712"/>
            <a:ext cx="8435280" cy="5487888"/>
          </a:xfrm>
        </p:spPr>
        <p:txBody>
          <a:bodyPr>
            <a:normAutofit fontScale="70000" lnSpcReduction="20000"/>
          </a:bodyPr>
          <a:lstStyle/>
          <a:p>
            <a:pPr marL="0" indent="0" algn="just">
              <a:buNone/>
            </a:pPr>
            <a:r>
              <a:rPr lang="tr-TR" dirty="0"/>
              <a:t>1922 yılında Türkiye İdman Cemiyetleri İttifakı (TİCİ) adı </a:t>
            </a:r>
            <a:r>
              <a:rPr lang="tr-TR" dirty="0" smtClean="0"/>
              <a:t>altında kamu </a:t>
            </a:r>
            <a:r>
              <a:rPr lang="tr-TR" dirty="0"/>
              <a:t>yararına çalışan ilk spor örgütü kurulmuş ve sporun sevk ve idaresi bu örgüte bırakılmıştır. 1922 </a:t>
            </a:r>
            <a:r>
              <a:rPr lang="tr-TR" dirty="0" smtClean="0"/>
              <a:t>ve 1936 </a:t>
            </a:r>
            <a:r>
              <a:rPr lang="tr-TR" dirty="0"/>
              <a:t>yılları arasında devlet, sporu TİCİ aracılığıyla kamu yararı gözeten bir dernek statüsünde ve </a:t>
            </a:r>
            <a:r>
              <a:rPr lang="tr-TR" dirty="0" smtClean="0"/>
              <a:t>ülkeyi yurt </a:t>
            </a:r>
            <a:r>
              <a:rPr lang="tr-TR" dirty="0"/>
              <a:t>dışında temsil etmeye yetkili tek spor örgütü olduğunu kabul etmiş ve maddi açıdan </a:t>
            </a:r>
            <a:r>
              <a:rPr lang="tr-TR" dirty="0" err="1" smtClean="0"/>
              <a:t>TİCİ’yi</a:t>
            </a:r>
            <a:r>
              <a:rPr lang="tr-TR" dirty="0" smtClean="0"/>
              <a:t> desteklemiştir</a:t>
            </a:r>
            <a:r>
              <a:rPr lang="tr-TR" dirty="0"/>
              <a:t>. İlk başkanlığını Ali Sami Yen, asbaşkanlıklarını da Burhan Felek ve Ali Seyfi yapmıştır.</a:t>
            </a:r>
          </a:p>
          <a:p>
            <a:pPr marL="0" indent="0" algn="just">
              <a:buNone/>
            </a:pPr>
            <a:endParaRPr lang="tr-TR" dirty="0" smtClean="0"/>
          </a:p>
          <a:p>
            <a:pPr marL="0" indent="0" algn="just">
              <a:buNone/>
            </a:pPr>
            <a:r>
              <a:rPr lang="tr-TR" dirty="0" smtClean="0"/>
              <a:t>TİCİ </a:t>
            </a:r>
            <a:r>
              <a:rPr lang="tr-TR" dirty="0"/>
              <a:t>daha sonra Türkiye Futbol Federasyonunun kurulması için karar almıştır. </a:t>
            </a:r>
            <a:endParaRPr lang="tr-TR" dirty="0" smtClean="0"/>
          </a:p>
          <a:p>
            <a:pPr marL="0" indent="0" algn="just">
              <a:buNone/>
            </a:pPr>
            <a:endParaRPr lang="tr-TR" dirty="0" smtClean="0"/>
          </a:p>
          <a:p>
            <a:pPr marL="0" indent="0" algn="just">
              <a:buNone/>
            </a:pPr>
            <a:r>
              <a:rPr lang="tr-TR" dirty="0" smtClean="0"/>
              <a:t>13 </a:t>
            </a:r>
            <a:r>
              <a:rPr lang="tr-TR" dirty="0"/>
              <a:t>Nisan </a:t>
            </a:r>
            <a:r>
              <a:rPr lang="tr-TR" dirty="0" smtClean="0"/>
              <a:t>1923‘te “Türkiye </a:t>
            </a:r>
            <a:r>
              <a:rPr lang="tr-TR" dirty="0"/>
              <a:t>Futbol Heyeti </a:t>
            </a:r>
            <a:r>
              <a:rPr lang="tr-TR" dirty="0" err="1"/>
              <a:t>Müttehidesi</a:t>
            </a:r>
            <a:r>
              <a:rPr lang="tr-TR" dirty="0"/>
              <a:t>” adı altında futbol federasyonunu kurmuştur. </a:t>
            </a:r>
            <a:endParaRPr lang="tr-TR" dirty="0" smtClean="0"/>
          </a:p>
          <a:p>
            <a:pPr marL="0" indent="0" algn="just">
              <a:buNone/>
            </a:pPr>
            <a:endParaRPr lang="tr-TR" dirty="0"/>
          </a:p>
          <a:p>
            <a:pPr marL="0" indent="0" algn="just">
              <a:buNone/>
            </a:pPr>
            <a:r>
              <a:rPr lang="tr-TR" dirty="0" smtClean="0"/>
              <a:t>5 </a:t>
            </a:r>
            <a:r>
              <a:rPr lang="tr-TR" dirty="0"/>
              <a:t>Aralık 1925‘te </a:t>
            </a:r>
            <a:r>
              <a:rPr lang="tr-TR" dirty="0" smtClean="0"/>
              <a:t>ismi “Türkiye </a:t>
            </a:r>
            <a:r>
              <a:rPr lang="tr-TR" dirty="0"/>
              <a:t>Futbol Federasyonu” olarak değişmiştir.</a:t>
            </a:r>
          </a:p>
        </p:txBody>
      </p:sp>
    </p:spTree>
    <p:extLst>
      <p:ext uri="{BB962C8B-B14F-4D97-AF65-F5344CB8AC3E}">
        <p14:creationId xmlns:p14="http://schemas.microsoft.com/office/powerpoint/2010/main" val="6360051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32656"/>
            <a:ext cx="8784976" cy="6336704"/>
          </a:xfrm>
        </p:spPr>
        <p:txBody>
          <a:bodyPr>
            <a:normAutofit fontScale="85000" lnSpcReduction="10000"/>
          </a:bodyPr>
          <a:lstStyle/>
          <a:p>
            <a:pPr marL="0" indent="0" algn="just">
              <a:buNone/>
            </a:pPr>
            <a:r>
              <a:rPr lang="tr-TR" dirty="0"/>
              <a:t>Beden eğitimi </a:t>
            </a:r>
            <a:r>
              <a:rPr lang="tr-TR" dirty="0" smtClean="0"/>
              <a:t>öğretimi;</a:t>
            </a:r>
          </a:p>
          <a:p>
            <a:pPr marL="0" indent="0" algn="just">
              <a:buNone/>
            </a:pPr>
            <a:r>
              <a:rPr lang="tr-TR" dirty="0" smtClean="0"/>
              <a:t>1924–1927 </a:t>
            </a:r>
            <a:r>
              <a:rPr lang="tr-TR" dirty="0"/>
              <a:t>yılları arasında “</a:t>
            </a:r>
            <a:r>
              <a:rPr lang="tr-TR" dirty="0" err="1"/>
              <a:t>Cimnastik</a:t>
            </a:r>
            <a:r>
              <a:rPr lang="tr-TR" dirty="0"/>
              <a:t>” adı altında sadece erkek </a:t>
            </a:r>
            <a:r>
              <a:rPr lang="tr-TR" dirty="0" smtClean="0"/>
              <a:t>öğrencilere uygulanan </a:t>
            </a:r>
            <a:r>
              <a:rPr lang="tr-TR" dirty="0"/>
              <a:t>bir ders görünümündedir. </a:t>
            </a:r>
            <a:endParaRPr lang="tr-TR" dirty="0" smtClean="0"/>
          </a:p>
          <a:p>
            <a:pPr marL="0" indent="0" algn="just">
              <a:buNone/>
            </a:pPr>
            <a:endParaRPr lang="tr-TR" dirty="0"/>
          </a:p>
          <a:p>
            <a:pPr marL="0" indent="0" algn="just">
              <a:buNone/>
            </a:pPr>
            <a:r>
              <a:rPr lang="tr-TR" dirty="0" smtClean="0"/>
              <a:t>1924 </a:t>
            </a:r>
            <a:r>
              <a:rPr lang="tr-TR" dirty="0"/>
              <a:t>Paris Olimpiyatlarına Türkiye üç atlet, üç bisiklet, bir </a:t>
            </a:r>
            <a:r>
              <a:rPr lang="tr-TR" dirty="0" smtClean="0"/>
              <a:t>eskrim, dört </a:t>
            </a:r>
            <a:r>
              <a:rPr lang="tr-TR" dirty="0"/>
              <a:t>güreş, bir halter sporcusu ve 19 futbolcu ile katılmıştır. Sporcularımız bu müsabakalarda </a:t>
            </a:r>
            <a:r>
              <a:rPr lang="tr-TR" dirty="0" smtClean="0"/>
              <a:t>hiçbir derece </a:t>
            </a:r>
            <a:r>
              <a:rPr lang="tr-TR" dirty="0"/>
              <a:t>elde edememişlerdir. </a:t>
            </a:r>
            <a:endParaRPr lang="tr-TR" dirty="0" smtClean="0"/>
          </a:p>
          <a:p>
            <a:pPr marL="0" indent="0" algn="just">
              <a:buNone/>
            </a:pPr>
            <a:endParaRPr lang="tr-TR" dirty="0"/>
          </a:p>
          <a:p>
            <a:pPr marL="0" indent="0" algn="just">
              <a:buNone/>
            </a:pPr>
            <a:r>
              <a:rPr lang="tr-TR" dirty="0" smtClean="0"/>
              <a:t>1925 </a:t>
            </a:r>
            <a:r>
              <a:rPr lang="tr-TR" dirty="0"/>
              <a:t>yılında “Terbiye-i Bedeniye” (Beden Eğitimi) tahsili için Vildan </a:t>
            </a:r>
            <a:r>
              <a:rPr lang="tr-TR" dirty="0" err="1" smtClean="0"/>
              <a:t>Aşir</a:t>
            </a:r>
            <a:r>
              <a:rPr lang="tr-TR" dirty="0" smtClean="0"/>
              <a:t> ve </a:t>
            </a:r>
            <a:r>
              <a:rPr lang="tr-TR" dirty="0" err="1"/>
              <a:t>Suad</a:t>
            </a:r>
            <a:r>
              <a:rPr lang="tr-TR" dirty="0"/>
              <a:t> Hayri Belçika’nın </a:t>
            </a:r>
            <a:r>
              <a:rPr lang="tr-TR" dirty="0" err="1"/>
              <a:t>Gand</a:t>
            </a:r>
            <a:r>
              <a:rPr lang="tr-TR" dirty="0"/>
              <a:t> şehrine gönderilmiştir. </a:t>
            </a:r>
            <a:endParaRPr lang="tr-TR" dirty="0" smtClean="0"/>
          </a:p>
          <a:p>
            <a:pPr marL="0" indent="0" algn="just">
              <a:buNone/>
            </a:pPr>
            <a:endParaRPr lang="tr-TR" dirty="0"/>
          </a:p>
          <a:p>
            <a:pPr marL="0" indent="0" algn="just">
              <a:buNone/>
            </a:pPr>
            <a:r>
              <a:rPr lang="tr-TR" dirty="0" smtClean="0"/>
              <a:t>1926 </a:t>
            </a:r>
            <a:r>
              <a:rPr lang="tr-TR" dirty="0"/>
              <a:t>yılında Türk kadını ilk defa </a:t>
            </a:r>
            <a:r>
              <a:rPr lang="tr-TR" dirty="0" smtClean="0"/>
              <a:t>atletizm pistlerinde </a:t>
            </a:r>
            <a:r>
              <a:rPr lang="tr-TR" dirty="0"/>
              <a:t>görüldükten sonra, </a:t>
            </a:r>
            <a:endParaRPr lang="tr-TR" dirty="0" smtClean="0"/>
          </a:p>
          <a:p>
            <a:pPr marL="0" indent="0" algn="just">
              <a:buNone/>
            </a:pPr>
            <a:endParaRPr lang="tr-TR" dirty="0"/>
          </a:p>
          <a:p>
            <a:pPr marL="0" indent="0" algn="just">
              <a:buNone/>
            </a:pPr>
            <a:r>
              <a:rPr lang="tr-TR" dirty="0" smtClean="0"/>
              <a:t>1927 </a:t>
            </a:r>
            <a:r>
              <a:rPr lang="tr-TR" dirty="0"/>
              <a:t>yılında kürek sporunda ve tenis sporunda bayan sporcularımız </a:t>
            </a:r>
            <a:r>
              <a:rPr lang="tr-TR" dirty="0" smtClean="0"/>
              <a:t>ortaya çıkmıştır</a:t>
            </a:r>
            <a:r>
              <a:rPr lang="tr-TR" dirty="0"/>
              <a:t>. </a:t>
            </a:r>
            <a:endParaRPr lang="tr-TR" dirty="0" smtClean="0"/>
          </a:p>
          <a:p>
            <a:pPr marL="0" indent="0" algn="just">
              <a:buNone/>
            </a:pPr>
            <a:endParaRPr lang="tr-TR" dirty="0"/>
          </a:p>
          <a:p>
            <a:pPr marL="0" indent="0" algn="just">
              <a:buNone/>
            </a:pPr>
            <a:r>
              <a:rPr lang="tr-TR" dirty="0" smtClean="0"/>
              <a:t>1929 </a:t>
            </a:r>
            <a:r>
              <a:rPr lang="tr-TR" dirty="0"/>
              <a:t>yılında voleybol sporunu 1929 yılından sonra da yüzme sporunu bayanlarımız </a:t>
            </a:r>
            <a:r>
              <a:rPr lang="tr-TR" dirty="0" smtClean="0"/>
              <a:t>yapmaya başlamıştır</a:t>
            </a:r>
            <a:r>
              <a:rPr lang="tr-TR" dirty="0"/>
              <a:t>. </a:t>
            </a:r>
          </a:p>
        </p:txBody>
      </p:sp>
    </p:spTree>
    <p:extLst>
      <p:ext uri="{BB962C8B-B14F-4D97-AF65-F5344CB8AC3E}">
        <p14:creationId xmlns:p14="http://schemas.microsoft.com/office/powerpoint/2010/main" val="3077940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548680"/>
            <a:ext cx="8435280" cy="5775920"/>
          </a:xfrm>
        </p:spPr>
        <p:txBody>
          <a:bodyPr/>
          <a:lstStyle/>
          <a:p>
            <a:pPr marL="0" indent="0" algn="just">
              <a:buNone/>
            </a:pPr>
            <a:endParaRPr lang="tr-TR" dirty="0" smtClean="0"/>
          </a:p>
          <a:p>
            <a:pPr marL="0" indent="0" algn="just">
              <a:buNone/>
            </a:pPr>
            <a:r>
              <a:rPr lang="tr-TR" dirty="0" smtClean="0"/>
              <a:t>1936 </a:t>
            </a:r>
            <a:r>
              <a:rPr lang="tr-TR" dirty="0"/>
              <a:t>yılında Türk Spor Kurumu (TSK) faaliyete geçmiştir. Devlet TSK’ya bütçesinden belirli oranlarda yardım etmiştir. 1936 yılında Berlin olimpiyatlarında güreş dalında Yaşar Erkan ilk kez bayrağımızı şeref kürsüsünde dalgalandırmış ve ilk altın madalyayı ülkemize getirmeyi başarmıştır.</a:t>
            </a:r>
          </a:p>
          <a:p>
            <a:pPr marL="0" indent="0" algn="just">
              <a:buNone/>
            </a:pPr>
            <a:endParaRPr lang="tr-TR" dirty="0"/>
          </a:p>
        </p:txBody>
      </p:sp>
    </p:spTree>
    <p:extLst>
      <p:ext uri="{BB962C8B-B14F-4D97-AF65-F5344CB8AC3E}">
        <p14:creationId xmlns:p14="http://schemas.microsoft.com/office/powerpoint/2010/main" val="3001108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363272" cy="5919936"/>
          </a:xfrm>
        </p:spPr>
        <p:txBody>
          <a:bodyPr>
            <a:normAutofit fontScale="92500" lnSpcReduction="20000"/>
          </a:bodyPr>
          <a:lstStyle/>
          <a:p>
            <a:pPr marL="0" indent="0" algn="just">
              <a:buNone/>
            </a:pPr>
            <a:r>
              <a:rPr lang="tr-TR" dirty="0"/>
              <a:t>Yurttaşın fizik ve moral kabiliyetlerinin ulusal ve </a:t>
            </a:r>
            <a:r>
              <a:rPr lang="tr-TR" dirty="0" smtClean="0"/>
              <a:t>inkılapçı amaçlara </a:t>
            </a:r>
            <a:r>
              <a:rPr lang="tr-TR" dirty="0"/>
              <a:t>göre geliştirilmesini </a:t>
            </a:r>
            <a:r>
              <a:rPr lang="tr-TR" dirty="0" smtClean="0"/>
              <a:t>sağlayıcı spor </a:t>
            </a:r>
            <a:r>
              <a:rPr lang="tr-TR" dirty="0"/>
              <a:t>faaliyetlerini yürütmekle yükümlü olan Beden </a:t>
            </a:r>
            <a:r>
              <a:rPr lang="tr-TR" dirty="0" smtClean="0"/>
              <a:t>Terbiyesi Genel </a:t>
            </a:r>
            <a:r>
              <a:rPr lang="tr-TR" dirty="0"/>
              <a:t>Müdürlüğü 1938- 1948 </a:t>
            </a:r>
            <a:r>
              <a:rPr lang="tr-TR" dirty="0" smtClean="0"/>
              <a:t>yılları arasında </a:t>
            </a:r>
            <a:r>
              <a:rPr lang="tr-TR" dirty="0"/>
              <a:t>sporu eğitim unsuru olarak yürütmüş, gençliği ve halkı spor yapmaya özendirecek </a:t>
            </a:r>
            <a:r>
              <a:rPr lang="tr-TR" dirty="0" smtClean="0"/>
              <a:t>faaliyetlerde bulunmuştur</a:t>
            </a:r>
            <a:r>
              <a:rPr lang="tr-TR" dirty="0"/>
              <a:t>. </a:t>
            </a:r>
            <a:endParaRPr lang="tr-TR" dirty="0" smtClean="0"/>
          </a:p>
          <a:p>
            <a:pPr marL="0" indent="0" algn="just">
              <a:buNone/>
            </a:pPr>
            <a:endParaRPr lang="tr-TR" dirty="0"/>
          </a:p>
          <a:p>
            <a:pPr marL="0" indent="0" algn="just">
              <a:buNone/>
            </a:pPr>
            <a:r>
              <a:rPr lang="tr-TR" dirty="0" smtClean="0"/>
              <a:t>1942'de </a:t>
            </a:r>
            <a:r>
              <a:rPr lang="tr-TR" dirty="0"/>
              <a:t>4235 sayılı yasayla kuruluş yasası değiştirilmiş ve Milli Eğitim Bakanlığı'na, </a:t>
            </a:r>
            <a:endParaRPr lang="tr-TR" dirty="0" smtClean="0"/>
          </a:p>
          <a:p>
            <a:pPr marL="0" indent="0" algn="just">
              <a:buNone/>
            </a:pPr>
            <a:endParaRPr lang="tr-TR" dirty="0"/>
          </a:p>
          <a:p>
            <a:pPr marL="0" indent="0" algn="just">
              <a:buNone/>
            </a:pPr>
            <a:r>
              <a:rPr lang="tr-TR" dirty="0" smtClean="0"/>
              <a:t>1960 yılında </a:t>
            </a:r>
            <a:r>
              <a:rPr lang="tr-TR" dirty="0"/>
              <a:t>da tekrar Başbakanlığa bağlanmıştır. </a:t>
            </a:r>
            <a:endParaRPr lang="tr-TR" dirty="0" smtClean="0"/>
          </a:p>
          <a:p>
            <a:pPr marL="0" indent="0" algn="just">
              <a:buNone/>
            </a:pPr>
            <a:endParaRPr lang="tr-TR" dirty="0"/>
          </a:p>
          <a:p>
            <a:pPr marL="0" indent="0" algn="just">
              <a:buNone/>
            </a:pPr>
            <a:r>
              <a:rPr lang="tr-TR" dirty="0" smtClean="0"/>
              <a:t>Spor </a:t>
            </a:r>
            <a:r>
              <a:rPr lang="tr-TR" dirty="0"/>
              <a:t>işlerinin ilk kez bakanlık düzeyinde ele alınması </a:t>
            </a:r>
            <a:r>
              <a:rPr lang="tr-TR" dirty="0" smtClean="0"/>
              <a:t>3 Kasım </a:t>
            </a:r>
            <a:r>
              <a:rPr lang="tr-TR" dirty="0"/>
              <a:t>1969 Gençlik ve Spor Bakanlığı'nın kurulmasıyla gerçekleşmiştir. Böylece Türk sporunda yeni </a:t>
            </a:r>
            <a:r>
              <a:rPr lang="tr-TR" dirty="0" smtClean="0"/>
              <a:t>bir sayfa </a:t>
            </a:r>
            <a:r>
              <a:rPr lang="tr-TR" dirty="0"/>
              <a:t>açılmıştır. İsmet Sezgin de Türkiye Cumhuriyeti'nin ilk Gençlik ve Spor Bakanı olmuştur.</a:t>
            </a:r>
          </a:p>
        </p:txBody>
      </p:sp>
    </p:spTree>
    <p:extLst>
      <p:ext uri="{BB962C8B-B14F-4D97-AF65-F5344CB8AC3E}">
        <p14:creationId xmlns:p14="http://schemas.microsoft.com/office/powerpoint/2010/main" val="3172056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764704"/>
            <a:ext cx="8291264" cy="5559896"/>
          </a:xfrm>
        </p:spPr>
        <p:txBody>
          <a:bodyPr>
            <a:normAutofit fontScale="92500"/>
          </a:bodyPr>
          <a:lstStyle/>
          <a:p>
            <a:pPr marL="0" indent="0" algn="just">
              <a:buNone/>
            </a:pPr>
            <a:r>
              <a:rPr lang="tr-TR" dirty="0" smtClean="0"/>
              <a:t>Türkiye’de </a:t>
            </a:r>
            <a:r>
              <a:rPr lang="tr-TR" dirty="0"/>
              <a:t>profesyonel futbol, </a:t>
            </a:r>
            <a:endParaRPr lang="tr-TR" dirty="0" smtClean="0"/>
          </a:p>
          <a:p>
            <a:pPr marL="0" indent="0" algn="just">
              <a:buNone/>
            </a:pPr>
            <a:endParaRPr lang="tr-TR" dirty="0"/>
          </a:p>
          <a:p>
            <a:pPr marL="0" indent="0" algn="just">
              <a:buNone/>
            </a:pPr>
            <a:r>
              <a:rPr lang="tr-TR" dirty="0" smtClean="0"/>
              <a:t>1959 </a:t>
            </a:r>
            <a:r>
              <a:rPr lang="tr-TR" dirty="0"/>
              <a:t>yılında “Türkiye Ulusal Profesyonel Ligi” </a:t>
            </a:r>
            <a:r>
              <a:rPr lang="tr-TR" dirty="0" err="1"/>
              <a:t>nin</a:t>
            </a:r>
            <a:r>
              <a:rPr lang="tr-TR" dirty="0"/>
              <a:t> </a:t>
            </a:r>
            <a:r>
              <a:rPr lang="tr-TR" dirty="0" smtClean="0"/>
              <a:t>kurulmasıyla başlamıştır</a:t>
            </a:r>
            <a:r>
              <a:rPr lang="tr-TR" dirty="0"/>
              <a:t>. Bu dönemden sonra, il profesyonel ligleri sona ermiş, bugünkü anlamda ulusal </a:t>
            </a:r>
            <a:r>
              <a:rPr lang="tr-TR" dirty="0" smtClean="0"/>
              <a:t>ligler başlamıştır</a:t>
            </a:r>
            <a:r>
              <a:rPr lang="tr-TR" dirty="0"/>
              <a:t>. </a:t>
            </a:r>
            <a:endParaRPr lang="tr-TR" dirty="0" smtClean="0"/>
          </a:p>
          <a:p>
            <a:pPr marL="0" indent="0" algn="just">
              <a:buNone/>
            </a:pPr>
            <a:endParaRPr lang="tr-TR" dirty="0"/>
          </a:p>
          <a:p>
            <a:pPr marL="0" indent="0" algn="just">
              <a:buNone/>
            </a:pPr>
            <a:r>
              <a:rPr lang="tr-TR" dirty="0" smtClean="0"/>
              <a:t>1963’de </a:t>
            </a:r>
            <a:r>
              <a:rPr lang="tr-TR" dirty="0"/>
              <a:t>Türkiye Profesyonel Futbol II. Ligi, </a:t>
            </a:r>
            <a:endParaRPr lang="tr-TR" dirty="0" smtClean="0"/>
          </a:p>
          <a:p>
            <a:pPr marL="0" indent="0" algn="just">
              <a:buNone/>
            </a:pPr>
            <a:endParaRPr lang="tr-TR" dirty="0"/>
          </a:p>
          <a:p>
            <a:pPr marL="0" indent="0" algn="just">
              <a:buNone/>
            </a:pPr>
            <a:r>
              <a:rPr lang="tr-TR" dirty="0" smtClean="0"/>
              <a:t>1967–68’de </a:t>
            </a:r>
            <a:r>
              <a:rPr lang="tr-TR" dirty="0"/>
              <a:t>Türkiye Profesyonel III. </a:t>
            </a:r>
            <a:r>
              <a:rPr lang="tr-TR" dirty="0" smtClean="0"/>
              <a:t>Ligi kurulmuştur</a:t>
            </a:r>
            <a:r>
              <a:rPr lang="tr-TR" dirty="0"/>
              <a:t>. </a:t>
            </a:r>
            <a:endParaRPr lang="tr-TR" dirty="0" smtClean="0"/>
          </a:p>
          <a:p>
            <a:pPr marL="0" indent="0" algn="just">
              <a:buNone/>
            </a:pPr>
            <a:endParaRPr lang="tr-TR" dirty="0"/>
          </a:p>
          <a:p>
            <a:pPr marL="0" indent="0" algn="just">
              <a:buNone/>
            </a:pPr>
            <a:r>
              <a:rPr lang="tr-TR" dirty="0" smtClean="0"/>
              <a:t>II</a:t>
            </a:r>
            <a:r>
              <a:rPr lang="tr-TR" dirty="0"/>
              <a:t>. ve III. liglerin kurulmuş olması Türkiye genelinde futbolun yaygınlaşması ve </a:t>
            </a:r>
            <a:r>
              <a:rPr lang="tr-TR" dirty="0" smtClean="0"/>
              <a:t>daha popüler </a:t>
            </a:r>
            <a:r>
              <a:rPr lang="tr-TR" dirty="0"/>
              <a:t>olmasını sağlamıştır.</a:t>
            </a:r>
          </a:p>
        </p:txBody>
      </p:sp>
    </p:spTree>
    <p:extLst>
      <p:ext uri="{BB962C8B-B14F-4D97-AF65-F5344CB8AC3E}">
        <p14:creationId xmlns:p14="http://schemas.microsoft.com/office/powerpoint/2010/main" val="1794039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548680"/>
            <a:ext cx="8363272" cy="5775920"/>
          </a:xfrm>
        </p:spPr>
        <p:txBody>
          <a:bodyPr>
            <a:normAutofit fontScale="92500" lnSpcReduction="10000"/>
          </a:bodyPr>
          <a:lstStyle/>
          <a:p>
            <a:pPr marL="0" indent="0" algn="just">
              <a:buNone/>
            </a:pPr>
            <a:r>
              <a:rPr lang="tr-TR" dirty="0" smtClean="0"/>
              <a:t>7 </a:t>
            </a:r>
            <a:r>
              <a:rPr lang="tr-TR" dirty="0"/>
              <a:t>Kasım 1982 tarihli yeni Anayasa'da ise spora ilk defa yer verilmiştir. Böylece ülkemizde ilk </a:t>
            </a:r>
            <a:r>
              <a:rPr lang="tr-TR" dirty="0" smtClean="0"/>
              <a:t>kez spor </a:t>
            </a:r>
            <a:r>
              <a:rPr lang="tr-TR" dirty="0"/>
              <a:t>ve sporcu, Anayasa'nın teminatı altına alınmıştır. </a:t>
            </a:r>
            <a:endParaRPr lang="tr-TR" dirty="0" smtClean="0"/>
          </a:p>
          <a:p>
            <a:pPr marL="0" indent="0" algn="just">
              <a:buNone/>
            </a:pPr>
            <a:endParaRPr lang="tr-TR" dirty="0"/>
          </a:p>
          <a:p>
            <a:pPr marL="0" indent="0" algn="just">
              <a:buNone/>
            </a:pPr>
            <a:r>
              <a:rPr lang="tr-TR" dirty="0" smtClean="0"/>
              <a:t>Beden </a:t>
            </a:r>
            <a:r>
              <a:rPr lang="tr-TR" dirty="0"/>
              <a:t>Terbiyesi Genel Müdürlüğü'nce </a:t>
            </a:r>
            <a:r>
              <a:rPr lang="tr-TR" dirty="0" smtClean="0"/>
              <a:t>yönetilen Türk </a:t>
            </a:r>
            <a:r>
              <a:rPr lang="tr-TR" dirty="0"/>
              <a:t>sporu, 14.12.1983 tarihinde de 179 sayılı kanun hükmünde kararnameyle Milli Eğitim ve Gençlik </a:t>
            </a:r>
            <a:r>
              <a:rPr lang="tr-TR" dirty="0" smtClean="0"/>
              <a:t>ve Spor </a:t>
            </a:r>
            <a:r>
              <a:rPr lang="tr-TR" dirty="0"/>
              <a:t>Bakanlığı bünyesinde yer almıştır. </a:t>
            </a:r>
            <a:endParaRPr lang="tr-TR" dirty="0" smtClean="0"/>
          </a:p>
          <a:p>
            <a:pPr marL="0" indent="0" algn="just">
              <a:buNone/>
            </a:pPr>
            <a:endParaRPr lang="tr-TR" dirty="0"/>
          </a:p>
          <a:p>
            <a:pPr marL="0" indent="0" algn="just">
              <a:buNone/>
            </a:pPr>
            <a:r>
              <a:rPr lang="tr-TR" dirty="0" smtClean="0"/>
              <a:t>1986 </a:t>
            </a:r>
            <a:r>
              <a:rPr lang="tr-TR" dirty="0"/>
              <a:t>yılında 3289 sayılı yasayla Beden Terbiyesi </a:t>
            </a:r>
            <a:r>
              <a:rPr lang="tr-TR" dirty="0" smtClean="0"/>
              <a:t>Genel Müdürlüğü </a:t>
            </a:r>
            <a:r>
              <a:rPr lang="tr-TR" dirty="0"/>
              <a:t>(BTGM) olan adı, Beden Terbiyesi ve Spor Genel Müdürlüğü olarak değiştirilmiştir. </a:t>
            </a:r>
            <a:endParaRPr lang="tr-TR" dirty="0" smtClean="0"/>
          </a:p>
          <a:p>
            <a:pPr marL="0" indent="0" algn="just">
              <a:buNone/>
            </a:pPr>
            <a:endParaRPr lang="tr-TR" dirty="0"/>
          </a:p>
          <a:p>
            <a:pPr marL="0" indent="0" algn="just">
              <a:buNone/>
            </a:pPr>
            <a:r>
              <a:rPr lang="tr-TR" dirty="0" smtClean="0"/>
              <a:t>1989 yılında </a:t>
            </a:r>
            <a:r>
              <a:rPr lang="tr-TR" dirty="0"/>
              <a:t>Başbakanlık Devlet Bakanlığı'na bağlanarak adı "Gençlik ve Spor Genel Müdürlüğü" olmuştur.</a:t>
            </a:r>
          </a:p>
        </p:txBody>
      </p:sp>
    </p:spTree>
    <p:extLst>
      <p:ext uri="{BB962C8B-B14F-4D97-AF65-F5344CB8AC3E}">
        <p14:creationId xmlns:p14="http://schemas.microsoft.com/office/powerpoint/2010/main" val="3766165036"/>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527</Words>
  <Application>Microsoft Office PowerPoint</Application>
  <PresentationFormat>Ekran Gösterisi (4:3)</PresentationFormat>
  <Paragraphs>45</Paragraphs>
  <Slides>6</Slides>
  <Notes>0</Notes>
  <HiddenSlides>0</HiddenSlides>
  <MMClips>0</MMClips>
  <ScaleCrop>false</ScaleCrop>
  <HeadingPairs>
    <vt:vector size="4" baseType="variant">
      <vt:variant>
        <vt:lpstr>Tema</vt:lpstr>
      </vt:variant>
      <vt:variant>
        <vt:i4>1</vt:i4>
      </vt:variant>
      <vt:variant>
        <vt:lpstr>Slayt Başlıkları</vt:lpstr>
      </vt:variant>
      <vt:variant>
        <vt:i4>6</vt:i4>
      </vt:variant>
    </vt:vector>
  </HeadingPairs>
  <TitlesOfParts>
    <vt:vector size="7" baseType="lpstr">
      <vt:lpstr>Ofis Teması</vt:lpstr>
      <vt:lpstr>CUMHURİYET DÖNEMİNDE SPOR</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HUKUKA GİRİŞ</dc:title>
  <dc:creator>erol hoca</dc:creator>
  <cp:lastModifiedBy>erol hoca</cp:lastModifiedBy>
  <cp:revision>6</cp:revision>
  <dcterms:created xsi:type="dcterms:W3CDTF">2020-01-27T09:50:58Z</dcterms:created>
  <dcterms:modified xsi:type="dcterms:W3CDTF">2020-01-28T08:45:00Z</dcterms:modified>
</cp:coreProperties>
</file>