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8459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90089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321092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341111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D26F67D-83F6-4EA8-993E-2963FD2B4F5E}" type="datetimeFigureOut">
              <a:rPr lang="tr-TR" smtClean="0"/>
              <a:t>28.01.2020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77683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D26F67D-83F6-4EA8-993E-2963FD2B4F5E}" type="datetimeFigureOut">
              <a:rPr lang="tr-TR" smtClean="0"/>
              <a:t>28.01.2020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494262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D26F67D-83F6-4EA8-993E-2963FD2B4F5E}" type="datetimeFigureOut">
              <a:rPr lang="tr-TR" smtClean="0"/>
              <a:t>28.01.2020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812521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2755916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26F67D-83F6-4EA8-993E-2963FD2B4F5E}" type="datetimeFigureOut">
              <a:rPr lang="tr-TR" smtClean="0"/>
              <a:t>28.01.2020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1250640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403346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26F67D-83F6-4EA8-993E-2963FD2B4F5E}" type="datetimeFigureOut">
              <a:rPr lang="tr-TR" smtClean="0"/>
              <a:t>28.01.2020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10673B3-F2B7-4770-89D3-65F0FA6EC939}" type="slidenum">
              <a:rPr lang="tr-TR" smtClean="0"/>
              <a:t>‹#›</a:t>
            </a:fld>
            <a:endParaRPr lang="tr-TR"/>
          </a:p>
        </p:txBody>
      </p:sp>
    </p:spTree>
    <p:extLst>
      <p:ext uri="{BB962C8B-B14F-4D97-AF65-F5344CB8AC3E}">
        <p14:creationId xmlns:p14="http://schemas.microsoft.com/office/powerpoint/2010/main" val="3346406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6F67D-83F6-4EA8-993E-2963FD2B4F5E}" type="datetimeFigureOut">
              <a:rPr lang="tr-TR" smtClean="0"/>
              <a:t>28.01.2020</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0673B3-F2B7-4770-89D3-65F0FA6EC939}" type="slidenum">
              <a:rPr lang="tr-TR" smtClean="0"/>
              <a:t>‹#›</a:t>
            </a:fld>
            <a:endParaRPr lang="tr-TR"/>
          </a:p>
        </p:txBody>
      </p:sp>
    </p:spTree>
    <p:extLst>
      <p:ext uri="{BB962C8B-B14F-4D97-AF65-F5344CB8AC3E}">
        <p14:creationId xmlns:p14="http://schemas.microsoft.com/office/powerpoint/2010/main" val="2415063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827584" y="1412776"/>
            <a:ext cx="7772400" cy="1470025"/>
          </a:xfrm>
        </p:spPr>
        <p:txBody>
          <a:bodyPr/>
          <a:lstStyle/>
          <a:p>
            <a:r>
              <a:rPr lang="tr-TR" dirty="0"/>
              <a:t>GÜREŞİN TARİHİ GELİŞİMİ</a:t>
            </a:r>
          </a:p>
        </p:txBody>
      </p:sp>
      <p:sp>
        <p:nvSpPr>
          <p:cNvPr id="3" name="Alt Başlık 2"/>
          <p:cNvSpPr>
            <a:spLocks noGrp="1"/>
          </p:cNvSpPr>
          <p:nvPr>
            <p:ph type="subTitle" idx="1"/>
          </p:nvPr>
        </p:nvSpPr>
        <p:spPr>
          <a:xfrm>
            <a:off x="1043608" y="3573016"/>
            <a:ext cx="6760840" cy="1752600"/>
          </a:xfrm>
        </p:spPr>
        <p:txBody>
          <a:bodyPr>
            <a:normAutofit fontScale="85000" lnSpcReduction="20000"/>
          </a:bodyPr>
          <a:lstStyle/>
          <a:p>
            <a:r>
              <a:rPr lang="tr-TR" dirty="0"/>
              <a:t>1.1. Güreşin </a:t>
            </a:r>
            <a:r>
              <a:rPr lang="tr-TR" dirty="0" smtClean="0"/>
              <a:t>Dünyadaki Tarihi Gelişimi </a:t>
            </a:r>
          </a:p>
          <a:p>
            <a:r>
              <a:rPr lang="tr-TR" dirty="0" smtClean="0"/>
              <a:t>1.2. </a:t>
            </a:r>
            <a:r>
              <a:rPr lang="tr-TR" dirty="0"/>
              <a:t>Eski Türklerde Güreşin Gelişimi </a:t>
            </a:r>
            <a:endParaRPr lang="tr-TR" dirty="0" smtClean="0"/>
          </a:p>
          <a:p>
            <a:r>
              <a:rPr lang="tr-TR" dirty="0" smtClean="0"/>
              <a:t>1.3. Güreş Türleri ve Dünyada Gelişimi</a:t>
            </a:r>
          </a:p>
          <a:p>
            <a:r>
              <a:rPr lang="tr-TR" dirty="0"/>
              <a:t>1.4. Güreşin Türkiye’deki Gelişimi </a:t>
            </a:r>
          </a:p>
        </p:txBody>
      </p:sp>
    </p:spTree>
    <p:extLst>
      <p:ext uri="{BB962C8B-B14F-4D97-AF65-F5344CB8AC3E}">
        <p14:creationId xmlns:p14="http://schemas.microsoft.com/office/powerpoint/2010/main" val="4110639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a:bodyPr>
          <a:lstStyle/>
          <a:p>
            <a:pPr algn="just"/>
            <a:r>
              <a:rPr lang="tr-TR" dirty="0"/>
              <a:t>İnsanların henüz daha yerleşik düzene geçmedikleri ilkel yaşantılarında varlıklarını sürdürebilmek için yiyecek temin etmek ve kendilerini korumak amacıyla vahşi hayvan ve düşmanları ile yaptıkları mücadele ve boğuşmalardaki hareketler güreşe konu olmuştur. Zamanla insanların yerleşik düzene geçmeleri ve yiyeceklerini biriktirip boş zaman yaratmalarıyla ilkel ve doğal tutuşlar vuruşlar savunma ve boğuşma gibi </a:t>
            </a:r>
            <a:r>
              <a:rPr lang="tr-TR" dirty="0" smtClean="0"/>
              <a:t>basit </a:t>
            </a:r>
            <a:r>
              <a:rPr lang="tr-TR" dirty="0"/>
              <a:t>hareketler geliştirilmiş ve seyirci önünde yapılan bir gösteri biçimine dönüşmüştür. Toplu olarak yapılan av partilerinin öncesinde idman olarak yapılmaya başlanmıştır</a:t>
            </a:r>
            <a:r>
              <a:rPr lang="tr-TR" dirty="0" smtClean="0"/>
              <a:t>.</a:t>
            </a:r>
          </a:p>
          <a:p>
            <a:pPr algn="just"/>
            <a:r>
              <a:rPr lang="tr-TR" dirty="0"/>
              <a:t>Kölelik döneminde ise; zengin ve nüfuslu kişiler iri yapılı köleleri bir süre eğiterek eğlence amacıyla güreş ve bokstan oluşan </a:t>
            </a:r>
            <a:r>
              <a:rPr lang="tr-TR" dirty="0">
                <a:solidFill>
                  <a:srgbClr val="FF0000"/>
                </a:solidFill>
              </a:rPr>
              <a:t>pankreas</a:t>
            </a:r>
            <a:r>
              <a:rPr lang="tr-TR" dirty="0"/>
              <a:t> denilen çeşitli gösteriler düzenlemişlerdir.</a:t>
            </a:r>
          </a:p>
        </p:txBody>
      </p:sp>
      <p:sp>
        <p:nvSpPr>
          <p:cNvPr id="4" name="Başlık 1"/>
          <p:cNvSpPr>
            <a:spLocks noGrp="1"/>
          </p:cNvSpPr>
          <p:nvPr>
            <p:ph type="title"/>
          </p:nvPr>
        </p:nvSpPr>
        <p:spPr/>
        <p:txBody>
          <a:bodyPr>
            <a:normAutofit fontScale="90000"/>
          </a:bodyPr>
          <a:lstStyle/>
          <a:p>
            <a:r>
              <a:rPr lang="tr-TR" dirty="0"/>
              <a:t>1.1. Güreşin Dünyadaki Tarihi Gelişimi</a:t>
            </a:r>
          </a:p>
        </p:txBody>
      </p:sp>
    </p:spTree>
    <p:extLst>
      <p:ext uri="{BB962C8B-B14F-4D97-AF65-F5344CB8AC3E}">
        <p14:creationId xmlns:p14="http://schemas.microsoft.com/office/powerpoint/2010/main" val="1071808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916832"/>
            <a:ext cx="8229600" cy="3340968"/>
          </a:xfrm>
        </p:spPr>
        <p:txBody>
          <a:bodyPr/>
          <a:lstStyle/>
          <a:p>
            <a:pPr algn="just"/>
            <a:r>
              <a:rPr lang="tr-TR" dirty="0"/>
              <a:t>İlk güreş müsabakaları ile ilgili bulgular, 5000 yıl önce yaşamış Sümerlere kadar uzanır. Yine Sümerlerde güreş yaygın olmakla beraber, Güreş Bayramı adı altında etkinlikler yaptıklarına dair bulgulara rastlanmıştır. Sümerlerin Gılgamış Destanı’nda da güreş müsabakalarından bahsedilmektedir. Çivi yazısı ve kabartmalarla anlatılan eserde; yapılan müsabakaların, müzik eşliğinde ve hakemli oldukları anlaşılmaktadır.</a:t>
            </a:r>
          </a:p>
        </p:txBody>
      </p:sp>
    </p:spTree>
    <p:extLst>
      <p:ext uri="{BB962C8B-B14F-4D97-AF65-F5344CB8AC3E}">
        <p14:creationId xmlns:p14="http://schemas.microsoft.com/office/powerpoint/2010/main" val="1751641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9860" y="3438377"/>
            <a:ext cx="8156940" cy="3419623"/>
          </a:xfrm>
        </p:spPr>
        <p:txBody>
          <a:bodyPr>
            <a:normAutofit fontScale="92500" lnSpcReduction="20000"/>
          </a:bodyPr>
          <a:lstStyle/>
          <a:p>
            <a:pPr algn="just"/>
            <a:r>
              <a:rPr lang="tr-TR" dirty="0"/>
              <a:t>Antik Mısır’da da güreş ile ilgili pek çok tarihî ve arkeolojik kalıntıya rastlanmıştır. Bunlardan en önemlisi, MÖ 1-3. yüzyıllarda </a:t>
            </a:r>
            <a:r>
              <a:rPr lang="tr-TR" dirty="0">
                <a:solidFill>
                  <a:srgbClr val="FF0000"/>
                </a:solidFill>
              </a:rPr>
              <a:t>Nil Nehri’nin orta kıyılarındaki Beni Hasan kalıntılarında</a:t>
            </a:r>
            <a:r>
              <a:rPr lang="tr-TR" dirty="0"/>
              <a:t> bulunan kabirlerin üzerindeki güreş kabartmalarıdır. Bu kabartmalarda dört yüz çift güreşçi resmedilmiştir. Mısır askerleri arasında güreşin yaygın olduğu görülmektedir (Görsel 1.1</a:t>
            </a:r>
            <a:r>
              <a:rPr lang="tr-TR" dirty="0" smtClean="0"/>
              <a:t>). </a:t>
            </a:r>
          </a:p>
          <a:p>
            <a:r>
              <a:rPr lang="tr-TR" dirty="0" smtClean="0"/>
              <a:t>Tutuşlar </a:t>
            </a:r>
            <a:r>
              <a:rPr lang="tr-TR" dirty="0"/>
              <a:t>serbest olduğu için güreş karşılaşmalarında bazılarında ölümcül sonuçlara tanık </a:t>
            </a:r>
            <a:r>
              <a:rPr lang="tr-TR" dirty="0" smtClean="0"/>
              <a:t>olunabiliyordu</a:t>
            </a:r>
            <a:r>
              <a:rPr lang="tr-TR" dirty="0"/>
              <a:t>. Çünkü uygulanan hareketlerde amaç hiç bir kurala uymaksızın rakibin süitim yere getirmek ya da pes ettirmekti.</a:t>
            </a:r>
          </a:p>
        </p:txBody>
      </p:sp>
      <p:pic>
        <p:nvPicPr>
          <p:cNvPr id="1026" name="Picture 2" descr="C:\Users\DELL\Desktop\Ekran Alıntıs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860" y="418309"/>
            <a:ext cx="7820092" cy="2903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7319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836712"/>
            <a:ext cx="8219256" cy="5640288"/>
          </a:xfrm>
        </p:spPr>
        <p:txBody>
          <a:bodyPr>
            <a:normAutofit fontScale="92500" lnSpcReduction="10000"/>
          </a:bodyPr>
          <a:lstStyle/>
          <a:p>
            <a:pPr algn="just"/>
            <a:r>
              <a:rPr lang="tr-TR" dirty="0"/>
              <a:t>Yunanlılar içinse güreş, bir bilim ve sanattı. Genç erkekler için en önemli eğitimi temsil ediyordu. Onlar, vücutlarını yazın güneşten, kışın ise soğuktan korumak için zeytinyağı ve ince bir kum tabakasıyla kaplarlardı. Güreşler, o döneme ait resimler ve yazıtlardan anlaşıldığına göre, serbest stil güreş kurallarına benzemektedir </a:t>
            </a:r>
            <a:r>
              <a:rPr lang="tr-TR" dirty="0" smtClean="0"/>
              <a:t>.</a:t>
            </a:r>
          </a:p>
          <a:p>
            <a:pPr algn="just"/>
            <a:r>
              <a:rPr lang="tr-TR" dirty="0"/>
              <a:t>Eski Yunanistan’ın en eski ve hatta Girit </a:t>
            </a:r>
            <a:r>
              <a:rPr lang="tr-TR" dirty="0" err="1"/>
              <a:t>Miken</a:t>
            </a:r>
            <a:r>
              <a:rPr lang="tr-TR" dirty="0"/>
              <a:t> devrinde güreş müsabakaları yapıldığı kanıtlanmaktadır. Olimpiyatların ana ülkesi olduğu bilinen Eski Yunanistan’da olimpiyatlarda güreşin temel sporlar arasında bulunması da rastlantı değildir. Nitekim 33 Olimpiyatların (Milattan 644 yıl önce) programında boksla kombinasyon haline getirilen ve </a:t>
            </a:r>
            <a:r>
              <a:rPr lang="tr-TR" dirty="0">
                <a:solidFill>
                  <a:srgbClr val="FF0000"/>
                </a:solidFill>
              </a:rPr>
              <a:t>pankreas</a:t>
            </a:r>
            <a:r>
              <a:rPr lang="tr-TR" dirty="0"/>
              <a:t> (yumruk doğuşu) diye bilinen güreşe yer verilmiştir. Eski Yunan devletinin gelişme çağında güreşteki değişiklikler kayda değerdir. İlk yıllarda güreşenler rakibin tüm vücudundan (el-ayak dahil) tutarak kuvvete dönük boğuşuyorlardı. Daha sonraları yapılan değişiklikler bugünkü folklor güreşleri ve çağın modern güreş hallerini almıştır.</a:t>
            </a:r>
          </a:p>
        </p:txBody>
      </p:sp>
    </p:spTree>
    <p:extLst>
      <p:ext uri="{BB962C8B-B14F-4D97-AF65-F5344CB8AC3E}">
        <p14:creationId xmlns:p14="http://schemas.microsoft.com/office/powerpoint/2010/main" val="3192327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548680"/>
            <a:ext cx="8532440" cy="6120680"/>
          </a:xfrm>
        </p:spPr>
        <p:txBody>
          <a:bodyPr>
            <a:normAutofit fontScale="92500" lnSpcReduction="10000"/>
          </a:bodyPr>
          <a:lstStyle/>
          <a:p>
            <a:pPr algn="just"/>
            <a:r>
              <a:rPr lang="tr-TR" dirty="0"/>
              <a:t>Güreşin Ortaçağ devrinde kitleler arasında hoş karşılanmasından yararlanan </a:t>
            </a:r>
            <a:r>
              <a:rPr lang="tr-TR" dirty="0" smtClean="0"/>
              <a:t>menajerler </a:t>
            </a:r>
            <a:r>
              <a:rPr lang="tr-TR" dirty="0"/>
              <a:t>ve cambazlar arenalarında güreş gösterileri tertipleyerek yaygınlaştırma yoluna girmişlerdir. Bu gösterilere </a:t>
            </a:r>
            <a:r>
              <a:rPr lang="tr-TR" dirty="0" smtClean="0"/>
              <a:t>iştirak </a:t>
            </a:r>
            <a:r>
              <a:rPr lang="tr-TR" dirty="0"/>
              <a:t>eden müsabıklar zamanla hazırlık yapma ihtiyacı duymuşlardır. Galibiyete ulaşabilmek için kuvvet ve özel teknikler üzerinde gerekli çalışmaları yapabilmek için tecrübeli kişilerin açtıkları okullarda eğitime yönelmişlerdir. Bu özel çalışmalarda </a:t>
            </a:r>
            <a:r>
              <a:rPr lang="tr-TR" dirty="0">
                <a:solidFill>
                  <a:srgbClr val="FF0000"/>
                </a:solidFill>
              </a:rPr>
              <a:t>ön planda maddi olanakların geliştirilmesi amacıyla profesyonelliğe ilk adımın atılmasına bir olanak sağlamıştır</a:t>
            </a:r>
            <a:r>
              <a:rPr lang="tr-TR" dirty="0" smtClean="0">
                <a:solidFill>
                  <a:srgbClr val="FF0000"/>
                </a:solidFill>
              </a:rPr>
              <a:t>.</a:t>
            </a:r>
            <a:endParaRPr lang="tr-TR" dirty="0">
              <a:solidFill>
                <a:srgbClr val="FF0000"/>
              </a:solidFill>
            </a:endParaRPr>
          </a:p>
          <a:p>
            <a:pPr algn="just"/>
            <a:endParaRPr lang="tr-TR" dirty="0" smtClean="0">
              <a:solidFill>
                <a:srgbClr val="FF0000"/>
              </a:solidFill>
            </a:endParaRPr>
          </a:p>
          <a:p>
            <a:pPr algn="just"/>
            <a:r>
              <a:rPr lang="tr-TR" dirty="0" smtClean="0">
                <a:solidFill>
                  <a:srgbClr val="FF0000"/>
                </a:solidFill>
              </a:rPr>
              <a:t>Profesyonel </a:t>
            </a:r>
            <a:r>
              <a:rPr lang="tr-TR" dirty="0">
                <a:solidFill>
                  <a:srgbClr val="FF0000"/>
                </a:solidFill>
              </a:rPr>
              <a:t>güreşte Yunanlıların Romalılar tarafından istilâsından sonra hızlı bir yükseliş göze çarpmaktadır.</a:t>
            </a:r>
            <a:r>
              <a:rPr lang="tr-TR" dirty="0"/>
              <a:t> Bu zamanda güreş kitlelerin en sevip saydığı geleneklerden biri olmuştur. Daha büyük bir sükse ile seyirci kazanabilmek için yumruk doğuşu ve ateşsiz silâhlar kullanarak gladyatörlüğe dönük çalışmalara ilgi daha da artmıştır</a:t>
            </a:r>
            <a:r>
              <a:rPr lang="tr-TR" dirty="0" smtClean="0"/>
              <a:t>.</a:t>
            </a:r>
            <a:r>
              <a:rPr lang="tr-TR" dirty="0"/>
              <a:t> </a:t>
            </a:r>
            <a:r>
              <a:rPr lang="tr-TR" dirty="0" smtClean="0"/>
              <a:t>Hristiyanlığın </a:t>
            </a:r>
            <a:r>
              <a:rPr lang="tr-TR" dirty="0"/>
              <a:t>doğuşu ile gladyatörler güreşi yasaklanmış ve daha sonra da (394 yılında) </a:t>
            </a:r>
            <a:r>
              <a:rPr lang="tr-TR" dirty="0">
                <a:solidFill>
                  <a:srgbClr val="FF0000"/>
                </a:solidFill>
              </a:rPr>
              <a:t>İmparator </a:t>
            </a:r>
            <a:r>
              <a:rPr lang="tr-TR" dirty="0" err="1">
                <a:solidFill>
                  <a:srgbClr val="FF0000"/>
                </a:solidFill>
              </a:rPr>
              <a:t>Teodosiy</a:t>
            </a:r>
            <a:r>
              <a:rPr lang="tr-TR" dirty="0">
                <a:solidFill>
                  <a:srgbClr val="FF0000"/>
                </a:solidFill>
              </a:rPr>
              <a:t> Olimpiyat oyunlarını da yasaklamıştır</a:t>
            </a:r>
          </a:p>
          <a:p>
            <a:pPr algn="just"/>
            <a:endParaRPr lang="tr-TR" dirty="0"/>
          </a:p>
        </p:txBody>
      </p:sp>
    </p:spTree>
    <p:extLst>
      <p:ext uri="{BB962C8B-B14F-4D97-AF65-F5344CB8AC3E}">
        <p14:creationId xmlns:p14="http://schemas.microsoft.com/office/powerpoint/2010/main" val="1448957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196752"/>
            <a:ext cx="8229600" cy="2016224"/>
          </a:xfrm>
        </p:spPr>
        <p:txBody>
          <a:bodyPr/>
          <a:lstStyle/>
          <a:p>
            <a:r>
              <a:rPr lang="tr-TR" dirty="0"/>
              <a:t>Güreş, antik olimpiyat oyunlarında pentatlonun belirleyici dalıydı. Disk atma, cirit, uzun atlama ve koşudan sonra güreş yapılırdı ve bunun sonucunda birinci belirlenirdi (Görsel 1.2).</a:t>
            </a:r>
          </a:p>
        </p:txBody>
      </p:sp>
      <p:pic>
        <p:nvPicPr>
          <p:cNvPr id="2050" name="Picture 2" descr="C:\Users\DELL\Desktop\h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758" y="2996952"/>
            <a:ext cx="6884316" cy="3456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609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1.2. Eski Türklerde Güreşin Gelişimi</a:t>
            </a:r>
          </a:p>
        </p:txBody>
      </p:sp>
      <p:sp>
        <p:nvSpPr>
          <p:cNvPr id="3" name="İçerik Yer Tutucusu 2"/>
          <p:cNvSpPr>
            <a:spLocks noGrp="1"/>
          </p:cNvSpPr>
          <p:nvPr>
            <p:ph idx="1"/>
          </p:nvPr>
        </p:nvSpPr>
        <p:spPr/>
        <p:txBody>
          <a:bodyPr>
            <a:normAutofit lnSpcReduction="10000"/>
          </a:bodyPr>
          <a:lstStyle/>
          <a:p>
            <a:r>
              <a:rPr lang="tr-TR" dirty="0"/>
              <a:t>Türkler güreşe özel önem vermiş, bütün sporlardan üstün tutmuşlardır. Binicilik ve atıcılığın yanında “</a:t>
            </a:r>
            <a:r>
              <a:rPr lang="tr-TR" dirty="0" err="1"/>
              <a:t>Pujila</a:t>
            </a:r>
            <a:r>
              <a:rPr lang="tr-TR" dirty="0"/>
              <a:t>” da (Yakut Türklerinin buluşu bir tür boks) ve atlı cirit oyunlarında son derece usta olan Türkler, güreşi de bütün sporların temeli, terbiye verici, adeta bir ibadet şeklinde kabul etmişlerdir</a:t>
            </a:r>
            <a:r>
              <a:rPr lang="tr-TR" dirty="0" smtClean="0"/>
              <a:t>.</a:t>
            </a:r>
          </a:p>
          <a:p>
            <a:r>
              <a:rPr lang="tr-TR" dirty="0"/>
              <a:t>Türklerde güreş, önemli bir kitleye hitap etmesi ve onların günlük yaşamlarının bir parçası olmasına rağmen, güreşin ortaya çıkış tarihi tam olarak bilinmemektedir. MÖ 13. yüzyılda yaşayan </a:t>
            </a:r>
            <a:r>
              <a:rPr lang="tr-TR" dirty="0" err="1"/>
              <a:t>Hiyung</a:t>
            </a:r>
            <a:r>
              <a:rPr lang="tr-TR" dirty="0"/>
              <a:t>-Nu Türk </a:t>
            </a:r>
            <a:r>
              <a:rPr lang="tr-TR" dirty="0" err="1"/>
              <a:t>Uygarlığı’nda</a:t>
            </a:r>
            <a:r>
              <a:rPr lang="tr-TR" dirty="0"/>
              <a:t> güreş, en çok icra edilen fiziksel etkinliktir. Dede Korkut Destanı’nda yer verildiği üzere Oğuz Türklerinde güreşin her türüne rastlanmıştır</a:t>
            </a:r>
            <a:endParaRPr lang="tr-TR" dirty="0" smtClean="0"/>
          </a:p>
          <a:p>
            <a:pPr marL="0" indent="0">
              <a:buNone/>
            </a:pPr>
            <a:r>
              <a:rPr lang="tr-TR" dirty="0" smtClean="0"/>
              <a:t>.</a:t>
            </a:r>
            <a:endParaRPr lang="tr-TR" dirty="0"/>
          </a:p>
        </p:txBody>
      </p:sp>
    </p:spTree>
    <p:extLst>
      <p:ext uri="{BB962C8B-B14F-4D97-AF65-F5344CB8AC3E}">
        <p14:creationId xmlns:p14="http://schemas.microsoft.com/office/powerpoint/2010/main" val="429066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Eski Türklerin kendi aralarında harp etmek istemedikleri, aralarında çıkan anlaşmazlıkları, karşılıklı çıkardıkları iki pehlivanın kıyasıya güreşinin sonucuna bağladıkları, yenen pehlivanın tarafı galip, yenilen pehlivanın tarafının da mağlup sayıldığı ifade edilmektedir. Eski Türklerin bir kolu olan ve Oğuz Türklerinden olan Osmanlı Türkleri, Anadolu Selçuklu Türklerinin devamı olan devletlerini kurdukları zaman, Doğu Roma imparatorluğunun güreşçilerini ve onların güreş sitillerini görmüşlerse de, bu güreş tarzı ile ilgilenmemişlerdir. Rumeli denilen Avrupa’ya geçen Osmanlı Türkleri, burada gördükleri yağlanarak yapılan güreşle ilgilenmişler ve bu güreşi kendilerine has bir tarzda yapmaya </a:t>
            </a:r>
            <a:r>
              <a:rPr lang="tr-TR" dirty="0" smtClean="0"/>
              <a:t>başlamışlardır.</a:t>
            </a:r>
            <a:endParaRPr lang="tr-TR" dirty="0"/>
          </a:p>
        </p:txBody>
      </p:sp>
    </p:spTree>
    <p:extLst>
      <p:ext uri="{BB962C8B-B14F-4D97-AF65-F5344CB8AC3E}">
        <p14:creationId xmlns:p14="http://schemas.microsoft.com/office/powerpoint/2010/main" val="2528277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Osmanlı Türklerinde güreşin tekkeler (bugünkü kulüpler) ile yönetildiği, başkanlarına (Şeyh), sporculara (Mürit) denildiği bilinmektedir. Güreş tekkelerinin merkezi ve en büyüğü İstanbul’da Zeyrek’te idi</a:t>
            </a:r>
            <a:r>
              <a:rPr lang="tr-TR" dirty="0" smtClean="0"/>
              <a:t>.</a:t>
            </a:r>
            <a:r>
              <a:rPr lang="tr-TR" dirty="0"/>
              <a:t> Bu tekkelerde çalışmalar akıl durduracak kadar başarılı olmuş, bugün dahi eşine rastlanmayacak kadar teknik bilgiler öğretilmiştir. Bu teşkilat, Türk pehlivanlığının yıllarca üstün kıvamda kalmasına, bütün Dünya’ya ün salmasına yardım etmiştir.</a:t>
            </a:r>
          </a:p>
        </p:txBody>
      </p:sp>
    </p:spTree>
    <p:extLst>
      <p:ext uri="{BB962C8B-B14F-4D97-AF65-F5344CB8AC3E}">
        <p14:creationId xmlns:p14="http://schemas.microsoft.com/office/powerpoint/2010/main" val="3151512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fontScale="92500" lnSpcReduction="10000"/>
          </a:bodyPr>
          <a:lstStyle/>
          <a:p>
            <a:r>
              <a:rPr lang="tr-TR" dirty="0"/>
              <a:t>Türk güreşi genel olarak iki türlüdür. Birine “Karakucak” denir. Anadolu’da bu tür karşılaşmalar “Harman Güreşi” şeklinde de bilinmektedir. İsviçre’nin dağ köylerinde, Kuzey Amerika’nın bazı bölgelerinde “Karakucak” tabir ettiğimiz türde güreşler yapılmaktadır. İsviçre’nin dağ köylerine bu güreşi Attila ve Cengiz’in ordusundan ayrılan askerlerin taşıdığı sanılmaktadır. Bunlara ek olarak Fransa’da Brötonlar da serbest güreşleri bilmekte ve yapmaktadırlar. Avar Türklerinin yüksek dağlarda kalan kolları Avrupa’ya bu tür güreşi yaymıştır. Karakucak, başka bir deyişle “Serbest Güreş” Mançu’dan, Yakut Türklerinden, Moğolistan’dan, Doğu ve Batı Türkistan’dan, Kırım ve Kazak Türklerine varıncaya kadar bilinen bir spordur</a:t>
            </a:r>
            <a:r>
              <a:rPr lang="tr-TR" dirty="0" smtClean="0"/>
              <a:t>.</a:t>
            </a:r>
          </a:p>
          <a:p>
            <a:r>
              <a:rPr lang="tr-TR" dirty="0"/>
              <a:t>Türklerin en çok yaptıkları güreş </a:t>
            </a:r>
            <a:r>
              <a:rPr lang="tr-TR" dirty="0" smtClean="0"/>
              <a:t>türleri olarak; </a:t>
            </a:r>
            <a:r>
              <a:rPr lang="tr-TR" dirty="0"/>
              <a:t>karakucak, yağlı güreş, şalvar güreşi ve aba güreşi </a:t>
            </a:r>
            <a:r>
              <a:rPr lang="tr-TR" dirty="0" smtClean="0"/>
              <a:t>sayılabilir. </a:t>
            </a:r>
            <a:r>
              <a:rPr lang="tr-TR" dirty="0"/>
              <a:t>Günümüzde de bu güreşler geleneksel olarak devam etmektedir.</a:t>
            </a:r>
          </a:p>
        </p:txBody>
      </p:sp>
    </p:spTree>
    <p:extLst>
      <p:ext uri="{BB962C8B-B14F-4D97-AF65-F5344CB8AC3E}">
        <p14:creationId xmlns:p14="http://schemas.microsoft.com/office/powerpoint/2010/main" val="3990194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836712"/>
            <a:ext cx="8229600" cy="216024"/>
          </a:xfrm>
        </p:spPr>
        <p:txBody>
          <a:bodyPr>
            <a:normAutofit fontScale="90000"/>
          </a:bodyPr>
          <a:lstStyle/>
          <a:p>
            <a:r>
              <a:rPr lang="tr-TR" dirty="0"/>
              <a:t>1.3. Güreş Türleri ve Dünyada Gelişimi</a:t>
            </a:r>
            <a:br>
              <a:rPr lang="tr-TR" dirty="0"/>
            </a:br>
            <a:endParaRPr lang="tr-TR"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052736"/>
            <a:ext cx="8280920" cy="5805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1214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GREKO-ROMEN</a:t>
            </a:r>
            <a:endParaRPr lang="tr-TR" dirty="0"/>
          </a:p>
        </p:txBody>
      </p:sp>
      <p:sp>
        <p:nvSpPr>
          <p:cNvPr id="3" name="İçerik Yer Tutucusu 2"/>
          <p:cNvSpPr>
            <a:spLocks noGrp="1"/>
          </p:cNvSpPr>
          <p:nvPr>
            <p:ph idx="1"/>
          </p:nvPr>
        </p:nvSpPr>
        <p:spPr/>
        <p:txBody>
          <a:bodyPr>
            <a:normAutofit fontScale="92500" lnSpcReduction="20000"/>
          </a:bodyPr>
          <a:lstStyle/>
          <a:p>
            <a:r>
              <a:rPr lang="tr-TR" dirty="0" err="1"/>
              <a:t>Greko</a:t>
            </a:r>
            <a:r>
              <a:rPr lang="tr-TR" dirty="0"/>
              <a:t>-Romen, İlkçağ sonlarında Akdeniz havzasına egemen olan kültürdür</a:t>
            </a:r>
            <a:r>
              <a:rPr lang="tr-TR" dirty="0" smtClean="0"/>
              <a:t>.</a:t>
            </a:r>
          </a:p>
          <a:p>
            <a:r>
              <a:rPr lang="tr-TR" dirty="0"/>
              <a:t>Büyük İskender’in istilası sonucu Yunan kültürünün Asya kültürleriyle harmanlanması sonucu ortaya çıkan Helenistik Kültür’e dayanır. Roma çatısı altında Helenistik Kültür, Akdeniz kıyılarındaki diğer kültürlerin (Etrüsk, </a:t>
            </a:r>
            <a:r>
              <a:rPr lang="tr-TR" dirty="0" err="1"/>
              <a:t>Kartaca</a:t>
            </a:r>
            <a:r>
              <a:rPr lang="tr-TR" dirty="0"/>
              <a:t>, </a:t>
            </a:r>
            <a:r>
              <a:rPr lang="tr-TR" dirty="0" err="1"/>
              <a:t>Kelt</a:t>
            </a:r>
            <a:r>
              <a:rPr lang="tr-TR" dirty="0"/>
              <a:t> </a:t>
            </a:r>
            <a:r>
              <a:rPr lang="tr-TR" dirty="0" err="1"/>
              <a:t>vs</a:t>
            </a:r>
            <a:r>
              <a:rPr lang="tr-TR" dirty="0"/>
              <a:t>) de katılımıyla </a:t>
            </a:r>
            <a:r>
              <a:rPr lang="tr-TR" dirty="0" err="1"/>
              <a:t>Greko</a:t>
            </a:r>
            <a:r>
              <a:rPr lang="tr-TR" dirty="0"/>
              <a:t>-Romen’e dönüşmüştür</a:t>
            </a:r>
            <a:r>
              <a:rPr lang="tr-TR" dirty="0" smtClean="0"/>
              <a:t>.</a:t>
            </a:r>
          </a:p>
          <a:p>
            <a:r>
              <a:rPr lang="tr-TR" dirty="0">
                <a:solidFill>
                  <a:srgbClr val="FF0000"/>
                </a:solidFill>
              </a:rPr>
              <a:t>Grekoromen, ayaklara dokunmadan icra edilen güreş şeklidir. Rakipler </a:t>
            </a:r>
            <a:r>
              <a:rPr lang="tr-TR" dirty="0" err="1">
                <a:solidFill>
                  <a:srgbClr val="FF0000"/>
                </a:solidFill>
              </a:rPr>
              <a:t>biribirlerinin</a:t>
            </a:r>
            <a:r>
              <a:rPr lang="tr-TR" dirty="0">
                <a:solidFill>
                  <a:srgbClr val="FF0000"/>
                </a:solidFill>
              </a:rPr>
              <a:t> ayak ve bacaklarına dokunmadan güreşirler</a:t>
            </a:r>
            <a:r>
              <a:rPr lang="tr-TR" dirty="0" smtClean="0">
                <a:solidFill>
                  <a:srgbClr val="FF0000"/>
                </a:solidFill>
              </a:rPr>
              <a:t>.</a:t>
            </a:r>
          </a:p>
          <a:p>
            <a:r>
              <a:rPr lang="tr-TR" dirty="0"/>
              <a:t>Grekoromen güreş stilinde belden yukarısı ile oyun taktik edilir. Ayakla oyun yapılmaz ve rakibin hücumu engellenmez. Bu stil Avrupa ülkelerinde yaygındır. Grekoromen güreş stilini ilk uygulayan Türk güreşçileri: Koca Yusuf, Kara </a:t>
            </a:r>
            <a:r>
              <a:rPr lang="tr-TR" dirty="0" err="1"/>
              <a:t>Ahmed</a:t>
            </a:r>
            <a:r>
              <a:rPr lang="tr-TR" dirty="0"/>
              <a:t>, Hergeleci İbrahim. Filiz Nurullah, </a:t>
            </a:r>
            <a:r>
              <a:rPr lang="tr-TR" dirty="0" err="1"/>
              <a:t>Kurtdereli</a:t>
            </a:r>
            <a:r>
              <a:rPr lang="tr-TR" dirty="0"/>
              <a:t> Mehmet, Adalı Halil, Mandıralı Ahmet ve Kara Osman’dır.</a:t>
            </a:r>
          </a:p>
        </p:txBody>
      </p:sp>
    </p:spTree>
    <p:extLst>
      <p:ext uri="{BB962C8B-B14F-4D97-AF65-F5344CB8AC3E}">
        <p14:creationId xmlns:p14="http://schemas.microsoft.com/office/powerpoint/2010/main" val="564485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SERBEST GÜREŞ</a:t>
            </a:r>
            <a:endParaRPr lang="tr-TR" dirty="0"/>
          </a:p>
        </p:txBody>
      </p:sp>
      <p:sp>
        <p:nvSpPr>
          <p:cNvPr id="3" name="İçerik Yer Tutucusu 2"/>
          <p:cNvSpPr>
            <a:spLocks noGrp="1"/>
          </p:cNvSpPr>
          <p:nvPr>
            <p:ph idx="1"/>
          </p:nvPr>
        </p:nvSpPr>
        <p:spPr/>
        <p:txBody>
          <a:bodyPr>
            <a:normAutofit fontScale="92500" lnSpcReduction="20000"/>
          </a:bodyPr>
          <a:lstStyle/>
          <a:p>
            <a:r>
              <a:rPr lang="tr-TR" dirty="0"/>
              <a:t>Serbest güreş, dünya çapında yapılan bir amatör güreş stili. </a:t>
            </a:r>
            <a:r>
              <a:rPr lang="tr-TR" dirty="0">
                <a:solidFill>
                  <a:srgbClr val="FF0000"/>
                </a:solidFill>
              </a:rPr>
              <a:t>Grekoromen ile birlikte, Olimpiyat Oyunları’nda yer </a:t>
            </a:r>
            <a:r>
              <a:rPr lang="tr-TR" dirty="0" smtClean="0">
                <a:solidFill>
                  <a:srgbClr val="FF0000"/>
                </a:solidFill>
              </a:rPr>
              <a:t>alan </a:t>
            </a:r>
            <a:r>
              <a:rPr lang="tr-TR" dirty="0">
                <a:solidFill>
                  <a:srgbClr val="FF0000"/>
                </a:solidFill>
              </a:rPr>
              <a:t>iki güreş stilinden biridir</a:t>
            </a:r>
            <a:r>
              <a:rPr lang="tr-TR" dirty="0" smtClean="0">
                <a:solidFill>
                  <a:srgbClr val="FF0000"/>
                </a:solidFill>
              </a:rPr>
              <a:t>.</a:t>
            </a:r>
          </a:p>
          <a:p>
            <a:r>
              <a:rPr lang="tr-TR" dirty="0"/>
              <a:t>1924 Paris Olimpiyat Oyunları, Türk güreşçileri için uluslar arası alandaki ilk ciddi deneyim olmuştur. Bu olimpiyatlara katılan takımımız Seyfi Cenap Berksoy, Fuat Akbaş, </a:t>
            </a:r>
            <a:r>
              <a:rPr lang="tr-TR" dirty="0" err="1"/>
              <a:t>Dürrü</a:t>
            </a:r>
            <a:r>
              <a:rPr lang="tr-TR" dirty="0"/>
              <a:t> Sade, Mazhar Çakar ve Tayyar Yalaz’dan oluşmuş ve takımımızı hazırlayan </a:t>
            </a:r>
            <a:r>
              <a:rPr lang="tr-TR" dirty="0" err="1">
                <a:solidFill>
                  <a:srgbClr val="FF0000"/>
                </a:solidFill>
              </a:rPr>
              <a:t>Raol</a:t>
            </a:r>
            <a:r>
              <a:rPr lang="tr-TR" dirty="0">
                <a:solidFill>
                  <a:srgbClr val="FF0000"/>
                </a:solidFill>
              </a:rPr>
              <a:t> Peter adındaki Macar antrenör Türkiye’deki minder güreşinin kurucusu olmuştur</a:t>
            </a:r>
            <a:r>
              <a:rPr lang="tr-TR" dirty="0" smtClean="0">
                <a:solidFill>
                  <a:srgbClr val="FF0000"/>
                </a:solidFill>
              </a:rPr>
              <a:t>.</a:t>
            </a:r>
          </a:p>
          <a:p>
            <a:r>
              <a:rPr lang="tr-TR" dirty="0"/>
              <a:t>Serbest güreş genel olarak klasik güreşe benzemektedir. Fakat; serbest güreşte, klasikten farklı olarak çapraz vurma, çelme takma ve belden aşağı sarılma kurallara uygundur</a:t>
            </a:r>
            <a:r>
              <a:rPr lang="tr-TR" dirty="0" smtClean="0"/>
              <a:t>.</a:t>
            </a:r>
          </a:p>
          <a:p>
            <a:r>
              <a:rPr lang="tr-TR" dirty="0"/>
              <a:t>Diğer birçok güreş dalı gibi, ağırlığa göre oluşturulan kategorilerde oynanmaktadır.</a:t>
            </a:r>
          </a:p>
          <a:p>
            <a:r>
              <a:rPr lang="tr-TR" dirty="0"/>
              <a:t>Serbest güreşte; </a:t>
            </a:r>
            <a:r>
              <a:rPr lang="tr-TR" dirty="0" err="1"/>
              <a:t>likradan</a:t>
            </a:r>
            <a:r>
              <a:rPr lang="tr-TR" dirty="0"/>
              <a:t> yapılan, kırmızı ve mavi renklerde güreş mayoları kullanılmaktadır</a:t>
            </a:r>
          </a:p>
          <a:p>
            <a:endParaRPr lang="tr-TR" dirty="0">
              <a:solidFill>
                <a:srgbClr val="FF0000"/>
              </a:solidFill>
            </a:endParaRPr>
          </a:p>
        </p:txBody>
      </p:sp>
    </p:spTree>
    <p:extLst>
      <p:ext uri="{BB962C8B-B14F-4D97-AF65-F5344CB8AC3E}">
        <p14:creationId xmlns:p14="http://schemas.microsoft.com/office/powerpoint/2010/main" val="3265273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24744"/>
            <a:ext cx="8229600" cy="342528"/>
          </a:xfrm>
        </p:spPr>
        <p:txBody>
          <a:bodyPr>
            <a:normAutofit fontScale="90000"/>
          </a:bodyPr>
          <a:lstStyle/>
          <a:p>
            <a:r>
              <a:rPr lang="tr-TR" b="1" dirty="0"/>
              <a:t>KARAKUCAK </a:t>
            </a:r>
            <a:r>
              <a:rPr lang="tr-TR" b="1" dirty="0" smtClean="0"/>
              <a:t>GÜREŞLERİ</a:t>
            </a:r>
            <a:r>
              <a:rPr lang="tr-TR" dirty="0"/>
              <a:t/>
            </a:r>
            <a:br>
              <a:rPr lang="tr-TR" dirty="0"/>
            </a:br>
            <a:r>
              <a:rPr lang="tr-TR" dirty="0"/>
              <a:t/>
            </a:r>
            <a:br>
              <a:rPr lang="tr-TR" dirty="0"/>
            </a:br>
            <a:endParaRPr lang="tr-TR" dirty="0"/>
          </a:p>
        </p:txBody>
      </p:sp>
      <p:sp>
        <p:nvSpPr>
          <p:cNvPr id="3" name="İçerik Yer Tutucusu 2"/>
          <p:cNvSpPr>
            <a:spLocks noGrp="1"/>
          </p:cNvSpPr>
          <p:nvPr>
            <p:ph idx="1"/>
          </p:nvPr>
        </p:nvSpPr>
        <p:spPr>
          <a:xfrm>
            <a:off x="107504" y="1052736"/>
            <a:ext cx="8928992" cy="5805264"/>
          </a:xfrm>
        </p:spPr>
        <p:txBody>
          <a:bodyPr>
            <a:normAutofit fontScale="92500" lnSpcReduction="10000"/>
          </a:bodyPr>
          <a:lstStyle/>
          <a:p>
            <a:r>
              <a:rPr lang="tr-TR" dirty="0"/>
              <a:t>Tarihi güreşlerimizden olan karakucak güreşleri asırlardır hiç bir değişiklik yapılmadan özüne uygun yapılarak gelmiştir. Bazı araştırmacılara göre 10 asırdır </a:t>
            </a:r>
            <a:r>
              <a:rPr lang="tr-TR" dirty="0" err="1"/>
              <a:t>yapılmaktadır.Karakucak</a:t>
            </a:r>
            <a:r>
              <a:rPr lang="tr-TR" dirty="0"/>
              <a:t> güreşleri Çim zeminlerde, toprak alanlarda, harman yerlerinde yapılmaktadır. Diz kapağı altına kadar gelen ‘Pırpıt’ denen bir giysi giyilerek yapılır. Ayaklar çıplaktır. Karakucak güreşi </a:t>
            </a:r>
            <a:r>
              <a:rPr lang="tr-TR" dirty="0" err="1"/>
              <a:t>Türk’lerin</a:t>
            </a:r>
            <a:r>
              <a:rPr lang="tr-TR" dirty="0"/>
              <a:t> öz ve milli güreşidir. Orta Asya’dan kaynaklanan bu güreşte günümüze kadar çok az küçük değişiklikler dışında aslına uygun olarak icra edilmektedir</a:t>
            </a:r>
            <a:r>
              <a:rPr lang="tr-TR" dirty="0" smtClean="0"/>
              <a:t>.</a:t>
            </a:r>
          </a:p>
          <a:p>
            <a:r>
              <a:rPr lang="tr-TR" dirty="0"/>
              <a:t> Karakucak güreş günümüzde daha çok yağlı güreşin olmadığı bölgelerimizde yapılmaktadır. </a:t>
            </a:r>
            <a:endParaRPr lang="tr-TR" dirty="0" smtClean="0"/>
          </a:p>
          <a:p>
            <a:r>
              <a:rPr lang="tr-TR" dirty="0"/>
              <a:t>Karakucak güreşlerinde giyilen ‘</a:t>
            </a:r>
            <a:r>
              <a:rPr lang="tr-TR" dirty="0" err="1"/>
              <a:t>Kıspet</a:t>
            </a:r>
            <a:r>
              <a:rPr lang="tr-TR" dirty="0"/>
              <a:t>’ ismi bazı yörelerde ‘Pırpıt’ diye adlandırılır. Bu tamamen yöresel isimlendirmeden kaynaklanmaktadır. Pırpıt genelde Kamyon branda çadır bezi, yelken bezinden yapılır. Kasnağa kesinlikle deri dikilmez. Ayrıca hiç bir bölgeye yağ sürülmesine müsaade edilmez. Karakucak Güreşleri 1925’lerden günümüze kadar Türk Güreşine gerçek manada büyük şampiyonlar kazandırmıştır.</a:t>
            </a:r>
          </a:p>
        </p:txBody>
      </p:sp>
    </p:spTree>
    <p:extLst>
      <p:ext uri="{BB962C8B-B14F-4D97-AF65-F5344CB8AC3E}">
        <p14:creationId xmlns:p14="http://schemas.microsoft.com/office/powerpoint/2010/main" val="3294231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188640"/>
            <a:ext cx="8229600" cy="990600"/>
          </a:xfrm>
        </p:spPr>
        <p:txBody>
          <a:bodyPr/>
          <a:lstStyle/>
          <a:p>
            <a:r>
              <a:rPr lang="tr-TR" b="1" dirty="0"/>
              <a:t>YAĞLI GÜREŞ</a:t>
            </a:r>
            <a:endParaRPr lang="tr-TR" dirty="0"/>
          </a:p>
        </p:txBody>
      </p:sp>
      <p:sp>
        <p:nvSpPr>
          <p:cNvPr id="3" name="İçerik Yer Tutucusu 2"/>
          <p:cNvSpPr>
            <a:spLocks noGrp="1"/>
          </p:cNvSpPr>
          <p:nvPr>
            <p:ph idx="1"/>
          </p:nvPr>
        </p:nvSpPr>
        <p:spPr>
          <a:xfrm>
            <a:off x="-12786" y="980728"/>
            <a:ext cx="9049282" cy="4248472"/>
          </a:xfrm>
        </p:spPr>
        <p:txBody>
          <a:bodyPr/>
          <a:lstStyle/>
          <a:p>
            <a:r>
              <a:rPr lang="tr-TR" dirty="0"/>
              <a:t>Türklerin çok sevilen “Yağlı Güreş” karşılaşmaları vardır. Bu tür güreşin temeli, dengedir. Pehlivanlar, İslami kurallara göre vücutlarını örten (göbeğin altından diz kapağının altına kadar) deriden yapılma “</a:t>
            </a:r>
            <a:r>
              <a:rPr lang="tr-TR" dirty="0" err="1"/>
              <a:t>Kıspet</a:t>
            </a:r>
            <a:r>
              <a:rPr lang="tr-TR" dirty="0"/>
              <a:t>” giyer, yağlanır, yenişinceye kadar güreşirler. Son yıllarda yağlı güreşe de bazı kurallar getirilmiş, zaman tahdidi konmuş ve puanlama girmiştir. Yağlı güreş kapışmaları sırasında davul-zurna savaş havaları çalmaktadır. Yağlıdaki mücadele müzikaldir. Hatay ve Kahramanmaraş çevrelerinde yapılan ve </a:t>
            </a:r>
            <a:r>
              <a:rPr lang="tr-TR" dirty="0" err="1"/>
              <a:t>Judo’ya</a:t>
            </a:r>
            <a:r>
              <a:rPr lang="tr-TR" dirty="0"/>
              <a:t> çok benzeyen “Aba güreşi” de Türklerin ayrıca kendilerine has güreş kapışmalarından biridir</a:t>
            </a:r>
            <a:r>
              <a:rPr lang="tr-TR" dirty="0" smtClean="0"/>
              <a:t>.</a:t>
            </a:r>
          </a:p>
          <a:p>
            <a:endParaRPr lang="tr-T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257" y="4725142"/>
            <a:ext cx="2448272" cy="209520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475" y="4779019"/>
            <a:ext cx="2318645" cy="20882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4779019"/>
            <a:ext cx="2131145" cy="204132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8988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836712"/>
            <a:ext cx="8435280" cy="5688632"/>
          </a:xfrm>
        </p:spPr>
        <p:txBody>
          <a:bodyPr>
            <a:normAutofit fontScale="92500" lnSpcReduction="10000"/>
          </a:bodyPr>
          <a:lstStyle/>
          <a:p>
            <a:r>
              <a:rPr lang="tr-TR" dirty="0"/>
              <a:t> Yağlı Güreşin, Rumeli denilen Trakya ve Balkanlardan yayıldığı bilinmektedir. Yunanlılar tarafından eski Olimpiyat Oyunlarında güreşçilerin zeytin yağıyla yağlanarak yaptıkları güreşin, buradaki Türkler tarafından benimsenerek yayıldığı da bilinmektedir. Yağlı güreş daha çok muvazene güreşidir. Arapların da bu güreşi yaptıkları söylenmekte ise de, bu hususta tarihi bir ize rastlanmamıştır. Yağlı güreşçilerin, pirlerini Hazreti Hamza olarak kabul etmelerinden başka Araplıkla bir ilgisi bulunmamaktadır. Rumeli Türkleri, eski Yunanlılara ait olan yağlı güreşi tamamıyla değiştirerek Türkleştirmişler ve Yunan ilahları için tertiplenen Olimpiyat Oyunlarının bu spor dalını, kendilerine has bir şekilde Müslümanlaştırmışlardır. Yağlı Güreşte tören çok önemlidir. Güreşe başlamadan önce pehlivanlar soyunup deri </a:t>
            </a:r>
            <a:r>
              <a:rPr lang="tr-TR" dirty="0" err="1"/>
              <a:t>kıspetlerini</a:t>
            </a:r>
            <a:r>
              <a:rPr lang="tr-TR" dirty="0"/>
              <a:t> giydikten sonra yağ kazanının başına gelmekte ve </a:t>
            </a:r>
            <a:r>
              <a:rPr lang="tr-TR" dirty="0" err="1"/>
              <a:t>Kıble’ye</a:t>
            </a:r>
            <a:r>
              <a:rPr lang="tr-TR" dirty="0"/>
              <a:t> dönerek üç ihlas bir </a:t>
            </a:r>
            <a:r>
              <a:rPr lang="tr-TR" dirty="0" err="1"/>
              <a:t>fatiha</a:t>
            </a:r>
            <a:r>
              <a:rPr lang="tr-TR" dirty="0"/>
              <a:t> okuyup pirleri Hazreti Hamza’ya dua ettikten sonra cazgır tarafından seyircilere tanıtılmaktadır.</a:t>
            </a:r>
          </a:p>
        </p:txBody>
      </p:sp>
    </p:spTree>
    <p:extLst>
      <p:ext uri="{BB962C8B-B14F-4D97-AF65-F5344CB8AC3E}">
        <p14:creationId xmlns:p14="http://schemas.microsoft.com/office/powerpoint/2010/main" val="2304616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KIRKPINAR</a:t>
            </a:r>
            <a:endParaRPr lang="tr-TR" dirty="0"/>
          </a:p>
        </p:txBody>
      </p:sp>
      <p:sp>
        <p:nvSpPr>
          <p:cNvPr id="3" name="İçerik Yer Tutucusu 2"/>
          <p:cNvSpPr>
            <a:spLocks noGrp="1"/>
          </p:cNvSpPr>
          <p:nvPr>
            <p:ph idx="1"/>
          </p:nvPr>
        </p:nvSpPr>
        <p:spPr>
          <a:xfrm>
            <a:off x="0" y="1412776"/>
            <a:ext cx="9144000" cy="5256584"/>
          </a:xfrm>
        </p:spPr>
        <p:txBody>
          <a:bodyPr>
            <a:normAutofit fontScale="85000" lnSpcReduction="20000"/>
          </a:bodyPr>
          <a:lstStyle/>
          <a:p>
            <a:r>
              <a:rPr lang="tr-TR" dirty="0"/>
              <a:t>Kırkpınar güreşleri, Türklerin Rumeli’ye ayak basmalarıyla başlamıştır</a:t>
            </a:r>
            <a:r>
              <a:rPr lang="tr-TR" dirty="0" smtClean="0"/>
              <a:t>.</a:t>
            </a:r>
            <a:r>
              <a:rPr lang="tr-TR" dirty="0"/>
              <a:t> Rumeli’de ilk defa Süleyman Paşa’nın komutasındaki Türk askerleri güreşmişlerdir</a:t>
            </a:r>
            <a:r>
              <a:rPr lang="tr-TR" dirty="0" smtClean="0"/>
              <a:t>.</a:t>
            </a:r>
          </a:p>
          <a:p>
            <a:endParaRPr lang="tr-TR" dirty="0"/>
          </a:p>
          <a:p>
            <a:r>
              <a:rPr lang="tr-TR" dirty="0"/>
              <a:t>Kırkpınar Güreşleri’nde Edirne’nin fethi olan 1362 yılı esas alınmaktadır. 1349’larda Sırpların işgaline son vermek üzere Selanik’e doğru yol alan Türk askerleri, bir Hıdrellez günü Edime yakınlarındaki Ahir </a:t>
            </a:r>
            <a:r>
              <a:rPr lang="tr-TR" dirty="0" err="1"/>
              <a:t>Köy’de</a:t>
            </a:r>
            <a:r>
              <a:rPr lang="tr-TR" dirty="0"/>
              <a:t> konaklamışlardır. Pehlivanlık, Türklerde hem bir gelenek, hem de savaş hazırlıkları olduğundan, kırk yiğit, 1349 yılının </a:t>
            </a:r>
            <a:r>
              <a:rPr lang="tr-TR" dirty="0" err="1"/>
              <a:t>Hıdrellezi’nde</a:t>
            </a:r>
            <a:r>
              <a:rPr lang="tr-TR" dirty="0"/>
              <a:t> güreşe başlamışlardı. Güneş batarken kapışmalara son verilince, bu kırk yiğit de bulundukları yere düşerek son nefeslerini vermişlerdir. Şehit oldukları yere gömülmüşlerdir. Ertesi gün bir de bakmışlar ki, her yiğidin can verdiği yerde bir pınar fışkırmıştır. Bunun üzerine oraya (Kırkpınar) adı verilmiş ve her yıl </a:t>
            </a:r>
            <a:r>
              <a:rPr lang="tr-TR" dirty="0" err="1"/>
              <a:t>Hıdrellez’de</a:t>
            </a:r>
            <a:r>
              <a:rPr lang="tr-TR" dirty="0"/>
              <a:t> burada toplanarak güreşmek adeti yerleşmiştir. Kırkpınar’da yapılan güreşlerin ulviliği, burada son nefeslerini verinceye kadar güreşenlerin şehit düşerek unutulmazlar arasında yer almaları, dolayısıyla “Kırklar Pınarı” veya o yörede çok sayıda suyun akmakta olduğunu vurgulamak için aynı zamanda “Çeşme” anlamına gelen “Pınar” kelimesinin kullanılarak “Kırkpınar” olarak adlandırılmış olduğu söylenmektedir. </a:t>
            </a:r>
          </a:p>
        </p:txBody>
      </p:sp>
    </p:spTree>
    <p:extLst>
      <p:ext uri="{BB962C8B-B14F-4D97-AF65-F5344CB8AC3E}">
        <p14:creationId xmlns:p14="http://schemas.microsoft.com/office/powerpoint/2010/main" val="765472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48692" y="548680"/>
            <a:ext cx="8229600" cy="4853136"/>
          </a:xfrm>
        </p:spPr>
        <p:txBody>
          <a:bodyPr/>
          <a:lstStyle/>
          <a:p>
            <a:r>
              <a:rPr lang="tr-TR" dirty="0"/>
              <a:t>Balkan Harbi’nden sonra Kırkpınar Osmanlı İmparatorluğu hudutları dışında kalması üzerine, bu güreşlere Edirne’nin </a:t>
            </a:r>
            <a:r>
              <a:rPr lang="tr-TR" dirty="0" err="1"/>
              <a:t>Sarayiçi</a:t>
            </a:r>
            <a:r>
              <a:rPr lang="tr-TR" dirty="0"/>
              <a:t> mevkiinde devam edilmiştir. Doksan üç Muharebesi adıyla anılan 1877 Rus harbinden sonra Ege Bölgesi’ne muhacir olarak gelen Rumeli Türkleri, yağlı güreşi Anadolu’ya getirmişlerdir</a:t>
            </a:r>
            <a:r>
              <a:rPr lang="tr-TR" dirty="0" smtClean="0"/>
              <a:t>.</a:t>
            </a:r>
          </a:p>
          <a:p>
            <a:endParaRPr lang="tr-TR"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852936"/>
            <a:ext cx="7920879" cy="400506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8412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836712"/>
            <a:ext cx="8291264" cy="5640288"/>
          </a:xfrm>
        </p:spPr>
        <p:txBody>
          <a:bodyPr>
            <a:normAutofit fontScale="92500" lnSpcReduction="10000"/>
          </a:bodyPr>
          <a:lstStyle/>
          <a:p>
            <a:r>
              <a:rPr lang="tr-TR" dirty="0"/>
              <a:t>Dünyada yapılan başlıca geleneksel güreşler şunlardır: </a:t>
            </a:r>
            <a:endParaRPr lang="tr-TR" dirty="0" smtClean="0"/>
          </a:p>
          <a:p>
            <a:pPr marL="0" indent="0">
              <a:buNone/>
            </a:pPr>
            <a:endParaRPr lang="tr-TR" dirty="0" smtClean="0"/>
          </a:p>
          <a:p>
            <a:pPr marL="0" indent="0">
              <a:buNone/>
            </a:pPr>
            <a:r>
              <a:rPr lang="tr-TR" dirty="0" smtClean="0"/>
              <a:t>● Kore-</a:t>
            </a:r>
            <a:r>
              <a:rPr lang="tr-TR" dirty="0" err="1" smtClean="0"/>
              <a:t>Ssireum</a:t>
            </a:r>
            <a:r>
              <a:rPr lang="tr-TR" dirty="0" smtClean="0"/>
              <a:t> </a:t>
            </a:r>
          </a:p>
          <a:p>
            <a:pPr marL="0" indent="0">
              <a:buNone/>
            </a:pPr>
            <a:r>
              <a:rPr lang="tr-TR" dirty="0" smtClean="0"/>
              <a:t>● Hindistan-</a:t>
            </a:r>
            <a:r>
              <a:rPr lang="tr-TR" dirty="0" err="1" smtClean="0"/>
              <a:t>Kushti</a:t>
            </a:r>
            <a:r>
              <a:rPr lang="tr-TR" dirty="0" smtClean="0"/>
              <a:t> </a:t>
            </a:r>
          </a:p>
          <a:p>
            <a:pPr marL="0" indent="0">
              <a:buNone/>
            </a:pPr>
            <a:r>
              <a:rPr lang="tr-TR" dirty="0" smtClean="0"/>
              <a:t>● Meksika-</a:t>
            </a:r>
            <a:r>
              <a:rPr lang="tr-TR" dirty="0" err="1" smtClean="0"/>
              <a:t>Lucha</a:t>
            </a:r>
            <a:r>
              <a:rPr lang="tr-TR" dirty="0" smtClean="0"/>
              <a:t> Libre</a:t>
            </a:r>
          </a:p>
          <a:p>
            <a:pPr marL="0" indent="0">
              <a:buNone/>
            </a:pPr>
            <a:r>
              <a:rPr lang="tr-TR" dirty="0" smtClean="0"/>
              <a:t>● Moğolistan-</a:t>
            </a:r>
            <a:r>
              <a:rPr lang="tr-TR" dirty="0" err="1" smtClean="0"/>
              <a:t>Bökh</a:t>
            </a:r>
            <a:endParaRPr lang="tr-TR" dirty="0" smtClean="0"/>
          </a:p>
          <a:p>
            <a:pPr marL="0" indent="0">
              <a:buNone/>
            </a:pPr>
            <a:r>
              <a:rPr lang="tr-TR" dirty="0" smtClean="0"/>
              <a:t>● </a:t>
            </a:r>
            <a:r>
              <a:rPr lang="tr-TR" dirty="0"/>
              <a:t>Özbekistan-</a:t>
            </a:r>
            <a:r>
              <a:rPr lang="tr-TR" dirty="0" err="1"/>
              <a:t>Kuraş</a:t>
            </a:r>
            <a:r>
              <a:rPr lang="tr-TR" dirty="0"/>
              <a:t> </a:t>
            </a:r>
            <a:endParaRPr lang="tr-TR" dirty="0" smtClean="0"/>
          </a:p>
          <a:p>
            <a:pPr marL="0" indent="0">
              <a:buNone/>
            </a:pPr>
            <a:r>
              <a:rPr lang="tr-TR" dirty="0" smtClean="0"/>
              <a:t>● </a:t>
            </a:r>
            <a:r>
              <a:rPr lang="tr-TR" dirty="0"/>
              <a:t>Rusya-</a:t>
            </a:r>
            <a:r>
              <a:rPr lang="tr-TR" dirty="0" err="1"/>
              <a:t>Sambo</a:t>
            </a:r>
            <a:r>
              <a:rPr lang="tr-TR" dirty="0"/>
              <a:t> </a:t>
            </a:r>
            <a:endParaRPr lang="tr-TR" dirty="0" smtClean="0"/>
          </a:p>
          <a:p>
            <a:pPr marL="0" indent="0">
              <a:buNone/>
            </a:pPr>
            <a:r>
              <a:rPr lang="tr-TR" dirty="0" smtClean="0"/>
              <a:t>● </a:t>
            </a:r>
            <a:r>
              <a:rPr lang="tr-TR" dirty="0"/>
              <a:t>Batı Afrika ülkeleri-</a:t>
            </a:r>
            <a:r>
              <a:rPr lang="tr-TR" dirty="0" err="1"/>
              <a:t>Laamb</a:t>
            </a:r>
            <a:r>
              <a:rPr lang="tr-TR" dirty="0"/>
              <a:t> </a:t>
            </a:r>
            <a:endParaRPr lang="tr-TR" dirty="0" smtClean="0"/>
          </a:p>
          <a:p>
            <a:pPr marL="0" indent="0">
              <a:buNone/>
            </a:pPr>
            <a:r>
              <a:rPr lang="tr-TR" dirty="0" smtClean="0"/>
              <a:t>● </a:t>
            </a:r>
            <a:r>
              <a:rPr lang="tr-TR" dirty="0"/>
              <a:t>İzlanda-</a:t>
            </a:r>
            <a:r>
              <a:rPr lang="tr-TR" dirty="0" err="1"/>
              <a:t>Glima</a:t>
            </a:r>
            <a:r>
              <a:rPr lang="tr-TR" dirty="0"/>
              <a:t> </a:t>
            </a:r>
          </a:p>
          <a:p>
            <a:pPr marL="0" indent="0">
              <a:buNone/>
            </a:pPr>
            <a:r>
              <a:rPr lang="tr-TR" dirty="0" smtClean="0"/>
              <a:t>● İspanya-</a:t>
            </a:r>
            <a:r>
              <a:rPr lang="tr-TR" dirty="0" err="1" smtClean="0"/>
              <a:t>Lucha</a:t>
            </a:r>
            <a:r>
              <a:rPr lang="tr-TR" dirty="0" smtClean="0"/>
              <a:t> </a:t>
            </a:r>
            <a:r>
              <a:rPr lang="tr-TR" dirty="0" err="1" smtClean="0"/>
              <a:t>leonesa</a:t>
            </a:r>
            <a:r>
              <a:rPr lang="tr-TR" dirty="0" smtClean="0"/>
              <a:t> </a:t>
            </a:r>
          </a:p>
          <a:p>
            <a:pPr marL="0" indent="0">
              <a:buNone/>
            </a:pPr>
            <a:r>
              <a:rPr lang="tr-TR" dirty="0" smtClean="0"/>
              <a:t>● İskoçya-</a:t>
            </a:r>
            <a:r>
              <a:rPr lang="tr-TR" dirty="0" err="1" smtClean="0"/>
              <a:t>Highlands</a:t>
            </a:r>
            <a:r>
              <a:rPr lang="tr-TR" dirty="0" smtClean="0"/>
              <a:t> </a:t>
            </a:r>
          </a:p>
          <a:p>
            <a:pPr marL="0" indent="0">
              <a:buNone/>
            </a:pPr>
            <a:r>
              <a:rPr lang="tr-TR" dirty="0" smtClean="0"/>
              <a:t>● Fransa-</a:t>
            </a:r>
            <a:r>
              <a:rPr lang="tr-TR" dirty="0" err="1" smtClean="0"/>
              <a:t>Gouren</a:t>
            </a:r>
            <a:endParaRPr lang="tr-TR" dirty="0" smtClean="0"/>
          </a:p>
          <a:p>
            <a:pPr marL="0" indent="0">
              <a:buNone/>
            </a:pPr>
            <a:r>
              <a:rPr lang="tr-TR" dirty="0" smtClean="0"/>
              <a:t>● Japonya-Sumo Güreşi </a:t>
            </a:r>
            <a:endParaRPr lang="tr-TR" dirty="0"/>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132856"/>
            <a:ext cx="3096344"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3225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a:t>Modern olimpiyat oyunlarında güreş, grekoromen stilde yapılmaktaydı. Serbest güreş ise 1904 yılında St. Louis Olimpiyat Oyunları’nda dahil edilmiştir. 1908 yılında Londra’da düzenlenen dördüncü Olimpiyat Oyunları’nda, her iki stilde güreş yapılmıştır. 1912 Stockholm Olimpiyat Oyunları’nda, serbest güreşe yer verilmemiştir. Bu dönemde güreş müsabakaları bir saat ile </a:t>
            </a:r>
            <a:r>
              <a:rPr lang="tr-TR" dirty="0" err="1"/>
              <a:t>sınırlırlandırılırdı</a:t>
            </a:r>
            <a:r>
              <a:rPr lang="tr-TR" dirty="0"/>
              <a:t>, finallerde ise zaman sınırlaması yoktu. Finlandiyalı güreşçi </a:t>
            </a:r>
            <a:r>
              <a:rPr lang="tr-TR" dirty="0" err="1"/>
              <a:t>Alfred</a:t>
            </a:r>
            <a:r>
              <a:rPr lang="tr-TR" dirty="0"/>
              <a:t> </a:t>
            </a:r>
            <a:r>
              <a:rPr lang="tr-TR" dirty="0" err="1"/>
              <a:t>Johan</a:t>
            </a:r>
            <a:r>
              <a:rPr lang="tr-TR" dirty="0"/>
              <a:t> </a:t>
            </a:r>
            <a:r>
              <a:rPr lang="tr-TR" dirty="0" err="1"/>
              <a:t>Asikainen</a:t>
            </a:r>
            <a:r>
              <a:rPr lang="tr-TR" dirty="0"/>
              <a:t> ile Rus güreşçi Martin </a:t>
            </a:r>
            <a:r>
              <a:rPr lang="tr-TR" dirty="0" err="1"/>
              <a:t>Klein</a:t>
            </a:r>
            <a:r>
              <a:rPr lang="tr-TR" dirty="0"/>
              <a:t>, on bir saat kırk dakika güreşmiş ve Guinness rekorlar kitabına </a:t>
            </a:r>
            <a:r>
              <a:rPr lang="tr-TR" dirty="0" smtClean="0"/>
              <a:t>girmişlerdir.</a:t>
            </a:r>
            <a:endParaRPr lang="tr-TR" dirty="0"/>
          </a:p>
        </p:txBody>
      </p:sp>
    </p:spTree>
    <p:extLst>
      <p:ext uri="{BB962C8B-B14F-4D97-AF65-F5344CB8AC3E}">
        <p14:creationId xmlns:p14="http://schemas.microsoft.com/office/powerpoint/2010/main" val="545177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31265" y="548680"/>
            <a:ext cx="8229600" cy="3312368"/>
          </a:xfrm>
        </p:spPr>
        <p:txBody>
          <a:bodyPr>
            <a:normAutofit lnSpcReduction="10000"/>
          </a:bodyPr>
          <a:lstStyle/>
          <a:p>
            <a:r>
              <a:rPr lang="tr-TR" dirty="0"/>
              <a:t>1912 yılı Stockholm Olimpiyat Oyunları esnasında farklı ülkelerin kararı ile FILA (Uluslararası Güreş Federasyonları Birliği) kurulmuştur (Görsel 1.5). FILA, güreşte her ülke tarafından kabul gören kuralların belirlenmesi ve uygulanması amacıyla oluşturulmuştur. FILA yönetim merkezi, 1912 - 1946 yılları arasında İsveç, 1946 - 1965 yılları arasında ise Fransa’da görev yapmıştır. Birliğin merkezi 1965 yılından itibaren İsviçre’nin Lozan şehrinde </a:t>
            </a:r>
            <a:r>
              <a:rPr lang="tr-TR" dirty="0" smtClean="0"/>
              <a:t>bulunmaktadır</a:t>
            </a:r>
            <a:endParaRPr lang="tr-TR" dirty="0"/>
          </a:p>
        </p:txBody>
      </p:sp>
      <p:pic>
        <p:nvPicPr>
          <p:cNvPr id="1026" name="Picture 2" descr="C:\Users\DELL\Desktop\Ekran Alıntıs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1" y="3717032"/>
            <a:ext cx="3706212" cy="2921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882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268760"/>
            <a:ext cx="8229600" cy="4876800"/>
          </a:xfrm>
        </p:spPr>
        <p:txBody>
          <a:bodyPr/>
          <a:lstStyle/>
          <a:p>
            <a:r>
              <a:rPr lang="tr-TR" dirty="0"/>
              <a:t>. FILA 2014 yılında UWW (Dünya Güreş Birliği) olarak isim değişikliği yapmıştır. Birliğe 146 ülke üyedir. Üye ülkelerin federasyon başkanları ve kıta komiteleri, güreş kurallarının gelişmesi için çalışır (Görsel 1.6).</a:t>
            </a:r>
          </a:p>
          <a:p>
            <a:endParaRPr lang="tr-TR" dirty="0"/>
          </a:p>
        </p:txBody>
      </p:sp>
      <p:pic>
        <p:nvPicPr>
          <p:cNvPr id="2050" name="Picture 2" descr="C:\Users\DELL\Desktop\Ekran Alıntısı 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140968"/>
            <a:ext cx="3672408" cy="3282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834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5437" y="980728"/>
            <a:ext cx="8229600" cy="2000349"/>
          </a:xfrm>
        </p:spPr>
        <p:txBody>
          <a:bodyPr>
            <a:normAutofit/>
          </a:bodyPr>
          <a:lstStyle/>
          <a:p>
            <a:r>
              <a:rPr lang="tr-TR" dirty="0"/>
              <a:t>FILA, 1980 yılından itibaren bayan güreşinin geliştirilmesi için çalışmalarını başlatmış ve bayan güreşini meşrulaştırmıştır. IOC (Uluslararası Olimpiyat Komitesi) ilk olarak 2004 Atina Yaz Olimpiyatları’nda, serbest stilde bayan güreşine yer vermiştir </a:t>
            </a:r>
          </a:p>
        </p:txBody>
      </p:sp>
      <p:pic>
        <p:nvPicPr>
          <p:cNvPr id="3074" name="Picture 2" descr="C:\Users\DELL\Desktop\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924944"/>
            <a:ext cx="5428978"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191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1.4. Güreşin Türkiye’deki Gelişimi </a:t>
            </a:r>
          </a:p>
        </p:txBody>
      </p:sp>
      <p:sp>
        <p:nvSpPr>
          <p:cNvPr id="3" name="İçerik Yer Tutucusu 2"/>
          <p:cNvSpPr>
            <a:spLocks noGrp="1"/>
          </p:cNvSpPr>
          <p:nvPr>
            <p:ph idx="1"/>
          </p:nvPr>
        </p:nvSpPr>
        <p:spPr/>
        <p:txBody>
          <a:bodyPr>
            <a:normAutofit/>
          </a:bodyPr>
          <a:lstStyle/>
          <a:p>
            <a:r>
              <a:rPr lang="tr-TR" dirty="0"/>
              <a:t>Cumhuriyetin kurulmasından sonra, Atatürk’ün devrimleri ile beraber sporda da Türk ulusunu, yurt dışında onurlandıracak başarılara ihtiyaç duyuluyordu. Birçok tarihi kaynak gösteriyor ki Atatürk, sporlar içinde en çok güreşi seviyordu. Bu sevgisini, birçok güreş kulübünün kurulmasına öncülük ederek göstermiştir. </a:t>
            </a:r>
            <a:endParaRPr lang="tr-TR" dirty="0" smtClean="0"/>
          </a:p>
          <a:p>
            <a:endParaRPr lang="tr-TR" dirty="0"/>
          </a:p>
          <a:p>
            <a:r>
              <a:rPr lang="tr-TR" dirty="0" smtClean="0"/>
              <a:t>Türk </a:t>
            </a:r>
            <a:r>
              <a:rPr lang="tr-TR" dirty="0"/>
              <a:t>güreşinin en üst yönetim basamağını oluşturan Türkiye Güreş Federasyonu, 1922 yılında TİCİ (Türkiye İdman Cemiyetleri İttifakı) bünyesinde </a:t>
            </a:r>
            <a:r>
              <a:rPr lang="tr-TR" dirty="0" smtClean="0"/>
              <a:t>kurulmuştur</a:t>
            </a:r>
            <a:endParaRPr lang="tr-TR" dirty="0"/>
          </a:p>
        </p:txBody>
      </p:sp>
    </p:spTree>
    <p:extLst>
      <p:ext uri="{BB962C8B-B14F-4D97-AF65-F5344CB8AC3E}">
        <p14:creationId xmlns:p14="http://schemas.microsoft.com/office/powerpoint/2010/main" val="2328891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702568"/>
            <a:ext cx="8229600" cy="4876800"/>
          </a:xfrm>
        </p:spPr>
        <p:txBody>
          <a:bodyPr/>
          <a:lstStyle/>
          <a:p>
            <a:r>
              <a:rPr lang="tr-TR" dirty="0" smtClean="0"/>
              <a:t> </a:t>
            </a:r>
            <a:r>
              <a:rPr lang="tr-TR" dirty="0"/>
              <a:t>Federasyon, 1923 yılında FILA’ya üye olmasıyla, geleneksel güreşler ve modern anlamda minder güreşi olan grekoromen ve serbest stilde çalışmalara başlamış, bu çalışmaları yurt genelinde yaygınlaştırmıştır (Görsel 1.8).</a:t>
            </a:r>
          </a:p>
          <a:p>
            <a:endParaRPr lang="tr-T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636912"/>
            <a:ext cx="4176464" cy="3813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3095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124744"/>
            <a:ext cx="8507288" cy="5040560"/>
          </a:xfrm>
        </p:spPr>
        <p:txBody>
          <a:bodyPr/>
          <a:lstStyle/>
          <a:p>
            <a:r>
              <a:rPr lang="tr-TR" dirty="0"/>
              <a:t>1936 Berlin Olimpiyat Oyunları’nda 61 kg’da Yaşar Erkan’ın şampiyonluğuna Atatürk çok sevinmişti: ‘’Yaşar, kendin küçüksün ama memleketin için çok büyük iş başardın, artık ismin, Türk spor tarihine geçti, çok yaşa Yaşar!’’ şeklinde telgraf çekerek ilk olimpiyat şampiyonu sporcumuz Yaşar Erkan’ı kutlamıştır. </a:t>
            </a:r>
            <a:endParaRPr lang="tr-TR" dirty="0" smtClean="0"/>
          </a:p>
          <a:p>
            <a:endParaRPr lang="tr-TR" dirty="0" smtClean="0"/>
          </a:p>
          <a:p>
            <a:r>
              <a:rPr lang="tr-TR" dirty="0" smtClean="0"/>
              <a:t>Güreşte</a:t>
            </a:r>
            <a:r>
              <a:rPr lang="tr-TR" dirty="0"/>
              <a:t>, 1936’dan 1970 yıllarına kadar başarılara imza atmış, adeta ’’Türk Gibi Kuvvetli’’ sözünü dünyaya tekrar kabul ettiren birçok güreşçimiz olmuştur(Hüseyin Akbaş, Nasuh Akar, Mustafa Dağıstanlı ve diğerleri).</a:t>
            </a:r>
          </a:p>
        </p:txBody>
      </p:sp>
    </p:spTree>
    <p:extLst>
      <p:ext uri="{BB962C8B-B14F-4D97-AF65-F5344CB8AC3E}">
        <p14:creationId xmlns:p14="http://schemas.microsoft.com/office/powerpoint/2010/main" val="2767913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404664"/>
            <a:ext cx="8856984" cy="3357968"/>
          </a:xfrm>
        </p:spPr>
        <p:txBody>
          <a:bodyPr>
            <a:normAutofit fontScale="92500" lnSpcReduction="10000"/>
          </a:bodyPr>
          <a:lstStyle/>
          <a:p>
            <a:r>
              <a:rPr lang="tr-TR" dirty="0"/>
              <a:t>1970-1990 tarihleri arasında, güreşte uzun süren bir duraklama yaşanmış, önemli dereceler elde edilememiştir. 1992 Barselona Olimpiyat Oyunları, Mehmet Akif </a:t>
            </a:r>
            <a:r>
              <a:rPr lang="tr-TR" dirty="0" err="1"/>
              <a:t>Pirim’in</a:t>
            </a:r>
            <a:r>
              <a:rPr lang="tr-TR" dirty="0"/>
              <a:t> birincilik, Hakkı Başar ve Kenan Şimşek’in ikincilik, Ali </a:t>
            </a:r>
            <a:r>
              <a:rPr lang="tr-TR" dirty="0" err="1"/>
              <a:t>Kayalı’nın</a:t>
            </a:r>
            <a:r>
              <a:rPr lang="tr-TR" dirty="0"/>
              <a:t> üçüncülüğü ile güreşte yükselişe geçtiğimiz dönem olmuştur. </a:t>
            </a:r>
          </a:p>
          <a:p>
            <a:r>
              <a:rPr lang="tr-TR" dirty="0" smtClean="0"/>
              <a:t>FILA</a:t>
            </a:r>
            <a:r>
              <a:rPr lang="tr-TR" dirty="0"/>
              <a:t>, 1993 yılında Stockholm’de düzenlenen dünya şampiyonasında modern güreş tarihinde, dünya minderlerinde ilk kez, on yedi yaşındaki bir güreşçinin şampiyon olmasından dolayı Hamza Yerlikaya’yı ‘’Asrın Güreşçisi’’ unvanı ile ödüllendirmiştir (Görsel 1.9).</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3573016"/>
            <a:ext cx="5976664" cy="325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5700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346364"/>
            <a:ext cx="7776863" cy="6511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297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8208912" cy="6525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062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332656"/>
            <a:ext cx="8229600" cy="591344"/>
          </a:xfrm>
        </p:spPr>
        <p:txBody>
          <a:bodyPr>
            <a:normAutofit fontScale="90000"/>
          </a:bodyPr>
          <a:lstStyle/>
          <a:p>
            <a:r>
              <a:rPr lang="tr-TR" dirty="0" smtClean="0"/>
              <a:t>SINAVA HAZIRLIK</a:t>
            </a:r>
            <a:endParaRPr lang="tr-TR"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8598" y="980728"/>
            <a:ext cx="6807738" cy="5868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966943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2191</Words>
  <Application>Microsoft Office PowerPoint</Application>
  <PresentationFormat>Ekran Gösterisi (4:3)</PresentationFormat>
  <Paragraphs>78</Paragraphs>
  <Slides>31</Slides>
  <Notes>0</Notes>
  <HiddenSlides>0</HiddenSlides>
  <MMClips>0</MMClip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Ofis Teması</vt:lpstr>
      <vt:lpstr>GÜREŞİN TARİHİ GELİŞİMİ</vt:lpstr>
      <vt:lpstr>1.1. Güreşin Dünyadaki Tarihi Gelişimi</vt:lpstr>
      <vt:lpstr>PowerPoint Sunusu</vt:lpstr>
      <vt:lpstr>PowerPoint Sunusu</vt:lpstr>
      <vt:lpstr>PowerPoint Sunusu</vt:lpstr>
      <vt:lpstr>PowerPoint Sunusu</vt:lpstr>
      <vt:lpstr>PowerPoint Sunusu</vt:lpstr>
      <vt:lpstr>1.2. Eski Türklerde Güreşin Gelişimi</vt:lpstr>
      <vt:lpstr>PowerPoint Sunusu</vt:lpstr>
      <vt:lpstr>PowerPoint Sunusu</vt:lpstr>
      <vt:lpstr>PowerPoint Sunusu</vt:lpstr>
      <vt:lpstr>1.3. Güreş Türleri ve Dünyada Gelişimi </vt:lpstr>
      <vt:lpstr>GREKO-ROMEN</vt:lpstr>
      <vt:lpstr>SERBEST GÜREŞ</vt:lpstr>
      <vt:lpstr>KARAKUCAK GÜREŞLERİ  </vt:lpstr>
      <vt:lpstr>YAĞLI GÜREŞ</vt:lpstr>
      <vt:lpstr>PowerPoint Sunusu</vt:lpstr>
      <vt:lpstr>KIRKPINAR</vt:lpstr>
      <vt:lpstr>PowerPoint Sunusu</vt:lpstr>
      <vt:lpstr>PowerPoint Sunusu</vt:lpstr>
      <vt:lpstr>PowerPoint Sunusu</vt:lpstr>
      <vt:lpstr>PowerPoint Sunusu</vt:lpstr>
      <vt:lpstr>PowerPoint Sunusu</vt:lpstr>
      <vt:lpstr>PowerPoint Sunusu</vt:lpstr>
      <vt:lpstr>1.4. Güreşin Türkiye’deki Gelişimi </vt:lpstr>
      <vt:lpstr>PowerPoint Sunusu</vt:lpstr>
      <vt:lpstr>PowerPoint Sunusu</vt:lpstr>
      <vt:lpstr>PowerPoint Sunusu</vt:lpstr>
      <vt:lpstr>PowerPoint Sunusu</vt:lpstr>
      <vt:lpstr>PowerPoint Sunusu</vt:lpstr>
      <vt:lpstr>SINAVA HAZIRLIK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HUKUKA GİRİŞ</dc:title>
  <dc:creator>erol hoca</dc:creator>
  <cp:lastModifiedBy>erol hoca</cp:lastModifiedBy>
  <cp:revision>9</cp:revision>
  <dcterms:created xsi:type="dcterms:W3CDTF">2020-01-27T09:50:58Z</dcterms:created>
  <dcterms:modified xsi:type="dcterms:W3CDTF">2020-01-28T09:00:52Z</dcterms:modified>
</cp:coreProperties>
</file>