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8" r:id="rId57"/>
    <p:sldId id="314" r:id="rId58"/>
    <p:sldId id="315" r:id="rId59"/>
    <p:sldId id="316" r:id="rId60"/>
    <p:sldId id="317"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2BA64-6A25-4373-AAA6-8DC4E861BCAD}" type="doc">
      <dgm:prSet loTypeId="urn:microsoft.com/office/officeart/2005/8/layout/pyramid2" loCatId="pyramid" qsTypeId="urn:microsoft.com/office/officeart/2005/8/quickstyle/simple1" qsCatId="simple" csTypeId="urn:microsoft.com/office/officeart/2005/8/colors/accent4_2" csCatId="accent4" phldr="1"/>
      <dgm:spPr/>
    </dgm:pt>
    <dgm:pt modelId="{486F9381-1D58-4FD8-9D8B-4A41DC8510B3}">
      <dgm:prSet phldrT="[Metin]"/>
      <dgm:spPr/>
      <dgm:t>
        <a:bodyPr/>
        <a:lstStyle/>
        <a:p>
          <a:r>
            <a:rPr lang="tr-TR" dirty="0"/>
            <a:t>Tepe ya da Üst Düzey Yönetim</a:t>
          </a:r>
        </a:p>
      </dgm:t>
    </dgm:pt>
    <dgm:pt modelId="{F06FE0F9-FD11-40C1-B844-4EA4A351322F}" type="parTrans" cxnId="{43F062A9-109E-4DEA-8C9A-8B01D8C0C51B}">
      <dgm:prSet/>
      <dgm:spPr/>
      <dgm:t>
        <a:bodyPr/>
        <a:lstStyle/>
        <a:p>
          <a:endParaRPr lang="tr-TR"/>
        </a:p>
      </dgm:t>
    </dgm:pt>
    <dgm:pt modelId="{0E48421E-2E14-418F-B427-0E5216C4FB94}" type="sibTrans" cxnId="{43F062A9-109E-4DEA-8C9A-8B01D8C0C51B}">
      <dgm:prSet/>
      <dgm:spPr/>
      <dgm:t>
        <a:bodyPr/>
        <a:lstStyle/>
        <a:p>
          <a:endParaRPr lang="tr-TR"/>
        </a:p>
      </dgm:t>
    </dgm:pt>
    <dgm:pt modelId="{E84EBCA7-C61C-4793-B10C-98048E99F3EE}">
      <dgm:prSet phldrT="[Metin]"/>
      <dgm:spPr/>
      <dgm:t>
        <a:bodyPr/>
        <a:lstStyle/>
        <a:p>
          <a:r>
            <a:rPr lang="tr-TR" dirty="0"/>
            <a:t>Orta Düzey Yönetim</a:t>
          </a:r>
        </a:p>
      </dgm:t>
    </dgm:pt>
    <dgm:pt modelId="{4A95F0E8-C8A1-4BC9-A2C3-6C51D59790C9}" type="parTrans" cxnId="{B3A58246-42CA-496D-A2A0-DC7E1DF00A3E}">
      <dgm:prSet/>
      <dgm:spPr/>
      <dgm:t>
        <a:bodyPr/>
        <a:lstStyle/>
        <a:p>
          <a:endParaRPr lang="tr-TR"/>
        </a:p>
      </dgm:t>
    </dgm:pt>
    <dgm:pt modelId="{DFE9FC1D-63D9-40C8-8F93-E73F3A972886}" type="sibTrans" cxnId="{B3A58246-42CA-496D-A2A0-DC7E1DF00A3E}">
      <dgm:prSet/>
      <dgm:spPr/>
      <dgm:t>
        <a:bodyPr/>
        <a:lstStyle/>
        <a:p>
          <a:endParaRPr lang="tr-TR"/>
        </a:p>
      </dgm:t>
    </dgm:pt>
    <dgm:pt modelId="{F25DAFD4-1218-45E8-9B00-5AE1F4374A58}">
      <dgm:prSet phldrT="[Metin]"/>
      <dgm:spPr/>
      <dgm:t>
        <a:bodyPr/>
        <a:lstStyle/>
        <a:p>
          <a:r>
            <a:rPr lang="tr-TR" dirty="0"/>
            <a:t>Alt Düzey Yönetim</a:t>
          </a:r>
        </a:p>
      </dgm:t>
    </dgm:pt>
    <dgm:pt modelId="{EE814299-DDF5-491A-A7DA-6A44646FF262}" type="parTrans" cxnId="{6628AAD8-50A4-4E99-995A-C1EF0018CC2F}">
      <dgm:prSet/>
      <dgm:spPr/>
      <dgm:t>
        <a:bodyPr/>
        <a:lstStyle/>
        <a:p>
          <a:endParaRPr lang="tr-TR"/>
        </a:p>
      </dgm:t>
    </dgm:pt>
    <dgm:pt modelId="{1D779548-42C2-4B69-9FBA-2DB405E71B4E}" type="sibTrans" cxnId="{6628AAD8-50A4-4E99-995A-C1EF0018CC2F}">
      <dgm:prSet/>
      <dgm:spPr/>
      <dgm:t>
        <a:bodyPr/>
        <a:lstStyle/>
        <a:p>
          <a:endParaRPr lang="tr-TR"/>
        </a:p>
      </dgm:t>
    </dgm:pt>
    <dgm:pt modelId="{CC245906-AA43-43BA-9720-7154A10DB8FE}" type="pres">
      <dgm:prSet presAssocID="{C2A2BA64-6A25-4373-AAA6-8DC4E861BCAD}" presName="compositeShape" presStyleCnt="0">
        <dgm:presLayoutVars>
          <dgm:dir/>
          <dgm:resizeHandles/>
        </dgm:presLayoutVars>
      </dgm:prSet>
      <dgm:spPr/>
    </dgm:pt>
    <dgm:pt modelId="{1769B202-503A-4984-AB86-EEC0C78D6F76}" type="pres">
      <dgm:prSet presAssocID="{C2A2BA64-6A25-4373-AAA6-8DC4E861BCAD}" presName="pyramid" presStyleLbl="node1" presStyleIdx="0" presStyleCnt="1"/>
      <dgm:spPr/>
    </dgm:pt>
    <dgm:pt modelId="{CBE3E0AE-25D5-4DDD-AD9D-7BDA552E440A}" type="pres">
      <dgm:prSet presAssocID="{C2A2BA64-6A25-4373-AAA6-8DC4E861BCAD}" presName="theList" presStyleCnt="0"/>
      <dgm:spPr/>
    </dgm:pt>
    <dgm:pt modelId="{77530778-606C-48AD-BA6A-A29E33172366}" type="pres">
      <dgm:prSet presAssocID="{486F9381-1D58-4FD8-9D8B-4A41DC8510B3}" presName="aNode" presStyleLbl="fgAcc1" presStyleIdx="0" presStyleCnt="3">
        <dgm:presLayoutVars>
          <dgm:bulletEnabled val="1"/>
        </dgm:presLayoutVars>
      </dgm:prSet>
      <dgm:spPr/>
    </dgm:pt>
    <dgm:pt modelId="{1328290E-4A9E-4470-BC7B-73DC6D48ADBD}" type="pres">
      <dgm:prSet presAssocID="{486F9381-1D58-4FD8-9D8B-4A41DC8510B3}" presName="aSpace" presStyleCnt="0"/>
      <dgm:spPr/>
    </dgm:pt>
    <dgm:pt modelId="{28F7D2B5-4B39-4BF1-8DCA-A53CCFD67D88}" type="pres">
      <dgm:prSet presAssocID="{E84EBCA7-C61C-4793-B10C-98048E99F3EE}" presName="aNode" presStyleLbl="fgAcc1" presStyleIdx="1" presStyleCnt="3">
        <dgm:presLayoutVars>
          <dgm:bulletEnabled val="1"/>
        </dgm:presLayoutVars>
      </dgm:prSet>
      <dgm:spPr/>
    </dgm:pt>
    <dgm:pt modelId="{EE25CC65-8BF3-45D5-B34E-683BE7478241}" type="pres">
      <dgm:prSet presAssocID="{E84EBCA7-C61C-4793-B10C-98048E99F3EE}" presName="aSpace" presStyleCnt="0"/>
      <dgm:spPr/>
    </dgm:pt>
    <dgm:pt modelId="{ECD4B8E6-EF15-44E2-BB28-E4275C9B4221}" type="pres">
      <dgm:prSet presAssocID="{F25DAFD4-1218-45E8-9B00-5AE1F4374A58}" presName="aNode" presStyleLbl="fgAcc1" presStyleIdx="2" presStyleCnt="3">
        <dgm:presLayoutVars>
          <dgm:bulletEnabled val="1"/>
        </dgm:presLayoutVars>
      </dgm:prSet>
      <dgm:spPr/>
    </dgm:pt>
    <dgm:pt modelId="{99EE4601-5770-45CC-B66E-EEA6F11CEE9A}" type="pres">
      <dgm:prSet presAssocID="{F25DAFD4-1218-45E8-9B00-5AE1F4374A58}" presName="aSpace" presStyleCnt="0"/>
      <dgm:spPr/>
    </dgm:pt>
  </dgm:ptLst>
  <dgm:cxnLst>
    <dgm:cxn modelId="{7381BC1D-D699-4F99-8DC9-D330C240F029}" type="presOf" srcId="{C2A2BA64-6A25-4373-AAA6-8DC4E861BCAD}" destId="{CC245906-AA43-43BA-9720-7154A10DB8FE}" srcOrd="0" destOrd="0" presId="urn:microsoft.com/office/officeart/2005/8/layout/pyramid2"/>
    <dgm:cxn modelId="{B3A58246-42CA-496D-A2A0-DC7E1DF00A3E}" srcId="{C2A2BA64-6A25-4373-AAA6-8DC4E861BCAD}" destId="{E84EBCA7-C61C-4793-B10C-98048E99F3EE}" srcOrd="1" destOrd="0" parTransId="{4A95F0E8-C8A1-4BC9-A2C3-6C51D59790C9}" sibTransId="{DFE9FC1D-63D9-40C8-8F93-E73F3A972886}"/>
    <dgm:cxn modelId="{4CB6786C-58BD-4423-9597-3EB1C33D78FD}" type="presOf" srcId="{E84EBCA7-C61C-4793-B10C-98048E99F3EE}" destId="{28F7D2B5-4B39-4BF1-8DCA-A53CCFD67D88}" srcOrd="0" destOrd="0" presId="urn:microsoft.com/office/officeart/2005/8/layout/pyramid2"/>
    <dgm:cxn modelId="{A22FF5A0-F514-416A-91BB-699FD0581BD1}" type="presOf" srcId="{F25DAFD4-1218-45E8-9B00-5AE1F4374A58}" destId="{ECD4B8E6-EF15-44E2-BB28-E4275C9B4221}" srcOrd="0" destOrd="0" presId="urn:microsoft.com/office/officeart/2005/8/layout/pyramid2"/>
    <dgm:cxn modelId="{43F062A9-109E-4DEA-8C9A-8B01D8C0C51B}" srcId="{C2A2BA64-6A25-4373-AAA6-8DC4E861BCAD}" destId="{486F9381-1D58-4FD8-9D8B-4A41DC8510B3}" srcOrd="0" destOrd="0" parTransId="{F06FE0F9-FD11-40C1-B844-4EA4A351322F}" sibTransId="{0E48421E-2E14-418F-B427-0E5216C4FB94}"/>
    <dgm:cxn modelId="{6628AAD8-50A4-4E99-995A-C1EF0018CC2F}" srcId="{C2A2BA64-6A25-4373-AAA6-8DC4E861BCAD}" destId="{F25DAFD4-1218-45E8-9B00-5AE1F4374A58}" srcOrd="2" destOrd="0" parTransId="{EE814299-DDF5-491A-A7DA-6A44646FF262}" sibTransId="{1D779548-42C2-4B69-9FBA-2DB405E71B4E}"/>
    <dgm:cxn modelId="{38A1D2FA-4CF8-492D-9787-620A762BBD72}" type="presOf" srcId="{486F9381-1D58-4FD8-9D8B-4A41DC8510B3}" destId="{77530778-606C-48AD-BA6A-A29E33172366}" srcOrd="0" destOrd="0" presId="urn:microsoft.com/office/officeart/2005/8/layout/pyramid2"/>
    <dgm:cxn modelId="{5C66B37E-906E-4936-8547-1BA82E1CD571}" type="presParOf" srcId="{CC245906-AA43-43BA-9720-7154A10DB8FE}" destId="{1769B202-503A-4984-AB86-EEC0C78D6F76}" srcOrd="0" destOrd="0" presId="urn:microsoft.com/office/officeart/2005/8/layout/pyramid2"/>
    <dgm:cxn modelId="{6EF7B9E6-0663-4BDF-BF07-9919F00C8AC5}" type="presParOf" srcId="{CC245906-AA43-43BA-9720-7154A10DB8FE}" destId="{CBE3E0AE-25D5-4DDD-AD9D-7BDA552E440A}" srcOrd="1" destOrd="0" presId="urn:microsoft.com/office/officeart/2005/8/layout/pyramid2"/>
    <dgm:cxn modelId="{9D48121E-D1D4-4D67-BD80-5688675AC923}" type="presParOf" srcId="{CBE3E0AE-25D5-4DDD-AD9D-7BDA552E440A}" destId="{77530778-606C-48AD-BA6A-A29E33172366}" srcOrd="0" destOrd="0" presId="urn:microsoft.com/office/officeart/2005/8/layout/pyramid2"/>
    <dgm:cxn modelId="{6ABFBB3F-7FB9-4EB2-B55E-90746ED5358E}" type="presParOf" srcId="{CBE3E0AE-25D5-4DDD-AD9D-7BDA552E440A}" destId="{1328290E-4A9E-4470-BC7B-73DC6D48ADBD}" srcOrd="1" destOrd="0" presId="urn:microsoft.com/office/officeart/2005/8/layout/pyramid2"/>
    <dgm:cxn modelId="{789038F9-7329-472C-807F-70FC0BF56B17}" type="presParOf" srcId="{CBE3E0AE-25D5-4DDD-AD9D-7BDA552E440A}" destId="{28F7D2B5-4B39-4BF1-8DCA-A53CCFD67D88}" srcOrd="2" destOrd="0" presId="urn:microsoft.com/office/officeart/2005/8/layout/pyramid2"/>
    <dgm:cxn modelId="{0324C5D7-3BA4-4683-9300-9897C94241E0}" type="presParOf" srcId="{CBE3E0AE-25D5-4DDD-AD9D-7BDA552E440A}" destId="{EE25CC65-8BF3-45D5-B34E-683BE7478241}" srcOrd="3" destOrd="0" presId="urn:microsoft.com/office/officeart/2005/8/layout/pyramid2"/>
    <dgm:cxn modelId="{E3742EF8-A512-4B3B-892D-AD0E75B4DBE9}" type="presParOf" srcId="{CBE3E0AE-25D5-4DDD-AD9D-7BDA552E440A}" destId="{ECD4B8E6-EF15-44E2-BB28-E4275C9B4221}" srcOrd="4" destOrd="0" presId="urn:microsoft.com/office/officeart/2005/8/layout/pyramid2"/>
    <dgm:cxn modelId="{00CB7AA9-D05A-49C9-ADA8-109E03F86BDF}" type="presParOf" srcId="{CBE3E0AE-25D5-4DDD-AD9D-7BDA552E440A}" destId="{99EE4601-5770-45CC-B66E-EEA6F11CEE9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9B202-503A-4984-AB86-EEC0C78D6F76}">
      <dsp:nvSpPr>
        <dsp:cNvPr id="0" name=""/>
        <dsp:cNvSpPr/>
      </dsp:nvSpPr>
      <dsp:spPr>
        <a:xfrm>
          <a:off x="0" y="0"/>
          <a:ext cx="4181372" cy="4974775"/>
        </a:xfrm>
        <a:prstGeom prst="triangl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530778-606C-48AD-BA6A-A29E33172366}">
      <dsp:nvSpPr>
        <dsp:cNvPr id="0" name=""/>
        <dsp:cNvSpPr/>
      </dsp:nvSpPr>
      <dsp:spPr>
        <a:xfrm>
          <a:off x="2090686" y="500149"/>
          <a:ext cx="2717891" cy="1177622"/>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tr-TR" sz="2900" kern="1200" dirty="0"/>
            <a:t>Tepe ya da Üst Düzey Yönetim</a:t>
          </a:r>
        </a:p>
      </dsp:txBody>
      <dsp:txXfrm>
        <a:off x="2148173" y="557636"/>
        <a:ext cx="2602917" cy="1062648"/>
      </dsp:txXfrm>
    </dsp:sp>
    <dsp:sp modelId="{28F7D2B5-4B39-4BF1-8DCA-A53CCFD67D88}">
      <dsp:nvSpPr>
        <dsp:cNvPr id="0" name=""/>
        <dsp:cNvSpPr/>
      </dsp:nvSpPr>
      <dsp:spPr>
        <a:xfrm>
          <a:off x="2090686" y="1824974"/>
          <a:ext cx="2717891" cy="1177622"/>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tr-TR" sz="2900" kern="1200" dirty="0"/>
            <a:t>Orta Düzey Yönetim</a:t>
          </a:r>
        </a:p>
      </dsp:txBody>
      <dsp:txXfrm>
        <a:off x="2148173" y="1882461"/>
        <a:ext cx="2602917" cy="1062648"/>
      </dsp:txXfrm>
    </dsp:sp>
    <dsp:sp modelId="{ECD4B8E6-EF15-44E2-BB28-E4275C9B4221}">
      <dsp:nvSpPr>
        <dsp:cNvPr id="0" name=""/>
        <dsp:cNvSpPr/>
      </dsp:nvSpPr>
      <dsp:spPr>
        <a:xfrm>
          <a:off x="2090686" y="3149800"/>
          <a:ext cx="2717891" cy="1177622"/>
        </a:xfrm>
        <a:prstGeom prst="round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tr-TR" sz="2900" kern="1200" dirty="0"/>
            <a:t>Alt Düzey Yönetim</a:t>
          </a:r>
        </a:p>
      </dsp:txBody>
      <dsp:txXfrm>
        <a:off x="2148173" y="3207287"/>
        <a:ext cx="2602917" cy="106264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06.03.2017</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B1DEFA8C-F947-479F-BE07-76B6B3F80BF1}"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a:t>Asıl başlık stili için tıklatın</a:t>
            </a:r>
            <a:endParaRPr kumimoji="0" lang="en-US"/>
          </a:p>
        </p:txBody>
      </p:sp>
    </p:spTree>
  </p:cSld>
  <p:clrMapOvr>
    <a:masterClrMapping/>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06.03.2017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06.03.2017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06.03.2017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06.03.2017</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Tree>
  </p:cSld>
  <p:clrMapOvr>
    <a:masterClrMapping/>
  </p:clrMapOvr>
  <p:transition spd="med">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06.03.2017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spd="med">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06.03.2017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spd="med">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06.03.2017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06.03.2017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06.03.2017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transition spd="med">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06.03.2017</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B1DEFA8C-F947-479F-BE07-76B6B3F80BF1}"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a:t>Resim eklemek için simgeyi tıklatın</a:t>
            </a:r>
            <a:endParaRPr kumimoji="0" lang="en-US" dirty="0"/>
          </a:p>
        </p:txBody>
      </p:sp>
    </p:spTree>
  </p:cSld>
  <p:clrMapOvr>
    <a:masterClrMapping/>
  </p:clrMapOvr>
  <p:transition spd="med">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9F75050-0E15-4C5B-92B0-66D068882F1F}" type="datetimeFigureOut">
              <a:rPr lang="tr-TR" smtClean="0"/>
              <a:pPr/>
              <a:t>06.03.2017</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heel spokes="8"/>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r>
              <a:rPr lang="tr-TR" b="1" dirty="0"/>
              <a:t>Öğr. Gör. Cemal ÖZMAN</a:t>
            </a:r>
          </a:p>
        </p:txBody>
      </p:sp>
      <p:sp>
        <p:nvSpPr>
          <p:cNvPr id="2" name="1 Başlık"/>
          <p:cNvSpPr>
            <a:spLocks noGrp="1"/>
          </p:cNvSpPr>
          <p:nvPr>
            <p:ph type="ctrTitle"/>
          </p:nvPr>
        </p:nvSpPr>
        <p:spPr/>
        <p:txBody>
          <a:bodyPr/>
          <a:lstStyle/>
          <a:p>
            <a:r>
              <a:rPr lang="tr-TR" dirty="0"/>
              <a:t>SPOR TESİS İŞLETMECİLİĞİ VE SAHA MALZEME BİLGİSİ</a:t>
            </a:r>
          </a:p>
        </p:txBody>
      </p:sp>
    </p:spTree>
  </p:cSld>
  <p:clrMapOvr>
    <a:masterClrMapping/>
  </p:clrMapOvr>
  <p:transition spd="med">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332656"/>
            <a:ext cx="8640960" cy="6192688"/>
          </a:xfrm>
        </p:spPr>
        <p:txBody>
          <a:bodyPr>
            <a:normAutofit lnSpcReduction="10000"/>
          </a:bodyPr>
          <a:lstStyle/>
          <a:p>
            <a:r>
              <a:rPr lang="tr-TR" dirty="0"/>
              <a:t>Son yıllarda spor dünyası içerisinde açılan birçok stadyumun ve arenanın böylesi farklı etkinliklerin uygulanabilmesi için dizayn edildiğini görülmektedir. </a:t>
            </a:r>
          </a:p>
          <a:p>
            <a:r>
              <a:rPr lang="tr-TR" dirty="0"/>
              <a:t>Örneğin; Amerika, Los </a:t>
            </a:r>
            <a:r>
              <a:rPr lang="tr-TR" dirty="0" err="1"/>
              <a:t>Angeles’daki</a:t>
            </a:r>
            <a:r>
              <a:rPr lang="tr-TR" dirty="0"/>
              <a:t> </a:t>
            </a:r>
            <a:r>
              <a:rPr lang="tr-TR" dirty="0" err="1"/>
              <a:t>Staples</a:t>
            </a:r>
            <a:r>
              <a:rPr lang="tr-TR" dirty="0"/>
              <a:t> Center ya da Almanya, Münih’teki </a:t>
            </a:r>
            <a:r>
              <a:rPr lang="tr-TR" dirty="0" err="1"/>
              <a:t>Alienz</a:t>
            </a:r>
            <a:r>
              <a:rPr lang="tr-TR" dirty="0"/>
              <a:t> Arena farklı spor branşlarının ve etkinliklerinin uygulanabildiği çok amaçlı tesislerdir. </a:t>
            </a:r>
          </a:p>
          <a:p>
            <a:r>
              <a:rPr lang="tr-TR" dirty="0"/>
              <a:t>Bu tesisler, taşınabilir oturma düzenlerine ve değiştirilebilir zeminlere sahiptir ve böylece birçok farklı etkinlik tesis içerisinde uygulanmaktadır.</a:t>
            </a:r>
          </a:p>
          <a:p>
            <a:r>
              <a:rPr lang="tr-TR" dirty="0"/>
              <a:t>Büyük stadyumların ve arenaların dışında daha küçük ama çok amaçlı spor tesisi vasfını taşıyan yapılar da bulunmaktadır. </a:t>
            </a:r>
          </a:p>
          <a:p>
            <a:r>
              <a:rPr lang="tr-TR" dirty="0"/>
              <a:t>Örneğin; son yıllarda ülkemizde de açılmaya başlayan fitness salonlarının birçoğunda cimnastik, yüzme, tenis, squash ve jogging sporlarına yönelik spor alanları mevcuttur.</a:t>
            </a:r>
          </a:p>
        </p:txBody>
      </p:sp>
    </p:spTree>
  </p:cSld>
  <p:clrMapOvr>
    <a:masterClrMapping/>
  </p:clrMapOvr>
  <p:transition spd="med">
    <p:wheel spokes="8"/>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260648"/>
            <a:ext cx="8363272" cy="5976664"/>
          </a:xfrm>
        </p:spPr>
        <p:txBody>
          <a:bodyPr>
            <a:normAutofit/>
          </a:bodyPr>
          <a:lstStyle/>
          <a:p>
            <a:pPr>
              <a:buNone/>
            </a:pPr>
            <a:r>
              <a:rPr lang="tr-TR" sz="3600" b="1" dirty="0">
                <a:solidFill>
                  <a:schemeClr val="tx2"/>
                </a:solidFill>
              </a:rPr>
              <a:t>Geleneksel Olmayan Spor Tesisi:</a:t>
            </a:r>
          </a:p>
          <a:p>
            <a:r>
              <a:rPr lang="tr-TR" dirty="0"/>
              <a:t>Son yıllarda spor dünyası içerisinde bazı spor branşlarına yönelik kayda değer bir ilginin oluştuğu görülmektedir. </a:t>
            </a:r>
          </a:p>
          <a:p>
            <a:r>
              <a:rPr lang="tr-TR" dirty="0"/>
              <a:t>Özellikle macera sporlarına yönelik tüm dünyada artan bir ilgi söz konusudur.</a:t>
            </a:r>
          </a:p>
          <a:p>
            <a:r>
              <a:rPr lang="tr-TR" dirty="0"/>
              <a:t> Bu ilgi, doğal olarak macera sporlarına yönelik spor tesisi inşasını hem sayısal hem de yapısal olarak etkilemektedir. </a:t>
            </a:r>
          </a:p>
          <a:p>
            <a:r>
              <a:rPr lang="tr-TR" dirty="0"/>
              <a:t>Geleneksel olmayan spor tesisi olarak tanımlayabileceğimiz bu tesislere örnek olarak kapalı kaya tırmanışı merkezleri, paten sahaları ve snowboard parkları gösterilebilir.</a:t>
            </a:r>
          </a:p>
        </p:txBody>
      </p:sp>
    </p:spTree>
  </p:cSld>
  <p:clrMapOvr>
    <a:masterClrMapping/>
  </p:clrMapOvr>
  <p:transition spd="med">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endParaRPr lang="tr-TR"/>
          </a:p>
        </p:txBody>
      </p:sp>
      <p:pic>
        <p:nvPicPr>
          <p:cNvPr id="3074" name="Picture 2" descr="C:\Users\Dell\YandexDisk\Ekran görüntüleri\2015-02-23 23-12-17 Ekran görüntüsü.png"/>
          <p:cNvPicPr>
            <a:picLocks noChangeAspect="1" noChangeArrowheads="1"/>
          </p:cNvPicPr>
          <p:nvPr/>
        </p:nvPicPr>
        <p:blipFill>
          <a:blip r:embed="rId2" cstate="print"/>
          <a:srcRect/>
          <a:stretch>
            <a:fillRect/>
          </a:stretch>
        </p:blipFill>
        <p:spPr bwMode="auto">
          <a:xfrm>
            <a:off x="467544" y="188641"/>
            <a:ext cx="8136904" cy="1152128"/>
          </a:xfrm>
          <a:prstGeom prst="rect">
            <a:avLst/>
          </a:prstGeom>
          <a:noFill/>
        </p:spPr>
      </p:pic>
      <p:pic>
        <p:nvPicPr>
          <p:cNvPr id="3075" name="Picture 3" descr="C:\Users\Dell\YandexDisk\Ekran görüntüleri\2015-02-23 23-13-17 Ekran görüntüsü.png"/>
          <p:cNvPicPr>
            <a:picLocks noChangeAspect="1" noChangeArrowheads="1"/>
          </p:cNvPicPr>
          <p:nvPr/>
        </p:nvPicPr>
        <p:blipFill>
          <a:blip r:embed="rId3" cstate="print"/>
          <a:srcRect/>
          <a:stretch>
            <a:fillRect/>
          </a:stretch>
        </p:blipFill>
        <p:spPr bwMode="auto">
          <a:xfrm>
            <a:off x="467544" y="1340768"/>
            <a:ext cx="8136904" cy="5517231"/>
          </a:xfrm>
          <a:prstGeom prst="rect">
            <a:avLst/>
          </a:prstGeom>
          <a:noFill/>
        </p:spPr>
      </p:pic>
    </p:spTree>
  </p:cSld>
  <p:clrMapOvr>
    <a:masterClrMapping/>
  </p:clrMapOvr>
  <p:transition spd="med">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332656"/>
            <a:ext cx="8147248" cy="6048672"/>
          </a:xfrm>
        </p:spPr>
        <p:txBody>
          <a:bodyPr>
            <a:normAutofit/>
          </a:bodyPr>
          <a:lstStyle/>
          <a:p>
            <a:pPr algn="just"/>
            <a:r>
              <a:rPr lang="tr-TR" sz="3600" dirty="0"/>
              <a:t>Spor tesislerinin sınıflandırılması ile ilgili olarak bir başka yol </a:t>
            </a:r>
            <a:r>
              <a:rPr lang="tr-TR" sz="3600" dirty="0">
                <a:solidFill>
                  <a:srgbClr val="FF0000"/>
                </a:solidFill>
              </a:rPr>
              <a:t>mekân ve eylem özelliğine</a:t>
            </a:r>
            <a:r>
              <a:rPr lang="tr-TR" sz="3600" dirty="0"/>
              <a:t> ve </a:t>
            </a:r>
            <a:r>
              <a:rPr lang="tr-TR" sz="3600" dirty="0">
                <a:solidFill>
                  <a:srgbClr val="00B0F0"/>
                </a:solidFill>
              </a:rPr>
              <a:t>spora hazırlık sağlama amacı güden tesis tipine göre </a:t>
            </a:r>
            <a:r>
              <a:rPr lang="tr-TR" sz="3600" dirty="0"/>
              <a:t>gruplandırma yapmaktır. </a:t>
            </a:r>
          </a:p>
          <a:p>
            <a:pPr algn="just"/>
            <a:r>
              <a:rPr lang="tr-TR" sz="3600" dirty="0"/>
              <a:t>Bu sınıflandırma içerisinde </a:t>
            </a:r>
            <a:r>
              <a:rPr lang="tr-TR" sz="3600" dirty="0">
                <a:solidFill>
                  <a:srgbClr val="FF0000"/>
                </a:solidFill>
              </a:rPr>
              <a:t>mekân ve eylem özelliğine göre </a:t>
            </a:r>
            <a:r>
              <a:rPr lang="tr-TR" sz="3600" dirty="0"/>
              <a:t>spor tesisleri; açık spor tesisleri, kapalı spor tesisleri ve spor alanı haline getirilmiş doğal ve kentsel alan olarak üç parçaya ayrılır.</a:t>
            </a:r>
          </a:p>
        </p:txBody>
      </p:sp>
    </p:spTree>
  </p:cSld>
  <p:clrMapOvr>
    <a:masterClrMapping/>
  </p:clrMapOvr>
  <p:transition spd="med">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sz="quarter" idx="1"/>
          </p:nvPr>
        </p:nvSpPr>
        <p:spPr>
          <a:xfrm>
            <a:off x="395536" y="188640"/>
            <a:ext cx="8291264" cy="5831160"/>
          </a:xfrm>
        </p:spPr>
        <p:txBody>
          <a:bodyPr>
            <a:normAutofit lnSpcReduction="10000"/>
          </a:bodyPr>
          <a:lstStyle/>
          <a:p>
            <a:r>
              <a:rPr lang="tr-TR" dirty="0"/>
              <a:t>Kapalı spor tesisleri buz pateni salonu, spor salonu, kapalı atış poligonu ve kapalı binicilik (manej) tesisi gibi spor etkinliklerinin kapalı alanlarda uygulanmasına olanak tanıyan tesislerdir. </a:t>
            </a:r>
          </a:p>
          <a:p>
            <a:r>
              <a:rPr lang="tr-TR" dirty="0"/>
              <a:t>Açık spor tesisleri ise bisiklet (</a:t>
            </a:r>
            <a:r>
              <a:rPr lang="tr-TR" dirty="0" err="1"/>
              <a:t>Veledrom</a:t>
            </a:r>
            <a:r>
              <a:rPr lang="tr-TR" dirty="0"/>
              <a:t>) alanı, açık yüzme havuzu, futbol stadyumu ve açık atıcılık (Trap-</a:t>
            </a:r>
            <a:r>
              <a:rPr lang="tr-TR" dirty="0" err="1"/>
              <a:t>Skit</a:t>
            </a:r>
            <a:r>
              <a:rPr lang="tr-TR" dirty="0"/>
              <a:t>) alanı gibi spor etkinliklerinin açık havada uygulandığı tesislerdir.</a:t>
            </a:r>
          </a:p>
          <a:p>
            <a:r>
              <a:rPr lang="tr-TR" dirty="0"/>
              <a:t>Mekân ve eylem özelliğine göre spor tesisi tipleri içerisinde üçüncü parça spor alanı haline getirilmiş doğal ve kentsel alanlardır. </a:t>
            </a:r>
          </a:p>
          <a:p>
            <a:r>
              <a:rPr lang="tr-TR" dirty="0"/>
              <a:t>Dağcılık, kürek, bisiklet ve yelken gibi sporlar için hazırlanan bu alanlar daha çok açık havada spor imkânı sunmaktadır</a:t>
            </a:r>
          </a:p>
        </p:txBody>
      </p:sp>
    </p:spTree>
  </p:cSld>
  <p:clrMapOvr>
    <a:masterClrMapping/>
  </p:clrMapOvr>
  <p:transition spd="med">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sz="quarter" idx="1"/>
          </p:nvPr>
        </p:nvSpPr>
        <p:spPr>
          <a:xfrm>
            <a:off x="914400" y="404664"/>
            <a:ext cx="7772400" cy="5615136"/>
          </a:xfrm>
        </p:spPr>
        <p:txBody>
          <a:bodyPr/>
          <a:lstStyle/>
          <a:p>
            <a:r>
              <a:rPr lang="tr-TR" dirty="0"/>
              <a:t>Bu sınıflandırma içerisinde </a:t>
            </a:r>
            <a:r>
              <a:rPr lang="tr-TR" dirty="0">
                <a:solidFill>
                  <a:srgbClr val="0070C0"/>
                </a:solidFill>
              </a:rPr>
              <a:t>spora hazırlık sağlama amacı güden tesise göre</a:t>
            </a:r>
            <a:r>
              <a:rPr lang="tr-TR" dirty="0"/>
              <a:t> spor tesisleri sporcu kamp eğitim merkezleri ve sporcu sağlık merkezleri olarak ikiye ayrılmaktadır.</a:t>
            </a:r>
          </a:p>
        </p:txBody>
      </p:sp>
      <p:pic>
        <p:nvPicPr>
          <p:cNvPr id="1026" name="Picture 2" descr="C:\Users\Dell\YandexDisk\Ekran görüntüleri\2015-02-24 10-30-02 Ekran görüntüsü.png"/>
          <p:cNvPicPr>
            <a:picLocks noChangeAspect="1" noChangeArrowheads="1"/>
          </p:cNvPicPr>
          <p:nvPr/>
        </p:nvPicPr>
        <p:blipFill>
          <a:blip r:embed="rId2" cstate="print"/>
          <a:srcRect/>
          <a:stretch>
            <a:fillRect/>
          </a:stretch>
        </p:blipFill>
        <p:spPr bwMode="auto">
          <a:xfrm>
            <a:off x="755576" y="2276872"/>
            <a:ext cx="7920880" cy="4032447"/>
          </a:xfrm>
          <a:prstGeom prst="rect">
            <a:avLst/>
          </a:prstGeom>
          <a:noFill/>
        </p:spPr>
      </p:pic>
    </p:spTree>
  </p:cSld>
  <p:clrMapOvr>
    <a:masterClrMapping/>
  </p:clrMapOvr>
  <p:transition spd="med">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188640"/>
            <a:ext cx="8219256" cy="1872208"/>
          </a:xfrm>
        </p:spPr>
        <p:txBody>
          <a:bodyPr numCol="1">
            <a:normAutofit fontScale="85000" lnSpcReduction="20000"/>
          </a:bodyPr>
          <a:lstStyle/>
          <a:p>
            <a:r>
              <a:rPr lang="tr-TR" dirty="0"/>
              <a:t>Türkiye’de spor tesislerinin sınıflandırılmasında Gençlik ve Spor Genel Müdürlüğü tarafından yapılan bir sınıflandırma da bulunmaktadır. </a:t>
            </a:r>
          </a:p>
          <a:p>
            <a:r>
              <a:rPr lang="tr-TR" dirty="0"/>
              <a:t>Gençlik ve Spor Genel Müdürlüğü bünyesinde faaliyet gösteren federasyonların yürüttükleri branş çalışmalarına göre spor tesisleri aşağıdaki biçimde sınıflandırılmaktadır:</a:t>
            </a:r>
          </a:p>
          <a:p>
            <a:endParaRPr lang="tr-TR" dirty="0"/>
          </a:p>
        </p:txBody>
      </p:sp>
      <p:sp>
        <p:nvSpPr>
          <p:cNvPr id="4" name="3 Dikdörtgen"/>
          <p:cNvSpPr/>
          <p:nvPr/>
        </p:nvSpPr>
        <p:spPr>
          <a:xfrm>
            <a:off x="395536" y="2276872"/>
            <a:ext cx="3816424" cy="4154984"/>
          </a:xfrm>
          <a:prstGeom prst="rect">
            <a:avLst/>
          </a:prstGeom>
        </p:spPr>
        <p:txBody>
          <a:bodyPr wrap="square" numCol="1">
            <a:spAutoFit/>
          </a:bodyPr>
          <a:lstStyle/>
          <a:p>
            <a:pPr>
              <a:buFont typeface="Wingdings" pitchFamily="2" charset="2"/>
              <a:buChar char="Ø"/>
            </a:pPr>
            <a:r>
              <a:rPr lang="tr-TR" sz="2400" dirty="0"/>
              <a:t>Stat / Stadyum</a:t>
            </a:r>
          </a:p>
          <a:p>
            <a:pPr>
              <a:buFont typeface="Wingdings" pitchFamily="2" charset="2"/>
              <a:buChar char="Ø"/>
            </a:pPr>
            <a:r>
              <a:rPr lang="tr-TR" sz="2400" dirty="0"/>
              <a:t>Spor Salonu</a:t>
            </a:r>
          </a:p>
          <a:p>
            <a:pPr>
              <a:buFont typeface="Wingdings" pitchFamily="2" charset="2"/>
              <a:buChar char="Ø"/>
            </a:pPr>
            <a:r>
              <a:rPr lang="tr-TR" sz="2400" dirty="0"/>
              <a:t>Yüzme Havuzu (Açık / Kapalı)</a:t>
            </a:r>
          </a:p>
          <a:p>
            <a:pPr>
              <a:buFont typeface="Wingdings" pitchFamily="2" charset="2"/>
              <a:buChar char="Ø"/>
            </a:pPr>
            <a:r>
              <a:rPr lang="tr-TR" sz="2400" dirty="0" err="1"/>
              <a:t>Kayakevi</a:t>
            </a:r>
            <a:endParaRPr lang="tr-TR" sz="2400" dirty="0"/>
          </a:p>
          <a:p>
            <a:pPr>
              <a:buFont typeface="Wingdings" pitchFamily="2" charset="2"/>
              <a:buChar char="Ø"/>
            </a:pPr>
            <a:r>
              <a:rPr lang="tr-TR" sz="2400" dirty="0"/>
              <a:t>Kayıkhane</a:t>
            </a:r>
          </a:p>
          <a:p>
            <a:pPr>
              <a:buFont typeface="Wingdings" pitchFamily="2" charset="2"/>
              <a:buChar char="Ø"/>
            </a:pPr>
            <a:r>
              <a:rPr lang="tr-TR" sz="2400" dirty="0"/>
              <a:t>Telesiyej,</a:t>
            </a:r>
          </a:p>
          <a:p>
            <a:pPr>
              <a:buFont typeface="Wingdings" pitchFamily="2" charset="2"/>
              <a:buChar char="Ø"/>
            </a:pPr>
            <a:r>
              <a:rPr lang="tr-TR" sz="2400" dirty="0"/>
              <a:t>Tenis Kortu (Açık / Kapalı)</a:t>
            </a:r>
          </a:p>
          <a:p>
            <a:pPr>
              <a:buFont typeface="Wingdings" pitchFamily="2" charset="2"/>
              <a:buChar char="Ø"/>
            </a:pPr>
            <a:r>
              <a:rPr lang="tr-TR" sz="2400" dirty="0"/>
              <a:t>Atış Poligonu</a:t>
            </a:r>
          </a:p>
          <a:p>
            <a:pPr>
              <a:buFont typeface="Wingdings" pitchFamily="2" charset="2"/>
              <a:buChar char="Ø"/>
            </a:pPr>
            <a:r>
              <a:rPr lang="tr-TR" sz="2400" dirty="0"/>
              <a:t>Atletizm Sahası</a:t>
            </a:r>
          </a:p>
          <a:p>
            <a:pPr>
              <a:buFont typeface="Wingdings" pitchFamily="2" charset="2"/>
              <a:buChar char="Ø"/>
            </a:pPr>
            <a:r>
              <a:rPr lang="tr-TR" sz="2400" dirty="0"/>
              <a:t>Manej (Açık / Kapalı)</a:t>
            </a:r>
          </a:p>
        </p:txBody>
      </p:sp>
      <p:sp>
        <p:nvSpPr>
          <p:cNvPr id="5" name="4 Dikdörtgen"/>
          <p:cNvSpPr/>
          <p:nvPr/>
        </p:nvSpPr>
        <p:spPr>
          <a:xfrm>
            <a:off x="4283968" y="2204864"/>
            <a:ext cx="4860032" cy="4154984"/>
          </a:xfrm>
          <a:prstGeom prst="rect">
            <a:avLst/>
          </a:prstGeom>
        </p:spPr>
        <p:txBody>
          <a:bodyPr wrap="square">
            <a:spAutoFit/>
          </a:bodyPr>
          <a:lstStyle/>
          <a:p>
            <a:pPr>
              <a:buFont typeface="Wingdings" pitchFamily="2" charset="2"/>
              <a:buChar char="Ø"/>
            </a:pPr>
            <a:r>
              <a:rPr lang="tr-TR" sz="2400" dirty="0" err="1"/>
              <a:t>Veledrom</a:t>
            </a:r>
            <a:endParaRPr lang="tr-TR" sz="2400" dirty="0"/>
          </a:p>
          <a:p>
            <a:pPr>
              <a:buFont typeface="Wingdings" pitchFamily="2" charset="2"/>
              <a:buChar char="Ø"/>
            </a:pPr>
            <a:r>
              <a:rPr lang="tr-TR" sz="2400" dirty="0"/>
              <a:t>Açık Spor Sahaları (Voleybol,</a:t>
            </a:r>
          </a:p>
          <a:p>
            <a:pPr>
              <a:buFont typeface="Wingdings" pitchFamily="2" charset="2"/>
              <a:buChar char="Ø"/>
            </a:pPr>
            <a:r>
              <a:rPr lang="tr-TR" sz="2400" dirty="0"/>
              <a:t>Basketbol, Hentbol vb.)</a:t>
            </a:r>
          </a:p>
          <a:p>
            <a:pPr>
              <a:buFont typeface="Wingdings" pitchFamily="2" charset="2"/>
              <a:buChar char="Ø"/>
            </a:pPr>
            <a:r>
              <a:rPr lang="tr-TR" sz="2400" dirty="0"/>
              <a:t>Sporcu Kamp Eğitim Merkezi</a:t>
            </a:r>
          </a:p>
          <a:p>
            <a:pPr>
              <a:buFont typeface="Wingdings" pitchFamily="2" charset="2"/>
              <a:buChar char="Ø"/>
            </a:pPr>
            <a:r>
              <a:rPr lang="tr-TR" sz="2400" dirty="0"/>
              <a:t>Gençlik Kampı Tesisi</a:t>
            </a:r>
          </a:p>
          <a:p>
            <a:pPr>
              <a:buFont typeface="Wingdings" pitchFamily="2" charset="2"/>
              <a:buChar char="Ø"/>
            </a:pPr>
            <a:r>
              <a:rPr lang="es-ES" sz="2400" dirty="0"/>
              <a:t>Portatif Tribün ve Soyunma Odalı</a:t>
            </a:r>
          </a:p>
          <a:p>
            <a:pPr>
              <a:buFont typeface="Wingdings" pitchFamily="2" charset="2"/>
              <a:buChar char="Ø"/>
            </a:pPr>
            <a:r>
              <a:rPr lang="tr-TR" sz="2400" dirty="0"/>
              <a:t>Futbol Sahası</a:t>
            </a:r>
          </a:p>
          <a:p>
            <a:pPr>
              <a:buFont typeface="Wingdings" pitchFamily="2" charset="2"/>
              <a:buChar char="Ø"/>
            </a:pPr>
            <a:r>
              <a:rPr lang="tr-TR" sz="2400" dirty="0"/>
              <a:t>Geleneksel Spor Dalları (Atlı Cirit</a:t>
            </a:r>
          </a:p>
          <a:p>
            <a:pPr>
              <a:buFont typeface="Wingdings" pitchFamily="2" charset="2"/>
              <a:buChar char="Ø"/>
            </a:pPr>
            <a:r>
              <a:rPr lang="tr-TR" sz="2400" dirty="0"/>
              <a:t>vb.), Yağlı ve Karakucak Güreş Alanı</a:t>
            </a:r>
          </a:p>
          <a:p>
            <a:pPr>
              <a:buFont typeface="Wingdings" pitchFamily="2" charset="2"/>
              <a:buChar char="Ø"/>
            </a:pPr>
            <a:r>
              <a:rPr lang="tr-TR" sz="2400" dirty="0"/>
              <a:t>Okçuluk Sahası</a:t>
            </a:r>
          </a:p>
        </p:txBody>
      </p:sp>
    </p:spTree>
  </p:cSld>
  <p:clrMapOvr>
    <a:masterClrMapping/>
  </p:clrMapOvr>
  <p:transition spd="med">
    <p:wheel spokes="8"/>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74638"/>
            <a:ext cx="8568952" cy="1143000"/>
          </a:xfrm>
        </p:spPr>
        <p:txBody>
          <a:bodyPr numCol="1">
            <a:normAutofit fontScale="90000"/>
          </a:bodyPr>
          <a:lstStyle/>
          <a:p>
            <a:r>
              <a:rPr lang="tr-TR" b="1" dirty="0"/>
              <a:t>SPOR TESİS İŞLETMELERİNİN TARİHSEL GELİŞİMİ</a:t>
            </a:r>
            <a:endParaRPr lang="tr-TR" dirty="0"/>
          </a:p>
        </p:txBody>
      </p:sp>
      <p:sp>
        <p:nvSpPr>
          <p:cNvPr id="3" name="2 İçerik Yer Tutucusu"/>
          <p:cNvSpPr>
            <a:spLocks noGrp="1"/>
          </p:cNvSpPr>
          <p:nvPr>
            <p:ph sz="quarter" idx="1"/>
          </p:nvPr>
        </p:nvSpPr>
        <p:spPr>
          <a:xfrm>
            <a:off x="395536" y="1447800"/>
            <a:ext cx="8291264" cy="5077544"/>
          </a:xfrm>
        </p:spPr>
        <p:txBody>
          <a:bodyPr>
            <a:normAutofit/>
          </a:bodyPr>
          <a:lstStyle/>
          <a:p>
            <a:pPr algn="just"/>
            <a:r>
              <a:rPr lang="tr-TR" sz="3600" dirty="0"/>
              <a:t>Eski Yunandan günümüze kadar spor tesisleri birçok kültür için bir kalite işareti ya da odak noktası olarak görülmüştür.</a:t>
            </a:r>
          </a:p>
          <a:p>
            <a:pPr algn="just"/>
            <a:r>
              <a:rPr lang="tr-TR" sz="3600" dirty="0"/>
              <a:t>Eski Yunanda ve Roma’da spor tesislerinin halkı yatıştırmak, sporcuların antrenman yapmasına olanak tanımak, izleyicileri eğlendirmek ve politik gündem yaratmak için kullanıldığı bilinmektedir.</a:t>
            </a:r>
          </a:p>
        </p:txBody>
      </p:sp>
    </p:spTree>
  </p:cSld>
  <p:clrMapOvr>
    <a:masterClrMapping/>
  </p:clrMapOvr>
  <p:transition spd="med">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sz="quarter" idx="1"/>
          </p:nvPr>
        </p:nvSpPr>
        <p:spPr>
          <a:xfrm>
            <a:off x="323528" y="404664"/>
            <a:ext cx="8640960" cy="2016224"/>
          </a:xfrm>
        </p:spPr>
        <p:txBody>
          <a:bodyPr/>
          <a:lstStyle/>
          <a:p>
            <a:r>
              <a:rPr lang="tr-TR" dirty="0"/>
              <a:t>İlk Olimpiyat stadı M.Ö. 776 yılında </a:t>
            </a:r>
            <a:r>
              <a:rPr lang="tr-TR" dirty="0" err="1"/>
              <a:t>Olimpia’da</a:t>
            </a:r>
            <a:r>
              <a:rPr lang="tr-TR" dirty="0"/>
              <a:t> inşa edilmiş ve tesis 192 metrelik düz bir koşu pistine ve hafif meyilli olan iki tepeciğe sahipmiş. Tüm seyirciler oyunları ayakta seyrediyorlarmış.</a:t>
            </a:r>
          </a:p>
          <a:p>
            <a:endParaRPr lang="tr-TR" dirty="0"/>
          </a:p>
        </p:txBody>
      </p:sp>
      <p:pic>
        <p:nvPicPr>
          <p:cNvPr id="2051" name="Picture 3" descr="C:\Users\Dell\Desktop\IMG_4579_r1.JPG"/>
          <p:cNvPicPr>
            <a:picLocks noChangeAspect="1" noChangeArrowheads="1"/>
          </p:cNvPicPr>
          <p:nvPr/>
        </p:nvPicPr>
        <p:blipFill>
          <a:blip r:embed="rId2" cstate="print"/>
          <a:srcRect/>
          <a:stretch>
            <a:fillRect/>
          </a:stretch>
        </p:blipFill>
        <p:spPr bwMode="auto">
          <a:xfrm>
            <a:off x="179512" y="2204864"/>
            <a:ext cx="8784976" cy="4352032"/>
          </a:xfrm>
          <a:prstGeom prst="rect">
            <a:avLst/>
          </a:prstGeom>
          <a:noFill/>
        </p:spPr>
      </p:pic>
    </p:spTree>
  </p:cSld>
  <p:clrMapOvr>
    <a:masterClrMapping/>
  </p:clrMapOvr>
  <p:transition spd="med">
    <p:wheel spokes="8"/>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ll\Desktop\panathinaiko_stadi_ilk_olimpiyatlar3.jpg"/>
          <p:cNvPicPr>
            <a:picLocks noChangeAspect="1" noChangeArrowheads="1"/>
          </p:cNvPicPr>
          <p:nvPr/>
        </p:nvPicPr>
        <p:blipFill>
          <a:blip r:embed="rId2" cstate="print"/>
          <a:srcRect/>
          <a:stretch>
            <a:fillRect/>
          </a:stretch>
        </p:blipFill>
        <p:spPr bwMode="auto">
          <a:xfrm>
            <a:off x="395536" y="2420888"/>
            <a:ext cx="8424936" cy="4032448"/>
          </a:xfrm>
          <a:prstGeom prst="rect">
            <a:avLst/>
          </a:prstGeom>
          <a:noFill/>
        </p:spPr>
      </p:pic>
      <p:sp>
        <p:nvSpPr>
          <p:cNvPr id="6" name="5 Dikdörtgen"/>
          <p:cNvSpPr/>
          <p:nvPr/>
        </p:nvSpPr>
        <p:spPr>
          <a:xfrm>
            <a:off x="323528" y="260648"/>
            <a:ext cx="8568952" cy="1754326"/>
          </a:xfrm>
          <a:prstGeom prst="rect">
            <a:avLst/>
          </a:prstGeom>
        </p:spPr>
        <p:txBody>
          <a:bodyPr wrap="square">
            <a:spAutoFit/>
          </a:bodyPr>
          <a:lstStyle/>
          <a:p>
            <a:pPr>
              <a:buFont typeface="Arial" pitchFamily="34" charset="0"/>
              <a:buChar char="•"/>
            </a:pPr>
            <a:r>
              <a:rPr lang="tr-TR" dirty="0"/>
              <a:t>M.Ö. 4. yüzyıla gelindiğinde ise </a:t>
            </a:r>
            <a:r>
              <a:rPr lang="tr-TR" dirty="0" err="1"/>
              <a:t>Stadia</a:t>
            </a:r>
            <a:r>
              <a:rPr lang="tr-TR" dirty="0"/>
              <a:t> olarak ifade edilen, çevresi sunaklarla çevrili, sporcuların sahaya girişi için 32 metrelik bir tünele sahip ve U şeklinde oturma düzeni bulunan yeni bir stadyum inşa edilmiştir. </a:t>
            </a:r>
          </a:p>
          <a:p>
            <a:pPr>
              <a:buFont typeface="Arial" pitchFamily="34" charset="0"/>
              <a:buChar char="•"/>
            </a:pPr>
            <a:endParaRPr lang="tr-TR" dirty="0"/>
          </a:p>
          <a:p>
            <a:pPr>
              <a:buFont typeface="Arial" pitchFamily="34" charset="0"/>
              <a:buChar char="•"/>
            </a:pPr>
            <a:r>
              <a:rPr lang="tr-TR" dirty="0"/>
              <a:t>Bu spor alanı, bildiğimiz spor tesisi kompleksi formuna yakın, insanlık tarihinin en eski spor tesisi kompleksi olarak ifade edilebilir.</a:t>
            </a:r>
          </a:p>
        </p:txBody>
      </p:sp>
    </p:spTree>
  </p:cSld>
  <p:clrMapOvr>
    <a:masterClrMapping/>
  </p:clrMapOvr>
  <p:transition spd="med">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188640"/>
            <a:ext cx="7772400" cy="954360"/>
          </a:xfrm>
        </p:spPr>
        <p:txBody>
          <a:bodyPr/>
          <a:lstStyle/>
          <a:p>
            <a:r>
              <a:rPr lang="tr-TR" dirty="0"/>
              <a:t>SPOR TESİS KAVRAMI?</a:t>
            </a:r>
          </a:p>
        </p:txBody>
      </p:sp>
      <p:sp>
        <p:nvSpPr>
          <p:cNvPr id="3" name="2 İçerik Yer Tutucusu"/>
          <p:cNvSpPr>
            <a:spLocks noGrp="1"/>
          </p:cNvSpPr>
          <p:nvPr>
            <p:ph sz="quarter" idx="1"/>
          </p:nvPr>
        </p:nvSpPr>
        <p:spPr>
          <a:xfrm>
            <a:off x="179512" y="1052736"/>
            <a:ext cx="8784976" cy="2701280"/>
          </a:xfrm>
        </p:spPr>
        <p:txBody>
          <a:bodyPr>
            <a:normAutofit/>
          </a:bodyPr>
          <a:lstStyle/>
          <a:p>
            <a:r>
              <a:rPr lang="tr-TR" dirty="0"/>
              <a:t>Spor tesisi kavramı içerisinde sportif faaliyetlerin yapıldığı her türlü yapıyı (salon, stadyum, pist vs.) tanımlamak için kullanılır.</a:t>
            </a:r>
          </a:p>
          <a:p>
            <a:r>
              <a:rPr lang="tr-TR" dirty="0"/>
              <a:t>Ayrıca çeşitli sportif etkinliklerin yapılmasına imkân veren koru, orman, ırmak, kanyon gibi arazileri de bu kavramın içerisinde düşünmek mümkündür</a:t>
            </a:r>
          </a:p>
        </p:txBody>
      </p:sp>
      <p:pic>
        <p:nvPicPr>
          <p:cNvPr id="2050" name="Picture 2" descr="C:\Users\Dell\Desktop\kayserideki-spor-tesislerin-kalitesi-tescillendi-CHA-654977-2-t.jpg"/>
          <p:cNvPicPr>
            <a:picLocks noChangeAspect="1" noChangeArrowheads="1"/>
          </p:cNvPicPr>
          <p:nvPr/>
        </p:nvPicPr>
        <p:blipFill>
          <a:blip r:embed="rId2" cstate="print"/>
          <a:srcRect/>
          <a:stretch>
            <a:fillRect/>
          </a:stretch>
        </p:blipFill>
        <p:spPr bwMode="auto">
          <a:xfrm>
            <a:off x="395536" y="3645024"/>
            <a:ext cx="8496944" cy="3024336"/>
          </a:xfrm>
          <a:prstGeom prst="rect">
            <a:avLst/>
          </a:prstGeom>
          <a:noFill/>
        </p:spPr>
      </p:pic>
    </p:spTree>
  </p:cSld>
  <p:clrMapOvr>
    <a:masterClrMapping/>
  </p:clrMapOvr>
  <p:transition spd="med">
    <p:wheel spokes="8"/>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olezyum.JPG"/>
          <p:cNvPicPr>
            <a:picLocks noGrp="1" noChangeAspect="1"/>
          </p:cNvPicPr>
          <p:nvPr>
            <p:ph sz="quarter" idx="1"/>
          </p:nvPr>
        </p:nvPicPr>
        <p:blipFill>
          <a:blip r:embed="rId2" cstate="print"/>
          <a:stretch>
            <a:fillRect/>
          </a:stretch>
        </p:blipFill>
        <p:spPr>
          <a:xfrm>
            <a:off x="539552" y="3068960"/>
            <a:ext cx="8208912" cy="3600400"/>
          </a:xfrm>
        </p:spPr>
      </p:pic>
      <p:sp>
        <p:nvSpPr>
          <p:cNvPr id="5" name="4 Dikdörtgen"/>
          <p:cNvSpPr/>
          <p:nvPr/>
        </p:nvSpPr>
        <p:spPr>
          <a:xfrm>
            <a:off x="395536" y="332656"/>
            <a:ext cx="8496944" cy="2308324"/>
          </a:xfrm>
          <a:prstGeom prst="rect">
            <a:avLst/>
          </a:prstGeom>
        </p:spPr>
        <p:txBody>
          <a:bodyPr wrap="square">
            <a:spAutoFit/>
          </a:bodyPr>
          <a:lstStyle/>
          <a:p>
            <a:pPr algn="just">
              <a:buFont typeface="Arial" pitchFamily="34" charset="0"/>
              <a:buChar char="•"/>
            </a:pPr>
            <a:r>
              <a:rPr lang="tr-TR" dirty="0">
                <a:solidFill>
                  <a:srgbClr val="7030A0"/>
                </a:solidFill>
              </a:rPr>
              <a:t>Roma medeniyeti geliştikçe insanların bir arada toplanmasına olanak</a:t>
            </a:r>
          </a:p>
          <a:p>
            <a:pPr algn="just">
              <a:buFont typeface="Arial" pitchFamily="34" charset="0"/>
              <a:buChar char="•"/>
            </a:pPr>
            <a:r>
              <a:rPr lang="tr-TR" dirty="0">
                <a:solidFill>
                  <a:srgbClr val="7030A0"/>
                </a:solidFill>
              </a:rPr>
              <a:t>tanıyan tesislere duyulan ihtiyaç da artmıştır. </a:t>
            </a:r>
          </a:p>
          <a:p>
            <a:pPr algn="just">
              <a:buFont typeface="Arial" pitchFamily="34" charset="0"/>
              <a:buChar char="•"/>
            </a:pPr>
            <a:r>
              <a:rPr lang="tr-TR" dirty="0">
                <a:solidFill>
                  <a:srgbClr val="7030A0"/>
                </a:solidFill>
              </a:rPr>
              <a:t>Bu tesisler içerisinde en göze çarpan, yapımına M.S. 70 yılında başlanan ve 10 yıl içerisinde bitirilen </a:t>
            </a:r>
            <a:r>
              <a:rPr lang="tr-TR" dirty="0" err="1">
                <a:solidFill>
                  <a:srgbClr val="7030A0"/>
                </a:solidFill>
              </a:rPr>
              <a:t>Coliseum’dur</a:t>
            </a:r>
            <a:r>
              <a:rPr lang="tr-TR" dirty="0">
                <a:solidFill>
                  <a:srgbClr val="7030A0"/>
                </a:solidFill>
              </a:rPr>
              <a:t>.</a:t>
            </a:r>
          </a:p>
          <a:p>
            <a:pPr algn="just">
              <a:buFont typeface="Arial" pitchFamily="34" charset="0"/>
              <a:buChar char="•"/>
            </a:pPr>
            <a:r>
              <a:rPr lang="tr-TR" dirty="0" err="1">
                <a:solidFill>
                  <a:srgbClr val="7030A0"/>
                </a:solidFill>
              </a:rPr>
              <a:t>Coliseum’da</a:t>
            </a:r>
            <a:r>
              <a:rPr lang="tr-TR" dirty="0">
                <a:solidFill>
                  <a:srgbClr val="7030A0"/>
                </a:solidFill>
              </a:rPr>
              <a:t> oturma düzeni cinsiyete ve sosyal sınıfa bağlı düzenlenmişti. </a:t>
            </a:r>
          </a:p>
          <a:p>
            <a:pPr algn="just">
              <a:buFont typeface="Arial" pitchFamily="34" charset="0"/>
              <a:buChar char="•"/>
            </a:pPr>
            <a:r>
              <a:rPr lang="tr-TR" dirty="0">
                <a:solidFill>
                  <a:srgbClr val="7030A0"/>
                </a:solidFill>
              </a:rPr>
              <a:t>Tesis içerisinde İmparatorun kendisi ve ailesi için tahsis edilmiş ayrı bir bölüm vardı. Rahibeler, din görevlileri, askerler, siviller ve aileleri ile birlikte çocuklar farklı oturma bölümlerine yerleşiyordu.</a:t>
            </a:r>
          </a:p>
        </p:txBody>
      </p:sp>
    </p:spTree>
  </p:cSld>
  <p:clrMapOvr>
    <a:masterClrMapping/>
  </p:clrMapOvr>
  <p:transition spd="med">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512" y="0"/>
            <a:ext cx="8784976" cy="6381328"/>
          </a:xfrm>
        </p:spPr>
        <p:txBody>
          <a:bodyPr>
            <a:noAutofit/>
          </a:bodyPr>
          <a:lstStyle/>
          <a:p>
            <a:pPr algn="just"/>
            <a:r>
              <a:rPr lang="tr-TR" sz="2000" dirty="0">
                <a:solidFill>
                  <a:srgbClr val="7030A0"/>
                </a:solidFill>
              </a:rPr>
              <a:t>Ortaçağa gelindiğinde ise spor tesislerinin yapısal olarak değiştiğini görmekteyiz. Dönemin spor ve oyunu günümüz sporuna göre daha az organize bir nitelik taşımaktaydı. </a:t>
            </a:r>
          </a:p>
          <a:p>
            <a:pPr algn="just"/>
            <a:r>
              <a:rPr lang="tr-TR" sz="2000" dirty="0"/>
              <a:t>Toplum içerisinde uygulanan birçok spor etkinliği sabit bir tesise ihtiyaç duymuyordu. Bunun yanı sıra; tarihi belgelere göre, özellikle izleyicileri toplumun üst sınıfları olan bazı etkinlikler oturma yerleri bulunan tesisler içerisinde yapılıyordu. </a:t>
            </a:r>
          </a:p>
          <a:p>
            <a:pPr algn="just"/>
            <a:r>
              <a:rPr lang="tr-TR" sz="2000" dirty="0"/>
              <a:t>Ancak Ortaçağ dünyasında ruhban sınıfın ve hükümetlerin yetersiz desteği spor tesislerinin hem nitelik hem de nicelik açısından gerilemesine neden olmuştur. Bu noktada, Eski Yunanda ve Roma’da spor tesislerine ya da insanların bir arada toplanmasına olanak tanıyan tesislere yönelik gösterilen önemi Ortaçağ dünyasında görememekteyiz.</a:t>
            </a:r>
          </a:p>
          <a:p>
            <a:pPr algn="just"/>
            <a:r>
              <a:rPr lang="tr-TR" sz="2000" dirty="0"/>
              <a:t> Roma İmparatorluğunun sona ermesi ve ruhban sınıfın oyun niteliğindeki etkinlikleri yasaklaması sonucu spor tesisi olarak ifade edebileceğimiz yapılara olan ilgi azalmıştır. Bu dönemde daha çok, sabit oturma alanlarına ihtiyaç duyulmayan at yarışı ve avcılık gibi açık hava etkinlikleri yapılmaktaydı. Bu nedenden dolayı Ortaçağ dünyasında spor tesislerin yapımı konusunda bir gerileme olmuştur. Bu yüzden, 19. yüzyıla kadar spor tesisi olarak ifade edebileceğimiz yapıların inşasına gereken önemin verilmediğini görmekteyiz.</a:t>
            </a:r>
          </a:p>
        </p:txBody>
      </p:sp>
    </p:spTree>
  </p:cSld>
  <p:clrMapOvr>
    <a:masterClrMapping/>
  </p:clrMapOvr>
  <p:transition spd="med">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755576" y="476672"/>
            <a:ext cx="7931224" cy="5543128"/>
          </a:xfrm>
        </p:spPr>
        <p:txBody>
          <a:bodyPr/>
          <a:lstStyle/>
          <a:p>
            <a:r>
              <a:rPr lang="tr-TR" dirty="0"/>
              <a:t>Spor tesisleri için modern dönem 1880’li yılların sonunda başlamıştır. 1960’larda, 1970’lerde ve 1990’larda oluşan bazı önemli gelişim dönemleri ile beraber günümüzün spor tesisi anlayışına ulaşılmıştır. </a:t>
            </a:r>
          </a:p>
          <a:p>
            <a:r>
              <a:rPr lang="tr-TR" dirty="0"/>
              <a:t>Spor tesisleri zaman içerisinde önemli değişimler gösterse de, bu tesislerin yönetimi ve faaliyet biçimleri bir dereceye kadar sabit kalmıştır.</a:t>
            </a:r>
          </a:p>
        </p:txBody>
      </p:sp>
    </p:spTree>
  </p:cSld>
  <p:clrMapOvr>
    <a:masterClrMapping/>
  </p:clrMapOvr>
  <p:transition spd="med">
    <p:wheel spokes="8"/>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260648"/>
            <a:ext cx="8640960" cy="5832648"/>
          </a:xfrm>
        </p:spPr>
        <p:txBody>
          <a:bodyPr>
            <a:noAutofit/>
          </a:bodyPr>
          <a:lstStyle/>
          <a:p>
            <a:pPr algn="just"/>
            <a:r>
              <a:rPr lang="tr-TR" dirty="0"/>
              <a:t>Özellikle büyük kamu tesislerini ele aldığımızda geçmişten günümüze spor tesis işletmeciliği içerisinde sabit kalan bazı uygulamaları aşağıdaki biçimde ele alabiliriz :</a:t>
            </a:r>
          </a:p>
          <a:p>
            <a:pPr algn="just">
              <a:buFont typeface="Wingdings" pitchFamily="2" charset="2"/>
              <a:buChar char="Ø"/>
            </a:pPr>
            <a:r>
              <a:rPr lang="tr-TR" dirty="0"/>
              <a:t>Büyük kitlelerin kontrolü ve hareketi</a:t>
            </a:r>
          </a:p>
          <a:p>
            <a:pPr algn="just">
              <a:buFont typeface="Wingdings" pitchFamily="2" charset="2"/>
              <a:buChar char="Ø"/>
            </a:pPr>
            <a:r>
              <a:rPr lang="tr-TR" dirty="0"/>
              <a:t>Şiddete meyilli toplulukların yönetimi</a:t>
            </a:r>
          </a:p>
          <a:p>
            <a:pPr algn="just">
              <a:buFont typeface="Wingdings" pitchFamily="2" charset="2"/>
              <a:buChar char="Ø"/>
            </a:pPr>
            <a:r>
              <a:rPr lang="tr-TR" dirty="0"/>
              <a:t>VIP (</a:t>
            </a:r>
            <a:r>
              <a:rPr lang="tr-TR" dirty="0" err="1"/>
              <a:t>Very</a:t>
            </a:r>
            <a:r>
              <a:rPr lang="tr-TR" dirty="0"/>
              <a:t> </a:t>
            </a:r>
            <a:r>
              <a:rPr lang="tr-TR" dirty="0" err="1"/>
              <a:t>Important</a:t>
            </a:r>
            <a:r>
              <a:rPr lang="tr-TR" dirty="0"/>
              <a:t> </a:t>
            </a:r>
            <a:r>
              <a:rPr lang="tr-TR" dirty="0" err="1"/>
              <a:t>Person</a:t>
            </a:r>
            <a:r>
              <a:rPr lang="tr-TR" dirty="0"/>
              <a:t>) için güvenliği sağlama ve koruma</a:t>
            </a:r>
          </a:p>
          <a:p>
            <a:pPr algn="just">
              <a:buFont typeface="Wingdings" pitchFamily="2" charset="2"/>
              <a:buChar char="Ø"/>
            </a:pPr>
            <a:r>
              <a:rPr lang="tr-TR" dirty="0"/>
              <a:t>Büyük kitlelerin bir arada olmasından dolayı oluşabilecek adi suçların kontrolü</a:t>
            </a:r>
          </a:p>
          <a:p>
            <a:pPr algn="just">
              <a:buFont typeface="Wingdings" pitchFamily="2" charset="2"/>
              <a:buChar char="Ø"/>
            </a:pPr>
            <a:r>
              <a:rPr lang="tr-TR" dirty="0"/>
              <a:t>Tesisi temiz ve faal halde tutma</a:t>
            </a:r>
          </a:p>
          <a:p>
            <a:pPr algn="just">
              <a:buFont typeface="Wingdings" pitchFamily="2" charset="2"/>
              <a:buChar char="Ø"/>
            </a:pPr>
            <a:r>
              <a:rPr lang="tr-TR" dirty="0"/>
              <a:t> Kamu tesislerine sermaye bulmak için politikalar oluşturma</a:t>
            </a:r>
          </a:p>
          <a:p>
            <a:pPr algn="just">
              <a:buFont typeface="Wingdings" pitchFamily="2" charset="2"/>
              <a:buChar char="Ø"/>
            </a:pPr>
            <a:r>
              <a:rPr lang="tr-TR" dirty="0"/>
              <a:t> Çok amaçlı (içinde birden fazla çeşitte etkinlik yapılabilen) tesislerde esnekliği koruma</a:t>
            </a:r>
          </a:p>
        </p:txBody>
      </p:sp>
    </p:spTree>
  </p:cSld>
  <p:clrMapOvr>
    <a:masterClrMapping/>
  </p:clrMapOvr>
  <p:transition spd="med">
    <p:wheel spokes="8"/>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404664"/>
            <a:ext cx="8640960" cy="5904656"/>
          </a:xfrm>
        </p:spPr>
        <p:txBody>
          <a:bodyPr>
            <a:normAutofit/>
          </a:bodyPr>
          <a:lstStyle/>
          <a:p>
            <a:r>
              <a:rPr lang="tr-TR" dirty="0"/>
              <a:t>Eski zamanlarda spor tesis işletmeleri içerisinde düşünülmesi dahi mümkün olmayan ancak özellikle günümüzün büyük spor tesislerinde olmazsa olmaz bazı noktalar şunlardır:</a:t>
            </a:r>
          </a:p>
          <a:p>
            <a:pPr>
              <a:buNone/>
            </a:pPr>
            <a:endParaRPr lang="tr-TR" dirty="0"/>
          </a:p>
          <a:p>
            <a:pPr>
              <a:buFont typeface="Wingdings" pitchFamily="2" charset="2"/>
              <a:buChar char="Ø"/>
            </a:pPr>
            <a:r>
              <a:rPr lang="tr-TR" dirty="0"/>
              <a:t>Görüşme odaları ve içerisinde internet bağlantısı bulunan basın odaları gibi medya ortamlarını sağlama</a:t>
            </a:r>
          </a:p>
          <a:p>
            <a:pPr>
              <a:buFont typeface="Wingdings" pitchFamily="2" charset="2"/>
              <a:buChar char="Ø"/>
            </a:pPr>
            <a:r>
              <a:rPr lang="tr-TR" dirty="0"/>
              <a:t>TV kamera platformları ve TV kablo bağlantılarını oluşturma</a:t>
            </a:r>
          </a:p>
          <a:p>
            <a:pPr>
              <a:buFont typeface="Wingdings" pitchFamily="2" charset="2"/>
              <a:buChar char="Ø"/>
            </a:pPr>
            <a:r>
              <a:rPr lang="tr-TR" dirty="0"/>
              <a:t>Reklam alanlarını ve isim haklarını satma</a:t>
            </a:r>
          </a:p>
          <a:p>
            <a:pPr>
              <a:buFont typeface="Wingdings" pitchFamily="2" charset="2"/>
              <a:buChar char="Ø"/>
            </a:pPr>
            <a:r>
              <a:rPr lang="tr-TR" dirty="0"/>
              <a:t>Sporcular için antrenman odaları, alanları ve/ya da salonları oluşturma</a:t>
            </a:r>
          </a:p>
          <a:p>
            <a:pPr>
              <a:buFont typeface="Wingdings" pitchFamily="2" charset="2"/>
              <a:buChar char="Ø"/>
            </a:pPr>
            <a:r>
              <a:rPr lang="fi-FI" dirty="0"/>
              <a:t>Isıtma ve havalandırma sistemleri kullanma</a:t>
            </a:r>
          </a:p>
          <a:p>
            <a:pPr>
              <a:buFont typeface="Wingdings" pitchFamily="2" charset="2"/>
              <a:buChar char="Ø"/>
            </a:pPr>
            <a:r>
              <a:rPr lang="tr-TR" dirty="0"/>
              <a:t>Çevresel, bölgesel ve diğer yasal konulara uyma</a:t>
            </a:r>
          </a:p>
        </p:txBody>
      </p:sp>
    </p:spTree>
  </p:cSld>
  <p:clrMapOvr>
    <a:masterClrMapping/>
  </p:clrMapOvr>
  <p:transition spd="med">
    <p:wheel spokes="8"/>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74638"/>
            <a:ext cx="8424936" cy="850106"/>
          </a:xfrm>
        </p:spPr>
        <p:txBody>
          <a:bodyPr>
            <a:normAutofit fontScale="90000"/>
          </a:bodyPr>
          <a:lstStyle/>
          <a:p>
            <a:r>
              <a:rPr lang="fi-FI" b="1" dirty="0"/>
              <a:t>Toplam Tesis Yönetimi Paketi (TTYP)</a:t>
            </a:r>
            <a:endParaRPr lang="tr-TR" dirty="0"/>
          </a:p>
        </p:txBody>
      </p:sp>
      <p:pic>
        <p:nvPicPr>
          <p:cNvPr id="5" name="4 İçerik Yer Tutucusu" descr="2015-02-24 18-06-18 Ekran görüntüsü.png"/>
          <p:cNvPicPr>
            <a:picLocks noGrp="1" noChangeAspect="1"/>
          </p:cNvPicPr>
          <p:nvPr>
            <p:ph sz="quarter" idx="1"/>
          </p:nvPr>
        </p:nvPicPr>
        <p:blipFill>
          <a:blip r:embed="rId2" cstate="print"/>
          <a:stretch>
            <a:fillRect/>
          </a:stretch>
        </p:blipFill>
        <p:spPr>
          <a:xfrm>
            <a:off x="323528" y="1124744"/>
            <a:ext cx="8568952" cy="5400600"/>
          </a:xfrm>
        </p:spPr>
      </p:pic>
    </p:spTree>
  </p:cSld>
  <p:clrMapOvr>
    <a:masterClrMapping/>
  </p:clrMapOvr>
  <p:transition spd="med">
    <p:wheel spokes="8"/>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611560" y="404664"/>
            <a:ext cx="8075240" cy="5976664"/>
          </a:xfrm>
        </p:spPr>
        <p:txBody>
          <a:bodyPr>
            <a:normAutofit/>
          </a:bodyPr>
          <a:lstStyle/>
          <a:p>
            <a:r>
              <a:rPr lang="tr-TR" dirty="0"/>
              <a:t>İster büyük ister küçük, ister açık ister kapalı, ister çok amaçlı ister tek bir etkinliğe özel, ister ortaklı ister özel olsun, tesisin uzman ve etkili bir yönetim hizmetine gereksinimi vardır. Bu temel ve anahtar niteliğindeki yönetim hizmetleri, bununla sınırlı olmamakla birlikte, aşağıdakilerin etkili şekilde bütünleştirilmesini içerir:</a:t>
            </a:r>
          </a:p>
          <a:p>
            <a:pPr>
              <a:buFont typeface="Wingdings" pitchFamily="2" charset="2"/>
              <a:buChar char="Ø"/>
            </a:pPr>
            <a:r>
              <a:rPr lang="tr-TR" dirty="0"/>
              <a:t>Güvenlik ve emniyet</a:t>
            </a:r>
          </a:p>
          <a:p>
            <a:pPr>
              <a:buFont typeface="Wingdings" pitchFamily="2" charset="2"/>
              <a:buChar char="Ø"/>
            </a:pPr>
            <a:r>
              <a:rPr lang="tr-TR" dirty="0"/>
              <a:t>Erişim kolaylığı, katılım ve kontrol</a:t>
            </a:r>
          </a:p>
          <a:p>
            <a:pPr>
              <a:buFont typeface="Wingdings" pitchFamily="2" charset="2"/>
              <a:buChar char="Ø"/>
            </a:pPr>
            <a:r>
              <a:rPr lang="tr-TR" dirty="0"/>
              <a:t>Temizlik</a:t>
            </a:r>
          </a:p>
          <a:p>
            <a:pPr>
              <a:buFont typeface="Wingdings" pitchFamily="2" charset="2"/>
              <a:buChar char="Ø"/>
            </a:pPr>
            <a:r>
              <a:rPr lang="tr-TR" dirty="0"/>
              <a:t>Kapasite ve envanter</a:t>
            </a:r>
          </a:p>
          <a:p>
            <a:pPr>
              <a:buFont typeface="Wingdings" pitchFamily="2" charset="2"/>
              <a:buChar char="Ø"/>
            </a:pPr>
            <a:r>
              <a:rPr lang="tr-TR" dirty="0"/>
              <a:t>İşlevsellik ve teknoloji</a:t>
            </a:r>
          </a:p>
        </p:txBody>
      </p:sp>
    </p:spTree>
  </p:cSld>
  <p:clrMapOvr>
    <a:masterClrMapping/>
  </p:clrMapOvr>
  <p:transition spd="med">
    <p:wheel spokes="8"/>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Spor Tesis Yöneticisi Kimdir?</a:t>
            </a:r>
          </a:p>
        </p:txBody>
      </p:sp>
      <p:sp>
        <p:nvSpPr>
          <p:cNvPr id="3" name="2 İçerik Yer Tutucusu"/>
          <p:cNvSpPr>
            <a:spLocks noGrp="1"/>
          </p:cNvSpPr>
          <p:nvPr>
            <p:ph sz="quarter" idx="1"/>
          </p:nvPr>
        </p:nvSpPr>
        <p:spPr>
          <a:xfrm>
            <a:off x="611560" y="1447800"/>
            <a:ext cx="8075240" cy="5005536"/>
          </a:xfrm>
        </p:spPr>
        <p:txBody>
          <a:bodyPr/>
          <a:lstStyle/>
          <a:p>
            <a:r>
              <a:rPr lang="tr-TR" dirty="0"/>
              <a:t>Spor tesis yöneticisi, tesis amaçları doğrultusunda mevcut kaynakları rasyonel bir şekilde kullanarak başkaları vasıtasıyla iş yapan kişidir. </a:t>
            </a:r>
          </a:p>
          <a:p>
            <a:r>
              <a:rPr lang="tr-TR" dirty="0"/>
              <a:t>Spor tesislerinde yöneticileri diğer örgütlerde olduğu gibi bulundukları kademeye göre; </a:t>
            </a:r>
            <a:r>
              <a:rPr lang="tr-TR" dirty="0">
                <a:solidFill>
                  <a:srgbClr val="7030A0"/>
                </a:solidFill>
              </a:rPr>
              <a:t>üst, orta ve alt kademe </a:t>
            </a:r>
            <a:r>
              <a:rPr lang="tr-TR" dirty="0"/>
              <a:t>yöneticileri olmak üzere üç grup altında toplamak mümkündür. </a:t>
            </a:r>
          </a:p>
          <a:p>
            <a:pPr>
              <a:buNone/>
            </a:pPr>
            <a:endParaRPr lang="tr-TR" dirty="0"/>
          </a:p>
          <a:p>
            <a:pPr>
              <a:buNone/>
            </a:pPr>
            <a:r>
              <a:rPr lang="tr-TR" dirty="0"/>
              <a:t>Bu gruplar aşağıdaki biçimde tanımlanabilir</a:t>
            </a:r>
          </a:p>
        </p:txBody>
      </p:sp>
      <p:sp>
        <p:nvSpPr>
          <p:cNvPr id="4" name="3 Sağ Ok"/>
          <p:cNvSpPr/>
          <p:nvPr/>
        </p:nvSpPr>
        <p:spPr>
          <a:xfrm>
            <a:off x="6660232" y="5661248"/>
            <a:ext cx="1800200"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med">
    <p:wheel spokes="8"/>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nvGraphicFramePr>
        <p:xfrm>
          <a:off x="4075886" y="1548524"/>
          <a:ext cx="4808578" cy="497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Sağ Ok"/>
          <p:cNvSpPr>
            <a:spLocks noChangeArrowheads="1"/>
          </p:cNvSpPr>
          <p:nvPr/>
        </p:nvSpPr>
        <p:spPr bwMode="auto">
          <a:xfrm rot="10800000">
            <a:off x="4787900" y="2565400"/>
            <a:ext cx="914400" cy="228600"/>
          </a:xfrm>
          <a:prstGeom prst="rightArrow">
            <a:avLst>
              <a:gd name="adj1" fmla="val 50000"/>
              <a:gd name="adj2" fmla="val 50000"/>
            </a:avLst>
          </a:prstGeom>
          <a:solidFill>
            <a:srgbClr val="006600"/>
          </a:solidFill>
          <a:ln w="54991" cmpd="thickThin" algn="ctr">
            <a:solidFill>
              <a:srgbClr val="006600"/>
            </a:solidFill>
            <a:miter lim="800000"/>
            <a:headEnd/>
            <a:tailEnd/>
          </a:ln>
        </p:spPr>
        <p:txBody>
          <a:bodyPr rot="10800000" anchor="ctr"/>
          <a:lstStyle/>
          <a:p>
            <a:pPr algn="ctr">
              <a:defRPr/>
            </a:pPr>
            <a:endParaRPr lang="tr-TR">
              <a:solidFill>
                <a:schemeClr val="lt1"/>
              </a:solidFill>
              <a:latin typeface="+mn-lt"/>
            </a:endParaRPr>
          </a:p>
        </p:txBody>
      </p:sp>
      <p:sp>
        <p:nvSpPr>
          <p:cNvPr id="10" name="9 Sağ Ok"/>
          <p:cNvSpPr>
            <a:spLocks noChangeArrowheads="1"/>
          </p:cNvSpPr>
          <p:nvPr/>
        </p:nvSpPr>
        <p:spPr bwMode="auto">
          <a:xfrm rot="10800000">
            <a:off x="4787900" y="3933825"/>
            <a:ext cx="914400" cy="228600"/>
          </a:xfrm>
          <a:prstGeom prst="rightArrow">
            <a:avLst>
              <a:gd name="adj1" fmla="val 50000"/>
              <a:gd name="adj2" fmla="val 50000"/>
            </a:avLst>
          </a:prstGeom>
          <a:solidFill>
            <a:srgbClr val="A50021"/>
          </a:solidFill>
          <a:ln w="54991" cmpd="thickThin" algn="ctr">
            <a:solidFill>
              <a:srgbClr val="A50021"/>
            </a:solidFill>
            <a:miter lim="800000"/>
            <a:headEnd/>
            <a:tailEnd/>
          </a:ln>
        </p:spPr>
        <p:txBody>
          <a:bodyPr rot="10800000" anchor="ctr"/>
          <a:lstStyle/>
          <a:p>
            <a:pPr algn="ctr">
              <a:defRPr/>
            </a:pPr>
            <a:endParaRPr lang="tr-TR">
              <a:solidFill>
                <a:schemeClr val="lt1"/>
              </a:solidFill>
              <a:latin typeface="+mn-lt"/>
            </a:endParaRPr>
          </a:p>
        </p:txBody>
      </p:sp>
      <p:sp>
        <p:nvSpPr>
          <p:cNvPr id="11" name="10 Sağ Ok"/>
          <p:cNvSpPr>
            <a:spLocks noChangeArrowheads="1"/>
          </p:cNvSpPr>
          <p:nvPr/>
        </p:nvSpPr>
        <p:spPr bwMode="auto">
          <a:xfrm rot="10800000">
            <a:off x="4859338" y="5229225"/>
            <a:ext cx="914400" cy="228600"/>
          </a:xfrm>
          <a:prstGeom prst="rightArrow">
            <a:avLst>
              <a:gd name="adj1" fmla="val 50000"/>
              <a:gd name="adj2" fmla="val 50000"/>
            </a:avLst>
          </a:prstGeom>
          <a:solidFill>
            <a:srgbClr val="660066"/>
          </a:solidFill>
          <a:ln w="54991" cmpd="thickThin" algn="ctr">
            <a:solidFill>
              <a:srgbClr val="660066"/>
            </a:solidFill>
            <a:miter lim="800000"/>
            <a:headEnd/>
            <a:tailEnd/>
          </a:ln>
        </p:spPr>
        <p:txBody>
          <a:bodyPr rot="10800000" anchor="ctr"/>
          <a:lstStyle/>
          <a:p>
            <a:pPr algn="ctr">
              <a:defRPr/>
            </a:pPr>
            <a:endParaRPr lang="tr-TR">
              <a:solidFill>
                <a:schemeClr val="lt1"/>
              </a:solidFill>
              <a:latin typeface="+mn-lt"/>
            </a:endParaRPr>
          </a:p>
        </p:txBody>
      </p:sp>
      <p:sp>
        <p:nvSpPr>
          <p:cNvPr id="6" name="5 Metin kutusu"/>
          <p:cNvSpPr txBox="1">
            <a:spLocks noChangeArrowheads="1"/>
          </p:cNvSpPr>
          <p:nvPr/>
        </p:nvSpPr>
        <p:spPr bwMode="auto">
          <a:xfrm>
            <a:off x="107950" y="2133600"/>
            <a:ext cx="4464050" cy="1323975"/>
          </a:xfrm>
          <a:prstGeom prst="rect">
            <a:avLst/>
          </a:prstGeom>
          <a:noFill/>
          <a:ln w="9525">
            <a:solidFill>
              <a:schemeClr val="tx1"/>
            </a:solidFill>
            <a:miter lim="800000"/>
            <a:headEnd/>
            <a:tailEnd/>
          </a:ln>
        </p:spPr>
        <p:txBody>
          <a:bodyPr>
            <a:spAutoFit/>
          </a:bodyPr>
          <a:lstStyle/>
          <a:p>
            <a:pPr>
              <a:buFont typeface="Arial" charset="0"/>
              <a:buChar char="•"/>
            </a:pPr>
            <a:r>
              <a:rPr lang="tr-TR" sz="1600" dirty="0">
                <a:solidFill>
                  <a:srgbClr val="006600"/>
                </a:solidFill>
                <a:latin typeface="Arial" charset="0"/>
              </a:rPr>
              <a:t>En fazla yetki ve güce sahip kademe</a:t>
            </a:r>
          </a:p>
          <a:p>
            <a:pPr>
              <a:buFont typeface="Arial" charset="0"/>
              <a:buChar char="•"/>
            </a:pPr>
            <a:r>
              <a:rPr lang="tr-TR" sz="1600" dirty="0">
                <a:solidFill>
                  <a:srgbClr val="006600"/>
                </a:solidFill>
                <a:latin typeface="Arial" charset="0"/>
              </a:rPr>
              <a:t>Stratejik kararlar, işletmenin amaçlarını politika ve stratejilerini belirlerler.</a:t>
            </a:r>
          </a:p>
          <a:p>
            <a:pPr>
              <a:buFont typeface="Arial" charset="0"/>
              <a:buChar char="•"/>
            </a:pPr>
            <a:r>
              <a:rPr lang="tr-TR" sz="1600" dirty="0">
                <a:solidFill>
                  <a:srgbClr val="006600"/>
                </a:solidFill>
                <a:latin typeface="Arial" charset="0"/>
              </a:rPr>
              <a:t>Yönetim kurulu başkan ve üyeleri, genel müdür ve yardımcıları</a:t>
            </a:r>
          </a:p>
        </p:txBody>
      </p:sp>
      <p:sp>
        <p:nvSpPr>
          <p:cNvPr id="7" name="6 Metin kutusu"/>
          <p:cNvSpPr txBox="1">
            <a:spLocks noChangeArrowheads="1"/>
          </p:cNvSpPr>
          <p:nvPr/>
        </p:nvSpPr>
        <p:spPr bwMode="auto">
          <a:xfrm>
            <a:off x="107950" y="3573463"/>
            <a:ext cx="4535488" cy="1079500"/>
          </a:xfrm>
          <a:prstGeom prst="rect">
            <a:avLst/>
          </a:prstGeom>
          <a:noFill/>
          <a:ln w="9525">
            <a:solidFill>
              <a:schemeClr val="tx1"/>
            </a:solidFill>
            <a:miter lim="800000"/>
            <a:headEnd/>
            <a:tailEnd/>
          </a:ln>
        </p:spPr>
        <p:txBody>
          <a:bodyPr>
            <a:spAutoFit/>
          </a:bodyPr>
          <a:lstStyle/>
          <a:p>
            <a:pPr>
              <a:buFont typeface="Arial" charset="0"/>
              <a:buChar char="•"/>
            </a:pPr>
            <a:r>
              <a:rPr lang="tr-TR" sz="1600">
                <a:solidFill>
                  <a:srgbClr val="A50021"/>
                </a:solidFill>
                <a:latin typeface="Arial" charset="0"/>
              </a:rPr>
              <a:t>Değişik departmanlardaki işlerin koordinasyonu</a:t>
            </a:r>
          </a:p>
          <a:p>
            <a:pPr>
              <a:buFont typeface="Arial" charset="0"/>
              <a:buChar char="•"/>
            </a:pPr>
            <a:r>
              <a:rPr lang="tr-TR" sz="1600">
                <a:solidFill>
                  <a:srgbClr val="A50021"/>
                </a:solidFill>
                <a:latin typeface="Arial" charset="0"/>
              </a:rPr>
              <a:t>Tepe yönetim ile alt yönetim arasında köprü</a:t>
            </a:r>
          </a:p>
          <a:p>
            <a:pPr>
              <a:buFont typeface="Arial" charset="0"/>
              <a:buChar char="•"/>
            </a:pPr>
            <a:r>
              <a:rPr lang="tr-TR" sz="1600">
                <a:solidFill>
                  <a:srgbClr val="A50021"/>
                </a:solidFill>
                <a:latin typeface="Arial" charset="0"/>
              </a:rPr>
              <a:t>Bölüm başkanları/müdürleri, bölüm şefleri,genel sekreter</a:t>
            </a:r>
          </a:p>
        </p:txBody>
      </p:sp>
      <p:sp>
        <p:nvSpPr>
          <p:cNvPr id="8" name="7 Metin kutusu"/>
          <p:cNvSpPr txBox="1">
            <a:spLocks noChangeArrowheads="1"/>
          </p:cNvSpPr>
          <p:nvPr/>
        </p:nvSpPr>
        <p:spPr bwMode="auto">
          <a:xfrm>
            <a:off x="107950" y="5013325"/>
            <a:ext cx="4243388" cy="835025"/>
          </a:xfrm>
          <a:prstGeom prst="rect">
            <a:avLst/>
          </a:prstGeom>
          <a:noFill/>
          <a:ln w="9525">
            <a:solidFill>
              <a:schemeClr val="tx1"/>
            </a:solidFill>
            <a:miter lim="800000"/>
            <a:headEnd/>
            <a:tailEnd/>
          </a:ln>
        </p:spPr>
        <p:txBody>
          <a:bodyPr wrap="none">
            <a:spAutoFit/>
          </a:bodyPr>
          <a:lstStyle/>
          <a:p>
            <a:pPr>
              <a:buFont typeface="Arial" charset="0"/>
              <a:buChar char="•"/>
            </a:pPr>
            <a:r>
              <a:rPr lang="tr-TR" sz="1600">
                <a:solidFill>
                  <a:srgbClr val="660066"/>
                </a:solidFill>
                <a:latin typeface="Arial" charset="0"/>
              </a:rPr>
              <a:t>İşleri gerçekleştirme,yürütme</a:t>
            </a:r>
          </a:p>
          <a:p>
            <a:pPr>
              <a:buFont typeface="Arial" charset="0"/>
              <a:buChar char="•"/>
            </a:pPr>
            <a:r>
              <a:rPr lang="tr-TR" sz="1600">
                <a:solidFill>
                  <a:srgbClr val="660066"/>
                </a:solidFill>
                <a:latin typeface="Arial" charset="0"/>
              </a:rPr>
              <a:t>Gözetmen,ustabaşı,alt bölüm şefleri, amirler</a:t>
            </a:r>
          </a:p>
          <a:p>
            <a:pPr>
              <a:buFont typeface="Arial" charset="0"/>
              <a:buNone/>
            </a:pPr>
            <a:endParaRPr lang="tr-TR" sz="1600">
              <a:solidFill>
                <a:srgbClr val="660066"/>
              </a:solidFill>
              <a:latin typeface="Arial" charset="0"/>
            </a:endParaRPr>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xit" presetSubtype="16" fill="hold" grpId="1" nodeType="withEffect">
                                  <p:stCondLst>
                                    <p:cond delay="0"/>
                                  </p:stCondLst>
                                  <p:childTnLst>
                                    <p:animEffect transition="out" filter="box(in)">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4"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par>
                                <p:cTn id="14" presetID="4" presetClass="exit" presetSubtype="16" fill="hold" grpId="1" nodeType="withEffect">
                                  <p:stCondLst>
                                    <p:cond delay="0"/>
                                  </p:stCondLst>
                                  <p:childTnLst>
                                    <p:animEffect transition="out" filter="box(in)">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par>
                                <p:cTn id="20" presetID="4" presetClass="exit" presetSubtype="16" fill="hold" grpId="1" nodeType="withEffect">
                                  <p:stCondLst>
                                    <p:cond delay="0"/>
                                  </p:stCondLst>
                                  <p:childTnLst>
                                    <p:animEffect transition="out" filter="box(in)">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ox(i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1" nodeType="clickEffect">
                                  <p:stCondLst>
                                    <p:cond delay="0"/>
                                  </p:stCondLst>
                                  <p:childTnLst>
                                    <p:animEffect transition="out" filter="box(in)">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ox(in)">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grpId="1" nodeType="clickEffect">
                                  <p:stCondLst>
                                    <p:cond delay="0"/>
                                  </p:stCondLst>
                                  <p:childTnLst>
                                    <p:animEffect transition="out" filter="box(in)">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6" grpId="0" animBg="1"/>
      <p:bldP spid="6" grpId="1" animBg="1"/>
      <p:bldP spid="7" grpId="0" animBg="1"/>
      <p:bldP spid="7" grpId="1" animBg="1"/>
      <p:bldP spid="8" grpId="0" animBg="1"/>
      <p:bldP spid="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Bir yöneticinin sahip olması gereken beceriler:</a:t>
            </a:r>
          </a:p>
        </p:txBody>
      </p:sp>
      <p:sp>
        <p:nvSpPr>
          <p:cNvPr id="3" name="2 İçerik Yer Tutucusu"/>
          <p:cNvSpPr>
            <a:spLocks noGrp="1"/>
          </p:cNvSpPr>
          <p:nvPr>
            <p:ph sz="quarter" idx="1"/>
          </p:nvPr>
        </p:nvSpPr>
        <p:spPr>
          <a:xfrm>
            <a:off x="914400" y="1988840"/>
            <a:ext cx="6681936" cy="4030960"/>
          </a:xfrm>
        </p:spPr>
        <p:txBody>
          <a:bodyPr>
            <a:normAutofit/>
          </a:bodyPr>
          <a:lstStyle/>
          <a:p>
            <a:pPr>
              <a:buFont typeface="Wingdings" pitchFamily="2" charset="2"/>
              <a:buChar char="Ø"/>
            </a:pPr>
            <a:r>
              <a:rPr lang="tr-TR" sz="3200" b="1" i="1" dirty="0"/>
              <a:t>Teknik Beceriler</a:t>
            </a:r>
          </a:p>
          <a:p>
            <a:pPr>
              <a:buFont typeface="Wingdings" pitchFamily="2" charset="2"/>
              <a:buChar char="Ø"/>
            </a:pPr>
            <a:r>
              <a:rPr lang="tr-TR" sz="3200" b="1" i="1" dirty="0"/>
              <a:t>İletişim (Haberleşme) Becerisi</a:t>
            </a:r>
          </a:p>
          <a:p>
            <a:pPr>
              <a:buFont typeface="Wingdings" pitchFamily="2" charset="2"/>
              <a:buChar char="Ø"/>
            </a:pPr>
            <a:r>
              <a:rPr lang="tr-TR" sz="3200" b="1" i="1" dirty="0"/>
              <a:t>İnsan İlişkileri Becerisi</a:t>
            </a:r>
          </a:p>
          <a:p>
            <a:pPr>
              <a:buFont typeface="Wingdings" pitchFamily="2" charset="2"/>
              <a:buChar char="Ø"/>
            </a:pPr>
            <a:r>
              <a:rPr lang="tr-TR" sz="3200" b="1" i="1" dirty="0"/>
              <a:t>Analitik Beceri</a:t>
            </a:r>
          </a:p>
          <a:p>
            <a:pPr>
              <a:buFont typeface="Wingdings" pitchFamily="2" charset="2"/>
              <a:buChar char="Ø"/>
            </a:pPr>
            <a:r>
              <a:rPr lang="tr-TR" sz="3200" b="1" i="1" dirty="0"/>
              <a:t>Karar Verme Becerisi</a:t>
            </a:r>
          </a:p>
          <a:p>
            <a:pPr>
              <a:buFont typeface="Wingdings" pitchFamily="2" charset="2"/>
              <a:buChar char="Ø"/>
            </a:pPr>
            <a:r>
              <a:rPr lang="tr-TR" sz="3200" b="1" i="1" dirty="0"/>
              <a:t>Kavramsal Beceri</a:t>
            </a:r>
            <a:endParaRPr lang="tr-TR" sz="3200" dirty="0"/>
          </a:p>
        </p:txBody>
      </p:sp>
    </p:spTree>
  </p:cSld>
  <p:clrMapOvr>
    <a:masterClrMapping/>
  </p:clrMapOvr>
  <p:transition spd="med">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74638"/>
            <a:ext cx="8280920" cy="1143000"/>
          </a:xfrm>
        </p:spPr>
        <p:txBody>
          <a:bodyPr>
            <a:normAutofit fontScale="90000"/>
          </a:bodyPr>
          <a:lstStyle/>
          <a:p>
            <a:r>
              <a:rPr lang="tr-TR" dirty="0"/>
              <a:t>SPOR TESİSİ HANGİ YÖNETMELİĞE GÖRE KURULUR?</a:t>
            </a:r>
          </a:p>
        </p:txBody>
      </p:sp>
      <p:sp>
        <p:nvSpPr>
          <p:cNvPr id="3" name="2 İçerik Yer Tutucusu"/>
          <p:cNvSpPr>
            <a:spLocks noGrp="1"/>
          </p:cNvSpPr>
          <p:nvPr>
            <p:ph sz="quarter" idx="1"/>
          </p:nvPr>
        </p:nvSpPr>
        <p:spPr>
          <a:xfrm>
            <a:off x="539552" y="1447800"/>
            <a:ext cx="8147248" cy="5005536"/>
          </a:xfrm>
        </p:spPr>
        <p:txBody>
          <a:bodyPr/>
          <a:lstStyle/>
          <a:p>
            <a:r>
              <a:rPr lang="tr-TR" dirty="0"/>
              <a:t>Türkiye’de gerçek ya da tüzel kişiler tarafından kurulan spor tesisleri Özel Beden Eğitimi ve Spor Tesisleri Yönetmeliğine bağlı olarak faaliyet gösterir. </a:t>
            </a:r>
          </a:p>
          <a:p>
            <a:endParaRPr lang="tr-TR" dirty="0"/>
          </a:p>
          <a:p>
            <a:r>
              <a:rPr lang="tr-TR" dirty="0"/>
              <a:t>Yönetmeliğin 4. maddesi, spor tesislerini, “Gerçek veya tüzel kişiler tarafından beden eğitimi ve spor çalışmaları yapmak amacıyla açılan yerler” olarak tanımlamaktadır. </a:t>
            </a:r>
          </a:p>
          <a:p>
            <a:endParaRPr lang="tr-TR" dirty="0"/>
          </a:p>
          <a:p>
            <a:r>
              <a:rPr lang="tr-TR" dirty="0"/>
              <a:t>Yönetmeliğin 9. maddesine göre ise spor tesisleri şu belirtilen niteliklere sahip olmak zorundadır:</a:t>
            </a:r>
          </a:p>
        </p:txBody>
      </p:sp>
      <p:sp>
        <p:nvSpPr>
          <p:cNvPr id="4" name="3 Sağ Ok"/>
          <p:cNvSpPr/>
          <p:nvPr/>
        </p:nvSpPr>
        <p:spPr>
          <a:xfrm>
            <a:off x="6660232" y="5661248"/>
            <a:ext cx="1800200"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spd="med">
    <p:wheel spokes="8"/>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it-IT" dirty="0"/>
              <a:t>Spor tesis yöneticisi tesis içerisindeki</a:t>
            </a:r>
            <a:r>
              <a:rPr lang="tr-TR" dirty="0"/>
              <a:t> sorumlulukları</a:t>
            </a:r>
          </a:p>
        </p:txBody>
      </p:sp>
      <p:sp>
        <p:nvSpPr>
          <p:cNvPr id="3" name="2 İçerik Yer Tutucusu"/>
          <p:cNvSpPr>
            <a:spLocks noGrp="1"/>
          </p:cNvSpPr>
          <p:nvPr>
            <p:ph sz="quarter" idx="1"/>
          </p:nvPr>
        </p:nvSpPr>
        <p:spPr>
          <a:xfrm>
            <a:off x="467544" y="1447800"/>
            <a:ext cx="8219256" cy="4572000"/>
          </a:xfrm>
        </p:spPr>
        <p:txBody>
          <a:bodyPr/>
          <a:lstStyle/>
          <a:p>
            <a:r>
              <a:rPr lang="tr-TR" dirty="0"/>
              <a:t>Spor tesis yöneticisi tesis içerisindeki tüm personelden ve varlıklardan sorumlu olan kişidir ve esas itibariyle iki temel fonksiyondan sorumludur. </a:t>
            </a:r>
          </a:p>
          <a:p>
            <a:pPr>
              <a:buNone/>
            </a:pPr>
            <a:r>
              <a:rPr lang="tr-TR" dirty="0"/>
              <a:t>Bu fonksiyonlar şu şekilde ele alınabilir:</a:t>
            </a:r>
          </a:p>
          <a:p>
            <a:pPr>
              <a:buFont typeface="Wingdings" pitchFamily="2" charset="2"/>
              <a:buChar char="Ø"/>
            </a:pPr>
            <a:r>
              <a:rPr lang="tr-TR" dirty="0"/>
              <a:t>a. Tesisin sorunsuz işlemesi için gerekli olan faaliyetleri düzenlemek</a:t>
            </a:r>
          </a:p>
          <a:p>
            <a:pPr>
              <a:buFont typeface="Wingdings" pitchFamily="2" charset="2"/>
              <a:buChar char="Ø"/>
            </a:pPr>
            <a:r>
              <a:rPr lang="tr-TR" dirty="0"/>
              <a:t>b. Tesiste gerçekleşecek programları ve etkinleri planlamak ve yürütülmesini sağlamak</a:t>
            </a:r>
          </a:p>
        </p:txBody>
      </p:sp>
    </p:spTree>
  </p:cSld>
  <p:clrMapOvr>
    <a:masterClrMapping/>
  </p:clrMapOvr>
  <p:transition spd="med">
    <p:wheel spokes="8"/>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sz="quarter" idx="1"/>
          </p:nvPr>
        </p:nvSpPr>
        <p:spPr>
          <a:xfrm>
            <a:off x="323528" y="476672"/>
            <a:ext cx="8640960" cy="5832648"/>
          </a:xfrm>
        </p:spPr>
        <p:txBody>
          <a:bodyPr>
            <a:normAutofit lnSpcReduction="10000"/>
          </a:bodyPr>
          <a:lstStyle/>
          <a:p>
            <a:pPr algn="just">
              <a:buNone/>
            </a:pPr>
            <a:r>
              <a:rPr lang="tr-TR" dirty="0"/>
              <a:t>Uluslararası Tesis Yönetimi Birliğine (International </a:t>
            </a:r>
            <a:r>
              <a:rPr lang="tr-TR" dirty="0" err="1"/>
              <a:t>Facility</a:t>
            </a:r>
            <a:endParaRPr lang="tr-TR" dirty="0"/>
          </a:p>
          <a:p>
            <a:pPr algn="just">
              <a:buNone/>
            </a:pPr>
            <a:r>
              <a:rPr lang="tr-TR" dirty="0"/>
              <a:t>Management </a:t>
            </a:r>
            <a:r>
              <a:rPr lang="tr-TR" dirty="0" err="1"/>
              <a:t>Association</a:t>
            </a:r>
            <a:r>
              <a:rPr lang="tr-TR" dirty="0"/>
              <a:t>) göre tesis yöneticileri herhangi bir</a:t>
            </a:r>
          </a:p>
          <a:p>
            <a:pPr algn="just">
              <a:buNone/>
            </a:pPr>
            <a:r>
              <a:rPr lang="tr-TR" dirty="0"/>
              <a:t>tesis yönetim planının uygulanmasında kritik öneme sahip</a:t>
            </a:r>
          </a:p>
          <a:p>
            <a:pPr algn="just">
              <a:buNone/>
            </a:pPr>
            <a:r>
              <a:rPr lang="tr-TR" dirty="0"/>
              <a:t>bireylerdir. Bunun yanında tesis yöneticisi aşağıdaki görevleri</a:t>
            </a:r>
          </a:p>
          <a:p>
            <a:pPr algn="just">
              <a:buNone/>
            </a:pPr>
            <a:r>
              <a:rPr lang="tr-TR" dirty="0"/>
              <a:t>yerine getirme yetkinliğine sahip olmalıdır:</a:t>
            </a:r>
          </a:p>
          <a:p>
            <a:pPr algn="just">
              <a:buNone/>
            </a:pPr>
            <a:endParaRPr lang="tr-TR" dirty="0"/>
          </a:p>
          <a:p>
            <a:pPr algn="just">
              <a:buFont typeface="Wingdings" pitchFamily="2" charset="2"/>
              <a:buChar char="Ø"/>
            </a:pPr>
            <a:r>
              <a:rPr lang="tr-TR" dirty="0"/>
              <a:t>Hem uzun hem de kısa dönemli plan yapma,</a:t>
            </a:r>
          </a:p>
          <a:p>
            <a:pPr algn="just">
              <a:buFont typeface="Wingdings" pitchFamily="2" charset="2"/>
              <a:buChar char="Ø"/>
            </a:pPr>
            <a:r>
              <a:rPr lang="tr-TR" dirty="0"/>
              <a:t>Finansal öngörüler geliştirme,</a:t>
            </a:r>
          </a:p>
          <a:p>
            <a:pPr algn="just">
              <a:buFont typeface="Wingdings" pitchFamily="2" charset="2"/>
              <a:buChar char="Ø"/>
            </a:pPr>
            <a:r>
              <a:rPr lang="tr-TR" dirty="0"/>
              <a:t>Tesisin sorunsuz işleyişi için düzeni sağlama,</a:t>
            </a:r>
          </a:p>
          <a:p>
            <a:pPr algn="just">
              <a:buFont typeface="Wingdings" pitchFamily="2" charset="2"/>
              <a:buChar char="Ø"/>
            </a:pPr>
            <a:r>
              <a:rPr lang="tr-TR" dirty="0"/>
              <a:t>Tesisin bakımını yaptırma,</a:t>
            </a:r>
          </a:p>
          <a:p>
            <a:pPr algn="just">
              <a:buFont typeface="Wingdings" pitchFamily="2" charset="2"/>
              <a:buChar char="Ø"/>
            </a:pPr>
            <a:r>
              <a:rPr lang="tr-TR" dirty="0"/>
              <a:t>Tesisin mimari ve teknik planlaması yapma ve yönetme,</a:t>
            </a:r>
          </a:p>
          <a:p>
            <a:pPr algn="just">
              <a:buFont typeface="Wingdings" pitchFamily="2" charset="2"/>
              <a:buChar char="Ø"/>
            </a:pPr>
            <a:r>
              <a:rPr lang="tr-TR" dirty="0"/>
              <a:t>İdari işlerden güvenlik protokollerine kadar bütün faaliyetleri yönetme.</a:t>
            </a:r>
          </a:p>
        </p:txBody>
      </p:sp>
    </p:spTree>
  </p:cSld>
  <p:clrMapOvr>
    <a:masterClrMapping/>
  </p:clrMapOvr>
  <p:transition spd="med">
    <p:wheel spokes="8"/>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274638"/>
            <a:ext cx="8075240" cy="1143000"/>
          </a:xfrm>
        </p:spPr>
        <p:txBody>
          <a:bodyPr>
            <a:normAutofit fontScale="90000"/>
          </a:bodyPr>
          <a:lstStyle/>
          <a:p>
            <a:r>
              <a:rPr lang="tr-TR" b="1" dirty="0"/>
              <a:t>SPOR TESİS İŞLETMELERİNİN AMAÇLARI</a:t>
            </a:r>
            <a:endParaRPr lang="tr-TR" dirty="0"/>
          </a:p>
        </p:txBody>
      </p:sp>
      <p:sp>
        <p:nvSpPr>
          <p:cNvPr id="3" name="2 İçerik Yer Tutucusu"/>
          <p:cNvSpPr>
            <a:spLocks noGrp="1"/>
          </p:cNvSpPr>
          <p:nvPr>
            <p:ph sz="quarter" idx="1"/>
          </p:nvPr>
        </p:nvSpPr>
        <p:spPr>
          <a:xfrm>
            <a:off x="467544" y="1628800"/>
            <a:ext cx="8219256" cy="4680520"/>
          </a:xfrm>
        </p:spPr>
        <p:txBody>
          <a:bodyPr>
            <a:normAutofit/>
          </a:bodyPr>
          <a:lstStyle/>
          <a:p>
            <a:pPr>
              <a:buFont typeface="Wingdings" pitchFamily="2" charset="2"/>
              <a:buChar char="Ø"/>
            </a:pPr>
            <a:r>
              <a:rPr lang="tr-TR" sz="3000" b="1" i="1" dirty="0"/>
              <a:t>Kâr Elde Etmek</a:t>
            </a:r>
          </a:p>
          <a:p>
            <a:pPr>
              <a:buFont typeface="Wingdings" pitchFamily="2" charset="2"/>
              <a:buChar char="Ø"/>
            </a:pPr>
            <a:r>
              <a:rPr lang="tr-TR" sz="3000" b="1" i="1" dirty="0"/>
              <a:t>Sosyal Fayda (Verim) Sağlamak</a:t>
            </a:r>
          </a:p>
          <a:p>
            <a:pPr>
              <a:buFont typeface="Wingdings" pitchFamily="2" charset="2"/>
              <a:buChar char="Ø"/>
            </a:pPr>
            <a:r>
              <a:rPr lang="tr-TR" sz="3000" b="1" i="1" dirty="0"/>
              <a:t>Sporu Yaygınlaştırmak</a:t>
            </a:r>
          </a:p>
          <a:p>
            <a:pPr>
              <a:buFont typeface="Wingdings" pitchFamily="2" charset="2"/>
              <a:buChar char="Ø"/>
            </a:pPr>
            <a:r>
              <a:rPr lang="tr-TR" sz="3000" b="1" i="1" dirty="0"/>
              <a:t>Spor Dallarını Tanıtmak</a:t>
            </a:r>
          </a:p>
          <a:p>
            <a:pPr>
              <a:buFont typeface="Wingdings" pitchFamily="2" charset="2"/>
              <a:buChar char="Ø"/>
            </a:pPr>
            <a:r>
              <a:rPr lang="tr-TR" sz="3000" b="1" i="1" dirty="0"/>
              <a:t>Tüketici Memnuniyetini Oluşturmak</a:t>
            </a:r>
          </a:p>
          <a:p>
            <a:pPr>
              <a:buFont typeface="Wingdings" pitchFamily="2" charset="2"/>
              <a:buChar char="Ø"/>
            </a:pPr>
            <a:r>
              <a:rPr lang="tr-TR" sz="3000" b="1" i="1" dirty="0"/>
              <a:t>Sosyal Sorumlulukları Yerine Getirmek</a:t>
            </a:r>
          </a:p>
          <a:p>
            <a:pPr>
              <a:buFont typeface="Wingdings" pitchFamily="2" charset="2"/>
              <a:buChar char="Ø"/>
            </a:pPr>
            <a:r>
              <a:rPr lang="tr-TR" sz="3000" b="1" i="1" dirty="0"/>
              <a:t>Bünyesinde Bulunduğu Teşebbüsün İmajını Yükseltmek</a:t>
            </a:r>
            <a:endParaRPr lang="tr-TR" sz="3000" dirty="0"/>
          </a:p>
        </p:txBody>
      </p:sp>
    </p:spTree>
  </p:cSld>
  <p:clrMapOvr>
    <a:masterClrMapping/>
  </p:clrMapOvr>
  <p:transition spd="med">
    <p:wheel spokes="8"/>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274638"/>
            <a:ext cx="8352928" cy="1143000"/>
          </a:xfrm>
        </p:spPr>
        <p:txBody>
          <a:bodyPr>
            <a:normAutofit fontScale="90000"/>
          </a:bodyPr>
          <a:lstStyle/>
          <a:p>
            <a:r>
              <a:rPr lang="tr-TR" b="1" dirty="0"/>
              <a:t>SPOR TESİS İŞLETMELERİNİN ÖZELLİKLERİ</a:t>
            </a:r>
            <a:endParaRPr lang="tr-TR" dirty="0"/>
          </a:p>
        </p:txBody>
      </p:sp>
      <p:sp>
        <p:nvSpPr>
          <p:cNvPr id="3" name="2 İçerik Yer Tutucusu"/>
          <p:cNvSpPr>
            <a:spLocks noGrp="1"/>
          </p:cNvSpPr>
          <p:nvPr>
            <p:ph sz="quarter" idx="1"/>
          </p:nvPr>
        </p:nvSpPr>
        <p:spPr>
          <a:xfrm>
            <a:off x="323528" y="1447800"/>
            <a:ext cx="8640960" cy="4572000"/>
          </a:xfrm>
        </p:spPr>
        <p:txBody>
          <a:bodyPr>
            <a:normAutofit/>
          </a:bodyPr>
          <a:lstStyle/>
          <a:p>
            <a:r>
              <a:rPr lang="tr-TR" dirty="0"/>
              <a:t>Spor tesis işletmeleri hizmet işletmeleridir ve hizmetlerin taşıdığı farklı özelliklerden dolayı, endüstri işletmelerinden farklı bir anlayışa ve uygulamaya sahiptir. Bu farklılıklar iki başlık altında toplanabilir.</a:t>
            </a:r>
          </a:p>
          <a:p>
            <a:pPr>
              <a:buNone/>
            </a:pPr>
            <a:r>
              <a:rPr lang="tr-TR" dirty="0"/>
              <a:t>Bunlar;</a:t>
            </a:r>
          </a:p>
          <a:p>
            <a:pPr>
              <a:buFont typeface="Wingdings" pitchFamily="2" charset="2"/>
              <a:buChar char="Ø"/>
            </a:pPr>
            <a:r>
              <a:rPr lang="tr-TR" dirty="0">
                <a:solidFill>
                  <a:srgbClr val="7030A0"/>
                </a:solidFill>
              </a:rPr>
              <a:t>Spor hizmetlerinin özelliklerinden kaynaklanan farklılıklar,</a:t>
            </a:r>
          </a:p>
          <a:p>
            <a:pPr>
              <a:buFont typeface="Wingdings" pitchFamily="2" charset="2"/>
              <a:buChar char="Ø"/>
            </a:pPr>
            <a:r>
              <a:rPr lang="tr-TR" dirty="0">
                <a:solidFill>
                  <a:srgbClr val="7030A0"/>
                </a:solidFill>
              </a:rPr>
              <a:t>İşletme fonksiyonlarından kaynaklanan farklılıklardır. </a:t>
            </a:r>
            <a:endParaRPr lang="tr-TR" dirty="0"/>
          </a:p>
        </p:txBody>
      </p:sp>
    </p:spTree>
  </p:cSld>
  <p:clrMapOvr>
    <a:masterClrMapping/>
  </p:clrMapOvr>
  <p:transition spd="med">
    <p:wheel spokes="8"/>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332656"/>
            <a:ext cx="8568952" cy="6192688"/>
          </a:xfrm>
        </p:spPr>
        <p:txBody>
          <a:bodyPr>
            <a:normAutofit fontScale="92500"/>
          </a:bodyPr>
          <a:lstStyle/>
          <a:p>
            <a:pPr>
              <a:buNone/>
            </a:pPr>
            <a:r>
              <a:rPr lang="tr-TR" b="1" dirty="0">
                <a:solidFill>
                  <a:srgbClr val="7030A0"/>
                </a:solidFill>
              </a:rPr>
              <a:t>Spor Hizmetlerinin Özelliklerinden Kaynaklanan Farklılıklar: </a:t>
            </a:r>
          </a:p>
          <a:p>
            <a:pPr>
              <a:buFont typeface="Wingdings" pitchFamily="2" charset="2"/>
              <a:buChar char="Ø"/>
            </a:pPr>
            <a:r>
              <a:rPr lang="tr-TR" b="1" dirty="0"/>
              <a:t>Spor hizmeti soyuttur</a:t>
            </a:r>
          </a:p>
          <a:p>
            <a:pPr>
              <a:buFont typeface="Wingdings" pitchFamily="2" charset="2"/>
              <a:buChar char="Ø"/>
            </a:pPr>
            <a:r>
              <a:rPr lang="tr-TR" b="1" dirty="0"/>
              <a:t>Spor hizmetinin üretimi ve tüketimi eş zamanlıdır, depolanamaz</a:t>
            </a:r>
          </a:p>
          <a:p>
            <a:pPr>
              <a:buFont typeface="Wingdings" pitchFamily="2" charset="2"/>
              <a:buChar char="Ø"/>
            </a:pPr>
            <a:r>
              <a:rPr lang="tr-TR" b="1" dirty="0"/>
              <a:t>Spor hizmeti heterojendir: </a:t>
            </a:r>
          </a:p>
          <a:p>
            <a:pPr>
              <a:buFont typeface="Wingdings" pitchFamily="2" charset="2"/>
              <a:buChar char="Ø"/>
            </a:pPr>
            <a:r>
              <a:rPr lang="tr-TR" b="1" dirty="0"/>
              <a:t>Spor hizmetleri birleşik ürünlerdir</a:t>
            </a:r>
          </a:p>
          <a:p>
            <a:pPr>
              <a:buNone/>
            </a:pPr>
            <a:endParaRPr lang="tr-TR" b="1" dirty="0"/>
          </a:p>
          <a:p>
            <a:pPr>
              <a:buNone/>
            </a:pPr>
            <a:r>
              <a:rPr lang="tr-TR" b="1" dirty="0">
                <a:solidFill>
                  <a:srgbClr val="7030A0"/>
                </a:solidFill>
              </a:rPr>
              <a:t>İşletme Fonksiyonlarından Kaynaklanan Farklılıklar</a:t>
            </a:r>
          </a:p>
          <a:p>
            <a:pPr>
              <a:buFont typeface="Wingdings" pitchFamily="2" charset="2"/>
              <a:buChar char="Ø"/>
            </a:pPr>
            <a:r>
              <a:rPr lang="tr-TR" b="1" dirty="0"/>
              <a:t>Satış</a:t>
            </a:r>
          </a:p>
          <a:p>
            <a:pPr>
              <a:buFont typeface="Wingdings" pitchFamily="2" charset="2"/>
              <a:buChar char="Ø"/>
            </a:pPr>
            <a:r>
              <a:rPr lang="tr-TR" b="1" dirty="0"/>
              <a:t>Pazarlama</a:t>
            </a:r>
          </a:p>
          <a:p>
            <a:pPr>
              <a:buFont typeface="Wingdings" pitchFamily="2" charset="2"/>
              <a:buChar char="Ø"/>
            </a:pPr>
            <a:r>
              <a:rPr lang="tr-TR" b="1" dirty="0"/>
              <a:t>Finansman</a:t>
            </a:r>
          </a:p>
          <a:p>
            <a:pPr>
              <a:buFont typeface="Wingdings" pitchFamily="2" charset="2"/>
              <a:buChar char="Ø"/>
            </a:pPr>
            <a:r>
              <a:rPr lang="tr-TR" b="1" dirty="0"/>
              <a:t>Muhasebe</a:t>
            </a:r>
          </a:p>
          <a:p>
            <a:pPr>
              <a:buFont typeface="Wingdings" pitchFamily="2" charset="2"/>
              <a:buChar char="Ø"/>
            </a:pPr>
            <a:r>
              <a:rPr lang="tr-TR" b="1" dirty="0"/>
              <a:t>İşlemler (Hizmet Üretimi)</a:t>
            </a:r>
          </a:p>
          <a:p>
            <a:pPr>
              <a:buFont typeface="Wingdings" pitchFamily="2" charset="2"/>
              <a:buChar char="Ø"/>
            </a:pPr>
            <a:r>
              <a:rPr lang="tr-TR" b="1" dirty="0"/>
              <a:t>İnsan Kaynakları Yönetimi</a:t>
            </a:r>
            <a:endParaRPr lang="tr-TR" b="1" dirty="0">
              <a:solidFill>
                <a:srgbClr val="7030A0"/>
              </a:solidFill>
            </a:endParaRPr>
          </a:p>
        </p:txBody>
      </p:sp>
    </p:spTree>
  </p:cSld>
  <p:clrMapOvr>
    <a:masterClrMapping/>
  </p:clrMapOvr>
  <p:transition spd="med">
    <p:wheel spokes="8"/>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892480" cy="1143000"/>
          </a:xfrm>
        </p:spPr>
        <p:txBody>
          <a:bodyPr>
            <a:normAutofit fontScale="90000"/>
          </a:bodyPr>
          <a:lstStyle/>
          <a:p>
            <a:r>
              <a:rPr lang="tr-TR" dirty="0"/>
              <a:t>SPOR TESİS İŞLETMELERİNİN KURULUŞU</a:t>
            </a:r>
          </a:p>
        </p:txBody>
      </p:sp>
      <p:sp>
        <p:nvSpPr>
          <p:cNvPr id="3" name="2 İçerik Yer Tutucusu"/>
          <p:cNvSpPr>
            <a:spLocks noGrp="1"/>
          </p:cNvSpPr>
          <p:nvPr>
            <p:ph sz="quarter" idx="1"/>
          </p:nvPr>
        </p:nvSpPr>
        <p:spPr>
          <a:xfrm>
            <a:off x="395536" y="1447800"/>
            <a:ext cx="8291264" cy="4572000"/>
          </a:xfrm>
        </p:spPr>
        <p:txBody>
          <a:bodyPr>
            <a:normAutofit/>
          </a:bodyPr>
          <a:lstStyle/>
          <a:p>
            <a:pPr algn="just"/>
            <a:r>
              <a:rPr lang="tr-TR" sz="5400" dirty="0">
                <a:solidFill>
                  <a:srgbClr val="7030A0"/>
                </a:solidFill>
              </a:rPr>
              <a:t>Bir spor tesis işletmesi neden kurulur ya da varlık nedeni nedir?</a:t>
            </a:r>
          </a:p>
        </p:txBody>
      </p:sp>
    </p:spTree>
  </p:cSld>
  <p:clrMapOvr>
    <a:masterClrMapping/>
  </p:clrMapOvr>
  <p:transition spd="med">
    <p:wheel spokes="8"/>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74638"/>
            <a:ext cx="8820472" cy="1143000"/>
          </a:xfrm>
        </p:spPr>
        <p:txBody>
          <a:bodyPr>
            <a:noAutofit/>
          </a:bodyPr>
          <a:lstStyle/>
          <a:p>
            <a:r>
              <a:rPr lang="tr-TR" dirty="0"/>
              <a:t>Spor İşletmelerinin Kuruluş Nedenleri</a:t>
            </a:r>
          </a:p>
        </p:txBody>
      </p:sp>
      <p:sp>
        <p:nvSpPr>
          <p:cNvPr id="3" name="2 İçerik Yer Tutucusu"/>
          <p:cNvSpPr>
            <a:spLocks noGrp="1"/>
          </p:cNvSpPr>
          <p:nvPr>
            <p:ph sz="quarter" idx="1"/>
          </p:nvPr>
        </p:nvSpPr>
        <p:spPr/>
        <p:txBody>
          <a:bodyPr>
            <a:normAutofit/>
          </a:bodyPr>
          <a:lstStyle/>
          <a:p>
            <a:pPr>
              <a:buFont typeface="Wingdings" pitchFamily="2" charset="2"/>
              <a:buChar char="Ø"/>
            </a:pPr>
            <a:r>
              <a:rPr lang="tr-TR" sz="4400" dirty="0">
                <a:solidFill>
                  <a:srgbClr val="7030A0"/>
                </a:solidFill>
              </a:rPr>
              <a:t>Sosyal fayda sağlamak,</a:t>
            </a:r>
          </a:p>
          <a:p>
            <a:pPr>
              <a:buFont typeface="Wingdings" pitchFamily="2" charset="2"/>
              <a:buChar char="Ø"/>
            </a:pPr>
            <a:r>
              <a:rPr lang="tr-TR" sz="4400" dirty="0">
                <a:solidFill>
                  <a:srgbClr val="7030A0"/>
                </a:solidFill>
              </a:rPr>
              <a:t>Kazanç elde etmek,</a:t>
            </a:r>
          </a:p>
          <a:p>
            <a:pPr>
              <a:buFont typeface="Wingdings" pitchFamily="2" charset="2"/>
              <a:buChar char="Ø"/>
            </a:pPr>
            <a:r>
              <a:rPr lang="tr-TR" sz="4400" dirty="0">
                <a:solidFill>
                  <a:srgbClr val="7030A0"/>
                </a:solidFill>
              </a:rPr>
              <a:t>Bağımsız iş yapma isteği</a:t>
            </a:r>
          </a:p>
          <a:p>
            <a:pPr>
              <a:buFont typeface="Wingdings" pitchFamily="2" charset="2"/>
              <a:buChar char="Ø"/>
            </a:pPr>
            <a:r>
              <a:rPr lang="tr-TR" sz="4400" dirty="0">
                <a:solidFill>
                  <a:srgbClr val="7030A0"/>
                </a:solidFill>
              </a:rPr>
              <a:t>Bir misyonu yerine getirme isteği</a:t>
            </a:r>
          </a:p>
          <a:p>
            <a:pPr>
              <a:buFont typeface="Wingdings" pitchFamily="2" charset="2"/>
              <a:buChar char="Ø"/>
            </a:pPr>
            <a:r>
              <a:rPr lang="tr-TR" sz="4400" dirty="0">
                <a:solidFill>
                  <a:srgbClr val="7030A0"/>
                </a:solidFill>
              </a:rPr>
              <a:t>İtibar kazanmak</a:t>
            </a:r>
          </a:p>
        </p:txBody>
      </p:sp>
    </p:spTree>
  </p:cSld>
  <p:clrMapOvr>
    <a:masterClrMapping/>
  </p:clrMapOvr>
  <p:transition spd="med">
    <p:wheel spokes="8"/>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74638"/>
            <a:ext cx="8820472" cy="1143000"/>
          </a:xfrm>
        </p:spPr>
        <p:txBody>
          <a:bodyPr>
            <a:normAutofit fontScale="90000"/>
          </a:bodyPr>
          <a:lstStyle/>
          <a:p>
            <a:pPr algn="ctr"/>
            <a:r>
              <a:rPr lang="tr-TR" b="1" dirty="0"/>
              <a:t>SPOR TESİS İŞLETMELERİNİN KURULUŞ AŞAMALARI</a:t>
            </a:r>
            <a:endParaRPr lang="tr-TR" dirty="0"/>
          </a:p>
        </p:txBody>
      </p:sp>
      <p:pic>
        <p:nvPicPr>
          <p:cNvPr id="4" name="3 İçerik Yer Tutucusu" descr="2015-03-10 09-35-29 Ekran görüntüsü.png"/>
          <p:cNvPicPr>
            <a:picLocks noGrp="1" noChangeAspect="1"/>
          </p:cNvPicPr>
          <p:nvPr>
            <p:ph sz="quarter" idx="1"/>
          </p:nvPr>
        </p:nvPicPr>
        <p:blipFill>
          <a:blip r:embed="rId2" cstate="print"/>
          <a:stretch>
            <a:fillRect/>
          </a:stretch>
        </p:blipFill>
        <p:spPr>
          <a:xfrm>
            <a:off x="179512" y="1738312"/>
            <a:ext cx="8784975" cy="4859040"/>
          </a:xfrm>
        </p:spPr>
      </p:pic>
    </p:spTree>
  </p:cSld>
  <p:clrMapOvr>
    <a:masterClrMapping/>
  </p:clrMapOvr>
  <p:transition spd="med">
    <p:wheel spokes="8"/>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620688"/>
            <a:ext cx="8496944" cy="5399112"/>
          </a:xfrm>
        </p:spPr>
        <p:txBody>
          <a:bodyPr>
            <a:noAutofit/>
          </a:bodyPr>
          <a:lstStyle/>
          <a:p>
            <a:r>
              <a:rPr lang="tr-TR" sz="3200" dirty="0">
                <a:solidFill>
                  <a:srgbClr val="7030A0"/>
                </a:solidFill>
              </a:rPr>
              <a:t>Spor tesis işletmesini başarılı biçimde kurmanın temel yolu başarılı bir planlama yapmaktır. </a:t>
            </a:r>
          </a:p>
          <a:p>
            <a:pPr>
              <a:buNone/>
            </a:pPr>
            <a:endParaRPr lang="tr-TR" sz="3200" dirty="0">
              <a:solidFill>
                <a:srgbClr val="7030A0"/>
              </a:solidFill>
            </a:endParaRPr>
          </a:p>
          <a:p>
            <a:pPr>
              <a:buNone/>
            </a:pPr>
            <a:r>
              <a:rPr lang="tr-TR" sz="3200" dirty="0">
                <a:solidFill>
                  <a:srgbClr val="7030A0"/>
                </a:solidFill>
              </a:rPr>
              <a:t>Planlama yapılırken aşağıdaki iki husus mutlaka göz önünde bulundurulmalıdır:</a:t>
            </a:r>
          </a:p>
          <a:p>
            <a:pPr>
              <a:buFont typeface="Wingdings" pitchFamily="2" charset="2"/>
              <a:buChar char="Ø"/>
            </a:pPr>
            <a:r>
              <a:rPr lang="tr-TR" sz="3200" dirty="0">
                <a:solidFill>
                  <a:srgbClr val="7030A0"/>
                </a:solidFill>
              </a:rPr>
              <a:t>1. Tesisler yerel çevrenin ve programın bazı gereksinimlerinin doğması sonucunda inşa edilir.</a:t>
            </a:r>
          </a:p>
          <a:p>
            <a:pPr>
              <a:buFont typeface="Wingdings" pitchFamily="2" charset="2"/>
              <a:buChar char="Ø"/>
            </a:pPr>
            <a:r>
              <a:rPr lang="tr-TR" sz="3200" dirty="0">
                <a:solidFill>
                  <a:srgbClr val="7030A0"/>
                </a:solidFill>
              </a:rPr>
              <a:t>2. Kaliteli tesislerin tasarlanması ve inşa edilmesi aşamasında planlamanın özenle ele alınması gerekir.</a:t>
            </a:r>
          </a:p>
        </p:txBody>
      </p:sp>
    </p:spTree>
  </p:cSld>
  <p:clrMapOvr>
    <a:masterClrMapping/>
  </p:clrMapOvr>
  <p:transition spd="med">
    <p:wheel spokes="8"/>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892480" cy="1143000"/>
          </a:xfrm>
        </p:spPr>
        <p:txBody>
          <a:bodyPr>
            <a:normAutofit/>
          </a:bodyPr>
          <a:lstStyle/>
          <a:p>
            <a:r>
              <a:rPr lang="tr-TR" sz="2500" dirty="0"/>
              <a:t>Tesis planlaması ile ilgili yönetim rehber ilkeleri ise aşağıdaki</a:t>
            </a:r>
            <a:br>
              <a:rPr lang="tr-TR" sz="2500" dirty="0"/>
            </a:br>
            <a:r>
              <a:rPr lang="tr-TR" sz="2500" dirty="0"/>
              <a:t>gibi ele alınabilir:</a:t>
            </a:r>
          </a:p>
        </p:txBody>
      </p:sp>
      <p:sp>
        <p:nvSpPr>
          <p:cNvPr id="3" name="2 İçerik Yer Tutucusu"/>
          <p:cNvSpPr>
            <a:spLocks noGrp="1"/>
          </p:cNvSpPr>
          <p:nvPr>
            <p:ph sz="quarter" idx="1"/>
          </p:nvPr>
        </p:nvSpPr>
        <p:spPr>
          <a:xfrm>
            <a:off x="251520" y="1447800"/>
            <a:ext cx="8640960" cy="5149552"/>
          </a:xfrm>
        </p:spPr>
        <p:txBody>
          <a:bodyPr>
            <a:normAutofit lnSpcReduction="10000"/>
          </a:bodyPr>
          <a:lstStyle/>
          <a:p>
            <a:pPr algn="just"/>
            <a:r>
              <a:rPr lang="tr-TR" dirty="0">
                <a:solidFill>
                  <a:srgbClr val="7030A0"/>
                </a:solidFill>
              </a:rPr>
              <a:t>Tesisler esasen katılımcılar ve kullanıcı gruplar için planlanmalıdır.</a:t>
            </a:r>
          </a:p>
          <a:p>
            <a:pPr algn="just"/>
            <a:r>
              <a:rPr lang="tr-TR" dirty="0">
                <a:solidFill>
                  <a:srgbClr val="7030A0"/>
                </a:solidFill>
              </a:rPr>
              <a:t>Tesisler potansiyel büyüme kalıpları ve eğilimleri göz önüne alınarak çoklu ve ortak kullanımlar için planlanmalıdır.</a:t>
            </a:r>
          </a:p>
          <a:p>
            <a:pPr algn="just"/>
            <a:r>
              <a:rPr lang="tr-TR" dirty="0">
                <a:solidFill>
                  <a:srgbClr val="7030A0"/>
                </a:solidFill>
              </a:rPr>
              <a:t>Tüm planlama faaliyeti, fiziksel olan ve olmayan bütün çevrenin güvenli, emniyetli, çekici, rahat, temiz, sağlıklı, pratik, ulaşımı kolay ve kişisel gereksinimlere uyum sağlayabilir olması hedefine dayanmalıdır.</a:t>
            </a:r>
          </a:p>
          <a:p>
            <a:pPr algn="just"/>
            <a:r>
              <a:rPr lang="tr-TR" dirty="0">
                <a:solidFill>
                  <a:srgbClr val="7030A0"/>
                </a:solidFill>
              </a:rPr>
              <a:t>Tesisler ekonomik, işletmesi, kontrolü, ve bakımı kolay olmalıdır.</a:t>
            </a:r>
          </a:p>
          <a:p>
            <a:pPr algn="just"/>
            <a:r>
              <a:rPr lang="tr-TR" dirty="0">
                <a:solidFill>
                  <a:srgbClr val="7030A0"/>
                </a:solidFill>
              </a:rPr>
              <a:t>Planlama yapılırken beden eğitimi, rekreasyon ve spor tesisleri topluluğunun tamamı göz önünde bulundurulmalıdır.</a:t>
            </a:r>
          </a:p>
        </p:txBody>
      </p:sp>
    </p:spTree>
  </p:cSld>
  <p:clrMapOvr>
    <a:masterClrMapping/>
  </p:clrMapOvr>
  <p:transition spd="med">
    <p:wheel spokes="8"/>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sz="quarter" idx="1"/>
          </p:nvPr>
        </p:nvSpPr>
        <p:spPr>
          <a:xfrm>
            <a:off x="323528" y="476672"/>
            <a:ext cx="8496944" cy="6048672"/>
          </a:xfrm>
        </p:spPr>
        <p:txBody>
          <a:bodyPr>
            <a:normAutofit fontScale="92500"/>
          </a:bodyPr>
          <a:lstStyle/>
          <a:p>
            <a:r>
              <a:rPr lang="tr-TR" dirty="0"/>
              <a:t>Kulanım alanı 8 m²’den az olmamak üzere en az bir soyunma odası, bayan ve erkek sporcuların birlikte çalışacağı tesislerde en az iki soyunma odası bulunması, spor yapanlara yetecek kadar soyunma dolabı veya askılık bulunması, odaların aydınlatma ve havalandırma sisteminin bulunması, ısının 18 °C derecede olması ve hijyenik şartları taşıması,</a:t>
            </a:r>
          </a:p>
          <a:p>
            <a:r>
              <a:rPr lang="tr-TR" dirty="0"/>
              <a:t>Kullanım alanı 15 m²’den az olmamak üzere en az bir dinlenme salonu bulunması, dinlenme salonu zeminin halıfleks, parke ve benzeri maddelerle kaplanması, salonun ısısının, aydınlatılmasının ve havalandırılmasının yeterli seviyede olması,</a:t>
            </a:r>
          </a:p>
          <a:p>
            <a:r>
              <a:rPr lang="tr-TR" dirty="0"/>
              <a:t> Bayan ve erkek sporcuların birlikte spor yaptığı tesislerde en az iki duş ve iki tuvaletin soyunma odalarının içinde bulunması,</a:t>
            </a:r>
          </a:p>
          <a:p>
            <a:r>
              <a:rPr lang="tr-TR" dirty="0"/>
              <a:t> Tesiste çalışma yapıldığı sürece duşların sıcak suyunun bulunması,</a:t>
            </a:r>
          </a:p>
        </p:txBody>
      </p:sp>
    </p:spTree>
  </p:cSld>
  <p:clrMapOvr>
    <a:masterClrMapping/>
  </p:clrMapOvr>
  <p:transition spd="med">
    <p:wheel spokes="8"/>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51520" y="332656"/>
            <a:ext cx="8712968" cy="6001643"/>
          </a:xfrm>
          <a:prstGeom prst="rect">
            <a:avLst/>
          </a:prstGeom>
        </p:spPr>
        <p:txBody>
          <a:bodyPr wrap="square">
            <a:spAutoFit/>
          </a:bodyPr>
          <a:lstStyle/>
          <a:p>
            <a:pPr algn="just">
              <a:buFont typeface="Wingdings" pitchFamily="2" charset="2"/>
              <a:buChar char="q"/>
            </a:pPr>
            <a:r>
              <a:rPr lang="tr-TR" sz="2400" dirty="0">
                <a:solidFill>
                  <a:srgbClr val="7030A0"/>
                </a:solidFill>
              </a:rPr>
              <a:t>Tesis planlaması yerel çevrenin korunması faktörünü hesaba katmalıdır (trafik; ses; ışık; itfaiye, polis, ulaşım ve acil yardım gibi kamu hizmetleri). </a:t>
            </a:r>
          </a:p>
          <a:p>
            <a:pPr algn="just">
              <a:buFont typeface="Wingdings" pitchFamily="2" charset="2"/>
              <a:buChar char="q"/>
            </a:pPr>
            <a:r>
              <a:rPr lang="tr-TR" sz="2400" dirty="0">
                <a:solidFill>
                  <a:srgbClr val="7030A0"/>
                </a:solidFill>
              </a:rPr>
              <a:t>Tesisler kullanıcı grupları kadar çevrenin de sağlığının, rahatının ve güvenliğinin korunmasında önemli olan yasal düzenleme ve standartlara uygun şekilde planlanmalıdır.</a:t>
            </a:r>
          </a:p>
          <a:p>
            <a:pPr algn="just">
              <a:buFont typeface="Wingdings" pitchFamily="2" charset="2"/>
              <a:buChar char="q"/>
            </a:pPr>
            <a:r>
              <a:rPr lang="tr-TR" sz="2400" dirty="0">
                <a:solidFill>
                  <a:srgbClr val="7030A0"/>
                </a:solidFill>
              </a:rPr>
              <a:t>Tesisler, engelliler dahil herkesin kolayca erişebileceği ve tesis sınırları içerisinde güvende olacağı şekilde planlanmalıdır.</a:t>
            </a:r>
          </a:p>
          <a:p>
            <a:pPr algn="just">
              <a:buFont typeface="Wingdings" pitchFamily="2" charset="2"/>
              <a:buChar char="q"/>
            </a:pPr>
            <a:r>
              <a:rPr lang="tr-TR" sz="2400" dirty="0">
                <a:solidFill>
                  <a:srgbClr val="7030A0"/>
                </a:solidFill>
              </a:rPr>
              <a:t>Tesis planlaması, değişen toplumun gereksinimlerinin karşılanabilmesi için uyarlanabilirlik, değiştirilebilirlik, ve genişletilebilirlik özelliklerini taşıyacak nitelikte, uzun vadeli olarak yapılmalıdır.</a:t>
            </a:r>
          </a:p>
          <a:p>
            <a:pPr algn="just">
              <a:buFont typeface="Wingdings" pitchFamily="2" charset="2"/>
              <a:buChar char="q"/>
            </a:pPr>
            <a:r>
              <a:rPr lang="tr-TR" sz="2400" dirty="0">
                <a:solidFill>
                  <a:srgbClr val="7030A0"/>
                </a:solidFill>
              </a:rPr>
              <a:t>Tesisler sağlıklı bir çevre yaratılması açısından önemlidir. Tesislerin planlanmasında çok sayıda ve güvenli oyun alanlarına yer verilmesine, sağlık donatımına, ısıtma, havalandırma, aydınlatma ve temizlik koşullarına özen gösterilmelidir.</a:t>
            </a:r>
          </a:p>
        </p:txBody>
      </p:sp>
    </p:spTree>
  </p:cSld>
  <p:clrMapOvr>
    <a:masterClrMapping/>
  </p:clrMapOvr>
  <p:transition spd="med">
    <p:wheel spokes="8"/>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712968" cy="1143000"/>
          </a:xfrm>
        </p:spPr>
        <p:txBody>
          <a:bodyPr>
            <a:normAutofit/>
          </a:bodyPr>
          <a:lstStyle/>
          <a:p>
            <a:r>
              <a:rPr lang="tr-TR" sz="2800" dirty="0"/>
              <a:t>Spor tesislerinin yapımında ise aşağıdaki esaslar göz önünde bulundurulur:</a:t>
            </a:r>
          </a:p>
        </p:txBody>
      </p:sp>
      <p:sp>
        <p:nvSpPr>
          <p:cNvPr id="3" name="2 İçerik Yer Tutucusu"/>
          <p:cNvSpPr>
            <a:spLocks noGrp="1"/>
          </p:cNvSpPr>
          <p:nvPr>
            <p:ph sz="quarter" idx="1"/>
          </p:nvPr>
        </p:nvSpPr>
        <p:spPr>
          <a:xfrm>
            <a:off x="323528" y="1447800"/>
            <a:ext cx="8640960" cy="5149552"/>
          </a:xfrm>
        </p:spPr>
        <p:txBody>
          <a:bodyPr>
            <a:normAutofit fontScale="92500" lnSpcReduction="10000"/>
          </a:bodyPr>
          <a:lstStyle/>
          <a:p>
            <a:pPr algn="just"/>
            <a:r>
              <a:rPr lang="tr-TR" dirty="0">
                <a:solidFill>
                  <a:srgbClr val="7030A0"/>
                </a:solidFill>
              </a:rPr>
              <a:t>Yalnız özel bir spor dalına hitap eden bir tesis ancak o spor dalının faaliyet gösterdiği ya da o spor dalı için büyük bir potansiyelin bulunduğu bölgede kurulur.</a:t>
            </a:r>
          </a:p>
          <a:p>
            <a:pPr algn="just"/>
            <a:r>
              <a:rPr lang="tr-TR" dirty="0">
                <a:solidFill>
                  <a:srgbClr val="7030A0"/>
                </a:solidFill>
              </a:rPr>
              <a:t>Tesislerin dizaynında, kapasitesinin tespitinde ve programlanmasında yerel gereksinimler, kullanma ve seyirci kapasitesi gibi faktörler kesinlikle göz önünde bulundurulur.</a:t>
            </a:r>
          </a:p>
          <a:p>
            <a:pPr algn="just"/>
            <a:r>
              <a:rPr lang="tr-TR" dirty="0">
                <a:solidFill>
                  <a:srgbClr val="7030A0"/>
                </a:solidFill>
              </a:rPr>
              <a:t>Antrenman tesislerinde ya da seyirci potansiyeli bulunmayan yerlerde tesise seyirci tribünü yapmaya gerek yoktur.</a:t>
            </a:r>
          </a:p>
          <a:p>
            <a:pPr algn="just"/>
            <a:r>
              <a:rPr lang="tr-TR" dirty="0">
                <a:solidFill>
                  <a:srgbClr val="7030A0"/>
                </a:solidFill>
              </a:rPr>
              <a:t>Uluslararası ve milli yarışmaların yapıldığı ana merkezlerde spor salonu ve sair tesislerde kesinlikle uluslararası normlar aranır. Bu gibi tesisler mümkün olduğu kadar çok amaçlı dizayn edilir.</a:t>
            </a:r>
          </a:p>
          <a:p>
            <a:pPr algn="just"/>
            <a:r>
              <a:rPr lang="tr-TR" dirty="0">
                <a:solidFill>
                  <a:srgbClr val="7030A0"/>
                </a:solidFill>
              </a:rPr>
              <a:t>Yapılacak tesislerde dayanıklılık, kolay bakım ve temizleme, en az personel kullanma yollarına gidilir.</a:t>
            </a:r>
          </a:p>
        </p:txBody>
      </p:sp>
    </p:spTree>
  </p:cSld>
  <p:clrMapOvr>
    <a:masterClrMapping/>
  </p:clrMapOvr>
  <p:transition spd="med">
    <p:wheel spokes="8"/>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712968" cy="1143000"/>
          </a:xfrm>
        </p:spPr>
        <p:txBody>
          <a:bodyPr>
            <a:noAutofit/>
          </a:bodyPr>
          <a:lstStyle/>
          <a:p>
            <a:r>
              <a:rPr lang="tr-TR" sz="2800" b="1" dirty="0"/>
              <a:t>SPOR TESİS İŞLETMELERİNDE KURULUŞ YERİNİN BELİRLENMESİ</a:t>
            </a:r>
            <a:endParaRPr lang="tr-TR" sz="2800" dirty="0"/>
          </a:p>
        </p:txBody>
      </p:sp>
      <p:sp>
        <p:nvSpPr>
          <p:cNvPr id="3" name="2 İçerik Yer Tutucusu"/>
          <p:cNvSpPr>
            <a:spLocks noGrp="1"/>
          </p:cNvSpPr>
          <p:nvPr>
            <p:ph sz="quarter" idx="1"/>
          </p:nvPr>
        </p:nvSpPr>
        <p:spPr>
          <a:xfrm>
            <a:off x="323528" y="1447800"/>
            <a:ext cx="8568952" cy="5149552"/>
          </a:xfrm>
        </p:spPr>
        <p:txBody>
          <a:bodyPr>
            <a:normAutofit fontScale="92500" lnSpcReduction="10000"/>
          </a:bodyPr>
          <a:lstStyle/>
          <a:p>
            <a:pPr algn="just"/>
            <a:r>
              <a:rPr lang="tr-TR" dirty="0">
                <a:solidFill>
                  <a:srgbClr val="7030A0"/>
                </a:solidFill>
              </a:rPr>
              <a:t>Kuruluş yeri seçimiyle ilgili genel ilkeleri aşağıdaki biçimde özetlemek mümkündür:</a:t>
            </a:r>
          </a:p>
          <a:p>
            <a:pPr algn="just">
              <a:buFont typeface="Wingdings" pitchFamily="2" charset="2"/>
              <a:buChar char="Ø"/>
            </a:pPr>
            <a:r>
              <a:rPr lang="tr-TR" dirty="0">
                <a:solidFill>
                  <a:srgbClr val="7030A0"/>
                </a:solidFill>
              </a:rPr>
              <a:t>Kuruluş yeri ile ilgili bilgiler objektif ve bilimsel ölçütlere göre tespit edilmelidir.</a:t>
            </a:r>
          </a:p>
          <a:p>
            <a:pPr algn="just">
              <a:buFont typeface="Wingdings" pitchFamily="2" charset="2"/>
              <a:buChar char="Ø"/>
            </a:pPr>
            <a:r>
              <a:rPr lang="tr-TR" dirty="0">
                <a:solidFill>
                  <a:srgbClr val="7030A0"/>
                </a:solidFill>
              </a:rPr>
              <a:t>Seçilecek yerin işletmenin faaliyetlerine yapacağı etkiler ve sağlayacağı katkılar ayrıntılarıyla ortaya konmalıdır.</a:t>
            </a:r>
          </a:p>
          <a:p>
            <a:pPr algn="just">
              <a:buFont typeface="Wingdings" pitchFamily="2" charset="2"/>
              <a:buChar char="Ø"/>
            </a:pPr>
            <a:r>
              <a:rPr lang="tr-TR" dirty="0">
                <a:solidFill>
                  <a:srgbClr val="7030A0"/>
                </a:solidFill>
              </a:rPr>
              <a:t>Yer seçimi ile ilgili çalışmaların belirli aşamaları birbirine karıştırılmamalıdır.</a:t>
            </a:r>
          </a:p>
          <a:p>
            <a:pPr algn="just">
              <a:buFont typeface="Wingdings" pitchFamily="2" charset="2"/>
              <a:buChar char="Ø"/>
            </a:pPr>
            <a:r>
              <a:rPr lang="tr-TR" dirty="0">
                <a:solidFill>
                  <a:srgbClr val="7030A0"/>
                </a:solidFill>
              </a:rPr>
              <a:t>Bilgi ve deneyimleriyle yararlı olacak uzman kişi ve kuruluşlardan kuruluş yeri seçiminin her aşamasında en üst düzeyde faydalanılmalıdır.</a:t>
            </a:r>
          </a:p>
          <a:p>
            <a:pPr algn="just">
              <a:buFont typeface="Wingdings" pitchFamily="2" charset="2"/>
              <a:buChar char="Ø"/>
            </a:pPr>
            <a:r>
              <a:rPr lang="tr-TR" dirty="0">
                <a:solidFill>
                  <a:srgbClr val="7030A0"/>
                </a:solidFill>
              </a:rPr>
              <a:t>Kuruluş yeri ile ilgili karar aceleye getirilmemeli, seçenekler hakkında olabildiğince geniş ve kesin bilgilere ulaşılarak çalışma sonuçlarının güvenilirliği test edilmelidir.</a:t>
            </a:r>
          </a:p>
        </p:txBody>
      </p:sp>
    </p:spTree>
  </p:cSld>
  <p:clrMapOvr>
    <a:masterClrMapping/>
  </p:clrMapOvr>
  <p:transition spd="med">
    <p:wheel spokes="8"/>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476672"/>
            <a:ext cx="8640960" cy="6048672"/>
          </a:xfrm>
        </p:spPr>
        <p:txBody>
          <a:bodyPr>
            <a:normAutofit lnSpcReduction="10000"/>
          </a:bodyPr>
          <a:lstStyle/>
          <a:p>
            <a:pPr algn="just"/>
            <a:r>
              <a:rPr lang="tr-TR" dirty="0">
                <a:solidFill>
                  <a:srgbClr val="7030A0"/>
                </a:solidFill>
              </a:rPr>
              <a:t>Kuruluş yerinin seçilmesinde temel kriter, işletme giderinin en düşük, işletme gelirlerinin en yüksek düzeyde gerçekleşmesi demektir. </a:t>
            </a:r>
          </a:p>
          <a:p>
            <a:pPr algn="just"/>
            <a:r>
              <a:rPr lang="tr-TR" dirty="0">
                <a:solidFill>
                  <a:srgbClr val="7030A0"/>
                </a:solidFill>
              </a:rPr>
              <a:t>Optimum kuruluş yeri, toplam üretim masraflarının en düşük olduğu yer olarak düşünülebilir. </a:t>
            </a:r>
          </a:p>
          <a:p>
            <a:pPr algn="just"/>
            <a:r>
              <a:rPr lang="tr-TR" dirty="0">
                <a:solidFill>
                  <a:srgbClr val="7030A0"/>
                </a:solidFill>
              </a:rPr>
              <a:t>Üretim yapmak üzere yatırıma karar veren bir müteşebbis, neyi, nasıl ve kaça üreteceğine karar verirken, kuşkusuz üretim yapacağı yeri de kararlaştırmalıdır. Bunun için de şu üç etkinlik ölçüsünü göz önüne almalıdır :</a:t>
            </a:r>
          </a:p>
          <a:p>
            <a:pPr algn="just">
              <a:buNone/>
            </a:pPr>
            <a:r>
              <a:rPr lang="tr-TR" dirty="0">
                <a:solidFill>
                  <a:srgbClr val="FF0000"/>
                </a:solidFill>
              </a:rPr>
              <a:t>1.</a:t>
            </a:r>
            <a:r>
              <a:rPr lang="tr-TR" i="1" dirty="0">
                <a:solidFill>
                  <a:srgbClr val="FF0000"/>
                </a:solidFill>
              </a:rPr>
              <a:t>Verimlilik: </a:t>
            </a:r>
            <a:r>
              <a:rPr lang="tr-TR" i="1" dirty="0">
                <a:solidFill>
                  <a:srgbClr val="7030A0"/>
                </a:solidFill>
              </a:rPr>
              <a:t>İşletmenin üretim miktarı bakımından verimliliğini gösterir.</a:t>
            </a:r>
          </a:p>
          <a:p>
            <a:pPr algn="just">
              <a:buNone/>
            </a:pPr>
            <a:r>
              <a:rPr lang="tr-TR" dirty="0">
                <a:solidFill>
                  <a:srgbClr val="FF0000"/>
                </a:solidFill>
              </a:rPr>
              <a:t>2.</a:t>
            </a:r>
            <a:r>
              <a:rPr lang="tr-TR" i="1" dirty="0">
                <a:solidFill>
                  <a:srgbClr val="FF0000"/>
                </a:solidFill>
              </a:rPr>
              <a:t>İktisadilik:</a:t>
            </a:r>
            <a:r>
              <a:rPr lang="tr-TR" i="1" dirty="0">
                <a:solidFill>
                  <a:srgbClr val="7030A0"/>
                </a:solidFill>
              </a:rPr>
              <a:t> Bir birim malın üretimi için gerekli maliyet düzeyini belirler.</a:t>
            </a:r>
          </a:p>
          <a:p>
            <a:pPr algn="just">
              <a:buNone/>
            </a:pPr>
            <a:r>
              <a:rPr lang="tr-TR" dirty="0">
                <a:solidFill>
                  <a:srgbClr val="FF0000"/>
                </a:solidFill>
              </a:rPr>
              <a:t>3.</a:t>
            </a:r>
            <a:r>
              <a:rPr lang="tr-TR" i="1" dirty="0">
                <a:solidFill>
                  <a:srgbClr val="FF0000"/>
                </a:solidFill>
              </a:rPr>
              <a:t>Karlılık: </a:t>
            </a:r>
            <a:r>
              <a:rPr lang="tr-TR" i="1" dirty="0">
                <a:solidFill>
                  <a:srgbClr val="7030A0"/>
                </a:solidFill>
              </a:rPr>
              <a:t>Belli bir dönem içinde işletmenin öz varlığındaki net artışların (kar) sermayeye oranı </a:t>
            </a:r>
            <a:r>
              <a:rPr lang="tr-TR" dirty="0">
                <a:solidFill>
                  <a:srgbClr val="7030A0"/>
                </a:solidFill>
              </a:rPr>
              <a:t>olarak tanımlanır.</a:t>
            </a:r>
          </a:p>
        </p:txBody>
      </p:sp>
    </p:spTree>
  </p:cSld>
  <p:clrMapOvr>
    <a:masterClrMapping/>
  </p:clrMapOvr>
  <p:transition spd="med">
    <p:wheel spokes="8"/>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143000"/>
          </a:xfrm>
        </p:spPr>
        <p:txBody>
          <a:bodyPr>
            <a:normAutofit/>
          </a:bodyPr>
          <a:lstStyle/>
          <a:p>
            <a:pPr algn="ctr"/>
            <a:r>
              <a:rPr lang="tr-TR" sz="2800" b="1" dirty="0"/>
              <a:t>SPOR TESİS İŞLETMELERİNDE KURULUŞ YERİNİ ETKİLEYEN FAKTÖRLER</a:t>
            </a:r>
            <a:endParaRPr lang="tr-TR" sz="2800" dirty="0"/>
          </a:p>
        </p:txBody>
      </p:sp>
      <p:sp>
        <p:nvSpPr>
          <p:cNvPr id="3" name="2 İçerik Yer Tutucusu"/>
          <p:cNvSpPr>
            <a:spLocks noGrp="1"/>
          </p:cNvSpPr>
          <p:nvPr>
            <p:ph sz="quarter" idx="1"/>
          </p:nvPr>
        </p:nvSpPr>
        <p:spPr>
          <a:xfrm>
            <a:off x="251520" y="1447800"/>
            <a:ext cx="8435280" cy="5077544"/>
          </a:xfrm>
        </p:spPr>
        <p:txBody>
          <a:bodyPr>
            <a:normAutofit/>
          </a:bodyPr>
          <a:lstStyle/>
          <a:p>
            <a:pPr>
              <a:buFont typeface="Wingdings" pitchFamily="2" charset="2"/>
              <a:buChar char="Ø"/>
            </a:pPr>
            <a:r>
              <a:rPr lang="tr-TR" sz="3600" dirty="0">
                <a:solidFill>
                  <a:srgbClr val="7030A0"/>
                </a:solidFill>
              </a:rPr>
              <a:t>Hammadde</a:t>
            </a:r>
          </a:p>
          <a:p>
            <a:pPr>
              <a:buFont typeface="Wingdings" pitchFamily="2" charset="2"/>
              <a:buChar char="Ø"/>
            </a:pPr>
            <a:r>
              <a:rPr lang="tr-TR" sz="3600" dirty="0">
                <a:solidFill>
                  <a:srgbClr val="7030A0"/>
                </a:solidFill>
              </a:rPr>
              <a:t>Pazar</a:t>
            </a:r>
          </a:p>
          <a:p>
            <a:pPr>
              <a:buFont typeface="Wingdings" pitchFamily="2" charset="2"/>
              <a:buChar char="Ø"/>
            </a:pPr>
            <a:r>
              <a:rPr lang="tr-TR" sz="3600" dirty="0">
                <a:solidFill>
                  <a:srgbClr val="7030A0"/>
                </a:solidFill>
              </a:rPr>
              <a:t>İşgücü</a:t>
            </a:r>
          </a:p>
          <a:p>
            <a:pPr>
              <a:buFont typeface="Wingdings" pitchFamily="2" charset="2"/>
              <a:buChar char="Ø"/>
            </a:pPr>
            <a:r>
              <a:rPr lang="tr-TR" sz="3600" dirty="0">
                <a:solidFill>
                  <a:srgbClr val="7030A0"/>
                </a:solidFill>
              </a:rPr>
              <a:t>Ulaşım</a:t>
            </a:r>
          </a:p>
          <a:p>
            <a:pPr>
              <a:buFont typeface="Wingdings" pitchFamily="2" charset="2"/>
              <a:buChar char="Ø"/>
            </a:pPr>
            <a:r>
              <a:rPr lang="tr-TR" sz="3600" dirty="0">
                <a:solidFill>
                  <a:srgbClr val="7030A0"/>
                </a:solidFill>
              </a:rPr>
              <a:t>Fiziki çevre</a:t>
            </a:r>
          </a:p>
          <a:p>
            <a:pPr>
              <a:buFont typeface="Wingdings" pitchFamily="2" charset="2"/>
              <a:buChar char="Ø"/>
            </a:pPr>
            <a:r>
              <a:rPr lang="tr-TR" sz="3600" dirty="0">
                <a:solidFill>
                  <a:srgbClr val="7030A0"/>
                </a:solidFill>
              </a:rPr>
              <a:t>Devlet Politikaları</a:t>
            </a:r>
          </a:p>
          <a:p>
            <a:pPr>
              <a:buFont typeface="Wingdings" pitchFamily="2" charset="2"/>
              <a:buChar char="Ø"/>
            </a:pPr>
            <a:r>
              <a:rPr lang="tr-TR" sz="3600" dirty="0">
                <a:solidFill>
                  <a:srgbClr val="7030A0"/>
                </a:solidFill>
              </a:rPr>
              <a:t>Diğer Faktörler</a:t>
            </a:r>
          </a:p>
        </p:txBody>
      </p:sp>
    </p:spTree>
  </p:cSld>
  <p:clrMapOvr>
    <a:masterClrMapping/>
  </p:clrMapOvr>
  <p:transition spd="med">
    <p:wheel spokes="8"/>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0"/>
            <a:ext cx="8784976" cy="836712"/>
          </a:xfrm>
        </p:spPr>
        <p:txBody>
          <a:bodyPr>
            <a:normAutofit/>
          </a:bodyPr>
          <a:lstStyle/>
          <a:p>
            <a:r>
              <a:rPr lang="tr-TR" sz="2400" b="1" dirty="0"/>
              <a:t>SPOR TESİS İŞLETMELERİNİN FAALİYETE GEÇMESİ</a:t>
            </a:r>
            <a:endParaRPr lang="tr-TR" sz="2400" dirty="0"/>
          </a:p>
        </p:txBody>
      </p:sp>
      <p:sp>
        <p:nvSpPr>
          <p:cNvPr id="3" name="2 İçerik Yer Tutucusu"/>
          <p:cNvSpPr>
            <a:spLocks noGrp="1"/>
          </p:cNvSpPr>
          <p:nvPr>
            <p:ph sz="quarter" idx="1"/>
          </p:nvPr>
        </p:nvSpPr>
        <p:spPr>
          <a:xfrm>
            <a:off x="251520" y="908720"/>
            <a:ext cx="8712968" cy="5688632"/>
          </a:xfrm>
        </p:spPr>
        <p:txBody>
          <a:bodyPr>
            <a:noAutofit/>
          </a:bodyPr>
          <a:lstStyle/>
          <a:p>
            <a:r>
              <a:rPr lang="tr-TR" sz="1800" dirty="0">
                <a:solidFill>
                  <a:srgbClr val="7030A0"/>
                </a:solidFill>
              </a:rPr>
              <a:t>Gerçek kişiler dilekçelerine yönetmeliğin 6., tüzel kişiler ise 7. maddesinde belirtilen belgeleri eklerler. </a:t>
            </a:r>
          </a:p>
          <a:p>
            <a:r>
              <a:rPr lang="tr-TR" sz="1800" dirty="0">
                <a:solidFill>
                  <a:srgbClr val="7030A0"/>
                </a:solidFill>
              </a:rPr>
              <a:t>Yönetmeliğin 6. maddesine göre gerçek kişilerden istenen belgeler aşağıdaki biçimdedir:</a:t>
            </a:r>
          </a:p>
          <a:p>
            <a:pPr>
              <a:buFont typeface="Wingdings" pitchFamily="2" charset="2"/>
              <a:buChar char="Ø"/>
            </a:pPr>
            <a:r>
              <a:rPr lang="es-ES" sz="1800" dirty="0">
                <a:solidFill>
                  <a:srgbClr val="7030A0"/>
                </a:solidFill>
              </a:rPr>
              <a:t>Tesisin adı ve adresi ile uygulanacak spor dallarını belirtir dilekçe</a:t>
            </a:r>
            <a:endParaRPr lang="tr-TR" sz="1800" dirty="0">
              <a:solidFill>
                <a:srgbClr val="7030A0"/>
              </a:solidFill>
            </a:endParaRPr>
          </a:p>
          <a:p>
            <a:pPr>
              <a:buFont typeface="Wingdings" pitchFamily="2" charset="2"/>
              <a:buChar char="Ø"/>
            </a:pPr>
            <a:r>
              <a:rPr lang="tr-TR" sz="1800" dirty="0">
                <a:solidFill>
                  <a:srgbClr val="7030A0"/>
                </a:solidFill>
              </a:rPr>
              <a:t>Tesis işletmecisinin nüfus cüzdanı örneği</a:t>
            </a:r>
          </a:p>
          <a:p>
            <a:pPr>
              <a:buFont typeface="Wingdings" pitchFamily="2" charset="2"/>
              <a:buChar char="Ø"/>
            </a:pPr>
            <a:r>
              <a:rPr lang="tr-TR" sz="1800" dirty="0">
                <a:solidFill>
                  <a:srgbClr val="7030A0"/>
                </a:solidFill>
              </a:rPr>
              <a:t>Tesis sahibi ya da vekâlet edecek olan tesis sorumlusunun açık adresi ile adli sicil kaydı</a:t>
            </a:r>
          </a:p>
          <a:p>
            <a:pPr>
              <a:buFont typeface="Wingdings" pitchFamily="2" charset="2"/>
              <a:buChar char="Ø"/>
            </a:pPr>
            <a:r>
              <a:rPr lang="tr-TR" sz="1800" dirty="0">
                <a:solidFill>
                  <a:srgbClr val="7030A0"/>
                </a:solidFill>
              </a:rPr>
              <a:t>İkametgâh belgesi</a:t>
            </a:r>
          </a:p>
          <a:p>
            <a:pPr>
              <a:buFont typeface="Wingdings" pitchFamily="2" charset="2"/>
              <a:buChar char="Ø"/>
            </a:pPr>
            <a:r>
              <a:rPr lang="tr-TR" sz="1800" dirty="0">
                <a:solidFill>
                  <a:srgbClr val="7030A0"/>
                </a:solidFill>
              </a:rPr>
              <a:t>Üç adet vesikalık fotoğraf</a:t>
            </a:r>
          </a:p>
          <a:p>
            <a:pPr>
              <a:buFont typeface="Wingdings" pitchFamily="2" charset="2"/>
              <a:buChar char="Ø"/>
            </a:pPr>
            <a:r>
              <a:rPr lang="tr-TR" sz="1800" dirty="0">
                <a:solidFill>
                  <a:srgbClr val="7030A0"/>
                </a:solidFill>
              </a:rPr>
              <a:t>Faaliyette bulunulacak her spor dalının çalıştırıcısına ait antrenör belgesi ve belge sahibi antrenörle yapılan bir yıllık sözleşmenin noterden tasdikli sureti</a:t>
            </a:r>
          </a:p>
          <a:p>
            <a:pPr>
              <a:buFont typeface="Wingdings" pitchFamily="2" charset="2"/>
              <a:buChar char="Ø"/>
            </a:pPr>
            <a:r>
              <a:rPr lang="tr-TR" sz="1800" dirty="0">
                <a:solidFill>
                  <a:srgbClr val="7030A0"/>
                </a:solidFill>
              </a:rPr>
              <a:t>Ticaret Odasına kayıt belgesi, Esnaf ve Sanatkârlar Kooperatifine kayıtlı olanlara oda tarafından verilecek belge</a:t>
            </a:r>
          </a:p>
          <a:p>
            <a:pPr>
              <a:buFont typeface="Wingdings" pitchFamily="2" charset="2"/>
              <a:buChar char="Ø"/>
            </a:pPr>
            <a:r>
              <a:rPr lang="tr-TR" sz="1800" dirty="0">
                <a:solidFill>
                  <a:srgbClr val="7030A0"/>
                </a:solidFill>
              </a:rPr>
              <a:t>Tesisin onaylı 1/100 ölçekli planı</a:t>
            </a:r>
          </a:p>
          <a:p>
            <a:pPr>
              <a:buFont typeface="Wingdings" pitchFamily="2" charset="2"/>
              <a:buChar char="Ø"/>
            </a:pPr>
            <a:r>
              <a:rPr lang="tr-TR" sz="1800" dirty="0">
                <a:solidFill>
                  <a:srgbClr val="7030A0"/>
                </a:solidFill>
              </a:rPr>
              <a:t>Belediyelerce verilecek işyeri açma izin belgesi, itfaiye raporu, illerde il sağlık müdürlüğü, ilçelerde ilçe sağlık müdürlüğü raporu ve mahallin güvenlik teşkilatınca verilecek izin belgesi</a:t>
            </a:r>
          </a:p>
          <a:p>
            <a:pPr>
              <a:buFont typeface="Wingdings" pitchFamily="2" charset="2"/>
              <a:buChar char="Ø"/>
            </a:pPr>
            <a:r>
              <a:rPr lang="tr-TR" sz="1800" dirty="0">
                <a:solidFill>
                  <a:srgbClr val="7030A0"/>
                </a:solidFill>
              </a:rPr>
              <a:t>Faaliyette bulunulacak spor dalları federasyonlarınca düzenlenecek yeterlilik belgesi</a:t>
            </a:r>
          </a:p>
          <a:p>
            <a:pPr>
              <a:buNone/>
            </a:pPr>
            <a:endParaRPr lang="tr-TR" sz="1800" dirty="0"/>
          </a:p>
        </p:txBody>
      </p:sp>
    </p:spTree>
  </p:cSld>
  <p:clrMapOvr>
    <a:masterClrMapping/>
  </p:clrMapOvr>
  <p:transition spd="med">
    <p:wheel spokes="8"/>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260648"/>
            <a:ext cx="8435280" cy="6336704"/>
          </a:xfrm>
        </p:spPr>
        <p:txBody>
          <a:bodyPr>
            <a:normAutofit fontScale="92500" lnSpcReduction="20000"/>
          </a:bodyPr>
          <a:lstStyle/>
          <a:p>
            <a:r>
              <a:rPr lang="tr-TR" dirty="0">
                <a:solidFill>
                  <a:srgbClr val="7030A0"/>
                </a:solidFill>
              </a:rPr>
              <a:t>Yönetmeliğin 7. maddesine göre tüzel kişilerden istenen belgeler ise şunlardır:</a:t>
            </a:r>
          </a:p>
          <a:p>
            <a:pPr>
              <a:buFont typeface="Wingdings" pitchFamily="2" charset="2"/>
              <a:buChar char="Ø"/>
            </a:pPr>
            <a:r>
              <a:rPr lang="tr-TR" dirty="0">
                <a:solidFill>
                  <a:srgbClr val="7030A0"/>
                </a:solidFill>
              </a:rPr>
              <a:t>Kuruluşun, tesisin adı ve adresi ile uygulanacak spor dallarını belirtir dilekçe</a:t>
            </a:r>
          </a:p>
          <a:p>
            <a:pPr>
              <a:buFont typeface="Wingdings" pitchFamily="2" charset="2"/>
              <a:buChar char="Ø"/>
            </a:pPr>
            <a:r>
              <a:rPr lang="tr-TR" dirty="0">
                <a:solidFill>
                  <a:srgbClr val="7030A0"/>
                </a:solidFill>
              </a:rPr>
              <a:t>Tesis sorumlusu ya da vekâlet edecek olan tesis amirinin açık adresi ve adli sicil kaydı</a:t>
            </a:r>
          </a:p>
          <a:p>
            <a:pPr>
              <a:buFont typeface="Wingdings" pitchFamily="2" charset="2"/>
              <a:buChar char="Ø"/>
            </a:pPr>
            <a:r>
              <a:rPr lang="tr-TR" dirty="0">
                <a:solidFill>
                  <a:srgbClr val="7030A0"/>
                </a:solidFill>
              </a:rPr>
              <a:t>Faaliyette bulunulacak her spor dalının antrenör belgesi ve belge sahibi antrenörle yapılan bir yıllık sözleşmenin noterden tasdikli sureti</a:t>
            </a:r>
          </a:p>
          <a:p>
            <a:pPr>
              <a:buFont typeface="Wingdings" pitchFamily="2" charset="2"/>
              <a:buChar char="Ø"/>
            </a:pPr>
            <a:r>
              <a:rPr lang="tr-TR" dirty="0">
                <a:solidFill>
                  <a:srgbClr val="7030A0"/>
                </a:solidFill>
              </a:rPr>
              <a:t>Tesisin tasdikli 1/100 ölçekli planı</a:t>
            </a:r>
          </a:p>
          <a:p>
            <a:pPr>
              <a:buFont typeface="Wingdings" pitchFamily="2" charset="2"/>
              <a:buChar char="Ø"/>
            </a:pPr>
            <a:r>
              <a:rPr lang="tr-TR" dirty="0">
                <a:solidFill>
                  <a:srgbClr val="7030A0"/>
                </a:solidFill>
              </a:rPr>
              <a:t>Belediyelerce verilecek işyeri açma izin belgesi, itfaiye raporu, il sağlık müdürlüğü raporu ve il emniyet müdürlüğünce verilecek izin belgesi</a:t>
            </a:r>
          </a:p>
          <a:p>
            <a:pPr>
              <a:buFont typeface="Wingdings" pitchFamily="2" charset="2"/>
              <a:buChar char="Ø"/>
            </a:pPr>
            <a:r>
              <a:rPr lang="tr-TR" dirty="0">
                <a:solidFill>
                  <a:srgbClr val="7030A0"/>
                </a:solidFill>
              </a:rPr>
              <a:t>Faaliyette bulunulacak spor dalları federasyonlarınca düzenlenecek yeterlilik belgesi</a:t>
            </a:r>
          </a:p>
          <a:p>
            <a:pPr>
              <a:buFont typeface="Wingdings" pitchFamily="2" charset="2"/>
              <a:buChar char="Ø"/>
            </a:pPr>
            <a:r>
              <a:rPr lang="tr-TR" dirty="0">
                <a:solidFill>
                  <a:srgbClr val="7030A0"/>
                </a:solidFill>
              </a:rPr>
              <a:t>Tesis açmak isteyen tüzel kişilerden; şirket ana sözleşmesi, dernek tüzüğü yada vakıf senedinin yayınlandığı gazetenin bir nüshası</a:t>
            </a:r>
          </a:p>
        </p:txBody>
      </p:sp>
    </p:spTree>
  </p:cSld>
  <p:clrMapOvr>
    <a:masterClrMapping/>
  </p:clrMapOvr>
  <p:transition spd="med">
    <p:wheel spokes="8"/>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188640"/>
            <a:ext cx="8712968" cy="6336704"/>
          </a:xfrm>
        </p:spPr>
        <p:txBody>
          <a:bodyPr>
            <a:normAutofit fontScale="92500" lnSpcReduction="10000"/>
          </a:bodyPr>
          <a:lstStyle/>
          <a:p>
            <a:pPr algn="just"/>
            <a:r>
              <a:rPr lang="tr-TR" dirty="0">
                <a:solidFill>
                  <a:srgbClr val="7030A0"/>
                </a:solidFill>
              </a:rPr>
              <a:t>Gerçek ve tüzel kişilerin gerekli belgeleri il başkanlığına vermelerinin ardından tesisin hizmete açılması için bir komisyon tarafından yerinde tetkik edilerek bir tutanak düzenlenir. </a:t>
            </a:r>
          </a:p>
          <a:p>
            <a:pPr algn="just"/>
            <a:r>
              <a:rPr lang="tr-TR" dirty="0">
                <a:solidFill>
                  <a:srgbClr val="7030A0"/>
                </a:solidFill>
              </a:rPr>
              <a:t>Tesisin Yönetmelik hükümlerine uygun görülmesi halinde başvuru sahibinden alınan belgeler en az 4 dosya olarak hazırlanır.</a:t>
            </a:r>
          </a:p>
          <a:p>
            <a:pPr algn="just"/>
            <a:r>
              <a:rPr lang="tr-TR" dirty="0">
                <a:solidFill>
                  <a:srgbClr val="7030A0"/>
                </a:solidFill>
              </a:rPr>
              <a:t>Yeterlilik belgesi, düzenlendikten sonra il başkanlığının onayına sunulur. Açılacak tesisin özelliği ve ilin gelişmişlik düzeyi göz önüne alınarak; Genel Müdürlükçe tespit edilen tescil ücreti tesis sahibinden tahsil edilir.</a:t>
            </a:r>
          </a:p>
          <a:p>
            <a:pPr algn="just"/>
            <a:r>
              <a:rPr lang="tr-TR" dirty="0">
                <a:solidFill>
                  <a:srgbClr val="7030A0"/>
                </a:solidFill>
              </a:rPr>
              <a:t>Birden fazla spor dalında faaliyette bulunmak için başvuran ve gerekli şartları yerine getirenler faaliyette bulunacağı her spor dalı için ilgili federasyonlardan ayrı ayrı yeterlilik belgesi alır ve her spor dalı için ayrı ücret öderler.</a:t>
            </a:r>
          </a:p>
          <a:p>
            <a:pPr algn="just"/>
            <a:r>
              <a:rPr lang="tr-TR" dirty="0">
                <a:solidFill>
                  <a:srgbClr val="7030A0"/>
                </a:solidFill>
              </a:rPr>
              <a:t>Hazırlanan dosyalardan biri il emniyet müdürlüğüne, biri gençlik ve spor il başkanlığına, biri ilgili federasyona, birden fazla spor yapılan tesislerde ilgili federasyonlara, biri de tesiste kalacak şekilde dağıtımı yapılır.</a:t>
            </a:r>
          </a:p>
        </p:txBody>
      </p:sp>
    </p:spTree>
  </p:cSld>
  <p:clrMapOvr>
    <a:masterClrMapping/>
  </p:clrMapOvr>
  <p:transition spd="med">
    <p:wheel spokes="8"/>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74638"/>
            <a:ext cx="8363272" cy="1143000"/>
          </a:xfrm>
        </p:spPr>
        <p:txBody>
          <a:bodyPr>
            <a:normAutofit fontScale="90000"/>
          </a:bodyPr>
          <a:lstStyle/>
          <a:p>
            <a:r>
              <a:rPr lang="tr-TR" b="1" dirty="0"/>
              <a:t>İŞ PLANI VE İŞ PLANI HAZIRLAMA</a:t>
            </a:r>
            <a:endParaRPr lang="tr-TR" dirty="0"/>
          </a:p>
        </p:txBody>
      </p:sp>
      <p:sp>
        <p:nvSpPr>
          <p:cNvPr id="3" name="2 İçerik Yer Tutucusu"/>
          <p:cNvSpPr>
            <a:spLocks noGrp="1"/>
          </p:cNvSpPr>
          <p:nvPr>
            <p:ph sz="quarter" idx="1"/>
          </p:nvPr>
        </p:nvSpPr>
        <p:spPr>
          <a:xfrm>
            <a:off x="251520" y="1447800"/>
            <a:ext cx="8435280" cy="5149552"/>
          </a:xfrm>
        </p:spPr>
        <p:txBody>
          <a:bodyPr/>
          <a:lstStyle/>
          <a:p>
            <a:r>
              <a:rPr lang="tr-TR" dirty="0">
                <a:solidFill>
                  <a:srgbClr val="7030A0"/>
                </a:solidFill>
              </a:rPr>
              <a:t>Spor tesis işletmesi ile ilişkili bir iş fikrinin başarılı biçimde uygulamaya geçirilmesinde araştırma ve planlama çalışmaları oldukça önemlidir.</a:t>
            </a:r>
          </a:p>
          <a:p>
            <a:r>
              <a:rPr lang="tr-TR" dirty="0">
                <a:solidFill>
                  <a:srgbClr val="7030A0"/>
                </a:solidFill>
              </a:rPr>
              <a:t> Neyin, ne zaman, nasıl ve kim tarafından yapılacağının belirlenmesi uygulamada büyük fayda sağlar. </a:t>
            </a:r>
          </a:p>
          <a:p>
            <a:r>
              <a:rPr lang="tr-TR" dirty="0">
                <a:solidFill>
                  <a:srgbClr val="7030A0"/>
                </a:solidFill>
              </a:rPr>
              <a:t>İş planı, iş kurmadan önce bu sorulara cevap bulmak için gerekli araştırma ve planlama çalışmalarının yapılmasını sağlayan bir araçtır.</a:t>
            </a:r>
          </a:p>
          <a:p>
            <a:r>
              <a:rPr lang="tr-TR" dirty="0">
                <a:solidFill>
                  <a:srgbClr val="7030A0"/>
                </a:solidFill>
              </a:rPr>
              <a:t>İş planı, girişimcinin kurulu ya da kurmayı düşündüğü iş ve işletmesi ile ilgili düşüncelerinin, hedeflerinin, planlarının yer aldığı bir dokümandır.</a:t>
            </a:r>
          </a:p>
        </p:txBody>
      </p:sp>
    </p:spTree>
  </p:cSld>
  <p:clrMapOvr>
    <a:masterClrMapping/>
  </p:clrMapOvr>
  <p:transition spd="med">
    <p:wheel spokes="8"/>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74638"/>
            <a:ext cx="8424936" cy="1143000"/>
          </a:xfrm>
        </p:spPr>
        <p:txBody>
          <a:bodyPr>
            <a:normAutofit fontScale="90000"/>
          </a:bodyPr>
          <a:lstStyle/>
          <a:p>
            <a:r>
              <a:rPr lang="tr-TR" b="1" dirty="0">
                <a:solidFill>
                  <a:srgbClr val="7030A0"/>
                </a:solidFill>
              </a:rPr>
              <a:t>İŞ PLANINDA OLMASI GEREKENLER</a:t>
            </a:r>
            <a:endParaRPr lang="tr-TR" dirty="0"/>
          </a:p>
        </p:txBody>
      </p:sp>
      <p:sp>
        <p:nvSpPr>
          <p:cNvPr id="3" name="2 İçerik Yer Tutucusu"/>
          <p:cNvSpPr>
            <a:spLocks noGrp="1"/>
          </p:cNvSpPr>
          <p:nvPr>
            <p:ph sz="quarter" idx="1"/>
          </p:nvPr>
        </p:nvSpPr>
        <p:spPr>
          <a:xfrm>
            <a:off x="683568" y="1556792"/>
            <a:ext cx="7772400" cy="4968552"/>
          </a:xfrm>
        </p:spPr>
        <p:txBody>
          <a:bodyPr>
            <a:noAutofit/>
          </a:bodyPr>
          <a:lstStyle/>
          <a:p>
            <a:r>
              <a:rPr lang="tr-TR" sz="2800" b="1" dirty="0">
                <a:solidFill>
                  <a:srgbClr val="7030A0"/>
                </a:solidFill>
              </a:rPr>
              <a:t>Giriş</a:t>
            </a:r>
          </a:p>
          <a:p>
            <a:r>
              <a:rPr lang="tr-TR" sz="2800" b="1" dirty="0">
                <a:solidFill>
                  <a:srgbClr val="7030A0"/>
                </a:solidFill>
              </a:rPr>
              <a:t>İşletmenin Tanımı</a:t>
            </a:r>
          </a:p>
          <a:p>
            <a:r>
              <a:rPr lang="tr-TR" sz="2800" b="1" dirty="0">
                <a:solidFill>
                  <a:srgbClr val="7030A0"/>
                </a:solidFill>
              </a:rPr>
              <a:t>Pazarlama Planı</a:t>
            </a:r>
          </a:p>
          <a:p>
            <a:r>
              <a:rPr lang="tr-TR" sz="2800" b="1" dirty="0">
                <a:solidFill>
                  <a:srgbClr val="7030A0"/>
                </a:solidFill>
              </a:rPr>
              <a:t>Üretim Planı</a:t>
            </a:r>
          </a:p>
          <a:p>
            <a:r>
              <a:rPr lang="tr-TR" sz="2800" b="1" dirty="0">
                <a:solidFill>
                  <a:srgbClr val="7030A0"/>
                </a:solidFill>
              </a:rPr>
              <a:t>Yönetim Planı</a:t>
            </a:r>
          </a:p>
          <a:p>
            <a:r>
              <a:rPr lang="tr-TR" sz="2800" b="1" dirty="0">
                <a:solidFill>
                  <a:srgbClr val="7030A0"/>
                </a:solidFill>
              </a:rPr>
              <a:t>Finansal Plan</a:t>
            </a:r>
          </a:p>
          <a:p>
            <a:r>
              <a:rPr lang="tr-TR" sz="2800" b="1" dirty="0">
                <a:solidFill>
                  <a:srgbClr val="7030A0"/>
                </a:solidFill>
              </a:rPr>
              <a:t>Araştırma ve Geliştirme Bölümü</a:t>
            </a:r>
          </a:p>
          <a:p>
            <a:r>
              <a:rPr lang="tr-TR" sz="2800" b="1" dirty="0">
                <a:solidFill>
                  <a:srgbClr val="7030A0"/>
                </a:solidFill>
              </a:rPr>
              <a:t>Önemli Riskler Bölümü</a:t>
            </a:r>
          </a:p>
          <a:p>
            <a:r>
              <a:rPr lang="tr-TR" sz="2800" b="1" dirty="0">
                <a:solidFill>
                  <a:srgbClr val="7030A0"/>
                </a:solidFill>
              </a:rPr>
              <a:t>Zaman Tablosu Bölümü</a:t>
            </a:r>
          </a:p>
          <a:p>
            <a:r>
              <a:rPr lang="tr-TR" sz="2800" b="1" dirty="0">
                <a:solidFill>
                  <a:srgbClr val="7030A0"/>
                </a:solidFill>
              </a:rPr>
              <a:t>Ekler</a:t>
            </a:r>
          </a:p>
        </p:txBody>
      </p:sp>
    </p:spTree>
  </p:cSld>
  <p:clrMapOvr>
    <a:masterClrMapping/>
  </p:clrMapOvr>
  <p:transition spd="med">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sz="quarter" idx="1"/>
          </p:nvPr>
        </p:nvSpPr>
        <p:spPr>
          <a:xfrm>
            <a:off x="323528" y="332656"/>
            <a:ext cx="8496944" cy="6336704"/>
          </a:xfrm>
        </p:spPr>
        <p:txBody>
          <a:bodyPr>
            <a:normAutofit fontScale="92500"/>
          </a:bodyPr>
          <a:lstStyle/>
          <a:p>
            <a:r>
              <a:rPr lang="tr-TR" dirty="0"/>
              <a:t>Tesiste spor çalışmasının yapıldığı yerin ısısının 18 °C altına düşmemesi, çalışma alanının sporcu sayısına göre yeterli seviyede olması,</a:t>
            </a:r>
          </a:p>
          <a:p>
            <a:r>
              <a:rPr lang="tr-TR" dirty="0"/>
              <a:t> Tesis zemininin yapılan spor dallarının özelliğine göre tahta, parke, sunta, halıfleks ve benzeri malzemelerle kaplanmış olması, açık tesislerde yapılan spor dallarının özelliğine göre zeminin; ilgili federasyonlarca öngörülen çim, asfalt, beton ve buna benzer malzemelerle kaplanmış olması,</a:t>
            </a:r>
          </a:p>
          <a:p>
            <a:r>
              <a:rPr lang="tr-TR" dirty="0"/>
              <a:t>Tesiste yangın ve tabii afetlere karşı yangın söndürme ve benzeri aletlerin hazır bulundurulması,</a:t>
            </a:r>
          </a:p>
          <a:p>
            <a:r>
              <a:rPr lang="tr-TR" dirty="0"/>
              <a:t>Çalışma sırasında fiziki darbeleri önleyici tedbirleri sağlamak için çalışma alanında tehlike arz eden keskin kenarların sivri uçlarının darbeyi hafifletici yumuşak malzemelerle kaplanmış olması ve direk, sütun, hendek, çukur, toprak yığını, ağaç ve benzeri engellerin bulunmaması,</a:t>
            </a:r>
          </a:p>
        </p:txBody>
      </p:sp>
    </p:spTree>
  </p:cSld>
  <p:clrMapOvr>
    <a:masterClrMapping/>
  </p:clrMapOvr>
  <p:transition spd="med">
    <p:wheel spokes="8"/>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74638"/>
            <a:ext cx="8568952" cy="1143000"/>
          </a:xfrm>
        </p:spPr>
        <p:txBody>
          <a:bodyPr>
            <a:normAutofit fontScale="90000"/>
          </a:bodyPr>
          <a:lstStyle/>
          <a:p>
            <a:pPr algn="ctr"/>
            <a:r>
              <a:rPr lang="tr-TR" b="1" dirty="0"/>
              <a:t>SPOR TESİS İŞLETMECİLİĞİNDE</a:t>
            </a:r>
            <a:br>
              <a:rPr lang="tr-TR" b="1" dirty="0"/>
            </a:br>
            <a:r>
              <a:rPr lang="tr-TR" b="1" dirty="0"/>
              <a:t>YÖNETİM VE ORGANİZASYON</a:t>
            </a:r>
          </a:p>
        </p:txBody>
      </p:sp>
      <p:sp>
        <p:nvSpPr>
          <p:cNvPr id="3" name="2 İçerik Yer Tutucusu"/>
          <p:cNvSpPr>
            <a:spLocks noGrp="1"/>
          </p:cNvSpPr>
          <p:nvPr>
            <p:ph sz="quarter" idx="1"/>
          </p:nvPr>
        </p:nvSpPr>
        <p:spPr>
          <a:xfrm>
            <a:off x="395536" y="1447800"/>
            <a:ext cx="8424936" cy="5077544"/>
          </a:xfrm>
        </p:spPr>
        <p:txBody>
          <a:bodyPr/>
          <a:lstStyle/>
          <a:p>
            <a:pPr algn="just"/>
            <a:r>
              <a:rPr lang="tr-TR" dirty="0">
                <a:solidFill>
                  <a:srgbClr val="7030A0"/>
                </a:solidFill>
              </a:rPr>
              <a:t>Spor tesis işletmelerinde yönetim sürecini anlamanın en iyi yollarından biri, süreci meydana getiren temel fonksiyonların ele alınmasıdır.</a:t>
            </a:r>
          </a:p>
          <a:p>
            <a:pPr algn="just"/>
            <a:r>
              <a:rPr lang="tr-TR" dirty="0">
                <a:solidFill>
                  <a:srgbClr val="7030A0"/>
                </a:solidFill>
              </a:rPr>
              <a:t> Ancak öncelikle misyon, vizyon, amaç ve hedef kavramlarının açıklanması yönetim sürecinin anlaşılmasına fayda sağlayacaktır.</a:t>
            </a:r>
          </a:p>
          <a:p>
            <a:pPr algn="just"/>
            <a:r>
              <a:rPr lang="tr-TR" b="1" dirty="0">
                <a:solidFill>
                  <a:srgbClr val="7030A0"/>
                </a:solidFill>
              </a:rPr>
              <a:t>Misyon, kelime anlamı itibariyle, bir kişi ya da topluluğun üstlendiği özel görevdir. </a:t>
            </a:r>
          </a:p>
          <a:p>
            <a:pPr algn="just"/>
            <a:r>
              <a:rPr lang="tr-TR" dirty="0">
                <a:solidFill>
                  <a:srgbClr val="7030A0"/>
                </a:solidFill>
              </a:rPr>
              <a:t>Misyon, spor tesis işletmesinin niçin var olduğunu ve ne yapmak istediğini gösterir.</a:t>
            </a:r>
          </a:p>
        </p:txBody>
      </p:sp>
    </p:spTree>
  </p:cSld>
  <p:clrMapOvr>
    <a:masterClrMapping/>
  </p:clrMapOvr>
  <p:transition spd="med">
    <p:wheel spokes="8"/>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692696"/>
            <a:ext cx="8219256" cy="5832648"/>
          </a:xfrm>
        </p:spPr>
        <p:txBody>
          <a:bodyPr>
            <a:normAutofit/>
          </a:bodyPr>
          <a:lstStyle/>
          <a:p>
            <a:pPr algn="just"/>
            <a:r>
              <a:rPr lang="tr-TR" sz="2800" dirty="0">
                <a:solidFill>
                  <a:srgbClr val="7030A0"/>
                </a:solidFill>
              </a:rPr>
              <a:t>Vizyon, en yalın ifadeyle geleceği öngörme yeteneğidir.</a:t>
            </a:r>
          </a:p>
          <a:p>
            <a:pPr algn="just"/>
            <a:r>
              <a:rPr lang="tr-TR" sz="2800" dirty="0">
                <a:solidFill>
                  <a:srgbClr val="7030A0"/>
                </a:solidFill>
              </a:rPr>
              <a:t> Daha geniş bir ifade ile vizyon, mevcut gerçeklerle gelecekte arzulanan şartları birleştirerek, örgüt için ideal bir gelecek imajı yaratmaktır.</a:t>
            </a:r>
          </a:p>
          <a:p>
            <a:pPr algn="just"/>
            <a:r>
              <a:rPr lang="tr-TR" sz="2800" dirty="0">
                <a:solidFill>
                  <a:srgbClr val="7030A0"/>
                </a:solidFill>
              </a:rPr>
              <a:t>Örneğin; Eskişehir’de faaliyet gösteren bir spor merkezi için, 2009 yılında Eskişehir’de en fazla tercih edilen spor merkezi olma isteği merkezin vizyonunu oluşturabilir. Tüm bunların ışığı altında vizyon; peşine düşülen bir hayal, misyon ise; bu hayale kavuşmak için özelleştirilmiş ve başarılması gereken bir amaçtır.</a:t>
            </a:r>
          </a:p>
        </p:txBody>
      </p:sp>
    </p:spTree>
  </p:cSld>
  <p:clrMapOvr>
    <a:masterClrMapping/>
  </p:clrMapOvr>
  <p:transition spd="med">
    <p:wheel spokes="8"/>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2015-03-17 11-56-09 Ekran görüntüsü.png"/>
          <p:cNvPicPr>
            <a:picLocks noGrp="1" noChangeAspect="1"/>
          </p:cNvPicPr>
          <p:nvPr>
            <p:ph sz="quarter" idx="1"/>
          </p:nvPr>
        </p:nvPicPr>
        <p:blipFill>
          <a:blip r:embed="rId2" cstate="print"/>
          <a:stretch>
            <a:fillRect/>
          </a:stretch>
        </p:blipFill>
        <p:spPr>
          <a:xfrm>
            <a:off x="165136" y="332656"/>
            <a:ext cx="8799352" cy="5976664"/>
          </a:xfrm>
        </p:spPr>
      </p:pic>
    </p:spTree>
  </p:cSld>
  <p:clrMapOvr>
    <a:masterClrMapping/>
  </p:clrMapOvr>
  <p:transition spd="med">
    <p:wheel spokes="8"/>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892480" cy="1143000"/>
          </a:xfrm>
        </p:spPr>
        <p:txBody>
          <a:bodyPr>
            <a:normAutofit fontScale="90000"/>
          </a:bodyPr>
          <a:lstStyle/>
          <a:p>
            <a:pPr algn="ctr"/>
            <a:r>
              <a:rPr lang="tr-TR" b="1" dirty="0"/>
              <a:t>SPOR TESİS İŞLETMELERİNDE PLANLAMA</a:t>
            </a:r>
            <a:endParaRPr lang="tr-TR" dirty="0"/>
          </a:p>
        </p:txBody>
      </p:sp>
      <p:sp>
        <p:nvSpPr>
          <p:cNvPr id="3" name="2 İçerik Yer Tutucusu"/>
          <p:cNvSpPr>
            <a:spLocks noGrp="1"/>
          </p:cNvSpPr>
          <p:nvPr>
            <p:ph sz="quarter" idx="1"/>
          </p:nvPr>
        </p:nvSpPr>
        <p:spPr>
          <a:xfrm>
            <a:off x="395536" y="1447800"/>
            <a:ext cx="8424936" cy="4933528"/>
          </a:xfrm>
        </p:spPr>
        <p:txBody>
          <a:bodyPr/>
          <a:lstStyle/>
          <a:p>
            <a:pPr algn="just"/>
            <a:r>
              <a:rPr lang="tr-TR" dirty="0">
                <a:solidFill>
                  <a:srgbClr val="7030A0"/>
                </a:solidFill>
              </a:rPr>
              <a:t>Planlama, varılması tasarlanan hedeflerin belirlenmesi ve bu hedeflere giden yol, yöntem ve araçların önceden seçilmesi olarak tanımlanır. </a:t>
            </a:r>
          </a:p>
          <a:p>
            <a:pPr algn="just"/>
            <a:r>
              <a:rPr lang="tr-TR" dirty="0">
                <a:solidFill>
                  <a:srgbClr val="7030A0"/>
                </a:solidFill>
              </a:rPr>
              <a:t>En kısa anlatımla plan, bir amaca ulaşmak için izlenecek yolun önceden saptanmasıdır.</a:t>
            </a:r>
          </a:p>
          <a:p>
            <a:pPr algn="just"/>
            <a:r>
              <a:rPr lang="tr-TR" dirty="0">
                <a:solidFill>
                  <a:srgbClr val="7030A0"/>
                </a:solidFill>
              </a:rPr>
              <a:t>Planlama, geleceğe bakma ve olası seçenekleri saptama süreci yani geleceği düşünmedir. </a:t>
            </a:r>
          </a:p>
          <a:p>
            <a:pPr algn="just"/>
            <a:r>
              <a:rPr lang="tr-TR" dirty="0">
                <a:solidFill>
                  <a:srgbClr val="7030A0"/>
                </a:solidFill>
              </a:rPr>
              <a:t>Planlama süreci içerisinde neyin, neden, nasıl, nerede ve ne zaman yapılacağına karar verilirken, bütün bu çalışmalardan kimlerin sorumlu olacağı belirlenir.</a:t>
            </a:r>
          </a:p>
        </p:txBody>
      </p:sp>
    </p:spTree>
  </p:cSld>
  <p:clrMapOvr>
    <a:masterClrMapping/>
  </p:clrMapOvr>
  <p:transition spd="med">
    <p:wheel spokes="8"/>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a:xfrm>
            <a:off x="251520" y="1447800"/>
            <a:ext cx="8435280" cy="4789512"/>
          </a:xfrm>
        </p:spPr>
        <p:txBody>
          <a:bodyPr>
            <a:normAutofit fontScale="92500" lnSpcReduction="10000"/>
          </a:bodyPr>
          <a:lstStyle/>
          <a:p>
            <a:r>
              <a:rPr lang="tr-TR" sz="3200" dirty="0">
                <a:solidFill>
                  <a:srgbClr val="7030A0"/>
                </a:solidFill>
              </a:rPr>
              <a:t>Planlama sürecinin çeşitli özellikleri bulunmaktadır. Söz konusu özellikler şu şekilde özetlenebilmektedir:</a:t>
            </a:r>
            <a:endParaRPr lang="tr-TR" sz="3200" b="1" dirty="0">
              <a:solidFill>
                <a:srgbClr val="7030A0"/>
              </a:solidFill>
            </a:endParaRPr>
          </a:p>
          <a:p>
            <a:pPr>
              <a:buFont typeface="Wingdings" pitchFamily="2" charset="2"/>
              <a:buChar char="Ø"/>
            </a:pPr>
            <a:r>
              <a:rPr lang="tr-TR" sz="3200" b="1" dirty="0">
                <a:solidFill>
                  <a:srgbClr val="7030A0"/>
                </a:solidFill>
              </a:rPr>
              <a:t>Planlama, kaynakların verimli bir biçimde kullanılmasını sağlamaktadır. </a:t>
            </a:r>
          </a:p>
          <a:p>
            <a:pPr>
              <a:buFont typeface="Wingdings" pitchFamily="2" charset="2"/>
              <a:buChar char="Ø"/>
            </a:pPr>
            <a:r>
              <a:rPr lang="tr-TR" sz="3200" b="1" dirty="0">
                <a:solidFill>
                  <a:srgbClr val="7030A0"/>
                </a:solidFill>
              </a:rPr>
              <a:t>Planlama, bir seçim ve tercih sürecidir. </a:t>
            </a:r>
            <a:endParaRPr lang="tr-TR" sz="3200" dirty="0">
              <a:solidFill>
                <a:srgbClr val="7030A0"/>
              </a:solidFill>
            </a:endParaRPr>
          </a:p>
          <a:p>
            <a:pPr>
              <a:buFont typeface="Wingdings" pitchFamily="2" charset="2"/>
              <a:buChar char="Ø"/>
            </a:pPr>
            <a:r>
              <a:rPr lang="tr-TR" sz="3200" b="1" dirty="0">
                <a:solidFill>
                  <a:srgbClr val="7030A0"/>
                </a:solidFill>
              </a:rPr>
              <a:t>Planlama, bir karar sürecidir. </a:t>
            </a:r>
            <a:endParaRPr lang="tr-TR" sz="3200" dirty="0">
              <a:solidFill>
                <a:srgbClr val="7030A0"/>
              </a:solidFill>
            </a:endParaRPr>
          </a:p>
          <a:p>
            <a:pPr>
              <a:buFont typeface="Wingdings" pitchFamily="2" charset="2"/>
              <a:buChar char="Ø"/>
            </a:pPr>
            <a:r>
              <a:rPr lang="tr-TR" sz="3200" b="1" dirty="0">
                <a:solidFill>
                  <a:srgbClr val="7030A0"/>
                </a:solidFill>
              </a:rPr>
              <a:t>Planlama, geleceğe dönüktür. </a:t>
            </a:r>
            <a:endParaRPr lang="tr-TR" sz="3200" dirty="0">
              <a:solidFill>
                <a:srgbClr val="7030A0"/>
              </a:solidFill>
            </a:endParaRPr>
          </a:p>
          <a:p>
            <a:pPr>
              <a:buFont typeface="Wingdings" pitchFamily="2" charset="2"/>
              <a:buChar char="Ø"/>
            </a:pPr>
            <a:r>
              <a:rPr lang="tr-TR" sz="3200" b="1" dirty="0">
                <a:solidFill>
                  <a:srgbClr val="7030A0"/>
                </a:solidFill>
              </a:rPr>
              <a:t>Planlama, kapsamlı ve sürekli bir faaliyettir. </a:t>
            </a:r>
          </a:p>
          <a:p>
            <a:pPr>
              <a:buFont typeface="Wingdings" pitchFamily="2" charset="2"/>
              <a:buChar char="Ø"/>
            </a:pPr>
            <a:r>
              <a:rPr lang="tr-TR" sz="3200" b="1" dirty="0">
                <a:solidFill>
                  <a:srgbClr val="7030A0"/>
                </a:solidFill>
              </a:rPr>
              <a:t>Planlama, esnek ve dinamik bir süreçtir. </a:t>
            </a:r>
            <a:endParaRPr lang="tr-TR" sz="3200" dirty="0">
              <a:solidFill>
                <a:srgbClr val="7030A0"/>
              </a:solidFill>
            </a:endParaRPr>
          </a:p>
        </p:txBody>
      </p:sp>
    </p:spTree>
  </p:cSld>
  <p:clrMapOvr>
    <a:masterClrMapping/>
  </p:clrMapOvr>
  <p:transition spd="med">
    <p:wheel spokes="8"/>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1026" name="Picture 2" descr="C:\Users\Dell\YandexDisk\Ekran görüntüleri\2015-03-17 12-07-06 Ekran görüntüsü.png"/>
          <p:cNvPicPr>
            <a:picLocks noChangeAspect="1" noChangeArrowheads="1"/>
          </p:cNvPicPr>
          <p:nvPr/>
        </p:nvPicPr>
        <p:blipFill>
          <a:blip r:embed="rId2" cstate="print"/>
          <a:srcRect/>
          <a:stretch>
            <a:fillRect/>
          </a:stretch>
        </p:blipFill>
        <p:spPr bwMode="auto">
          <a:xfrm>
            <a:off x="126440" y="332656"/>
            <a:ext cx="8838048" cy="6120681"/>
          </a:xfrm>
          <a:prstGeom prst="rect">
            <a:avLst/>
          </a:prstGeom>
          <a:noFill/>
        </p:spPr>
      </p:pic>
    </p:spTree>
  </p:cSld>
  <p:clrMapOvr>
    <a:masterClrMapping/>
  </p:clrMapOvr>
  <p:transition spd="med">
    <p:wheel spokes="8"/>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74638"/>
            <a:ext cx="8291264" cy="1143000"/>
          </a:xfrm>
        </p:spPr>
        <p:txBody>
          <a:bodyPr>
            <a:normAutofit fontScale="90000"/>
          </a:bodyPr>
          <a:lstStyle/>
          <a:p>
            <a:pPr algn="ctr"/>
            <a:r>
              <a:rPr lang="tr-TR" dirty="0"/>
              <a:t>Spor Tesis İşletmelerinde Planlamanın Temel Aşaması</a:t>
            </a:r>
          </a:p>
        </p:txBody>
      </p:sp>
      <p:pic>
        <p:nvPicPr>
          <p:cNvPr id="2050" name="Picture 2" descr="C:\Users\Dell\YandexDisk\Ekran görüntüleri\2015-03-17 12-09-15 Ekran görüntüsü.png"/>
          <p:cNvPicPr>
            <a:picLocks noGrp="1" noChangeAspect="1" noChangeArrowheads="1"/>
          </p:cNvPicPr>
          <p:nvPr>
            <p:ph sz="quarter" idx="1"/>
          </p:nvPr>
        </p:nvPicPr>
        <p:blipFill>
          <a:blip r:embed="rId2" cstate="print"/>
          <a:srcRect/>
          <a:stretch>
            <a:fillRect/>
          </a:stretch>
        </p:blipFill>
        <p:spPr bwMode="auto">
          <a:xfrm>
            <a:off x="755576" y="1615725"/>
            <a:ext cx="7632848" cy="4909619"/>
          </a:xfrm>
          <a:prstGeom prst="rect">
            <a:avLst/>
          </a:prstGeom>
          <a:noFill/>
        </p:spPr>
      </p:pic>
    </p:spTree>
  </p:cSld>
  <p:clrMapOvr>
    <a:masterClrMapping/>
  </p:clrMapOvr>
  <p:transition spd="med">
    <p:wheel spokes="8"/>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74638"/>
            <a:ext cx="8147248" cy="1143000"/>
          </a:xfrm>
        </p:spPr>
        <p:txBody>
          <a:bodyPr>
            <a:normAutofit fontScale="90000"/>
          </a:bodyPr>
          <a:lstStyle/>
          <a:p>
            <a:pPr algn="ctr"/>
            <a:r>
              <a:rPr lang="tr-TR" b="1" dirty="0"/>
              <a:t>SPOR TESİS İŞLETMELERİNDE ORGANİZASYON</a:t>
            </a:r>
            <a:endParaRPr lang="tr-TR" dirty="0"/>
          </a:p>
        </p:txBody>
      </p:sp>
      <p:sp>
        <p:nvSpPr>
          <p:cNvPr id="3" name="2 İçerik Yer Tutucusu"/>
          <p:cNvSpPr>
            <a:spLocks noGrp="1"/>
          </p:cNvSpPr>
          <p:nvPr>
            <p:ph sz="quarter" idx="1"/>
          </p:nvPr>
        </p:nvSpPr>
        <p:spPr>
          <a:xfrm>
            <a:off x="323528" y="1447800"/>
            <a:ext cx="8496944" cy="5005536"/>
          </a:xfrm>
        </p:spPr>
        <p:txBody>
          <a:bodyPr>
            <a:normAutofit fontScale="92500"/>
          </a:bodyPr>
          <a:lstStyle/>
          <a:p>
            <a:pPr algn="just"/>
            <a:r>
              <a:rPr lang="tr-TR" dirty="0">
                <a:solidFill>
                  <a:srgbClr val="7030A0"/>
                </a:solidFill>
              </a:rPr>
              <a:t>Organizasyon, bir kuruluşun amaçlarının gerçekleştirilmesi için gerekli olan yer, araç, gereç ve personelin sağlanması, bunların belirli bir sistem içerisinde bir araya getirilmesi ve kişiler ile birimler arasında görev ve yetki dağılımının yapılması olarak tanımlanmaktadır.</a:t>
            </a:r>
          </a:p>
          <a:p>
            <a:pPr algn="just"/>
            <a:r>
              <a:rPr lang="tr-TR" dirty="0">
                <a:solidFill>
                  <a:srgbClr val="7030A0"/>
                </a:solidFill>
              </a:rPr>
              <a:t>Organizasyon, stratejik karar almayı ve uygulamayı gerektirmektedir; çünkü organizasyon fonksiyonu maliyetli bir iştir ve yönetici bu işi yerine getirirken uzun vadeli düşünerek eylem yapmak zorundadır.</a:t>
            </a:r>
          </a:p>
          <a:p>
            <a:pPr algn="just"/>
            <a:r>
              <a:rPr lang="tr-TR" dirty="0">
                <a:solidFill>
                  <a:srgbClr val="7030A0"/>
                </a:solidFill>
              </a:rPr>
              <a:t>Organizasyon, planda belirlenen amaçlara ve bunlara ulaşmak üzere belirlenen yollara uygun örgüt yapısı kurmayı veya planlanan hedeflere en kısa zamanda ve en düşük maliyetle ulaşmak için yapılan çalışmalar bütünü olarak ifade edilebilir.</a:t>
            </a:r>
          </a:p>
        </p:txBody>
      </p:sp>
    </p:spTree>
  </p:cSld>
  <p:clrMapOvr>
    <a:masterClrMapping/>
  </p:clrMapOvr>
  <p:transition spd="med">
    <p:wheel spokes="8"/>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260648"/>
            <a:ext cx="8280920" cy="6264696"/>
          </a:xfrm>
        </p:spPr>
        <p:txBody>
          <a:bodyPr>
            <a:normAutofit fontScale="92500"/>
          </a:bodyPr>
          <a:lstStyle/>
          <a:p>
            <a:pPr algn="just">
              <a:buFont typeface="Wingdings" pitchFamily="2" charset="2"/>
              <a:buChar char="Ø"/>
            </a:pPr>
            <a:r>
              <a:rPr lang="tr-TR" dirty="0">
                <a:solidFill>
                  <a:srgbClr val="7030A0"/>
                </a:solidFill>
              </a:rPr>
              <a:t>Organizasyon işlevinin aşamaları şu şekilde incelenmektedir:</a:t>
            </a:r>
          </a:p>
          <a:p>
            <a:pPr algn="just">
              <a:buNone/>
            </a:pPr>
            <a:r>
              <a:rPr lang="tr-TR" dirty="0">
                <a:solidFill>
                  <a:srgbClr val="7030A0"/>
                </a:solidFill>
              </a:rPr>
              <a:t>a. </a:t>
            </a:r>
            <a:r>
              <a:rPr lang="tr-TR" b="1" dirty="0">
                <a:solidFill>
                  <a:srgbClr val="7030A0"/>
                </a:solidFill>
              </a:rPr>
              <a:t>Organizasyon yapının kurulması: </a:t>
            </a:r>
            <a:r>
              <a:rPr lang="tr-TR" dirty="0">
                <a:solidFill>
                  <a:srgbClr val="7030A0"/>
                </a:solidFill>
              </a:rPr>
              <a:t>Bu evrede görülecek işler belirlenir, çeşitli ölçülere göre bölümlere ayrılır ve organizasyonun yapısal düzeni kurulur.</a:t>
            </a:r>
          </a:p>
          <a:p>
            <a:pPr algn="just">
              <a:buNone/>
            </a:pPr>
            <a:r>
              <a:rPr lang="tr-TR" dirty="0">
                <a:solidFill>
                  <a:srgbClr val="7030A0"/>
                </a:solidFill>
              </a:rPr>
              <a:t>b. </a:t>
            </a:r>
            <a:r>
              <a:rPr lang="tr-TR" b="1" dirty="0">
                <a:solidFill>
                  <a:srgbClr val="7030A0"/>
                </a:solidFill>
              </a:rPr>
              <a:t>İlişkilerin saptanması</a:t>
            </a:r>
            <a:r>
              <a:rPr lang="tr-TR" dirty="0">
                <a:solidFill>
                  <a:srgbClr val="7030A0"/>
                </a:solidFill>
              </a:rPr>
              <a:t>: Organizasyonun ikinci evresinde yönetim birimleri arasında haberleşme kanalları kurulur, eşgüdümü kolaylaştırmak amacıyla bağlantılar belirlenir.</a:t>
            </a:r>
          </a:p>
          <a:p>
            <a:pPr algn="just">
              <a:buNone/>
            </a:pPr>
            <a:r>
              <a:rPr lang="tr-TR" dirty="0">
                <a:solidFill>
                  <a:srgbClr val="7030A0"/>
                </a:solidFill>
              </a:rPr>
              <a:t>c. </a:t>
            </a:r>
            <a:r>
              <a:rPr lang="tr-TR" b="1" dirty="0">
                <a:solidFill>
                  <a:srgbClr val="7030A0"/>
                </a:solidFill>
              </a:rPr>
              <a:t>Görev tanımlarının yapılması: </a:t>
            </a:r>
            <a:r>
              <a:rPr lang="tr-TR" dirty="0">
                <a:solidFill>
                  <a:srgbClr val="7030A0"/>
                </a:solidFill>
              </a:rPr>
              <a:t>Bu evrede, mevkiler temel işler, yetki ve sorumluluklar belirlenir, alanları ayarlanır işletme içi ve dışı ilişkiler saptanır. Bu arada görev tanımları, grup organları ve danışman organlar için de yapılmalıdır.</a:t>
            </a:r>
          </a:p>
          <a:p>
            <a:pPr algn="just">
              <a:buNone/>
            </a:pPr>
            <a:r>
              <a:rPr lang="tr-TR" dirty="0">
                <a:solidFill>
                  <a:srgbClr val="7030A0"/>
                </a:solidFill>
              </a:rPr>
              <a:t>d. </a:t>
            </a:r>
            <a:r>
              <a:rPr lang="tr-TR" b="1" dirty="0">
                <a:solidFill>
                  <a:srgbClr val="7030A0"/>
                </a:solidFill>
              </a:rPr>
              <a:t>Görevin gerektirdiği niteliklerin tanımlanması: </a:t>
            </a:r>
            <a:r>
              <a:rPr lang="tr-TR" dirty="0">
                <a:solidFill>
                  <a:srgbClr val="7030A0"/>
                </a:solidFill>
              </a:rPr>
              <a:t>Organizasyonun bu son aşamasında her görevi yüklenecek olan kişinin eğitim durumu, iş tecrübesi ve kişisel nitelikleri tanımlanır.</a:t>
            </a:r>
          </a:p>
        </p:txBody>
      </p:sp>
    </p:spTree>
  </p:cSld>
  <p:clrMapOvr>
    <a:masterClrMapping/>
  </p:clrMapOvr>
  <p:transition spd="med">
    <p:wheel spokes="8"/>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sz="quarter" idx="1"/>
          </p:nvPr>
        </p:nvSpPr>
        <p:spPr>
          <a:xfrm>
            <a:off x="395536" y="332656"/>
            <a:ext cx="8496944" cy="6120680"/>
          </a:xfrm>
        </p:spPr>
        <p:txBody>
          <a:bodyPr>
            <a:normAutofit/>
          </a:bodyPr>
          <a:lstStyle/>
          <a:p>
            <a:pPr>
              <a:buNone/>
            </a:pPr>
            <a:r>
              <a:rPr lang="tr-TR" sz="2800" dirty="0">
                <a:solidFill>
                  <a:srgbClr val="7030A0"/>
                </a:solidFill>
              </a:rPr>
              <a:t>Temel olarak organizasyon için şu ilkelerden söz edilmektedir:</a:t>
            </a:r>
          </a:p>
          <a:p>
            <a:pPr>
              <a:buFont typeface="Wingdings" pitchFamily="2" charset="2"/>
              <a:buChar char="Ø"/>
            </a:pPr>
            <a:r>
              <a:rPr lang="tr-TR" sz="2800" b="1" dirty="0">
                <a:solidFill>
                  <a:srgbClr val="7030A0"/>
                </a:solidFill>
              </a:rPr>
              <a:t>Amaç birliği ilkesi</a:t>
            </a:r>
          </a:p>
          <a:p>
            <a:pPr>
              <a:buFont typeface="Wingdings" pitchFamily="2" charset="2"/>
              <a:buChar char="Ø"/>
            </a:pPr>
            <a:r>
              <a:rPr lang="tr-TR" sz="2800" b="1" dirty="0">
                <a:solidFill>
                  <a:srgbClr val="7030A0"/>
                </a:solidFill>
              </a:rPr>
              <a:t>Ekonomik olma ilkesi</a:t>
            </a:r>
          </a:p>
          <a:p>
            <a:pPr>
              <a:buFont typeface="Wingdings" pitchFamily="2" charset="2"/>
              <a:buChar char="Ø"/>
            </a:pPr>
            <a:r>
              <a:rPr lang="tr-TR" sz="2800" b="1" dirty="0">
                <a:solidFill>
                  <a:srgbClr val="7030A0"/>
                </a:solidFill>
              </a:rPr>
              <a:t>Faaliyetlerin tanımlanması ilkesi</a:t>
            </a:r>
          </a:p>
          <a:p>
            <a:pPr>
              <a:buFont typeface="Wingdings" pitchFamily="2" charset="2"/>
              <a:buChar char="Ø"/>
            </a:pPr>
            <a:r>
              <a:rPr lang="tr-TR" sz="2800" b="1" dirty="0">
                <a:solidFill>
                  <a:srgbClr val="7030A0"/>
                </a:solidFill>
              </a:rPr>
              <a:t>Hiyerarşi ilkesi: </a:t>
            </a:r>
          </a:p>
          <a:p>
            <a:pPr>
              <a:buFont typeface="Wingdings" pitchFamily="2" charset="2"/>
              <a:buChar char="Ø"/>
            </a:pPr>
            <a:r>
              <a:rPr lang="tr-TR" sz="2800" b="1" dirty="0">
                <a:solidFill>
                  <a:srgbClr val="7030A0"/>
                </a:solidFill>
              </a:rPr>
              <a:t>Komuta birliği ilkesi</a:t>
            </a:r>
          </a:p>
          <a:p>
            <a:pPr>
              <a:buFont typeface="Wingdings" pitchFamily="2" charset="2"/>
              <a:buChar char="Ø"/>
            </a:pPr>
            <a:r>
              <a:rPr lang="tr-TR" sz="2800" b="1" dirty="0">
                <a:solidFill>
                  <a:srgbClr val="7030A0"/>
                </a:solidFill>
              </a:rPr>
              <a:t>Yönetim birliği ilkesi</a:t>
            </a:r>
            <a:endParaRPr lang="tr-TR" sz="2800" dirty="0">
              <a:solidFill>
                <a:srgbClr val="7030A0"/>
              </a:solidFill>
            </a:endParaRPr>
          </a:p>
          <a:p>
            <a:pPr>
              <a:buFont typeface="Wingdings" pitchFamily="2" charset="2"/>
              <a:buChar char="Ø"/>
            </a:pPr>
            <a:r>
              <a:rPr lang="tr-TR" sz="2800" b="1" dirty="0">
                <a:solidFill>
                  <a:srgbClr val="7030A0"/>
                </a:solidFill>
              </a:rPr>
              <a:t>Yetki ve sorumluluk ilkesi</a:t>
            </a:r>
          </a:p>
          <a:p>
            <a:pPr>
              <a:buFont typeface="Wingdings" pitchFamily="2" charset="2"/>
              <a:buChar char="Ø"/>
            </a:pPr>
            <a:r>
              <a:rPr lang="tr-TR" sz="2800" b="1" dirty="0">
                <a:solidFill>
                  <a:srgbClr val="7030A0"/>
                </a:solidFill>
              </a:rPr>
              <a:t>Liderliği kolaylaştırma ilkesi</a:t>
            </a:r>
            <a:endParaRPr lang="tr-TR" sz="2800" dirty="0">
              <a:solidFill>
                <a:srgbClr val="7030A0"/>
              </a:solidFill>
            </a:endParaRPr>
          </a:p>
        </p:txBody>
      </p:sp>
    </p:spTree>
  </p:cSld>
  <p:clrMapOvr>
    <a:masterClrMapping/>
  </p:clrMapOvr>
  <p:transition spd="med">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476672"/>
            <a:ext cx="8435280" cy="5976664"/>
          </a:xfrm>
        </p:spPr>
        <p:txBody>
          <a:bodyPr>
            <a:normAutofit/>
          </a:bodyPr>
          <a:lstStyle/>
          <a:p>
            <a:r>
              <a:rPr lang="tr-TR" sz="3200" dirty="0"/>
              <a:t>Çalışma esnasında her spor dalıyla ilgili, çalışma gurubunda bulunan sporcu sayısına yeterli olmak üzere spor malzemesi ve yardımcı aletlerin bulundurulması,</a:t>
            </a:r>
          </a:p>
          <a:p>
            <a:r>
              <a:rPr lang="tr-TR" sz="3200" dirty="0"/>
              <a:t> Özel beden eğitimi ve spor çalışmaları yapılacak tesisin bütün ünitelerinin genel sağlığa aykırı şartları taşımaması,</a:t>
            </a:r>
          </a:p>
          <a:p>
            <a:r>
              <a:rPr lang="tr-TR" sz="3200" dirty="0"/>
              <a:t>Özel spor tesisinde yapılacak faaliyet esnasında gürültü, kirlilik gibi nedenlerle çevrenin rahatsız edilmemesine yönelik her türlü tedbirin alınmış olması.</a:t>
            </a:r>
          </a:p>
        </p:txBody>
      </p:sp>
    </p:spTree>
  </p:cSld>
  <p:clrMapOvr>
    <a:masterClrMapping/>
  </p:clrMapOvr>
  <p:transition spd="med">
    <p:wheel spokes="8"/>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274638"/>
            <a:ext cx="8147248" cy="1143000"/>
          </a:xfrm>
        </p:spPr>
        <p:txBody>
          <a:bodyPr/>
          <a:lstStyle/>
          <a:p>
            <a:pPr algn="ctr"/>
            <a:r>
              <a:rPr lang="tr-TR" b="1" dirty="0"/>
              <a:t>Örnek Organizasyon Şeması</a:t>
            </a:r>
          </a:p>
        </p:txBody>
      </p:sp>
      <p:pic>
        <p:nvPicPr>
          <p:cNvPr id="3074" name="Picture 2" descr="C:\Users\Dell\YandexDisk\Ekran görüntüleri\2015-03-17 12-23-43 Ekran görüntüsü.png"/>
          <p:cNvPicPr>
            <a:picLocks noGrp="1" noChangeAspect="1" noChangeArrowheads="1"/>
          </p:cNvPicPr>
          <p:nvPr>
            <p:ph sz="quarter" idx="1"/>
          </p:nvPr>
        </p:nvPicPr>
        <p:blipFill>
          <a:blip r:embed="rId2" cstate="print"/>
          <a:srcRect/>
          <a:stretch>
            <a:fillRect/>
          </a:stretch>
        </p:blipFill>
        <p:spPr bwMode="auto">
          <a:xfrm>
            <a:off x="395536" y="1628800"/>
            <a:ext cx="8496943" cy="4896544"/>
          </a:xfrm>
          <a:prstGeom prst="rect">
            <a:avLst/>
          </a:prstGeom>
          <a:noFill/>
        </p:spPr>
      </p:pic>
    </p:spTree>
  </p:cSld>
  <p:clrMapOvr>
    <a:masterClrMapping/>
  </p:clrMapOvr>
  <p:transition spd="med">
    <p:wheel spokes="8"/>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507288" cy="1143000"/>
          </a:xfrm>
        </p:spPr>
        <p:txBody>
          <a:bodyPr>
            <a:normAutofit fontScale="90000"/>
          </a:bodyPr>
          <a:lstStyle/>
          <a:p>
            <a:pPr algn="ctr"/>
            <a:r>
              <a:rPr lang="tr-TR" b="1" dirty="0"/>
              <a:t>SPOR TESİSLERİNDE İNSAN KAYNAKLARI YÖNETİMİ</a:t>
            </a:r>
            <a:endParaRPr lang="tr-TR" dirty="0"/>
          </a:p>
        </p:txBody>
      </p:sp>
      <p:sp>
        <p:nvSpPr>
          <p:cNvPr id="3" name="2 İçerik Yer Tutucusu"/>
          <p:cNvSpPr>
            <a:spLocks noGrp="1"/>
          </p:cNvSpPr>
          <p:nvPr>
            <p:ph sz="quarter" idx="1"/>
          </p:nvPr>
        </p:nvSpPr>
        <p:spPr>
          <a:xfrm>
            <a:off x="323528" y="1447800"/>
            <a:ext cx="8568952" cy="4572000"/>
          </a:xfrm>
        </p:spPr>
        <p:txBody>
          <a:bodyPr>
            <a:normAutofit/>
          </a:bodyPr>
          <a:lstStyle/>
          <a:p>
            <a:pPr algn="just"/>
            <a:r>
              <a:rPr lang="tr-TR" sz="3200" dirty="0">
                <a:solidFill>
                  <a:srgbClr val="7030A0"/>
                </a:solidFill>
              </a:rPr>
              <a:t>Organizasyonun sahip olduğu insan gücünün örgütsel amaçlara yönelik olarak etkili ve verimli bir şekilde çalıştırılması amacına hizmet etmektedir.</a:t>
            </a:r>
          </a:p>
          <a:p>
            <a:pPr algn="just"/>
            <a:r>
              <a:rPr lang="tr-TR" sz="3200" dirty="0">
                <a:solidFill>
                  <a:srgbClr val="7030A0"/>
                </a:solidFill>
              </a:rPr>
              <a:t>İnsan kaynakları yönetimi, örgütsel amaçlar doğrultusunda insan kaynağının verimli bir şekilde kullanılması ve işgören yaşam kalitesinin artırılması felsefesinden hareket etmektedir.</a:t>
            </a:r>
          </a:p>
        </p:txBody>
      </p:sp>
    </p:spTree>
  </p:cSld>
  <p:clrMapOvr>
    <a:masterClrMapping/>
  </p:clrMapOvr>
  <p:transition spd="med">
    <p:wheel spokes="8"/>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Spor Tesislerinde İş Alanları</a:t>
            </a:r>
            <a:endParaRPr lang="tr-TR" dirty="0"/>
          </a:p>
        </p:txBody>
      </p:sp>
      <p:sp>
        <p:nvSpPr>
          <p:cNvPr id="3" name="2 İçerik Yer Tutucusu"/>
          <p:cNvSpPr>
            <a:spLocks noGrp="1"/>
          </p:cNvSpPr>
          <p:nvPr>
            <p:ph sz="quarter" idx="1"/>
          </p:nvPr>
        </p:nvSpPr>
        <p:spPr>
          <a:xfrm>
            <a:off x="0" y="1447800"/>
            <a:ext cx="8964488" cy="5149552"/>
          </a:xfrm>
        </p:spPr>
        <p:txBody>
          <a:bodyPr>
            <a:normAutofit/>
          </a:bodyPr>
          <a:lstStyle/>
          <a:p>
            <a:pPr algn="just"/>
            <a:r>
              <a:rPr lang="tr-TR" dirty="0">
                <a:solidFill>
                  <a:srgbClr val="7030A0"/>
                </a:solidFill>
              </a:rPr>
              <a:t>Küçük spor tesislerinde çalışanlar aynı anda farklı sorumlulukları üstlenebilirler. Soyunma odası görevlileri temizlik ve diğer basit işler ile ilgili sorumlulukları da alabilir.</a:t>
            </a:r>
          </a:p>
          <a:p>
            <a:pPr algn="just"/>
            <a:r>
              <a:rPr lang="tr-TR" dirty="0">
                <a:solidFill>
                  <a:srgbClr val="7030A0"/>
                </a:solidFill>
              </a:rPr>
              <a:t>Büyük spor tesis işletmelerinde yer alan iş alanları ise; tesis müdürü, gişe yöneticisi, güvenlikçiler, otopark görevlileri, tesis içi satış sorumluları, mimarlık ve mühendislik sorumluları, bakım onarım müdürü, skorboard görevlileri, ses ve görüntü uzmanları, halkla ilişkiler müdürü, soyunma odası görevlileri, çim sorumluları, temizlik görevlileri, müşteri ilişkileri müdürü, finansman ve insan kaynakları müdürleri, sponsorluk satışı sorumluları şeklinde sınıflandırılmaktadır</a:t>
            </a:r>
          </a:p>
        </p:txBody>
      </p:sp>
    </p:spTree>
  </p:cSld>
  <p:clrMapOvr>
    <a:masterClrMapping/>
  </p:clrMapOvr>
  <p:transition spd="med">
    <p:wheel spokes="8"/>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706090"/>
          </a:xfrm>
        </p:spPr>
        <p:txBody>
          <a:bodyPr>
            <a:normAutofit fontScale="90000"/>
          </a:bodyPr>
          <a:lstStyle/>
          <a:p>
            <a:r>
              <a:rPr lang="tr-TR" b="1" dirty="0"/>
              <a:t>Spor Tesislerinde İşe Alım Süreci</a:t>
            </a:r>
            <a:endParaRPr lang="tr-TR" dirty="0"/>
          </a:p>
        </p:txBody>
      </p:sp>
      <p:sp>
        <p:nvSpPr>
          <p:cNvPr id="3" name="2 İçerik Yer Tutucusu"/>
          <p:cNvSpPr>
            <a:spLocks noGrp="1"/>
          </p:cNvSpPr>
          <p:nvPr>
            <p:ph sz="quarter" idx="1"/>
          </p:nvPr>
        </p:nvSpPr>
        <p:spPr>
          <a:xfrm>
            <a:off x="323528" y="1196752"/>
            <a:ext cx="8496944" cy="5256584"/>
          </a:xfrm>
        </p:spPr>
        <p:txBody>
          <a:bodyPr>
            <a:normAutofit fontScale="92500" lnSpcReduction="10000"/>
          </a:bodyPr>
          <a:lstStyle/>
          <a:p>
            <a:r>
              <a:rPr lang="tr-TR" b="1" dirty="0">
                <a:solidFill>
                  <a:srgbClr val="7030A0"/>
                </a:solidFill>
              </a:rPr>
              <a:t>İş analizi: </a:t>
            </a:r>
            <a:r>
              <a:rPr lang="tr-TR" dirty="0">
                <a:solidFill>
                  <a:srgbClr val="7030A0"/>
                </a:solidFill>
              </a:rPr>
              <a:t>İyi bir personel seçimi için önce çalışanların yapacağı, işlerin belirlenmesi gerekmektedir.</a:t>
            </a:r>
          </a:p>
          <a:p>
            <a:pPr>
              <a:buNone/>
            </a:pPr>
            <a:r>
              <a:rPr lang="tr-TR" dirty="0">
                <a:solidFill>
                  <a:srgbClr val="7030A0"/>
                </a:solidFill>
              </a:rPr>
              <a:t>İş analizinde:</a:t>
            </a:r>
          </a:p>
          <a:p>
            <a:pPr>
              <a:buFont typeface="Wingdings" pitchFamily="2" charset="2"/>
              <a:buChar char="Ø"/>
            </a:pPr>
            <a:r>
              <a:rPr lang="tr-TR" dirty="0">
                <a:solidFill>
                  <a:srgbClr val="7030A0"/>
                </a:solidFill>
              </a:rPr>
              <a:t>İşin gerekleri nelerdir?</a:t>
            </a:r>
          </a:p>
          <a:p>
            <a:pPr>
              <a:buFont typeface="Wingdings" pitchFamily="2" charset="2"/>
              <a:buChar char="Ø"/>
            </a:pPr>
            <a:r>
              <a:rPr lang="tr-TR" dirty="0">
                <a:solidFill>
                  <a:srgbClr val="7030A0"/>
                </a:solidFill>
              </a:rPr>
              <a:t>İş nasıl yapılır?</a:t>
            </a:r>
          </a:p>
          <a:p>
            <a:pPr>
              <a:buFont typeface="Wingdings" pitchFamily="2" charset="2"/>
              <a:buChar char="Ø"/>
            </a:pPr>
            <a:r>
              <a:rPr lang="tr-TR" dirty="0">
                <a:solidFill>
                  <a:srgbClr val="7030A0"/>
                </a:solidFill>
              </a:rPr>
              <a:t>İş ne zaman yapılır?</a:t>
            </a:r>
          </a:p>
          <a:p>
            <a:pPr>
              <a:buFont typeface="Wingdings" pitchFamily="2" charset="2"/>
              <a:buChar char="Ø"/>
            </a:pPr>
            <a:r>
              <a:rPr lang="tr-TR" dirty="0">
                <a:solidFill>
                  <a:srgbClr val="7030A0"/>
                </a:solidFill>
              </a:rPr>
              <a:t>İş nerede yapılır?</a:t>
            </a:r>
          </a:p>
          <a:p>
            <a:pPr>
              <a:buFont typeface="Wingdings" pitchFamily="2" charset="2"/>
              <a:buChar char="Ø"/>
            </a:pPr>
            <a:r>
              <a:rPr lang="tr-TR" dirty="0">
                <a:solidFill>
                  <a:srgbClr val="7030A0"/>
                </a:solidFill>
              </a:rPr>
              <a:t>İş neden yapılır? Gibi sorulara yanıt aranır</a:t>
            </a:r>
          </a:p>
          <a:p>
            <a:pPr>
              <a:buFont typeface="Wingdings" pitchFamily="2" charset="2"/>
              <a:buChar char="Ø"/>
            </a:pPr>
            <a:endParaRPr lang="tr-TR" dirty="0">
              <a:solidFill>
                <a:srgbClr val="7030A0"/>
              </a:solidFill>
            </a:endParaRPr>
          </a:p>
          <a:p>
            <a:r>
              <a:rPr lang="tr-TR" b="1" dirty="0">
                <a:solidFill>
                  <a:srgbClr val="7030A0"/>
                </a:solidFill>
              </a:rPr>
              <a:t>İş tanımı</a:t>
            </a:r>
            <a:r>
              <a:rPr lang="tr-TR" dirty="0">
                <a:solidFill>
                  <a:srgbClr val="7030A0"/>
                </a:solidFill>
              </a:rPr>
              <a:t>: İş analizinin bir uzantısı olan iş tanımları işin organizasyon içindeki yerini ve önemini belirler. İş tanımları, iş analizi ile elde edilen bilgilerin sistematik bir şekilde sunulmasıdır.</a:t>
            </a:r>
          </a:p>
        </p:txBody>
      </p:sp>
    </p:spTree>
  </p:cSld>
  <p:clrMapOvr>
    <a:masterClrMapping/>
  </p:clrMapOvr>
  <p:transition spd="med">
    <p:wheel spokes="8"/>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548680"/>
            <a:ext cx="8496944" cy="5832648"/>
          </a:xfrm>
        </p:spPr>
        <p:txBody>
          <a:bodyPr>
            <a:normAutofit/>
          </a:bodyPr>
          <a:lstStyle/>
          <a:p>
            <a:r>
              <a:rPr lang="tr-TR" dirty="0">
                <a:solidFill>
                  <a:srgbClr val="7030A0"/>
                </a:solidFill>
              </a:rPr>
              <a:t>İş gerekleri: İş gerekleri belirli bir işi yerine getirmek için bireylerin sahip olması gereken yetenek ve becerilerdir.</a:t>
            </a:r>
          </a:p>
          <a:p>
            <a:pPr>
              <a:buFont typeface="Wingdings" pitchFamily="2" charset="2"/>
              <a:buChar char="Ø"/>
            </a:pPr>
            <a:r>
              <a:rPr lang="tr-TR" dirty="0">
                <a:solidFill>
                  <a:srgbClr val="7030A0"/>
                </a:solidFill>
              </a:rPr>
              <a:t>Fiziksel Özellikler: İşin gerçekleştirilmesi için gerekli olan bedensel şartlar.</a:t>
            </a:r>
          </a:p>
          <a:p>
            <a:pPr>
              <a:buFont typeface="Wingdings" pitchFamily="2" charset="2"/>
              <a:buChar char="Ø"/>
            </a:pPr>
            <a:r>
              <a:rPr lang="tr-TR" dirty="0">
                <a:solidFill>
                  <a:srgbClr val="7030A0"/>
                </a:solidFill>
              </a:rPr>
              <a:t>Zihinsel Özellikler: Planlama yeteneği, analitik düşünme, hafıza, konsantre olma vb. özellikler.</a:t>
            </a:r>
          </a:p>
          <a:p>
            <a:pPr>
              <a:buFont typeface="Wingdings" pitchFamily="2" charset="2"/>
              <a:buChar char="Ø"/>
            </a:pPr>
            <a:r>
              <a:rPr lang="tr-TR" dirty="0">
                <a:solidFill>
                  <a:srgbClr val="7030A0"/>
                </a:solidFill>
              </a:rPr>
              <a:t>Duygusal ve Sosyal Özellikler: Sosyal ilişkiye açıklık, çevresi ile iyi ilişki kurma, kendini dinletebilme gibi özellikler.</a:t>
            </a:r>
          </a:p>
          <a:p>
            <a:pPr>
              <a:buFont typeface="Wingdings" pitchFamily="2" charset="2"/>
              <a:buChar char="Ø"/>
            </a:pPr>
            <a:r>
              <a:rPr lang="tr-TR" dirty="0">
                <a:solidFill>
                  <a:srgbClr val="7030A0"/>
                </a:solidFill>
              </a:rPr>
              <a:t>Davranışsal Özellikler: Kişinin bilgisinin ne ölçüde davranışlarına yansıdığı.</a:t>
            </a:r>
          </a:p>
        </p:txBody>
      </p:sp>
    </p:spTree>
  </p:cSld>
  <p:clrMapOvr>
    <a:masterClrMapping/>
  </p:clrMapOvr>
  <p:transition spd="med">
    <p:wheel spokes="8"/>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778098"/>
          </a:xfrm>
        </p:spPr>
        <p:txBody>
          <a:bodyPr>
            <a:normAutofit fontScale="90000"/>
          </a:bodyPr>
          <a:lstStyle/>
          <a:p>
            <a:r>
              <a:rPr lang="tr-TR" b="1" dirty="0"/>
              <a:t>Spor Tesislerinde Performans Değerleme</a:t>
            </a:r>
            <a:endParaRPr lang="tr-TR" dirty="0"/>
          </a:p>
        </p:txBody>
      </p:sp>
      <p:sp>
        <p:nvSpPr>
          <p:cNvPr id="3" name="2 İçerik Yer Tutucusu"/>
          <p:cNvSpPr>
            <a:spLocks noGrp="1"/>
          </p:cNvSpPr>
          <p:nvPr>
            <p:ph sz="quarter" idx="1"/>
          </p:nvPr>
        </p:nvSpPr>
        <p:spPr>
          <a:xfrm>
            <a:off x="323528" y="1447800"/>
            <a:ext cx="8363272" cy="5077544"/>
          </a:xfrm>
        </p:spPr>
        <p:txBody>
          <a:bodyPr>
            <a:normAutofit/>
          </a:bodyPr>
          <a:lstStyle/>
          <a:p>
            <a:pPr algn="just"/>
            <a:r>
              <a:rPr lang="tr-TR" sz="3200" dirty="0">
                <a:solidFill>
                  <a:srgbClr val="7030A0"/>
                </a:solidFill>
              </a:rPr>
              <a:t>Aydınlatmadan, sulama sistemlerine vb. spor tesisinin bütün öğeleri birtakım ölçülerle kıyaslamalar yapılarak değerlendirilir. </a:t>
            </a:r>
          </a:p>
          <a:p>
            <a:pPr algn="just"/>
            <a:r>
              <a:rPr lang="tr-TR" sz="3200" dirty="0">
                <a:solidFill>
                  <a:srgbClr val="7030A0"/>
                </a:solidFill>
              </a:rPr>
              <a:t>Mekanik ve idari her türlü konu değerlendirildiği gibi, insan sermayesi de değerlendirilebilir. Eğer bir çalışan kendisinden iş tanımında belirlenen görevleri hayata geçiremiyorsa; çalışan ya motive edilmeli, ya eğitilmeli ya da akdi sona erdirilmelidir.</a:t>
            </a:r>
          </a:p>
        </p:txBody>
      </p:sp>
    </p:spTree>
  </p:cSld>
  <p:clrMapOvr>
    <a:masterClrMapping/>
  </p:clrMapOvr>
  <p:transition spd="med">
    <p:wheel spokes="8"/>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964488" cy="634082"/>
          </a:xfrm>
        </p:spPr>
        <p:txBody>
          <a:bodyPr>
            <a:noAutofit/>
          </a:bodyPr>
          <a:lstStyle/>
          <a:p>
            <a:r>
              <a:rPr lang="tr-TR" sz="3400" b="1" dirty="0"/>
              <a:t>Spor Tesislerinde İnsan Kaynakları Eğitimi</a:t>
            </a:r>
            <a:endParaRPr lang="tr-TR" sz="3400" dirty="0"/>
          </a:p>
        </p:txBody>
      </p:sp>
      <p:sp>
        <p:nvSpPr>
          <p:cNvPr id="3" name="2 İçerik Yer Tutucusu"/>
          <p:cNvSpPr>
            <a:spLocks noGrp="1"/>
          </p:cNvSpPr>
          <p:nvPr>
            <p:ph sz="quarter" idx="1"/>
          </p:nvPr>
        </p:nvSpPr>
        <p:spPr>
          <a:xfrm>
            <a:off x="251520" y="1052736"/>
            <a:ext cx="8712968" cy="5544616"/>
          </a:xfrm>
        </p:spPr>
        <p:txBody>
          <a:bodyPr>
            <a:normAutofit fontScale="92500" lnSpcReduction="20000"/>
          </a:bodyPr>
          <a:lstStyle/>
          <a:p>
            <a:pPr algn="just">
              <a:buNone/>
            </a:pPr>
            <a:r>
              <a:rPr lang="tr-TR" b="1" dirty="0">
                <a:solidFill>
                  <a:srgbClr val="7030A0"/>
                </a:solidFill>
              </a:rPr>
              <a:t>İşbaşı Eğitim Yöntemleri</a:t>
            </a:r>
          </a:p>
          <a:p>
            <a:pPr algn="just">
              <a:buNone/>
            </a:pPr>
            <a:r>
              <a:rPr lang="tr-TR" dirty="0">
                <a:solidFill>
                  <a:srgbClr val="7030A0"/>
                </a:solidFill>
              </a:rPr>
              <a:t>İşbaşında uygulanan eğitim kişiye, görevlerini yerine getirirken verilen eğitimdir. Kişi bir yandan işini yapar, bir yandan da öğrenir. İş başında yapılan eğitimin üstünlükleri aşağıdaki biçimde özetlenebilir:</a:t>
            </a:r>
          </a:p>
          <a:p>
            <a:pPr algn="just"/>
            <a:r>
              <a:rPr lang="tr-TR" dirty="0">
                <a:solidFill>
                  <a:srgbClr val="7030A0"/>
                </a:solidFill>
              </a:rPr>
              <a:t>Öğrenme her şeyden önce kişinin kendi isteğine bağlı bir süreçtir. Bu istek iş başında daha kolay uyandırılır. İş çevresi bu duygunun uyandırılmasında daha uygun bir ortam oluşturur.</a:t>
            </a:r>
          </a:p>
          <a:p>
            <a:pPr algn="just"/>
            <a:r>
              <a:rPr lang="tr-TR" dirty="0">
                <a:solidFill>
                  <a:srgbClr val="7030A0"/>
                </a:solidFill>
              </a:rPr>
              <a:t> İş başında yapılan eğitimde ilgilinin güçlü ve zayıf yönlerini görüp derhal düzeltmek kolaylığı vardır.</a:t>
            </a:r>
          </a:p>
          <a:p>
            <a:pPr algn="just"/>
            <a:r>
              <a:rPr lang="tr-TR" dirty="0">
                <a:solidFill>
                  <a:srgbClr val="7030A0"/>
                </a:solidFill>
              </a:rPr>
              <a:t>Öğretilen şeylerin hemen uygulanma olanağı ve fırsatı mevcuttur.</a:t>
            </a:r>
          </a:p>
          <a:p>
            <a:pPr algn="just"/>
            <a:r>
              <a:rPr lang="tr-TR" dirty="0">
                <a:solidFill>
                  <a:srgbClr val="7030A0"/>
                </a:solidFill>
              </a:rPr>
              <a:t>İş başında bir yöneticinin varlığı, öğrenme sürecini hızlandırır. Yöneticinin etkisini, iş dışında sürdürmek ya da yaratmak olanaklı değildir.</a:t>
            </a:r>
          </a:p>
          <a:p>
            <a:pPr algn="just"/>
            <a:r>
              <a:rPr lang="tr-TR" dirty="0">
                <a:solidFill>
                  <a:srgbClr val="7030A0"/>
                </a:solidFill>
              </a:rPr>
              <a:t>İş dışında düzenlenecek bir eğitim programına katılmak, ister istemez kişiyi belli süre asıl görevden uzak kalmayı gerektirir. Bu ise, hizmeti aksatabilir.</a:t>
            </a:r>
          </a:p>
        </p:txBody>
      </p:sp>
    </p:spTree>
  </p:cSld>
  <p:clrMapOvr>
    <a:masterClrMapping/>
  </p:clrMapOvr>
  <p:transition spd="med">
    <p:wheel spokes="8"/>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332656"/>
            <a:ext cx="8435280" cy="5687144"/>
          </a:xfrm>
        </p:spPr>
        <p:txBody>
          <a:bodyPr>
            <a:normAutofit/>
          </a:bodyPr>
          <a:lstStyle/>
          <a:p>
            <a:pPr algn="just"/>
            <a:r>
              <a:rPr lang="tr-TR" sz="3200" dirty="0">
                <a:solidFill>
                  <a:srgbClr val="7030A0"/>
                </a:solidFill>
              </a:rPr>
              <a:t>İşbaşında uygulanan belli başlı eğitim yöntemleri aşağıdaki biçimde incelenebilir:</a:t>
            </a:r>
          </a:p>
          <a:p>
            <a:pPr algn="just"/>
            <a:endParaRPr lang="tr-TR" sz="3200" dirty="0">
              <a:solidFill>
                <a:srgbClr val="7030A0"/>
              </a:solidFill>
            </a:endParaRPr>
          </a:p>
          <a:p>
            <a:pPr algn="just">
              <a:buNone/>
            </a:pPr>
            <a:r>
              <a:rPr lang="tr-TR" sz="3200" dirty="0">
                <a:solidFill>
                  <a:srgbClr val="7030A0"/>
                </a:solidFill>
              </a:rPr>
              <a:t>a. Yönetici Gözetiminde Eğitim</a:t>
            </a:r>
          </a:p>
          <a:p>
            <a:pPr algn="just">
              <a:buNone/>
            </a:pPr>
            <a:r>
              <a:rPr lang="tr-TR" sz="3200" dirty="0">
                <a:solidFill>
                  <a:srgbClr val="7030A0"/>
                </a:solidFill>
              </a:rPr>
              <a:t>b. Yetki Göçerimi Yoluyla Eğitim</a:t>
            </a:r>
          </a:p>
          <a:p>
            <a:pPr algn="just">
              <a:buNone/>
            </a:pPr>
            <a:r>
              <a:rPr lang="tr-TR" sz="3200" dirty="0">
                <a:solidFill>
                  <a:srgbClr val="7030A0"/>
                </a:solidFill>
              </a:rPr>
              <a:t>c. Monitör Aracılığıyla Eğitim</a:t>
            </a:r>
          </a:p>
          <a:p>
            <a:pPr algn="just">
              <a:buNone/>
            </a:pPr>
            <a:r>
              <a:rPr lang="tr-TR" sz="3200" dirty="0">
                <a:solidFill>
                  <a:srgbClr val="7030A0"/>
                </a:solidFill>
              </a:rPr>
              <a:t>d. Satış Yoluyla Eğitim</a:t>
            </a:r>
          </a:p>
          <a:p>
            <a:pPr algn="just">
              <a:buNone/>
            </a:pPr>
            <a:r>
              <a:rPr lang="tr-TR" sz="3200" dirty="0">
                <a:solidFill>
                  <a:srgbClr val="7030A0"/>
                </a:solidFill>
              </a:rPr>
              <a:t>e. İş Değiştirme (Rotasyon) Yoluyla Eğitim</a:t>
            </a:r>
          </a:p>
          <a:p>
            <a:pPr algn="just">
              <a:buNone/>
            </a:pPr>
            <a:r>
              <a:rPr lang="tr-TR" sz="3200" dirty="0">
                <a:solidFill>
                  <a:srgbClr val="7030A0"/>
                </a:solidFill>
              </a:rPr>
              <a:t>f. Komiteler Aracılığıyla Eğitim</a:t>
            </a:r>
          </a:p>
          <a:p>
            <a:pPr algn="just">
              <a:buNone/>
            </a:pPr>
            <a:r>
              <a:rPr lang="tr-TR" sz="3200" dirty="0">
                <a:solidFill>
                  <a:srgbClr val="7030A0"/>
                </a:solidFill>
              </a:rPr>
              <a:t>g. İşe Alıştırma (Oryantasyon) Eğitimi</a:t>
            </a:r>
          </a:p>
          <a:p>
            <a:pPr algn="just">
              <a:buNone/>
            </a:pPr>
            <a:endParaRPr lang="tr-TR" sz="3200" dirty="0">
              <a:solidFill>
                <a:srgbClr val="7030A0"/>
              </a:solidFill>
            </a:endParaRPr>
          </a:p>
        </p:txBody>
      </p:sp>
    </p:spTree>
  </p:cSld>
  <p:clrMapOvr>
    <a:masterClrMapping/>
  </p:clrMapOvr>
  <p:transition spd="med">
    <p:wheel spokes="8"/>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706090"/>
          </a:xfrm>
        </p:spPr>
        <p:txBody>
          <a:bodyPr>
            <a:noAutofit/>
          </a:bodyPr>
          <a:lstStyle/>
          <a:p>
            <a:r>
              <a:rPr lang="tr-TR" sz="3400" b="1" dirty="0"/>
              <a:t>SPOR TESİS İŞLETMELERİNDE YÖNELTME</a:t>
            </a:r>
            <a:endParaRPr lang="tr-TR" sz="3400" dirty="0"/>
          </a:p>
        </p:txBody>
      </p:sp>
      <p:sp>
        <p:nvSpPr>
          <p:cNvPr id="3" name="2 İçerik Yer Tutucusu"/>
          <p:cNvSpPr>
            <a:spLocks noGrp="1"/>
          </p:cNvSpPr>
          <p:nvPr>
            <p:ph sz="quarter" idx="1"/>
          </p:nvPr>
        </p:nvSpPr>
        <p:spPr>
          <a:xfrm>
            <a:off x="251520" y="1447800"/>
            <a:ext cx="8712968" cy="5005536"/>
          </a:xfrm>
        </p:spPr>
        <p:txBody>
          <a:bodyPr>
            <a:noAutofit/>
          </a:bodyPr>
          <a:lstStyle/>
          <a:p>
            <a:pPr algn="just"/>
            <a:r>
              <a:rPr lang="tr-TR" sz="3200" dirty="0">
                <a:solidFill>
                  <a:srgbClr val="7030A0"/>
                </a:solidFill>
              </a:rPr>
              <a:t>Astların uzun ve kısa dönemde etkili ve verimli bir şekilde çalışmalarını sağlamaya ilişkin yönetim fonksiyonlarının tümünü içine almaktadır.</a:t>
            </a:r>
          </a:p>
          <a:p>
            <a:pPr algn="just"/>
            <a:r>
              <a:rPr lang="tr-TR" sz="3200" dirty="0">
                <a:solidFill>
                  <a:srgbClr val="7030A0"/>
                </a:solidFill>
              </a:rPr>
              <a:t>Yöneltme fonksiyonunun etkin bir şekilde yerine getirilmesi büyük ölçüde emir verme biçimi ile ilgilidir. İyi bir emir öncelikle yerine getirilebilir bir özellik taşımalıdır. Ayrıca emir açık ve net olmalı ve ne yapılması istendiğini tam olarak açıklamalıdır</a:t>
            </a:r>
          </a:p>
        </p:txBody>
      </p:sp>
    </p:spTree>
  </p:cSld>
  <p:clrMapOvr>
    <a:masterClrMapping/>
  </p:clrMapOvr>
  <p:transition spd="med">
    <p:wheel spokes="8"/>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476672"/>
            <a:ext cx="8363272" cy="5904656"/>
          </a:xfrm>
        </p:spPr>
        <p:txBody>
          <a:bodyPr>
            <a:normAutofit/>
          </a:bodyPr>
          <a:lstStyle/>
          <a:p>
            <a:r>
              <a:rPr lang="tr-TR" dirty="0">
                <a:solidFill>
                  <a:srgbClr val="7030A0"/>
                </a:solidFill>
              </a:rPr>
              <a:t>Etkin bir yöneltme sisteminin koşulları aşağıdaki biçimde ifade edilebilir:</a:t>
            </a:r>
          </a:p>
          <a:p>
            <a:pPr>
              <a:buFont typeface="Wingdings" pitchFamily="2" charset="2"/>
              <a:buChar char="Ø"/>
            </a:pPr>
            <a:r>
              <a:rPr lang="tr-TR" dirty="0">
                <a:solidFill>
                  <a:srgbClr val="7030A0"/>
                </a:solidFill>
              </a:rPr>
              <a:t>Takım ruhunun geliştirilmesi</a:t>
            </a:r>
          </a:p>
          <a:p>
            <a:pPr>
              <a:buFont typeface="Wingdings" pitchFamily="2" charset="2"/>
              <a:buChar char="Ø"/>
            </a:pPr>
            <a:r>
              <a:rPr lang="tr-TR" dirty="0">
                <a:solidFill>
                  <a:srgbClr val="7030A0"/>
                </a:solidFill>
              </a:rPr>
              <a:t>Personelin iyi tanınması</a:t>
            </a:r>
          </a:p>
          <a:p>
            <a:pPr>
              <a:buFont typeface="Wingdings" pitchFamily="2" charset="2"/>
              <a:buChar char="Ø"/>
            </a:pPr>
            <a:r>
              <a:rPr lang="tr-TR" dirty="0">
                <a:solidFill>
                  <a:srgbClr val="7030A0"/>
                </a:solidFill>
              </a:rPr>
              <a:t>Görev kişiliği gelişmemiş kişilerin örgütten uzaklaştırılması</a:t>
            </a:r>
          </a:p>
          <a:p>
            <a:pPr>
              <a:buFont typeface="Wingdings" pitchFamily="2" charset="2"/>
              <a:buChar char="Ø"/>
            </a:pPr>
            <a:r>
              <a:rPr lang="tr-TR" dirty="0">
                <a:solidFill>
                  <a:srgbClr val="7030A0"/>
                </a:solidFill>
              </a:rPr>
              <a:t>Personel ve işletme arasındaki ilişkilerin yakından tanınması</a:t>
            </a:r>
          </a:p>
          <a:p>
            <a:pPr>
              <a:buFont typeface="Wingdings" pitchFamily="2" charset="2"/>
              <a:buChar char="Ø"/>
            </a:pPr>
            <a:r>
              <a:rPr lang="tr-TR" dirty="0">
                <a:solidFill>
                  <a:srgbClr val="7030A0"/>
                </a:solidFill>
              </a:rPr>
              <a:t>Yöneticinin çevresine iyi örnek olması</a:t>
            </a:r>
          </a:p>
          <a:p>
            <a:pPr>
              <a:buFont typeface="Wingdings" pitchFamily="2" charset="2"/>
              <a:buChar char="Ø"/>
            </a:pPr>
            <a:r>
              <a:rPr lang="tr-TR" dirty="0">
                <a:solidFill>
                  <a:srgbClr val="7030A0"/>
                </a:solidFill>
              </a:rPr>
              <a:t>Personelin devamlı teftiş ve denetim altında tutulması</a:t>
            </a:r>
          </a:p>
          <a:p>
            <a:pPr>
              <a:buFont typeface="Wingdings" pitchFamily="2" charset="2"/>
              <a:buChar char="Ø"/>
            </a:pPr>
            <a:r>
              <a:rPr lang="tr-TR" dirty="0">
                <a:solidFill>
                  <a:srgbClr val="7030A0"/>
                </a:solidFill>
              </a:rPr>
              <a:t>Yönetimde danışma sisteminin kurulması</a:t>
            </a:r>
          </a:p>
          <a:p>
            <a:pPr>
              <a:buFont typeface="Wingdings" pitchFamily="2" charset="2"/>
              <a:buChar char="Ø"/>
            </a:pPr>
            <a:r>
              <a:rPr lang="tr-TR" dirty="0">
                <a:solidFill>
                  <a:srgbClr val="7030A0"/>
                </a:solidFill>
              </a:rPr>
              <a:t>Yöneticinin ayrıntı içinde boğulmamaya dikkat etmesi.</a:t>
            </a:r>
          </a:p>
        </p:txBody>
      </p:sp>
    </p:spTree>
  </p:cSld>
  <p:clrMapOvr>
    <a:masterClrMapping/>
  </p:clrMapOvr>
  <p:transition spd="med">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964488" cy="1143000"/>
          </a:xfrm>
        </p:spPr>
        <p:txBody>
          <a:bodyPr>
            <a:normAutofit fontScale="90000"/>
          </a:bodyPr>
          <a:lstStyle/>
          <a:p>
            <a:pPr algn="ctr"/>
            <a:r>
              <a:rPr lang="tr-TR" b="1" dirty="0"/>
              <a:t>SPOR TESİSLERİNİN SINIFLANDIRILMASI</a:t>
            </a:r>
            <a:endParaRPr lang="tr-TR" dirty="0"/>
          </a:p>
        </p:txBody>
      </p:sp>
      <p:sp>
        <p:nvSpPr>
          <p:cNvPr id="3" name="2 İçerik Yer Tutucusu"/>
          <p:cNvSpPr>
            <a:spLocks noGrp="1"/>
          </p:cNvSpPr>
          <p:nvPr>
            <p:ph sz="quarter" idx="1"/>
          </p:nvPr>
        </p:nvSpPr>
        <p:spPr>
          <a:xfrm>
            <a:off x="323528" y="1447800"/>
            <a:ext cx="8568952" cy="4861520"/>
          </a:xfrm>
        </p:spPr>
        <p:txBody>
          <a:bodyPr>
            <a:normAutofit/>
          </a:bodyPr>
          <a:lstStyle/>
          <a:p>
            <a:r>
              <a:rPr lang="tr-TR" dirty="0"/>
              <a:t>Kullanım amacına bağlı olarak spor tesisleri dört grup altında toplanır. Bu gruplar aşağıdaki biçimde ifade edilebilir:</a:t>
            </a:r>
          </a:p>
          <a:p>
            <a:pPr>
              <a:buNone/>
            </a:pPr>
            <a:r>
              <a:rPr lang="tr-TR" b="1" dirty="0">
                <a:solidFill>
                  <a:schemeClr val="tx2"/>
                </a:solidFill>
              </a:rPr>
              <a:t>Tek Amaçlı Spor Tesisi: </a:t>
            </a:r>
          </a:p>
          <a:p>
            <a:r>
              <a:rPr lang="tr-TR" dirty="0"/>
              <a:t>Bazı spor tesisleri sadece tek bir spor dalının uygulanabilmesi için yapılan ve faaliyet gösteren tesislerdir. </a:t>
            </a:r>
          </a:p>
          <a:p>
            <a:r>
              <a:rPr lang="tr-TR" dirty="0"/>
              <a:t>Bu tesisler, tek amaçlı spor tesisi olarak tanımlanır. </a:t>
            </a:r>
          </a:p>
          <a:p>
            <a:r>
              <a:rPr lang="tr-TR" dirty="0"/>
              <a:t>Golf sahası, bowling salonu, motor sporları pisti ve suni patinaj sahası gibi spor tesisleri tek amaçlı spor tesislerine örnek olarak gösterilebilir.</a:t>
            </a:r>
          </a:p>
        </p:txBody>
      </p:sp>
    </p:spTree>
  </p:cSld>
  <p:clrMapOvr>
    <a:masterClrMapping/>
  </p:clrMapOvr>
  <p:transition spd="med">
    <p:wheel spokes="8"/>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706090"/>
          </a:xfrm>
        </p:spPr>
        <p:txBody>
          <a:bodyPr>
            <a:normAutofit fontScale="90000"/>
          </a:bodyPr>
          <a:lstStyle/>
          <a:p>
            <a:pPr algn="ctr"/>
            <a:r>
              <a:rPr lang="tr-TR" sz="3200" b="1" dirty="0"/>
              <a:t>SPOR TESİS İŞLETMELERİNDE KOORDİNASYON</a:t>
            </a:r>
            <a:endParaRPr lang="tr-TR" sz="3200" dirty="0"/>
          </a:p>
        </p:txBody>
      </p:sp>
      <p:sp>
        <p:nvSpPr>
          <p:cNvPr id="3" name="2 İçerik Yer Tutucusu"/>
          <p:cNvSpPr>
            <a:spLocks noGrp="1"/>
          </p:cNvSpPr>
          <p:nvPr>
            <p:ph sz="quarter" idx="1"/>
          </p:nvPr>
        </p:nvSpPr>
        <p:spPr>
          <a:xfrm>
            <a:off x="251520" y="1124744"/>
            <a:ext cx="8640960" cy="5400600"/>
          </a:xfrm>
        </p:spPr>
        <p:txBody>
          <a:bodyPr>
            <a:normAutofit fontScale="77500" lnSpcReduction="20000"/>
          </a:bodyPr>
          <a:lstStyle/>
          <a:p>
            <a:pPr algn="just"/>
            <a:r>
              <a:rPr lang="tr-TR" dirty="0">
                <a:solidFill>
                  <a:srgbClr val="7030A0"/>
                </a:solidFill>
              </a:rPr>
              <a:t>Koordinasyon; bireyleri ve bireylerin oluşturduğu grupları, saptanan amaçların gerçekleştirilmesi için karar almada, faaliyetlerde ve fonksiyonlarda bir araya getirmektir.</a:t>
            </a:r>
          </a:p>
          <a:p>
            <a:pPr algn="just">
              <a:buNone/>
            </a:pPr>
            <a:endParaRPr lang="tr-TR" dirty="0">
              <a:solidFill>
                <a:srgbClr val="7030A0"/>
              </a:solidFill>
            </a:endParaRPr>
          </a:p>
          <a:p>
            <a:pPr algn="just">
              <a:buNone/>
            </a:pPr>
            <a:r>
              <a:rPr lang="tr-TR" dirty="0">
                <a:solidFill>
                  <a:srgbClr val="7030A0"/>
                </a:solidFill>
              </a:rPr>
              <a:t>Kullanılan koordinasyon teknikleri aşağıdaki biçimde ifade edilmektedir:</a:t>
            </a:r>
          </a:p>
          <a:p>
            <a:pPr algn="just"/>
            <a:r>
              <a:rPr lang="tr-TR" dirty="0">
                <a:solidFill>
                  <a:srgbClr val="7030A0"/>
                </a:solidFill>
              </a:rPr>
              <a:t>• </a:t>
            </a:r>
            <a:r>
              <a:rPr lang="tr-TR" b="1" dirty="0">
                <a:solidFill>
                  <a:srgbClr val="7030A0"/>
                </a:solidFill>
              </a:rPr>
              <a:t>İyi ve basit bir organizasyon yapısının kurulması: </a:t>
            </a:r>
            <a:r>
              <a:rPr lang="tr-TR" dirty="0">
                <a:solidFill>
                  <a:srgbClr val="7030A0"/>
                </a:solidFill>
              </a:rPr>
              <a:t>Bölümleri ayırmaya gidilirken mümkün olduğu kadar aynı nitelikteki işleri bir grup altına toplamak koordinasyonu kolaylaştıracaktır.</a:t>
            </a:r>
          </a:p>
          <a:p>
            <a:pPr algn="just"/>
            <a:r>
              <a:rPr lang="tr-TR" dirty="0">
                <a:solidFill>
                  <a:srgbClr val="7030A0"/>
                </a:solidFill>
              </a:rPr>
              <a:t>• </a:t>
            </a:r>
            <a:r>
              <a:rPr lang="tr-TR" b="1" dirty="0">
                <a:solidFill>
                  <a:srgbClr val="7030A0"/>
                </a:solidFill>
              </a:rPr>
              <a:t>Plan ve programların uyumlaştırılması: </a:t>
            </a:r>
            <a:r>
              <a:rPr lang="tr-TR" dirty="0">
                <a:solidFill>
                  <a:srgbClr val="7030A0"/>
                </a:solidFill>
              </a:rPr>
              <a:t>Farklı birimler tarafından hazırlanan planlardan biri tercih edilebileceği gibi, planda bazı değişiklikler yaparak uyum sağlanabilir.</a:t>
            </a:r>
          </a:p>
          <a:p>
            <a:pPr algn="just"/>
            <a:r>
              <a:rPr lang="tr-TR" dirty="0">
                <a:solidFill>
                  <a:srgbClr val="7030A0"/>
                </a:solidFill>
              </a:rPr>
              <a:t>• </a:t>
            </a:r>
            <a:r>
              <a:rPr lang="tr-TR" b="1" dirty="0">
                <a:solidFill>
                  <a:srgbClr val="7030A0"/>
                </a:solidFill>
              </a:rPr>
              <a:t>İyi bir haberleşme düzeninin kurulması: </a:t>
            </a:r>
            <a:r>
              <a:rPr lang="tr-TR" dirty="0">
                <a:solidFill>
                  <a:srgbClr val="7030A0"/>
                </a:solidFill>
              </a:rPr>
              <a:t>Üretim raporları, siparişler hakkındaki raporlar, satışların planlanması ve teslim hususundaki sözler düzenli olarak yapılırsa, bu düzen koordinasyonu kolaylaştırır.</a:t>
            </a:r>
          </a:p>
          <a:p>
            <a:pPr algn="just"/>
            <a:r>
              <a:rPr lang="tr-TR" dirty="0">
                <a:solidFill>
                  <a:srgbClr val="7030A0"/>
                </a:solidFill>
              </a:rPr>
              <a:t>• </a:t>
            </a:r>
            <a:r>
              <a:rPr lang="tr-TR" b="1" dirty="0">
                <a:solidFill>
                  <a:srgbClr val="7030A0"/>
                </a:solidFill>
              </a:rPr>
              <a:t>Gönüllü koordinasyon: </a:t>
            </a:r>
            <a:r>
              <a:rPr lang="tr-TR" dirty="0">
                <a:solidFill>
                  <a:srgbClr val="7030A0"/>
                </a:solidFill>
              </a:rPr>
              <a:t>Çeşitli basamaklardaki bireylerin, sorunları kendi aralarında görüşerek çözmeleri, gönüllü koordinasyonu sağlar.</a:t>
            </a:r>
          </a:p>
          <a:p>
            <a:pPr algn="just"/>
            <a:r>
              <a:rPr lang="tr-TR" b="1" dirty="0">
                <a:solidFill>
                  <a:srgbClr val="7030A0"/>
                </a:solidFill>
              </a:rPr>
              <a:t>Gözetim yoluyla koordinasyon: </a:t>
            </a:r>
            <a:r>
              <a:rPr lang="tr-TR" dirty="0">
                <a:solidFill>
                  <a:srgbClr val="7030A0"/>
                </a:solidFill>
              </a:rPr>
              <a:t>Yapılan işleri gözetleme, aksayan yerleri düzeltme yoluyla yapılan koordinasyon.</a:t>
            </a:r>
          </a:p>
        </p:txBody>
      </p:sp>
    </p:spTree>
  </p:cSld>
  <p:clrMapOvr>
    <a:masterClrMapping/>
  </p:clrMapOvr>
  <p:transition spd="med">
    <p:wheel spokes="8"/>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634082"/>
          </a:xfrm>
        </p:spPr>
        <p:txBody>
          <a:bodyPr>
            <a:normAutofit/>
          </a:bodyPr>
          <a:lstStyle/>
          <a:p>
            <a:r>
              <a:rPr lang="tr-TR" sz="3200" b="1" dirty="0"/>
              <a:t>SPOR TESİS İŞLETMELERİNDE DENETLEME</a:t>
            </a:r>
            <a:endParaRPr lang="tr-TR" sz="3200" dirty="0"/>
          </a:p>
        </p:txBody>
      </p:sp>
      <p:sp>
        <p:nvSpPr>
          <p:cNvPr id="3" name="2 İçerik Yer Tutucusu"/>
          <p:cNvSpPr>
            <a:spLocks noGrp="1"/>
          </p:cNvSpPr>
          <p:nvPr>
            <p:ph sz="quarter" idx="1"/>
          </p:nvPr>
        </p:nvSpPr>
        <p:spPr>
          <a:xfrm>
            <a:off x="0" y="1196752"/>
            <a:ext cx="8964488" cy="5184576"/>
          </a:xfrm>
        </p:spPr>
        <p:txBody>
          <a:bodyPr>
            <a:normAutofit fontScale="85000" lnSpcReduction="20000"/>
          </a:bodyPr>
          <a:lstStyle/>
          <a:p>
            <a:pPr algn="just"/>
            <a:r>
              <a:rPr lang="tr-TR" dirty="0">
                <a:solidFill>
                  <a:srgbClr val="7030A0"/>
                </a:solidFill>
              </a:rPr>
              <a:t>Spor tesis işletmelerinde hazırlanan planlara bağlı olarak yürütülen işlerin gerektiği biçimde oluşturulup oluşturulmadığı denetleme fonksiyonu ile belirlenir.</a:t>
            </a:r>
          </a:p>
          <a:p>
            <a:pPr algn="just"/>
            <a:endParaRPr lang="tr-TR" dirty="0">
              <a:solidFill>
                <a:srgbClr val="7030A0"/>
              </a:solidFill>
            </a:endParaRPr>
          </a:p>
          <a:p>
            <a:pPr algn="just"/>
            <a:r>
              <a:rPr lang="tr-TR" b="1" dirty="0">
                <a:solidFill>
                  <a:srgbClr val="7030A0"/>
                </a:solidFill>
              </a:rPr>
              <a:t>Finansal Denetim</a:t>
            </a:r>
            <a:r>
              <a:rPr lang="tr-TR" dirty="0">
                <a:solidFill>
                  <a:srgbClr val="7030A0"/>
                </a:solidFill>
              </a:rPr>
              <a:t>: Bir işletmenin finansal tablolarının önceden belirlenmiş ölçütlere uygun olarak düzenlenip düzenlenmediği konusunda bir görüş belirlemek amacıyla yapılan incelemedir.</a:t>
            </a:r>
          </a:p>
          <a:p>
            <a:pPr algn="just"/>
            <a:r>
              <a:rPr lang="tr-TR" b="1" dirty="0">
                <a:solidFill>
                  <a:srgbClr val="7030A0"/>
                </a:solidFill>
              </a:rPr>
              <a:t>Uygunluk Denetimi</a:t>
            </a:r>
            <a:r>
              <a:rPr lang="tr-TR" dirty="0">
                <a:solidFill>
                  <a:srgbClr val="7030A0"/>
                </a:solidFill>
              </a:rPr>
              <a:t>: Bir işletmenin mali işlemlerinin ve faaliyetlerinin belirlenmiş yöntemlere, kurallara ya da mevzuata uygun olup olmadığını belirlemek amacıyla incelenmesidir.</a:t>
            </a:r>
          </a:p>
          <a:p>
            <a:pPr algn="just"/>
            <a:r>
              <a:rPr lang="tr-TR" b="1" dirty="0">
                <a:solidFill>
                  <a:srgbClr val="7030A0"/>
                </a:solidFill>
              </a:rPr>
              <a:t>Performans Denetimi</a:t>
            </a:r>
            <a:r>
              <a:rPr lang="tr-TR" dirty="0">
                <a:solidFill>
                  <a:srgbClr val="7030A0"/>
                </a:solidFill>
              </a:rPr>
              <a:t>: Bir işletmenin verimliliğini ve etkinliğini değerlemek amacıyla işletme içerisinde gerçekleştirilen faaliyetlerle ilişkili uygulamaların gözden geçirilmesidir.</a:t>
            </a:r>
          </a:p>
          <a:p>
            <a:pPr algn="just"/>
            <a:r>
              <a:rPr lang="tr-TR" b="1" dirty="0">
                <a:solidFill>
                  <a:srgbClr val="7030A0"/>
                </a:solidFill>
              </a:rPr>
              <a:t>Ekonomik Denetim: </a:t>
            </a:r>
            <a:r>
              <a:rPr lang="tr-TR" dirty="0">
                <a:solidFill>
                  <a:srgbClr val="7030A0"/>
                </a:solidFill>
              </a:rPr>
              <a:t>Ekonomik denetim; finansal tablolar, uygunluk ve performans denetimlerinin birlikte yürütüldüğü ve raporlandığı bir denetim türüdür.</a:t>
            </a:r>
          </a:p>
        </p:txBody>
      </p:sp>
    </p:spTree>
  </p:cSld>
  <p:clrMapOvr>
    <a:masterClrMapping/>
  </p:clrMapOvr>
  <p:transition spd="med">
    <p:wheel spokes="8"/>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784976" cy="1143000"/>
          </a:xfrm>
        </p:spPr>
        <p:txBody>
          <a:bodyPr>
            <a:noAutofit/>
          </a:bodyPr>
          <a:lstStyle/>
          <a:p>
            <a:pPr algn="ctr"/>
            <a:r>
              <a:rPr lang="tr-TR" sz="2800" b="1" dirty="0"/>
              <a:t>SPOR TESİS İŞLETMELERİNDE FAALİYET ALANLARI VE GÖREVLER</a:t>
            </a:r>
            <a:endParaRPr lang="tr-TR" sz="2800" dirty="0"/>
          </a:p>
        </p:txBody>
      </p:sp>
      <p:pic>
        <p:nvPicPr>
          <p:cNvPr id="4" name="3 İçerik Yer Tutucusu" descr="2015-03-24 10-20-01 Ekran görüntüsü.png"/>
          <p:cNvPicPr>
            <a:picLocks noGrp="1" noChangeAspect="1"/>
          </p:cNvPicPr>
          <p:nvPr>
            <p:ph sz="quarter" idx="1"/>
          </p:nvPr>
        </p:nvPicPr>
        <p:blipFill>
          <a:blip r:embed="rId2" cstate="print"/>
          <a:stretch>
            <a:fillRect/>
          </a:stretch>
        </p:blipFill>
        <p:spPr>
          <a:xfrm>
            <a:off x="179512" y="1447800"/>
            <a:ext cx="8784976" cy="5077544"/>
          </a:xfrm>
        </p:spPr>
      </p:pic>
    </p:spTree>
  </p:cSld>
  <p:clrMapOvr>
    <a:masterClrMapping/>
  </p:clrMapOvr>
  <p:transition spd="med">
    <p:wheel spokes="8"/>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188640"/>
            <a:ext cx="8568952" cy="6336704"/>
          </a:xfrm>
        </p:spPr>
        <p:txBody>
          <a:bodyPr>
            <a:normAutofit fontScale="85000" lnSpcReduction="10000"/>
          </a:bodyPr>
          <a:lstStyle/>
          <a:p>
            <a:pPr algn="just"/>
            <a:r>
              <a:rPr lang="tr-TR" dirty="0">
                <a:solidFill>
                  <a:srgbClr val="7030A0"/>
                </a:solidFill>
              </a:rPr>
              <a:t>Ülkemizdeki spor işletmelerinin büyük bir bölümü kamuya aittir ve bu işletmelerde yerine getirilmesi gereken görevler Gençlik ve Spor Genel Müdürlüğü İşletme Yönetmeliği ile belirlenmiştir. Her spor tesisinde tesisin büyüklüğüne göre yetkili bir (Tesis Şefi) ya da (Tesis Memuru) ile buna bağlı olarak görev yapacak yeteri kadar personel bulunur. Tesislerde görev yapacak tesis sorumlusunun görevleri şunlardır:</a:t>
            </a:r>
          </a:p>
          <a:p>
            <a:pPr algn="just">
              <a:buFont typeface="Wingdings" pitchFamily="2" charset="2"/>
              <a:buChar char="Ø"/>
            </a:pPr>
            <a:r>
              <a:rPr lang="tr-TR" dirty="0">
                <a:solidFill>
                  <a:srgbClr val="7030A0"/>
                </a:solidFill>
              </a:rPr>
              <a:t>Tesisin bakımlı ve hizmete hazır olmasını sağlamak</a:t>
            </a:r>
          </a:p>
          <a:p>
            <a:pPr algn="just">
              <a:buFont typeface="Wingdings" pitchFamily="2" charset="2"/>
              <a:buChar char="Ø"/>
            </a:pPr>
            <a:r>
              <a:rPr lang="tr-TR" dirty="0">
                <a:solidFill>
                  <a:srgbClr val="7030A0"/>
                </a:solidFill>
              </a:rPr>
              <a:t>Tesisin bakım, onarım ve korunması için önlemler almak</a:t>
            </a:r>
          </a:p>
          <a:p>
            <a:pPr algn="just">
              <a:buFont typeface="Wingdings" pitchFamily="2" charset="2"/>
              <a:buChar char="Ø"/>
            </a:pPr>
            <a:r>
              <a:rPr lang="tr-TR" dirty="0">
                <a:solidFill>
                  <a:srgbClr val="7030A0"/>
                </a:solidFill>
              </a:rPr>
              <a:t>Tesisin günlük kontrollerini yaparak eksikliklerini gidermek</a:t>
            </a:r>
          </a:p>
          <a:p>
            <a:pPr algn="just">
              <a:buFont typeface="Wingdings" pitchFamily="2" charset="2"/>
              <a:buChar char="Ø"/>
            </a:pPr>
            <a:r>
              <a:rPr lang="tr-TR" dirty="0">
                <a:solidFill>
                  <a:srgbClr val="7030A0"/>
                </a:solidFill>
              </a:rPr>
              <a:t>Tesisin tesisatlarının tam olarak çalışmasını sağlamak</a:t>
            </a:r>
          </a:p>
          <a:p>
            <a:pPr algn="just">
              <a:buFont typeface="Wingdings" pitchFamily="2" charset="2"/>
              <a:buChar char="Ø"/>
            </a:pPr>
            <a:r>
              <a:rPr lang="tr-TR" dirty="0">
                <a:solidFill>
                  <a:srgbClr val="7030A0"/>
                </a:solidFill>
              </a:rPr>
              <a:t>Tesiste bulunan demirbaşları temiz, bakımlı ve kullanılır halde bulundurmak</a:t>
            </a:r>
          </a:p>
          <a:p>
            <a:pPr algn="just">
              <a:buFont typeface="Wingdings" pitchFamily="2" charset="2"/>
              <a:buChar char="Ø"/>
            </a:pPr>
            <a:r>
              <a:rPr lang="tr-TR" dirty="0">
                <a:solidFill>
                  <a:srgbClr val="7030A0"/>
                </a:solidFill>
              </a:rPr>
              <a:t>Tesisin “Tesis Bilgi Dosyası”nı tutmak</a:t>
            </a:r>
          </a:p>
          <a:p>
            <a:pPr algn="just">
              <a:buFont typeface="Wingdings" pitchFamily="2" charset="2"/>
              <a:buChar char="Ø"/>
            </a:pPr>
            <a:r>
              <a:rPr lang="tr-TR" dirty="0">
                <a:solidFill>
                  <a:srgbClr val="7030A0"/>
                </a:solidFill>
              </a:rPr>
              <a:t>Tesiste yapılacak spor faaliyetlerinin takvimini tutmak</a:t>
            </a:r>
          </a:p>
          <a:p>
            <a:pPr algn="just">
              <a:buFont typeface="Wingdings" pitchFamily="2" charset="2"/>
              <a:buChar char="Ø"/>
            </a:pPr>
            <a:r>
              <a:rPr lang="tr-TR" dirty="0">
                <a:solidFill>
                  <a:srgbClr val="7030A0"/>
                </a:solidFill>
              </a:rPr>
              <a:t>Tesisin gelir ve giderlerini bir işletme defterine kaydetmek</a:t>
            </a:r>
          </a:p>
          <a:p>
            <a:pPr algn="just">
              <a:buFont typeface="Wingdings" pitchFamily="2" charset="2"/>
              <a:buChar char="Ø"/>
            </a:pPr>
            <a:r>
              <a:rPr lang="tr-TR" dirty="0">
                <a:solidFill>
                  <a:srgbClr val="7030A0"/>
                </a:solidFill>
              </a:rPr>
              <a:t>Tesiste yapılacak çalışma ve antrenman isteklerine eşit olarak cevap vermek</a:t>
            </a:r>
          </a:p>
          <a:p>
            <a:pPr algn="just">
              <a:buFont typeface="Wingdings" pitchFamily="2" charset="2"/>
              <a:buChar char="Ø"/>
            </a:pPr>
            <a:r>
              <a:rPr lang="tr-TR" dirty="0">
                <a:solidFill>
                  <a:srgbClr val="7030A0"/>
                </a:solidFill>
              </a:rPr>
              <a:t>Altı ayda bir üst makama tesis hakkında rapor vermek</a:t>
            </a:r>
          </a:p>
        </p:txBody>
      </p:sp>
    </p:spTree>
  </p:cSld>
  <p:clrMapOvr>
    <a:masterClrMapping/>
  </p:clrMapOvr>
  <p:transition spd="med">
    <p:wheel spokes="8"/>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74638"/>
            <a:ext cx="8363272" cy="1143000"/>
          </a:xfrm>
        </p:spPr>
        <p:txBody>
          <a:bodyPr/>
          <a:lstStyle/>
          <a:p>
            <a:r>
              <a:rPr lang="tr-TR" b="1" dirty="0"/>
              <a:t>Etkinlik Takvimi Hazırlama</a:t>
            </a:r>
            <a:endParaRPr lang="tr-TR" dirty="0"/>
          </a:p>
        </p:txBody>
      </p:sp>
      <p:sp>
        <p:nvSpPr>
          <p:cNvPr id="3" name="2 İçerik Yer Tutucusu"/>
          <p:cNvSpPr>
            <a:spLocks noGrp="1"/>
          </p:cNvSpPr>
          <p:nvPr>
            <p:ph sz="quarter" idx="1"/>
          </p:nvPr>
        </p:nvSpPr>
        <p:spPr>
          <a:xfrm>
            <a:off x="251520" y="1447800"/>
            <a:ext cx="8712968" cy="5077544"/>
          </a:xfrm>
        </p:spPr>
        <p:txBody>
          <a:bodyPr>
            <a:normAutofit lnSpcReduction="10000"/>
          </a:bodyPr>
          <a:lstStyle/>
          <a:p>
            <a:pPr algn="just"/>
            <a:r>
              <a:rPr lang="tr-TR" b="1" dirty="0">
                <a:solidFill>
                  <a:srgbClr val="7030A0"/>
                </a:solidFill>
              </a:rPr>
              <a:t>Etkinlik takvimi olarak ifade edebileceğimiz bir planlama yapılarak, </a:t>
            </a:r>
            <a:r>
              <a:rPr lang="tr-TR" dirty="0">
                <a:solidFill>
                  <a:srgbClr val="7030A0"/>
                </a:solidFill>
              </a:rPr>
              <a:t>tesisin kim tarafından, ne zaman ve ne kadar süreliğine kullanılacağı önceden taslak olarak programlanmalıdır.</a:t>
            </a:r>
          </a:p>
          <a:p>
            <a:pPr algn="just"/>
            <a:r>
              <a:rPr lang="tr-TR" dirty="0">
                <a:solidFill>
                  <a:srgbClr val="7030A0"/>
                </a:solidFill>
              </a:rPr>
              <a:t>Tesisten yararlanmak isteyen birey ya da gruplar için talep protokolü ve kullanım rehberi hazırlanmalıdır.</a:t>
            </a:r>
          </a:p>
          <a:p>
            <a:pPr algn="just"/>
            <a:r>
              <a:rPr lang="tr-TR" dirty="0">
                <a:solidFill>
                  <a:srgbClr val="7030A0"/>
                </a:solidFill>
              </a:rPr>
              <a:t>Etkinlik takvimi hazırlanırken bazı noktalara dikkat edilmesi gerekir. Öncelikle etkinlik takvimi içerisinde </a:t>
            </a:r>
            <a:r>
              <a:rPr lang="tr-TR" b="1" dirty="0">
                <a:solidFill>
                  <a:srgbClr val="7030A0"/>
                </a:solidFill>
              </a:rPr>
              <a:t>ön kayıt prosedürüne önem verilmelidir.</a:t>
            </a:r>
          </a:p>
          <a:p>
            <a:pPr algn="just"/>
            <a:r>
              <a:rPr lang="tr-TR" dirty="0">
                <a:solidFill>
                  <a:srgbClr val="7030A0"/>
                </a:solidFill>
              </a:rPr>
              <a:t>Ön kayıt işleminin yasal hale getirilmesi </a:t>
            </a:r>
            <a:r>
              <a:rPr lang="tr-TR" b="1" dirty="0">
                <a:solidFill>
                  <a:srgbClr val="7030A0"/>
                </a:solidFill>
              </a:rPr>
              <a:t>kesin kayıt ile oluşturulur. Kesin kayıt ise tesis </a:t>
            </a:r>
            <a:r>
              <a:rPr lang="tr-TR" dirty="0">
                <a:solidFill>
                  <a:srgbClr val="7030A0"/>
                </a:solidFill>
              </a:rPr>
              <a:t>takvimi içerisinde belirli gün ve saati talep eden birey ya da gruptan depozit ücreti alınarak bu zaman diliminin onlara tahsis edilmesi işidir.</a:t>
            </a:r>
          </a:p>
        </p:txBody>
      </p:sp>
    </p:spTree>
  </p:cSld>
  <p:clrMapOvr>
    <a:masterClrMapping/>
  </p:clrMapOvr>
  <p:transition spd="med">
    <p:wheel spokes="8"/>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404664"/>
            <a:ext cx="8496944" cy="5615136"/>
          </a:xfrm>
        </p:spPr>
        <p:txBody>
          <a:bodyPr>
            <a:noAutofit/>
          </a:bodyPr>
          <a:lstStyle/>
          <a:p>
            <a:r>
              <a:rPr lang="tr-TR" sz="3600" dirty="0">
                <a:solidFill>
                  <a:srgbClr val="7030A0"/>
                </a:solidFill>
              </a:rPr>
              <a:t>Etkinlik takvimi içinde dikkat edilmesi gerek ikinci konu ise zamanlamadır. Zamanlama bir rezervasyon prosedürüdür ve tesiste uygulanacak tüm etkinliklerin tesisin yıllık takvimi içerisine uygun şekilde yerleştirilmesi işidir.</a:t>
            </a:r>
          </a:p>
          <a:p>
            <a:r>
              <a:rPr lang="tr-TR" sz="3600" dirty="0">
                <a:solidFill>
                  <a:srgbClr val="7030A0"/>
                </a:solidFill>
              </a:rPr>
              <a:t>Ön kayıt teyit edildikten sonra bir sonraki adım sözleşmenin hazırlanmasıdır. </a:t>
            </a:r>
          </a:p>
        </p:txBody>
      </p:sp>
    </p:spTree>
  </p:cSld>
  <p:clrMapOvr>
    <a:masterClrMapping/>
  </p:clrMapOvr>
  <p:transition spd="med">
    <p:wheel spokes="8"/>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404664"/>
            <a:ext cx="8568952" cy="6048672"/>
          </a:xfrm>
        </p:spPr>
        <p:txBody>
          <a:bodyPr>
            <a:normAutofit/>
          </a:bodyPr>
          <a:lstStyle/>
          <a:p>
            <a:r>
              <a:rPr lang="tr-TR" dirty="0">
                <a:solidFill>
                  <a:srgbClr val="7030A0"/>
                </a:solidFill>
              </a:rPr>
              <a:t>Spor tesisini kullanmak isteyen taraf ve tesis yönetimi arasındaki görüşmeler tamamlandıktan sonra hazırlanan sözleşmenin tamamlanması için sözleşme içerisinde beş unsur bulunmalıdır. Bu unsurlar aşağıdaki biçimdedir:</a:t>
            </a:r>
          </a:p>
          <a:p>
            <a:r>
              <a:rPr lang="tr-TR" b="1" dirty="0">
                <a:solidFill>
                  <a:srgbClr val="7030A0"/>
                </a:solidFill>
              </a:rPr>
              <a:t>Bedel:</a:t>
            </a:r>
            <a:r>
              <a:rPr lang="tr-TR" dirty="0">
                <a:solidFill>
                  <a:srgbClr val="7030A0"/>
                </a:solidFill>
              </a:rPr>
              <a:t> Yasal değer (para) ve sözleşmeyi imzalayan tarafların karşılıklı yükümlülükleri</a:t>
            </a:r>
          </a:p>
          <a:p>
            <a:r>
              <a:rPr lang="tr-TR" dirty="0">
                <a:solidFill>
                  <a:srgbClr val="7030A0"/>
                </a:solidFill>
              </a:rPr>
              <a:t>Geçerli teklif ve geçerli kabul</a:t>
            </a:r>
          </a:p>
          <a:p>
            <a:r>
              <a:rPr lang="tr-TR" dirty="0">
                <a:solidFill>
                  <a:srgbClr val="7030A0"/>
                </a:solidFill>
              </a:rPr>
              <a:t>Sözleşme maddelerinin yasal olması</a:t>
            </a:r>
          </a:p>
          <a:p>
            <a:r>
              <a:rPr lang="tr-TR" dirty="0">
                <a:solidFill>
                  <a:srgbClr val="7030A0"/>
                </a:solidFill>
              </a:rPr>
              <a:t>Sözleşmenin geçerli olduğu belirli bir sürenin (zaman) bulunması</a:t>
            </a:r>
          </a:p>
          <a:p>
            <a:r>
              <a:rPr lang="tr-TR" dirty="0">
                <a:solidFill>
                  <a:srgbClr val="7030A0"/>
                </a:solidFill>
              </a:rPr>
              <a:t>Sözleşmenin yazılı ve /ya da sözel bir belge olarak düzenlenmesi</a:t>
            </a:r>
          </a:p>
        </p:txBody>
      </p:sp>
    </p:spTree>
  </p:cSld>
  <p:clrMapOvr>
    <a:masterClrMapping/>
  </p:clrMapOvr>
  <p:transition spd="med">
    <p:wheel spokes="8"/>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476672"/>
            <a:ext cx="8640960" cy="6048672"/>
          </a:xfrm>
        </p:spPr>
        <p:txBody>
          <a:bodyPr>
            <a:normAutofit/>
          </a:bodyPr>
          <a:lstStyle/>
          <a:p>
            <a:pPr algn="just"/>
            <a:r>
              <a:rPr lang="tr-TR" b="1" dirty="0">
                <a:solidFill>
                  <a:srgbClr val="7030A0"/>
                </a:solidFill>
              </a:rPr>
              <a:t>Gişe Yönetimi</a:t>
            </a:r>
          </a:p>
          <a:p>
            <a:pPr algn="just">
              <a:buNone/>
            </a:pPr>
            <a:r>
              <a:rPr lang="tr-TR" dirty="0">
                <a:solidFill>
                  <a:srgbClr val="7030A0"/>
                </a:solidFill>
              </a:rPr>
              <a:t>Gişelerin temel ürünü bilettir. Etkinlik için bilet hazırlanırken bazı faktörler göz önüne alınmalıdır. Bu faktörler aşağıdaki biçimde sıralanabilir:</a:t>
            </a:r>
          </a:p>
          <a:p>
            <a:pPr algn="just">
              <a:buFont typeface="Wingdings" pitchFamily="2" charset="2"/>
              <a:buChar char="Ø"/>
            </a:pPr>
            <a:r>
              <a:rPr lang="tr-TR" dirty="0">
                <a:solidFill>
                  <a:srgbClr val="7030A0"/>
                </a:solidFill>
              </a:rPr>
              <a:t>Tesisin fiziksel a planları</a:t>
            </a:r>
          </a:p>
          <a:p>
            <a:pPr algn="just">
              <a:buFont typeface="Wingdings" pitchFamily="2" charset="2"/>
              <a:buChar char="Ø"/>
            </a:pPr>
            <a:r>
              <a:rPr lang="tr-TR" dirty="0">
                <a:solidFill>
                  <a:srgbClr val="7030A0"/>
                </a:solidFill>
              </a:rPr>
              <a:t>Fiyat yapısı</a:t>
            </a:r>
          </a:p>
          <a:p>
            <a:pPr algn="just">
              <a:buFont typeface="Wingdings" pitchFamily="2" charset="2"/>
              <a:buChar char="Ø"/>
            </a:pPr>
            <a:r>
              <a:rPr lang="tr-TR" dirty="0">
                <a:solidFill>
                  <a:srgbClr val="7030A0"/>
                </a:solidFill>
              </a:rPr>
              <a:t>Satış teşvik planları</a:t>
            </a:r>
          </a:p>
          <a:p>
            <a:pPr algn="just">
              <a:buFont typeface="Wingdings" pitchFamily="2" charset="2"/>
              <a:buChar char="Ø"/>
            </a:pPr>
            <a:r>
              <a:rPr lang="tr-TR" dirty="0">
                <a:solidFill>
                  <a:srgbClr val="7030A0"/>
                </a:solidFill>
              </a:rPr>
              <a:t>Bilet satış sisteminin tipi (internet üzerinden satış, gişelerden satış, vb.)</a:t>
            </a:r>
          </a:p>
          <a:p>
            <a:pPr algn="just">
              <a:buFont typeface="Wingdings" pitchFamily="2" charset="2"/>
              <a:buChar char="Ø"/>
            </a:pPr>
            <a:r>
              <a:rPr lang="tr-TR" dirty="0">
                <a:solidFill>
                  <a:srgbClr val="7030A0"/>
                </a:solidFill>
              </a:rPr>
              <a:t>Rezerve koltuklar</a:t>
            </a:r>
          </a:p>
        </p:txBody>
      </p:sp>
    </p:spTree>
  </p:cSld>
  <p:clrMapOvr>
    <a:masterClrMapping/>
  </p:clrMapOvr>
  <p:transition spd="med">
    <p:wheel spokes="8"/>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332656"/>
            <a:ext cx="8496944" cy="6192688"/>
          </a:xfrm>
        </p:spPr>
        <p:txBody>
          <a:bodyPr>
            <a:normAutofit/>
          </a:bodyPr>
          <a:lstStyle/>
          <a:p>
            <a:pPr algn="just"/>
            <a:r>
              <a:rPr lang="tr-TR" dirty="0">
                <a:solidFill>
                  <a:srgbClr val="7030A0"/>
                </a:solidFill>
              </a:rPr>
              <a:t>Ayrıca spor tesis işletmelerinde bilet gişelerine yönelik aşağıdaki başlıklarda politika ve prosedürlerin geliştirilmesi işleyiş açısından büyük faydalar sağlayacaktır:</a:t>
            </a:r>
          </a:p>
          <a:p>
            <a:pPr algn="just">
              <a:buFont typeface="Wingdings" pitchFamily="2" charset="2"/>
              <a:buChar char="Ø"/>
            </a:pPr>
            <a:r>
              <a:rPr lang="tr-TR" dirty="0">
                <a:solidFill>
                  <a:srgbClr val="7030A0"/>
                </a:solidFill>
              </a:rPr>
              <a:t>Kredi kartı ile satış hizmeti</a:t>
            </a:r>
          </a:p>
          <a:p>
            <a:pPr algn="just">
              <a:buFont typeface="Wingdings" pitchFamily="2" charset="2"/>
              <a:buChar char="Ø"/>
            </a:pPr>
            <a:r>
              <a:rPr lang="tr-TR" dirty="0">
                <a:solidFill>
                  <a:srgbClr val="7030A0"/>
                </a:solidFill>
              </a:rPr>
              <a:t>Grup bilet satışı</a:t>
            </a:r>
          </a:p>
          <a:p>
            <a:pPr algn="just">
              <a:buFont typeface="Wingdings" pitchFamily="2" charset="2"/>
              <a:buChar char="Ø"/>
            </a:pPr>
            <a:r>
              <a:rPr lang="tr-TR" dirty="0">
                <a:solidFill>
                  <a:srgbClr val="7030A0"/>
                </a:solidFill>
              </a:rPr>
              <a:t>Sezonluk bilet satışı</a:t>
            </a:r>
          </a:p>
          <a:p>
            <a:pPr algn="just">
              <a:buFont typeface="Wingdings" pitchFamily="2" charset="2"/>
              <a:buChar char="Ø"/>
            </a:pPr>
            <a:r>
              <a:rPr lang="tr-TR" dirty="0">
                <a:solidFill>
                  <a:srgbClr val="7030A0"/>
                </a:solidFill>
              </a:rPr>
              <a:t>İnternet üzerinden satış</a:t>
            </a:r>
          </a:p>
          <a:p>
            <a:pPr algn="just">
              <a:buFont typeface="Wingdings" pitchFamily="2" charset="2"/>
              <a:buChar char="Ø"/>
            </a:pPr>
            <a:r>
              <a:rPr lang="tr-TR" dirty="0">
                <a:solidFill>
                  <a:srgbClr val="7030A0"/>
                </a:solidFill>
              </a:rPr>
              <a:t>Geri ödeme/bilet değiştirme</a:t>
            </a:r>
          </a:p>
          <a:p>
            <a:pPr algn="just">
              <a:buFont typeface="Wingdings" pitchFamily="2" charset="2"/>
              <a:buChar char="Ø"/>
            </a:pPr>
            <a:r>
              <a:rPr lang="tr-TR" dirty="0">
                <a:solidFill>
                  <a:srgbClr val="7030A0"/>
                </a:solidFill>
              </a:rPr>
              <a:t>Posta siparişi yolu ile satış</a:t>
            </a:r>
          </a:p>
          <a:p>
            <a:pPr algn="just">
              <a:buFont typeface="Wingdings" pitchFamily="2" charset="2"/>
              <a:buChar char="Ø"/>
            </a:pPr>
            <a:r>
              <a:rPr lang="tr-TR" dirty="0">
                <a:solidFill>
                  <a:srgbClr val="7030A0"/>
                </a:solidFill>
              </a:rPr>
              <a:t>Kayıp biletler ile ilgili uygulama</a:t>
            </a:r>
          </a:p>
          <a:p>
            <a:pPr algn="just">
              <a:buFont typeface="Wingdings" pitchFamily="2" charset="2"/>
              <a:buChar char="Ø"/>
            </a:pPr>
            <a:r>
              <a:rPr lang="tr-TR" dirty="0">
                <a:solidFill>
                  <a:srgbClr val="7030A0"/>
                </a:solidFill>
              </a:rPr>
              <a:t>Karaborsa bilet satışı için önlem</a:t>
            </a:r>
          </a:p>
          <a:p>
            <a:pPr algn="just">
              <a:buFont typeface="Wingdings" pitchFamily="2" charset="2"/>
              <a:buChar char="Ø"/>
            </a:pPr>
            <a:r>
              <a:rPr lang="tr-TR" dirty="0">
                <a:solidFill>
                  <a:srgbClr val="7030A0"/>
                </a:solidFill>
              </a:rPr>
              <a:t>Halkla ilişkiler ve reklam faaliyeti</a:t>
            </a:r>
          </a:p>
        </p:txBody>
      </p:sp>
    </p:spTree>
  </p:cSld>
  <p:clrMapOvr>
    <a:masterClrMapping/>
  </p:clrMapOvr>
  <p:transition spd="med">
    <p:wheel spokes="8"/>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404664"/>
            <a:ext cx="8568952" cy="6192688"/>
          </a:xfrm>
        </p:spPr>
        <p:txBody>
          <a:bodyPr>
            <a:normAutofit fontScale="92500"/>
          </a:bodyPr>
          <a:lstStyle/>
          <a:p>
            <a:pPr algn="just"/>
            <a:r>
              <a:rPr lang="tr-TR" b="1" dirty="0">
                <a:solidFill>
                  <a:srgbClr val="7030A0"/>
                </a:solidFill>
              </a:rPr>
              <a:t>İletişim ve Haberleşme: </a:t>
            </a:r>
            <a:r>
              <a:rPr lang="tr-TR" dirty="0">
                <a:solidFill>
                  <a:srgbClr val="7030A0"/>
                </a:solidFill>
              </a:rPr>
              <a:t>Spor tesislerin başarılı biçimde faaliyetlerine devam etmeleri için iletişim ve haberleşme hayati öneme sahiptir. Spor tesisleri nitelikli bir iletişim ve haberleşme sistemi geliştirmek için radyo sistemi, mobil telefonlar, çağrı cihazları, internet ağı gibi bazı araçlara sahip olmalıdır.</a:t>
            </a:r>
          </a:p>
          <a:p>
            <a:pPr algn="just"/>
            <a:r>
              <a:rPr lang="tr-TR" b="1" dirty="0">
                <a:solidFill>
                  <a:srgbClr val="7030A0"/>
                </a:solidFill>
              </a:rPr>
              <a:t>Güvenlik ve İlk Yardım</a:t>
            </a:r>
            <a:r>
              <a:rPr lang="tr-TR" dirty="0">
                <a:solidFill>
                  <a:srgbClr val="7030A0"/>
                </a:solidFill>
              </a:rPr>
              <a:t>: Spor tesislerinde eğitimli ve profesyonel güvenlik ve ilk yardım birimlerinin bulunması çok önemlidir. Güvenlik ve ilk yardım konusunda bir el kitabının hazırlanması fayda sağlayacaktır.</a:t>
            </a:r>
          </a:p>
          <a:p>
            <a:pPr algn="just"/>
            <a:r>
              <a:rPr lang="tr-TR" b="1" dirty="0">
                <a:solidFill>
                  <a:srgbClr val="7030A0"/>
                </a:solidFill>
              </a:rPr>
              <a:t>Bakım, Onarım ve Temizlik: </a:t>
            </a:r>
            <a:r>
              <a:rPr lang="tr-TR" dirty="0">
                <a:solidFill>
                  <a:srgbClr val="7030A0"/>
                </a:solidFill>
              </a:rPr>
              <a:t>Ülkemizde kamuya ait spor tesislerinde bakım, onarım ve temizlik ile ilgili yapılacak işler Gençlik ve Spor Genel Müdürlüğü İşletme Yönetmeliği ile düzenlenmiştir. Yönetmeliğe göre tesislerin bakımı, küçük onarımı ve işletilmesi il ve ilçe teşkilatı tarafından yapılır. Ayrıca tesislerin günlük, faaliyet öncesi, faaliyet sonrası ve aylık bakımının yapılması zorunludur.</a:t>
            </a:r>
          </a:p>
        </p:txBody>
      </p:sp>
    </p:spTree>
  </p:cSld>
  <p:clrMapOvr>
    <a:masterClrMapping/>
  </p:clrMapOvr>
  <p:transition spd="med">
    <p:wheel spokes="8"/>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620688"/>
            <a:ext cx="8892480" cy="5399112"/>
          </a:xfrm>
        </p:spPr>
        <p:txBody>
          <a:bodyPr>
            <a:noAutofit/>
          </a:bodyPr>
          <a:lstStyle/>
          <a:p>
            <a:pPr>
              <a:buNone/>
            </a:pPr>
            <a:r>
              <a:rPr lang="tr-TR" sz="3400" b="1" dirty="0">
                <a:solidFill>
                  <a:schemeClr val="tx2"/>
                </a:solidFill>
              </a:rPr>
              <a:t>Tek Alana Yönelik, Tek Amaçlı Spor Tesisi: </a:t>
            </a:r>
          </a:p>
          <a:p>
            <a:r>
              <a:rPr lang="tr-TR" sz="3400" dirty="0"/>
              <a:t>Bazı spor tesisleri ise içerisinde uygulanan tek bir spor branşı olmamasına rağmen buz sporları ya da su sporları gibi tek bir spor alanının uygulanmasına olanak tanıdığı için tek alana yönelik, tek amaçlı spor tesis olarak tanımlanmaktadır. </a:t>
            </a:r>
          </a:p>
          <a:p>
            <a:r>
              <a:rPr lang="tr-TR" sz="3400" dirty="0"/>
              <a:t>Örneğin; buz sporları salonunda buz hokeyi, </a:t>
            </a:r>
            <a:r>
              <a:rPr lang="tr-TR" sz="3400" dirty="0" err="1"/>
              <a:t>curling</a:t>
            </a:r>
            <a:r>
              <a:rPr lang="tr-TR" sz="3400" dirty="0"/>
              <a:t>, buz pateni ya da artistik buz pateni gibi çeşitli spor branşları uygulanabilir. Ancak bu salonlarda futbol müsabakası yapılamaz.</a:t>
            </a:r>
          </a:p>
        </p:txBody>
      </p:sp>
    </p:spTree>
  </p:cSld>
  <p:clrMapOvr>
    <a:masterClrMapping/>
  </p:clrMapOvr>
  <p:transition spd="med">
    <p:wheel spokes="8"/>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188640"/>
            <a:ext cx="8640960" cy="6408712"/>
          </a:xfrm>
        </p:spPr>
        <p:txBody>
          <a:bodyPr>
            <a:noAutofit/>
          </a:bodyPr>
          <a:lstStyle/>
          <a:p>
            <a:pPr algn="just">
              <a:buNone/>
            </a:pPr>
            <a:r>
              <a:rPr lang="tr-TR" sz="1800" b="1" i="1" dirty="0">
                <a:solidFill>
                  <a:srgbClr val="7030A0"/>
                </a:solidFill>
              </a:rPr>
              <a:t>Günlük bakım:</a:t>
            </a:r>
          </a:p>
          <a:p>
            <a:pPr algn="just">
              <a:buFont typeface="Wingdings" pitchFamily="2" charset="2"/>
              <a:buChar char="Ø"/>
            </a:pPr>
            <a:r>
              <a:rPr lang="da-DK" sz="1800" dirty="0">
                <a:solidFill>
                  <a:srgbClr val="7030A0"/>
                </a:solidFill>
              </a:rPr>
              <a:t>Tesisin genel temizliği ve teknik bakımı</a:t>
            </a:r>
          </a:p>
          <a:p>
            <a:pPr algn="just">
              <a:buFont typeface="Wingdings" pitchFamily="2" charset="2"/>
              <a:buChar char="Ø"/>
            </a:pPr>
            <a:r>
              <a:rPr lang="tr-TR" sz="1800" dirty="0">
                <a:solidFill>
                  <a:srgbClr val="7030A0"/>
                </a:solidFill>
              </a:rPr>
              <a:t>Tesiste mevcut spor alet, cihaz ve malzemelerinin bakım ve temizliği ve işler durumda muhafazası</a:t>
            </a:r>
          </a:p>
          <a:p>
            <a:pPr algn="just">
              <a:buFont typeface="Wingdings" pitchFamily="2" charset="2"/>
              <a:buChar char="Ø"/>
            </a:pPr>
            <a:r>
              <a:rPr lang="tr-TR" sz="1800" dirty="0">
                <a:solidFill>
                  <a:srgbClr val="7030A0"/>
                </a:solidFill>
              </a:rPr>
              <a:t>Duş, musluk ve diğer sıhhi tesisatın kontrol edilmesi ve varsa arızalarının giderilmesi</a:t>
            </a:r>
          </a:p>
          <a:p>
            <a:pPr algn="just">
              <a:buFont typeface="Wingdings" pitchFamily="2" charset="2"/>
              <a:buChar char="Ø"/>
            </a:pPr>
            <a:r>
              <a:rPr lang="tr-TR" sz="1800" dirty="0">
                <a:solidFill>
                  <a:srgbClr val="7030A0"/>
                </a:solidFill>
              </a:rPr>
              <a:t>Elektrik tesisatının kontrol edilmesi, varsa arızalarının giderilmesi</a:t>
            </a:r>
          </a:p>
          <a:p>
            <a:pPr algn="just">
              <a:buFont typeface="Wingdings" pitchFamily="2" charset="2"/>
              <a:buChar char="Ø"/>
            </a:pPr>
            <a:r>
              <a:rPr lang="tr-TR" sz="1800" dirty="0">
                <a:solidFill>
                  <a:srgbClr val="7030A0"/>
                </a:solidFill>
              </a:rPr>
              <a:t>Tesiste bulunan eşyaların kontrol edilmesi ve gerekli hallerde onarımının yapılması</a:t>
            </a:r>
          </a:p>
          <a:p>
            <a:pPr algn="just">
              <a:buNone/>
            </a:pPr>
            <a:r>
              <a:rPr lang="tr-TR" sz="1800" b="1" i="1" dirty="0">
                <a:solidFill>
                  <a:srgbClr val="7030A0"/>
                </a:solidFill>
              </a:rPr>
              <a:t>Faaliyet öncesi bakım:</a:t>
            </a:r>
          </a:p>
          <a:p>
            <a:pPr algn="just">
              <a:buFont typeface="Wingdings" pitchFamily="2" charset="2"/>
              <a:buChar char="Ø"/>
            </a:pPr>
            <a:r>
              <a:rPr lang="tr-TR" sz="1800" dirty="0">
                <a:solidFill>
                  <a:srgbClr val="7030A0"/>
                </a:solidFill>
              </a:rPr>
              <a:t>Tesise faaliyet için monte edilen her türlü spor alet ve malzemelerinin kontrol ve bakımı</a:t>
            </a:r>
          </a:p>
          <a:p>
            <a:pPr algn="just">
              <a:buFont typeface="Wingdings" pitchFamily="2" charset="2"/>
              <a:buChar char="Ø"/>
            </a:pPr>
            <a:r>
              <a:rPr lang="tr-TR" sz="1800" dirty="0">
                <a:solidFill>
                  <a:srgbClr val="7030A0"/>
                </a:solidFill>
              </a:rPr>
              <a:t>Aydınlatma, ısıtma, seslendirme ve skorboard gibi cihazların kontrol ve bakımı</a:t>
            </a:r>
          </a:p>
          <a:p>
            <a:pPr algn="just">
              <a:buNone/>
            </a:pPr>
            <a:r>
              <a:rPr lang="tr-TR" sz="1800" b="1" i="1" dirty="0">
                <a:solidFill>
                  <a:srgbClr val="7030A0"/>
                </a:solidFill>
              </a:rPr>
              <a:t>Faaliyet sonrası bakım:</a:t>
            </a:r>
          </a:p>
          <a:p>
            <a:pPr algn="just">
              <a:buFont typeface="Wingdings" pitchFamily="2" charset="2"/>
              <a:buChar char="Ø"/>
            </a:pPr>
            <a:r>
              <a:rPr lang="tr-TR" sz="1800" dirty="0">
                <a:solidFill>
                  <a:srgbClr val="7030A0"/>
                </a:solidFill>
              </a:rPr>
              <a:t>Faaliyette kullanılan tesisin genel bakımı</a:t>
            </a:r>
          </a:p>
          <a:p>
            <a:pPr algn="just">
              <a:buFont typeface="Wingdings" pitchFamily="2" charset="2"/>
              <a:buChar char="Ø"/>
            </a:pPr>
            <a:r>
              <a:rPr lang="tr-TR" sz="1800" dirty="0">
                <a:solidFill>
                  <a:srgbClr val="7030A0"/>
                </a:solidFill>
              </a:rPr>
              <a:t>Her türlü araç-gereç, malzeme ve cihazların kontrolü</a:t>
            </a:r>
          </a:p>
          <a:p>
            <a:pPr algn="just">
              <a:buFont typeface="Wingdings" pitchFamily="2" charset="2"/>
              <a:buChar char="Ø"/>
            </a:pPr>
            <a:r>
              <a:rPr lang="tr-TR" sz="1800" dirty="0">
                <a:solidFill>
                  <a:srgbClr val="7030A0"/>
                </a:solidFill>
              </a:rPr>
              <a:t>Hasarlı olan araç-gereç, malzeme ve cihazların onarımının yapılması</a:t>
            </a:r>
          </a:p>
          <a:p>
            <a:pPr algn="just">
              <a:buNone/>
            </a:pPr>
            <a:r>
              <a:rPr lang="tr-TR" sz="1800" b="1" i="1" dirty="0">
                <a:solidFill>
                  <a:srgbClr val="7030A0"/>
                </a:solidFill>
              </a:rPr>
              <a:t>Aylık bakım:</a:t>
            </a:r>
          </a:p>
          <a:p>
            <a:pPr algn="just">
              <a:buFont typeface="Wingdings" pitchFamily="2" charset="2"/>
              <a:buChar char="Ø"/>
            </a:pPr>
            <a:r>
              <a:rPr lang="tr-TR" sz="1800" dirty="0">
                <a:solidFill>
                  <a:srgbClr val="7030A0"/>
                </a:solidFill>
              </a:rPr>
              <a:t>Küçük onarım işlerinin ikmali</a:t>
            </a:r>
          </a:p>
          <a:p>
            <a:pPr algn="just">
              <a:buFont typeface="Wingdings" pitchFamily="2" charset="2"/>
              <a:buChar char="Ø"/>
            </a:pPr>
            <a:r>
              <a:rPr lang="tr-TR" sz="1800" dirty="0">
                <a:solidFill>
                  <a:srgbClr val="7030A0"/>
                </a:solidFill>
              </a:rPr>
              <a:t>Tesislerde mevcut tesisat ve cihazların kontrol, bakım ve onarımı</a:t>
            </a:r>
          </a:p>
          <a:p>
            <a:pPr algn="just">
              <a:buFont typeface="Wingdings" pitchFamily="2" charset="2"/>
              <a:buChar char="Ø"/>
            </a:pPr>
            <a:r>
              <a:rPr lang="tr-TR" sz="1800" dirty="0">
                <a:solidFill>
                  <a:srgbClr val="7030A0"/>
                </a:solidFill>
              </a:rPr>
              <a:t>Tesise ait demirbaş araç-gereç ve malzemelerin kontrolü, onarımı ve değiştirilmesi</a:t>
            </a:r>
          </a:p>
        </p:txBody>
      </p:sp>
    </p:spTree>
  </p:cSld>
  <p:clrMapOvr>
    <a:masterClrMapping/>
  </p:clrMapOvr>
  <p:transition spd="med">
    <p:wheel spokes="8"/>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74638"/>
            <a:ext cx="8784976" cy="1143000"/>
          </a:xfrm>
        </p:spPr>
        <p:txBody>
          <a:bodyPr>
            <a:normAutofit fontScale="90000"/>
          </a:bodyPr>
          <a:lstStyle/>
          <a:p>
            <a:pPr algn="ctr"/>
            <a:r>
              <a:rPr lang="tr-TR" b="1" dirty="0"/>
              <a:t>Spor Tesis İşletmelerinde</a:t>
            </a:r>
            <a:br>
              <a:rPr lang="tr-TR" b="1" dirty="0"/>
            </a:br>
            <a:r>
              <a:rPr lang="tr-TR" b="1" dirty="0"/>
              <a:t>Etkinlik Yönetimi</a:t>
            </a:r>
            <a:endParaRPr lang="tr-TR" dirty="0"/>
          </a:p>
        </p:txBody>
      </p:sp>
      <p:sp>
        <p:nvSpPr>
          <p:cNvPr id="3" name="2 İçerik Yer Tutucusu"/>
          <p:cNvSpPr>
            <a:spLocks noGrp="1"/>
          </p:cNvSpPr>
          <p:nvPr>
            <p:ph sz="quarter" idx="1"/>
          </p:nvPr>
        </p:nvSpPr>
        <p:spPr>
          <a:xfrm>
            <a:off x="251520" y="1447800"/>
            <a:ext cx="8435280" cy="5005536"/>
          </a:xfrm>
        </p:spPr>
        <p:txBody>
          <a:bodyPr>
            <a:normAutofit/>
          </a:bodyPr>
          <a:lstStyle/>
          <a:p>
            <a:pPr algn="just"/>
            <a:r>
              <a:rPr lang="tr-TR" sz="3200" dirty="0">
                <a:solidFill>
                  <a:srgbClr val="7030A0"/>
                </a:solidFill>
              </a:rPr>
              <a:t>Spor şans eseri kazanılan bir nitelik değil, belirli kurallar ve yetenekler sayesinde sonuçların ne olacağına karar vererek stratejik metot, fiziksel eğitim ve mental hazırlık gerektiren, büyük kas gruplarının fiziksel aktivitesini kapsayan bir uğraştır. Bu anlamda tarihsel süreç içerisinde insanlar sağlıklı kalmak, güçlerini geliştirmek ve kendilerini korumak amacıyla bazı özel sportif uygulamalar gerçekleştirmiştir.</a:t>
            </a:r>
          </a:p>
        </p:txBody>
      </p:sp>
    </p:spTree>
  </p:cSld>
  <p:clrMapOvr>
    <a:masterClrMapping/>
  </p:clrMapOvr>
  <p:transition spd="med">
    <p:wheel spokes="8"/>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404664"/>
            <a:ext cx="8363272" cy="5615136"/>
          </a:xfrm>
        </p:spPr>
        <p:txBody>
          <a:bodyPr>
            <a:noAutofit/>
          </a:bodyPr>
          <a:lstStyle/>
          <a:p>
            <a:pPr algn="just"/>
            <a:r>
              <a:rPr lang="tr-TR" sz="3200" dirty="0">
                <a:solidFill>
                  <a:srgbClr val="7030A0"/>
                </a:solidFill>
              </a:rPr>
              <a:t>Spor etkinlikleri halk kutlamaları ile başlamış ve tarihsel olarak dinle bağlantısı kurulmuştur. Klasik örnek Milattan önce 776’da ilk oynanan Antik Olimpik Oyunlardır. Olimpik Oyunlar sadece toplumun hoşlandığı bir sportif etkinlik değil aynı </a:t>
            </a:r>
            <a:r>
              <a:rPr lang="nn-NO" sz="3200" dirty="0">
                <a:solidFill>
                  <a:srgbClr val="7030A0"/>
                </a:solidFill>
              </a:rPr>
              <a:t>zamanda dini bir kutlamadır. Başlangıçta bir kutlama, seremoni olarak ortaya çıkan spor etkinlikleri, 20.</a:t>
            </a:r>
            <a:r>
              <a:rPr lang="tr-TR" sz="3200" dirty="0">
                <a:solidFill>
                  <a:srgbClr val="7030A0"/>
                </a:solidFill>
              </a:rPr>
              <a:t> yüzyılın başlarında spor oyunları ve kurallarına uluslararası standartların getirilmeye çalışılmasıyla, yerel ve ulusal oyunlar dünya çapında “</a:t>
            </a:r>
            <a:r>
              <a:rPr lang="tr-TR" sz="3200" b="1" dirty="0">
                <a:solidFill>
                  <a:srgbClr val="7030A0"/>
                </a:solidFill>
              </a:rPr>
              <a:t>spor sistemine” dönüşmüştür.</a:t>
            </a:r>
            <a:endParaRPr lang="tr-TR" sz="3200" dirty="0">
              <a:solidFill>
                <a:srgbClr val="7030A0"/>
              </a:solidFill>
            </a:endParaRPr>
          </a:p>
        </p:txBody>
      </p:sp>
    </p:spTree>
  </p:cSld>
  <p:clrMapOvr>
    <a:masterClrMapping/>
  </p:clrMapOvr>
  <p:transition spd="med">
    <p:wheel spokes="8"/>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404664"/>
            <a:ext cx="8496944" cy="6192688"/>
          </a:xfrm>
        </p:spPr>
        <p:txBody>
          <a:bodyPr>
            <a:normAutofit fontScale="92500" lnSpcReduction="20000"/>
          </a:bodyPr>
          <a:lstStyle/>
          <a:p>
            <a:pPr algn="just">
              <a:buNone/>
            </a:pPr>
            <a:r>
              <a:rPr lang="tr-TR" dirty="0">
                <a:solidFill>
                  <a:srgbClr val="7030A0"/>
                </a:solidFill>
              </a:rPr>
              <a:t>Tanım açısından bakıldığında spor etkinlikleri spor aktivitesi gerçekleşirken gerçek oyunlar ve buluşmalar olarak değerlendirilir. Bu açıdan bakıldığında birçok sportif etkinlik formu bulunmaktadır.</a:t>
            </a:r>
          </a:p>
          <a:p>
            <a:pPr algn="just">
              <a:buNone/>
            </a:pPr>
            <a:r>
              <a:rPr lang="tr-TR" b="1" dirty="0">
                <a:solidFill>
                  <a:srgbClr val="7030A0"/>
                </a:solidFill>
              </a:rPr>
              <a:t>Spor etkinliklerini şu şekilde sınıflandırmıştır:</a:t>
            </a:r>
          </a:p>
          <a:p>
            <a:pPr algn="just">
              <a:buFont typeface="Wingdings" pitchFamily="2" charset="2"/>
              <a:buChar char="Ø"/>
            </a:pPr>
            <a:r>
              <a:rPr lang="tr-TR" dirty="0">
                <a:solidFill>
                  <a:srgbClr val="7030A0"/>
                </a:solidFill>
              </a:rPr>
              <a:t>Profesyonel veya amatör spor etkinlikleri</a:t>
            </a:r>
          </a:p>
          <a:p>
            <a:pPr algn="just">
              <a:buFont typeface="Wingdings" pitchFamily="2" charset="2"/>
              <a:buChar char="Ø"/>
            </a:pPr>
            <a:r>
              <a:rPr lang="tr-TR" dirty="0">
                <a:solidFill>
                  <a:srgbClr val="7030A0"/>
                </a:solidFill>
              </a:rPr>
              <a:t>Kapalı alan veya açık alan (spesifik yer ihtiyacı olan farklı diğer etkinlikler) etkinlikleri</a:t>
            </a:r>
          </a:p>
          <a:p>
            <a:pPr algn="just">
              <a:buFont typeface="Wingdings" pitchFamily="2" charset="2"/>
              <a:buChar char="Ø"/>
            </a:pPr>
            <a:r>
              <a:rPr lang="tr-TR" dirty="0">
                <a:solidFill>
                  <a:srgbClr val="7030A0"/>
                </a:solidFill>
              </a:rPr>
              <a:t>Düzenli olarak tekrarlanan (lig maçları, şampiyonluklar) veya tek seferlik düzenlenen etkinlikler (sergi veya dostluk maçları)</a:t>
            </a:r>
          </a:p>
          <a:p>
            <a:pPr algn="just">
              <a:buFont typeface="Wingdings" pitchFamily="2" charset="2"/>
              <a:buChar char="Ø"/>
            </a:pPr>
            <a:r>
              <a:rPr lang="tr-TR" dirty="0">
                <a:solidFill>
                  <a:srgbClr val="7030A0"/>
                </a:solidFill>
              </a:rPr>
              <a:t>Alanına göre yerel, bölgesel, ulusal ve uluslararası sportif etkinlikler</a:t>
            </a:r>
          </a:p>
          <a:p>
            <a:pPr algn="just">
              <a:buFont typeface="Wingdings" pitchFamily="2" charset="2"/>
              <a:buChar char="Ø"/>
            </a:pPr>
            <a:r>
              <a:rPr lang="tr-TR" dirty="0">
                <a:solidFill>
                  <a:srgbClr val="7030A0"/>
                </a:solidFill>
              </a:rPr>
              <a:t>Seyirciler, katılımcılar için veya her ikisi için düzenlenen spor etkinlikleri</a:t>
            </a:r>
          </a:p>
          <a:p>
            <a:pPr algn="just">
              <a:buFont typeface="Wingdings" pitchFamily="2" charset="2"/>
              <a:buChar char="Ø"/>
            </a:pPr>
            <a:r>
              <a:rPr lang="tr-TR" dirty="0">
                <a:solidFill>
                  <a:srgbClr val="7030A0"/>
                </a:solidFill>
              </a:rPr>
              <a:t>Spor festivalleri (spor kutlamaları, sıklıkla gençler için, birçok farklı spor karşılaşmasının yapıldığı karşılaşmalar) tekli veya çoklu spor etkinlikleri.</a:t>
            </a:r>
          </a:p>
        </p:txBody>
      </p:sp>
    </p:spTree>
  </p:cSld>
  <p:clrMapOvr>
    <a:masterClrMapping/>
  </p:clrMapOvr>
  <p:transition spd="med">
    <p:wheel spokes="8"/>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274638"/>
            <a:ext cx="8219256" cy="778098"/>
          </a:xfrm>
        </p:spPr>
        <p:txBody>
          <a:bodyPr>
            <a:normAutofit/>
          </a:bodyPr>
          <a:lstStyle/>
          <a:p>
            <a:r>
              <a:rPr lang="tr-TR" b="1" dirty="0"/>
              <a:t>SPOR ETKİNLİK KATILIMCILARI</a:t>
            </a:r>
            <a:endParaRPr lang="tr-TR" dirty="0"/>
          </a:p>
        </p:txBody>
      </p:sp>
      <p:sp>
        <p:nvSpPr>
          <p:cNvPr id="3" name="2 İçerik Yer Tutucusu"/>
          <p:cNvSpPr>
            <a:spLocks noGrp="1"/>
          </p:cNvSpPr>
          <p:nvPr>
            <p:ph sz="quarter" idx="1"/>
          </p:nvPr>
        </p:nvSpPr>
        <p:spPr>
          <a:xfrm>
            <a:off x="395536" y="1447800"/>
            <a:ext cx="8291264" cy="5005536"/>
          </a:xfrm>
        </p:spPr>
        <p:txBody>
          <a:bodyPr numCol="2"/>
          <a:lstStyle/>
          <a:p>
            <a:pPr>
              <a:buFont typeface="Wingdings" pitchFamily="2" charset="2"/>
              <a:buChar char="q"/>
            </a:pPr>
            <a:r>
              <a:rPr lang="tr-TR" b="1" dirty="0">
                <a:solidFill>
                  <a:srgbClr val="7030A0"/>
                </a:solidFill>
              </a:rPr>
              <a:t>Yarışmacılar</a:t>
            </a:r>
          </a:p>
          <a:p>
            <a:pPr>
              <a:buFont typeface="Wingdings" pitchFamily="2" charset="2"/>
              <a:buChar char="q"/>
            </a:pPr>
            <a:r>
              <a:rPr lang="tr-TR" b="1" dirty="0">
                <a:solidFill>
                  <a:srgbClr val="7030A0"/>
                </a:solidFill>
              </a:rPr>
              <a:t>Görevliler</a:t>
            </a:r>
          </a:p>
          <a:p>
            <a:pPr>
              <a:buFont typeface="Wingdings" pitchFamily="2" charset="2"/>
              <a:buChar char="q"/>
            </a:pPr>
            <a:r>
              <a:rPr lang="tr-TR" b="1" dirty="0">
                <a:solidFill>
                  <a:srgbClr val="7030A0"/>
                </a:solidFill>
              </a:rPr>
              <a:t>Arkadaş Çevresi</a:t>
            </a:r>
          </a:p>
          <a:p>
            <a:pPr>
              <a:buFont typeface="Wingdings" pitchFamily="2" charset="2"/>
              <a:buChar char="q"/>
            </a:pPr>
            <a:r>
              <a:rPr lang="tr-TR" b="1" dirty="0">
                <a:solidFill>
                  <a:srgbClr val="7030A0"/>
                </a:solidFill>
              </a:rPr>
              <a:t>Tedarikçiler</a:t>
            </a:r>
          </a:p>
          <a:p>
            <a:pPr>
              <a:buFont typeface="Wingdings" pitchFamily="2" charset="2"/>
              <a:buChar char="q"/>
            </a:pPr>
            <a:r>
              <a:rPr lang="tr-TR" b="1" dirty="0">
                <a:solidFill>
                  <a:srgbClr val="7030A0"/>
                </a:solidFill>
              </a:rPr>
              <a:t>Etkinlik Yönetimi</a:t>
            </a:r>
          </a:p>
          <a:p>
            <a:pPr>
              <a:buFont typeface="Wingdings" pitchFamily="2" charset="2"/>
              <a:buChar char="q"/>
            </a:pPr>
            <a:r>
              <a:rPr lang="tr-TR" b="1" dirty="0">
                <a:solidFill>
                  <a:srgbClr val="7030A0"/>
                </a:solidFill>
              </a:rPr>
              <a:t>Personel</a:t>
            </a:r>
          </a:p>
          <a:p>
            <a:pPr>
              <a:buFont typeface="Wingdings" pitchFamily="2" charset="2"/>
              <a:buChar char="q"/>
            </a:pPr>
            <a:r>
              <a:rPr lang="tr-TR" b="1" dirty="0">
                <a:solidFill>
                  <a:srgbClr val="7030A0"/>
                </a:solidFill>
              </a:rPr>
              <a:t>Seyirciler</a:t>
            </a:r>
          </a:p>
          <a:p>
            <a:pPr>
              <a:buFont typeface="Wingdings" pitchFamily="2" charset="2"/>
              <a:buChar char="q"/>
            </a:pPr>
            <a:r>
              <a:rPr lang="tr-TR" b="1" dirty="0">
                <a:solidFill>
                  <a:srgbClr val="7030A0"/>
                </a:solidFill>
              </a:rPr>
              <a:t>Medya</a:t>
            </a:r>
          </a:p>
          <a:p>
            <a:pPr>
              <a:buFont typeface="Wingdings" pitchFamily="2" charset="2"/>
              <a:buChar char="q"/>
            </a:pPr>
            <a:r>
              <a:rPr lang="tr-TR" b="1" dirty="0">
                <a:solidFill>
                  <a:srgbClr val="7030A0"/>
                </a:solidFill>
              </a:rPr>
              <a:t>Protokol (VIP)</a:t>
            </a:r>
            <a:endParaRPr lang="tr-TR" dirty="0">
              <a:solidFill>
                <a:srgbClr val="7030A0"/>
              </a:solidFill>
            </a:endParaRPr>
          </a:p>
        </p:txBody>
      </p:sp>
    </p:spTree>
  </p:cSld>
  <p:clrMapOvr>
    <a:masterClrMapping/>
  </p:clrMapOvr>
  <p:transition spd="med">
    <p:wheel spokes="8"/>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Etkinlik Planlanması</a:t>
            </a:r>
            <a:endParaRPr lang="tr-TR" dirty="0"/>
          </a:p>
        </p:txBody>
      </p:sp>
      <p:sp>
        <p:nvSpPr>
          <p:cNvPr id="3" name="2 İçerik Yer Tutucusu"/>
          <p:cNvSpPr>
            <a:spLocks noGrp="1"/>
          </p:cNvSpPr>
          <p:nvPr>
            <p:ph sz="quarter" idx="1"/>
          </p:nvPr>
        </p:nvSpPr>
        <p:spPr>
          <a:xfrm>
            <a:off x="251520" y="1447800"/>
            <a:ext cx="8640960" cy="5221560"/>
          </a:xfrm>
        </p:spPr>
        <p:txBody>
          <a:bodyPr/>
          <a:lstStyle/>
          <a:p>
            <a:pPr algn="just"/>
            <a:r>
              <a:rPr lang="nn-NO" dirty="0">
                <a:solidFill>
                  <a:srgbClr val="7030A0"/>
                </a:solidFill>
              </a:rPr>
              <a:t>Spor tesislerinde etkinlik planlama süreci etkinlik</a:t>
            </a:r>
            <a:r>
              <a:rPr lang="tr-TR" dirty="0">
                <a:solidFill>
                  <a:srgbClr val="7030A0"/>
                </a:solidFill>
              </a:rPr>
              <a:t> </a:t>
            </a:r>
            <a:r>
              <a:rPr lang="nn-NO" dirty="0">
                <a:solidFill>
                  <a:srgbClr val="7030A0"/>
                </a:solidFill>
              </a:rPr>
              <a:t>yöneticileri tarafından etkinlik fikrinin ortaya</a:t>
            </a:r>
            <a:r>
              <a:rPr lang="tr-TR" dirty="0">
                <a:solidFill>
                  <a:srgbClr val="7030A0"/>
                </a:solidFill>
              </a:rPr>
              <a:t> çıkmasından uygulama ve uygulama sonrasındaki tüm aşamaların kavramlaştırılmasını içerir.</a:t>
            </a:r>
          </a:p>
          <a:p>
            <a:r>
              <a:rPr lang="tr-TR" dirty="0">
                <a:solidFill>
                  <a:srgbClr val="7030A0"/>
                </a:solidFill>
              </a:rPr>
              <a:t>Etkinlik planlama sürecinin ilk adımı amaçların oluşturulmasıdır. </a:t>
            </a:r>
          </a:p>
          <a:p>
            <a:r>
              <a:rPr lang="tr-TR" dirty="0">
                <a:solidFill>
                  <a:srgbClr val="7030A0"/>
                </a:solidFill>
              </a:rPr>
              <a:t>Tüm spor tesis yöneticileri ne tür etkinliklere ev sahipliği yapacaklarına karar vermeleri gerekir. Sıklıkla bu karar spor tesis işletmesinin felsefesi, misyonu ve vizyonuyla bağlantılı olacaktır. Örneğin; sosyal amaçlı bir tesis işletmesi yönetimi, toplumun ihtiyaçlarını temel alacaktır.</a:t>
            </a:r>
          </a:p>
        </p:txBody>
      </p:sp>
    </p:spTree>
  </p:cSld>
  <p:clrMapOvr>
    <a:masterClrMapping/>
  </p:clrMapOvr>
  <p:transition spd="med">
    <p:wheel spokes="8"/>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332656"/>
            <a:ext cx="8712968" cy="6192688"/>
          </a:xfrm>
        </p:spPr>
        <p:txBody>
          <a:bodyPr>
            <a:normAutofit/>
          </a:bodyPr>
          <a:lstStyle/>
          <a:p>
            <a:pPr algn="just"/>
            <a:r>
              <a:rPr lang="tr-TR" dirty="0">
                <a:solidFill>
                  <a:srgbClr val="7030A0"/>
                </a:solidFill>
              </a:rPr>
              <a:t>Genellikle bir spor tesisinde ne tür etkinlik yapılacağına karar vermek için amaçlar seti oluşturulduğunda, etkinliğin gerçekleştirilip gerçekleştirilmeyeceğine yönelik bir esnekliğe sahip olunabilecektir. Bu açıdan tesis yöneticisinin amaçlara ulaşmak için cevaplandırması gereken bazı sorular bulunmaktadır. Bunlar:</a:t>
            </a:r>
          </a:p>
          <a:p>
            <a:pPr algn="just">
              <a:buFont typeface="Wingdings" pitchFamily="2" charset="2"/>
              <a:buChar char="Ø"/>
            </a:pPr>
            <a:r>
              <a:rPr lang="tr-TR" dirty="0">
                <a:solidFill>
                  <a:srgbClr val="7030A0"/>
                </a:solidFill>
              </a:rPr>
              <a:t>Etkinliği gerçekleştirmek isteyenlerin spor tesis yönetiminden istedikleri nelerdir?</a:t>
            </a:r>
          </a:p>
          <a:p>
            <a:pPr algn="just">
              <a:buFont typeface="Wingdings" pitchFamily="2" charset="2"/>
              <a:buChar char="Ø"/>
            </a:pPr>
            <a:r>
              <a:rPr lang="tr-TR" dirty="0">
                <a:solidFill>
                  <a:srgbClr val="7030A0"/>
                </a:solidFill>
              </a:rPr>
              <a:t>Hedef kitle ve katılımcılar kimlerdir?</a:t>
            </a:r>
          </a:p>
          <a:p>
            <a:pPr algn="just">
              <a:buFont typeface="Wingdings" pitchFamily="2" charset="2"/>
              <a:buChar char="Ø"/>
            </a:pPr>
            <a:r>
              <a:rPr lang="tr-TR" dirty="0">
                <a:solidFill>
                  <a:srgbClr val="7030A0"/>
                </a:solidFill>
              </a:rPr>
              <a:t>Etkinliğin potansiyel bir geçmişi var mıdır?</a:t>
            </a:r>
          </a:p>
          <a:p>
            <a:pPr algn="just">
              <a:buFont typeface="Wingdings" pitchFamily="2" charset="2"/>
              <a:buChar char="Ø"/>
            </a:pPr>
            <a:r>
              <a:rPr lang="tr-TR" dirty="0">
                <a:solidFill>
                  <a:srgbClr val="7030A0"/>
                </a:solidFill>
              </a:rPr>
              <a:t>Etkinliğin başarı veya başarısızlık geçmişi nedir?</a:t>
            </a:r>
          </a:p>
          <a:p>
            <a:pPr algn="just">
              <a:buFont typeface="Wingdings" pitchFamily="2" charset="2"/>
              <a:buChar char="Ø"/>
            </a:pPr>
            <a:r>
              <a:rPr lang="tr-TR" dirty="0">
                <a:solidFill>
                  <a:srgbClr val="7030A0"/>
                </a:solidFill>
              </a:rPr>
              <a:t>Etkinliğin başarısına katkı sağlayacak ortaklar var mıdır?</a:t>
            </a:r>
          </a:p>
          <a:p>
            <a:pPr algn="just">
              <a:buFont typeface="Wingdings" pitchFamily="2" charset="2"/>
              <a:buChar char="Ø"/>
            </a:pPr>
            <a:r>
              <a:rPr lang="tr-TR" dirty="0">
                <a:solidFill>
                  <a:srgbClr val="7030A0"/>
                </a:solidFill>
              </a:rPr>
              <a:t>Spor tesisinde gerçekleştirilecek etkinlikler için anahtar paydaşlar ve ortakların desteği nedir?</a:t>
            </a:r>
          </a:p>
        </p:txBody>
      </p:sp>
    </p:spTree>
  </p:cSld>
  <p:clrMapOvr>
    <a:masterClrMapping/>
  </p:clrMapOvr>
  <p:transition spd="med">
    <p:wheel spokes="8"/>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260648"/>
            <a:ext cx="8496944" cy="6192688"/>
          </a:xfrm>
        </p:spPr>
        <p:txBody>
          <a:bodyPr>
            <a:normAutofit/>
          </a:bodyPr>
          <a:lstStyle/>
          <a:p>
            <a:pPr algn="just">
              <a:buFont typeface="Wingdings" pitchFamily="2" charset="2"/>
              <a:buChar char="§"/>
            </a:pPr>
            <a:r>
              <a:rPr lang="tr-TR" sz="3200" dirty="0">
                <a:solidFill>
                  <a:srgbClr val="7030A0"/>
                </a:solidFill>
              </a:rPr>
              <a:t>Amaçlar belirlendikten sonra, spor tesislerinde potansiyel etkinliklerin gerçekleştirilmesi için temanın geliştirilmesi  gerekir. </a:t>
            </a:r>
          </a:p>
          <a:p>
            <a:pPr algn="just">
              <a:buFont typeface="Wingdings" pitchFamily="2" charset="2"/>
              <a:buChar char="§"/>
            </a:pPr>
            <a:r>
              <a:rPr lang="tr-TR" sz="3200" dirty="0">
                <a:solidFill>
                  <a:srgbClr val="7030A0"/>
                </a:solidFill>
              </a:rPr>
              <a:t>Tema, farklı etkinliklerin gerçekleştirilmesinde tesise uygun personelin alınmasından tutunda etkinlik giriş çıkışları, katılımcıların tesise alınması, etkinlik için gerekli ekipmanların sağlanması, biletlerin satışı, etkinliğin gerçekleştirilmesi ve sona erdirilmesi sürecinde yapılması gerekenlerin planlanması gerekmektedir.</a:t>
            </a:r>
          </a:p>
        </p:txBody>
      </p:sp>
    </p:spTree>
  </p:cSld>
  <p:clrMapOvr>
    <a:masterClrMapping/>
  </p:clrMapOvr>
  <p:transition spd="med">
    <p:wheel spokes="8"/>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95536" y="260648"/>
            <a:ext cx="8291264" cy="6192688"/>
          </a:xfrm>
        </p:spPr>
        <p:txBody>
          <a:bodyPr>
            <a:normAutofit fontScale="92500"/>
          </a:bodyPr>
          <a:lstStyle/>
          <a:p>
            <a:pPr algn="just"/>
            <a:r>
              <a:rPr lang="tr-TR" dirty="0">
                <a:solidFill>
                  <a:srgbClr val="7030A0"/>
                </a:solidFill>
              </a:rPr>
              <a:t>Bu sürecin bir parçası olarak etkinliğin başarısı için stratejiler oluşturulmalıdır. Bu stratejiler: (1) gerçekçi, (2) spor tesis yönetimi, etkinliği gerçekleştiren taraf ve toplum üzerinde olumlu bir etkiye sahip, (3) mevcut altyapı ile gerçekleştirilebilir (4) ve uygun bir bütçe ile gerçekleştirilebilir olmalıdır. </a:t>
            </a:r>
          </a:p>
          <a:p>
            <a:pPr algn="just">
              <a:buNone/>
            </a:pPr>
            <a:r>
              <a:rPr lang="tr-TR" dirty="0">
                <a:solidFill>
                  <a:srgbClr val="7030A0"/>
                </a:solidFill>
              </a:rPr>
              <a:t>Bu stratejilerin etkili olabilmesi için ise tesis yöneticilerinin üç temel soruyu cevaplandırmaları gerekir.</a:t>
            </a:r>
          </a:p>
          <a:p>
            <a:pPr algn="just">
              <a:buFont typeface="Wingdings" pitchFamily="2" charset="2"/>
              <a:buChar char="Ø"/>
            </a:pPr>
            <a:r>
              <a:rPr lang="tr-TR" dirty="0">
                <a:solidFill>
                  <a:srgbClr val="7030A0"/>
                </a:solidFill>
              </a:rPr>
              <a:t>Düzenlenecek etkinliğin spor tesisi ve toplum için önemi nedir?</a:t>
            </a:r>
          </a:p>
          <a:p>
            <a:pPr algn="just">
              <a:buFont typeface="Wingdings" pitchFamily="2" charset="2"/>
              <a:buChar char="Ø"/>
            </a:pPr>
            <a:r>
              <a:rPr lang="tr-TR" dirty="0">
                <a:solidFill>
                  <a:srgbClr val="7030A0"/>
                </a:solidFill>
              </a:rPr>
              <a:t>Etkinliğe ev sahipliği yapmanın avantajları nelerdir?</a:t>
            </a:r>
          </a:p>
          <a:p>
            <a:pPr algn="just">
              <a:buFont typeface="Wingdings" pitchFamily="2" charset="2"/>
              <a:buChar char="Ø"/>
            </a:pPr>
            <a:r>
              <a:rPr lang="tr-TR" dirty="0">
                <a:solidFill>
                  <a:srgbClr val="7030A0"/>
                </a:solidFill>
              </a:rPr>
              <a:t>Spor tesisinde etkinlik gerçekleştirilecek olursa ortaklar kimlerdir?</a:t>
            </a:r>
          </a:p>
          <a:p>
            <a:pPr algn="just">
              <a:buFont typeface="Wingdings" pitchFamily="2" charset="2"/>
              <a:buChar char="Ø"/>
            </a:pPr>
            <a:endParaRPr lang="tr-TR" dirty="0">
              <a:solidFill>
                <a:srgbClr val="7030A0"/>
              </a:solidFill>
            </a:endParaRPr>
          </a:p>
          <a:p>
            <a:r>
              <a:rPr lang="tr-TR" dirty="0">
                <a:solidFill>
                  <a:srgbClr val="7030A0"/>
                </a:solidFill>
              </a:rPr>
              <a:t>Bu sorular cevaplandırıldığı zaman tesis yöneticisi etkinliğe ev sahipliği yapılıp yapılmayacağına karar verebilecektir.</a:t>
            </a:r>
          </a:p>
        </p:txBody>
      </p:sp>
    </p:spTree>
  </p:cSld>
  <p:clrMapOvr>
    <a:masterClrMapping/>
  </p:clrMapOvr>
  <p:transition spd="med">
    <p:wheel spokes="8"/>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74638"/>
            <a:ext cx="8363272" cy="634082"/>
          </a:xfrm>
        </p:spPr>
        <p:txBody>
          <a:bodyPr>
            <a:normAutofit fontScale="90000"/>
          </a:bodyPr>
          <a:lstStyle/>
          <a:p>
            <a:pPr algn="ctr"/>
            <a:r>
              <a:rPr lang="tr-TR" b="1" dirty="0"/>
              <a:t>Etkinlik Rezervasyonu</a:t>
            </a:r>
            <a:endParaRPr lang="tr-TR" dirty="0"/>
          </a:p>
        </p:txBody>
      </p:sp>
      <p:sp>
        <p:nvSpPr>
          <p:cNvPr id="3" name="2 İçerik Yer Tutucusu"/>
          <p:cNvSpPr>
            <a:spLocks noGrp="1"/>
          </p:cNvSpPr>
          <p:nvPr>
            <p:ph sz="quarter" idx="1"/>
          </p:nvPr>
        </p:nvSpPr>
        <p:spPr>
          <a:xfrm>
            <a:off x="323528" y="1268760"/>
            <a:ext cx="8496944" cy="4751040"/>
          </a:xfrm>
        </p:spPr>
        <p:txBody>
          <a:bodyPr/>
          <a:lstStyle/>
          <a:p>
            <a:pPr algn="just"/>
            <a:r>
              <a:rPr lang="tr-TR" dirty="0">
                <a:solidFill>
                  <a:srgbClr val="7030A0"/>
                </a:solidFill>
              </a:rPr>
              <a:t>Spor tesislerinde etkinlik rezervasyonları gerçekleştirilmemişse tesisin amaçlarına ulaşması çok zor olacaktır. </a:t>
            </a:r>
          </a:p>
          <a:p>
            <a:pPr algn="just"/>
            <a:r>
              <a:rPr lang="tr-TR" dirty="0">
                <a:solidFill>
                  <a:srgbClr val="7030A0"/>
                </a:solidFill>
              </a:rPr>
              <a:t>Tesisin misyonu ve amaçları dikkate alınarak, hedef pazarın ihtiyaçlarını tatmin edecek iyi bir rezervasyon sistemi oluşturulmalıdır.</a:t>
            </a:r>
          </a:p>
        </p:txBody>
      </p:sp>
    </p:spTree>
  </p:cSld>
  <p:clrMapOvr>
    <a:masterClrMapping/>
  </p:clrMapOvr>
  <p:transition spd="med">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51520" y="764704"/>
            <a:ext cx="8435280" cy="5616624"/>
          </a:xfrm>
        </p:spPr>
        <p:txBody>
          <a:bodyPr>
            <a:normAutofit fontScale="85000" lnSpcReduction="20000"/>
          </a:bodyPr>
          <a:lstStyle/>
          <a:p>
            <a:pPr>
              <a:buNone/>
            </a:pPr>
            <a:r>
              <a:rPr lang="tr-TR" sz="4300" b="1" dirty="0">
                <a:solidFill>
                  <a:schemeClr val="tx2"/>
                </a:solidFill>
              </a:rPr>
              <a:t>Çok Amaçlı Spor Tesisi: </a:t>
            </a:r>
          </a:p>
          <a:p>
            <a:r>
              <a:rPr lang="tr-TR" sz="3900" dirty="0"/>
              <a:t>Spor tesisi içerisinde birden fazla spor branşı ya da etkinlik uygulanabiliyorsa, bu spor tesisi, kullanım amacına bağlı olarak çok amaçlı spor tesisi olarak ifade edilir.</a:t>
            </a:r>
          </a:p>
          <a:p>
            <a:r>
              <a:rPr lang="tr-TR" sz="3900" dirty="0"/>
              <a:t>Günümüzün büyük spor kompleksleri çok amaçlı spor tesislerine örnek olarak gösterilebilir. </a:t>
            </a:r>
          </a:p>
          <a:p>
            <a:r>
              <a:rPr lang="tr-TR" sz="3900" dirty="0"/>
              <a:t>Bu tesislerde konserlerden, </a:t>
            </a:r>
            <a:r>
              <a:rPr lang="tr-TR" sz="3900" dirty="0" err="1"/>
              <a:t>motokros</a:t>
            </a:r>
            <a:r>
              <a:rPr lang="tr-TR" sz="3900" dirty="0"/>
              <a:t> yarışlarına, sirklerden, çeşitli spor şovlarına kadar birçok farklı etkinlik uygulanabilmektedir.</a:t>
            </a:r>
          </a:p>
        </p:txBody>
      </p:sp>
    </p:spTree>
  </p:cSld>
  <p:clrMapOvr>
    <a:masterClrMapping/>
  </p:clrMapOvr>
  <p:transition spd="med">
    <p:wheel spokes="8"/>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908721"/>
            <a:ext cx="7772400" cy="2088231"/>
          </a:xfrm>
        </p:spPr>
        <p:txBody>
          <a:bodyPr>
            <a:normAutofit/>
          </a:bodyPr>
          <a:lstStyle/>
          <a:p>
            <a:br>
              <a:rPr lang="tr-TR" dirty="0"/>
            </a:br>
            <a:r>
              <a:rPr lang="tr-TR" sz="3300" dirty="0"/>
              <a:t>ARAÇ-GEREÇ VE MALZEMELERİN SATIN ALINMASI VE KORUNMASI</a:t>
            </a:r>
          </a:p>
        </p:txBody>
      </p:sp>
      <p:sp>
        <p:nvSpPr>
          <p:cNvPr id="3" name="2 Alt Başlık"/>
          <p:cNvSpPr>
            <a:spLocks noGrp="1"/>
          </p:cNvSpPr>
          <p:nvPr>
            <p:ph type="subTitle" idx="1"/>
          </p:nvPr>
        </p:nvSpPr>
        <p:spPr/>
        <p:txBody>
          <a:bodyPr/>
          <a:lstStyle/>
          <a:p>
            <a:endParaRPr lang="tr-TR" sz="2400" dirty="0"/>
          </a:p>
        </p:txBody>
      </p:sp>
    </p:spTree>
    <p:extLst>
      <p:ext uri="{BB962C8B-B14F-4D97-AF65-F5344CB8AC3E}">
        <p14:creationId xmlns:p14="http://schemas.microsoft.com/office/powerpoint/2010/main" val="2405222311"/>
      </p:ext>
    </p:extLst>
  </p:cSld>
  <p:clrMapOvr>
    <a:masterClrMapping/>
  </p:clrMapOvr>
  <p:transition spd="med">
    <p:wheel spokes="8"/>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dirty="0"/>
          </a:p>
        </p:txBody>
      </p:sp>
      <p:sp>
        <p:nvSpPr>
          <p:cNvPr id="3" name="2 İçerik Yer Tutucusu"/>
          <p:cNvSpPr>
            <a:spLocks noGrp="1"/>
          </p:cNvSpPr>
          <p:nvPr>
            <p:ph idx="1"/>
          </p:nvPr>
        </p:nvSpPr>
        <p:spPr/>
        <p:txBody>
          <a:bodyPr>
            <a:noAutofit/>
          </a:bodyPr>
          <a:lstStyle/>
          <a:p>
            <a:r>
              <a:rPr lang="tr-TR" sz="4000" dirty="0"/>
              <a:t> Beden eğitimi, rekreasyon ve spor programlarında binlerce doları bulan malzemeler kullanılır.</a:t>
            </a:r>
          </a:p>
          <a:p>
            <a:r>
              <a:rPr lang="tr-TR" sz="4000" dirty="0"/>
              <a:t>Bu sektör 70 milyon dolar civarındadır.</a:t>
            </a:r>
          </a:p>
          <a:p>
            <a:r>
              <a:rPr lang="tr-TR" sz="4000" dirty="0"/>
              <a:t>Mali bütçenin büyük bir kısmı malzemeye gitti için bu konu oldukça önemlidir.</a:t>
            </a:r>
          </a:p>
        </p:txBody>
      </p:sp>
    </p:spTree>
    <p:extLst>
      <p:ext uri="{BB962C8B-B14F-4D97-AF65-F5344CB8AC3E}">
        <p14:creationId xmlns:p14="http://schemas.microsoft.com/office/powerpoint/2010/main" val="1230672329"/>
      </p:ext>
    </p:extLst>
  </p:cSld>
  <p:clrMapOvr>
    <a:masterClrMapping/>
  </p:clrMapOvr>
  <p:transition spd="med">
    <p:wheel spokes="8"/>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ARAÇ GEREÇ VE MALZEMELERİN BELİRLENMESİ</a:t>
            </a:r>
          </a:p>
        </p:txBody>
      </p:sp>
      <p:sp>
        <p:nvSpPr>
          <p:cNvPr id="3" name="2 İçerik Yer Tutucusu"/>
          <p:cNvSpPr>
            <a:spLocks noGrp="1"/>
          </p:cNvSpPr>
          <p:nvPr>
            <p:ph idx="1"/>
          </p:nvPr>
        </p:nvSpPr>
        <p:spPr>
          <a:xfrm>
            <a:off x="914400" y="1447800"/>
            <a:ext cx="7772400" cy="5005536"/>
          </a:xfrm>
        </p:spPr>
        <p:txBody>
          <a:bodyPr>
            <a:noAutofit/>
          </a:bodyPr>
          <a:lstStyle/>
          <a:p>
            <a:r>
              <a:rPr lang="tr-TR" sz="3600" dirty="0"/>
              <a:t>Araç- gereç ve malzeme seçimini birden fazla faktör belirler. Bu faktörler:</a:t>
            </a:r>
          </a:p>
          <a:p>
            <a:r>
              <a:rPr lang="tr-TR" sz="3600" dirty="0"/>
              <a:t>1- Katılımcıların düzeyi</a:t>
            </a:r>
          </a:p>
          <a:p>
            <a:r>
              <a:rPr lang="tr-TR" sz="3600" dirty="0"/>
              <a:t>2- Sunulan etkinliklerin türü ve sıklığı</a:t>
            </a:r>
          </a:p>
          <a:p>
            <a:r>
              <a:rPr lang="tr-TR" sz="3600" dirty="0"/>
              <a:t>3- Katılımcı sayısı</a:t>
            </a:r>
          </a:p>
          <a:p>
            <a:r>
              <a:rPr lang="tr-TR" sz="3600" dirty="0"/>
              <a:t>4- Kullanıcı grubu yaş ve deneyim</a:t>
            </a:r>
          </a:p>
          <a:p>
            <a:r>
              <a:rPr lang="tr-TR" sz="3600" dirty="0"/>
              <a:t>5- Finansal faktörler</a:t>
            </a:r>
          </a:p>
        </p:txBody>
      </p:sp>
    </p:spTree>
    <p:extLst>
      <p:ext uri="{BB962C8B-B14F-4D97-AF65-F5344CB8AC3E}">
        <p14:creationId xmlns:p14="http://schemas.microsoft.com/office/powerpoint/2010/main" val="955199678"/>
      </p:ext>
    </p:extLst>
  </p:cSld>
  <p:clrMapOvr>
    <a:masterClrMapping/>
  </p:clrMapOvr>
  <p:transition spd="med">
    <p:wheel spokes="8"/>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39552" y="404664"/>
            <a:ext cx="8147248" cy="6048672"/>
          </a:xfrm>
        </p:spPr>
        <p:txBody>
          <a:bodyPr>
            <a:normAutofit/>
          </a:bodyPr>
          <a:lstStyle/>
          <a:p>
            <a:r>
              <a:rPr lang="tr-TR" sz="4000" dirty="0"/>
              <a:t>Diğer faktörler ise:</a:t>
            </a:r>
          </a:p>
          <a:p>
            <a:r>
              <a:rPr lang="tr-TR" sz="4000" dirty="0"/>
              <a:t>1- Tesisler</a:t>
            </a:r>
          </a:p>
          <a:p>
            <a:r>
              <a:rPr lang="tr-TR" sz="4000" dirty="0"/>
              <a:t>2- Fizik tedavi odaları</a:t>
            </a:r>
          </a:p>
          <a:p>
            <a:r>
              <a:rPr lang="tr-TR" sz="4000" dirty="0"/>
              <a:t>3- Oyun sahaları</a:t>
            </a:r>
          </a:p>
          <a:p>
            <a:r>
              <a:rPr lang="tr-TR" sz="4000" dirty="0"/>
              <a:t>4- Eldeki envanterler</a:t>
            </a:r>
          </a:p>
          <a:p>
            <a:r>
              <a:rPr lang="tr-TR" sz="4000" dirty="0"/>
              <a:t>5- Spor etkinlikleri sayısı</a:t>
            </a:r>
          </a:p>
        </p:txBody>
      </p:sp>
    </p:spTree>
    <p:extLst>
      <p:ext uri="{BB962C8B-B14F-4D97-AF65-F5344CB8AC3E}">
        <p14:creationId xmlns:p14="http://schemas.microsoft.com/office/powerpoint/2010/main" val="816013134"/>
      </p:ext>
    </p:extLst>
  </p:cSld>
  <p:clrMapOvr>
    <a:masterClrMapping/>
  </p:clrMapOvr>
  <p:transition spd="med">
    <p:wheel spokes="8"/>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ARAÇ- GEREÇ VE MALZEME SEÇİMİNDE REHBER İLKELER</a:t>
            </a:r>
          </a:p>
        </p:txBody>
      </p:sp>
      <p:sp>
        <p:nvSpPr>
          <p:cNvPr id="3" name="2 İçerik Yer Tutucusu"/>
          <p:cNvSpPr>
            <a:spLocks noGrp="1"/>
          </p:cNvSpPr>
          <p:nvPr>
            <p:ph idx="1"/>
          </p:nvPr>
        </p:nvSpPr>
        <p:spPr/>
        <p:txBody>
          <a:bodyPr>
            <a:normAutofit/>
          </a:bodyPr>
          <a:lstStyle/>
          <a:p>
            <a:r>
              <a:rPr lang="tr-TR" dirty="0"/>
              <a:t>Seçim yakın gereksinim ve taleplere dayalı olmalıdır</a:t>
            </a:r>
          </a:p>
          <a:p>
            <a:r>
              <a:rPr lang="tr-TR" dirty="0"/>
              <a:t>Seçim kaliteye bakılarak yapılmalıdır</a:t>
            </a:r>
          </a:p>
          <a:p>
            <a:r>
              <a:rPr lang="tr-TR" dirty="0"/>
              <a:t>Seçim yapılan ürünün hem bütçeye uygun </a:t>
            </a:r>
            <a:r>
              <a:rPr lang="tr-TR" dirty="0" err="1"/>
              <a:t>hemde</a:t>
            </a:r>
            <a:r>
              <a:rPr lang="tr-TR" dirty="0"/>
              <a:t> bakımı kolay olmalıdır</a:t>
            </a:r>
          </a:p>
          <a:p>
            <a:r>
              <a:rPr lang="tr-TR" dirty="0"/>
              <a:t>Seçim profesyonel personeller tarafından yapılmalıdır</a:t>
            </a:r>
          </a:p>
          <a:p>
            <a:r>
              <a:rPr lang="tr-TR" dirty="0"/>
              <a:t>Seçim işlemi süreklilik taşımalıdır</a:t>
            </a:r>
          </a:p>
          <a:p>
            <a:r>
              <a:rPr lang="tr-TR" dirty="0"/>
              <a:t>Seçim yapılırken eskilerini yenilenecek yoksa </a:t>
            </a:r>
            <a:r>
              <a:rPr lang="tr-TR" dirty="0" err="1"/>
              <a:t>yenisimi</a:t>
            </a:r>
            <a:r>
              <a:rPr lang="tr-TR" dirty="0"/>
              <a:t> alınacak buna karar verilmelidir</a:t>
            </a:r>
          </a:p>
          <a:p>
            <a:r>
              <a:rPr lang="tr-TR" dirty="0"/>
              <a:t>Seçim yapılırken spor araç ve gereçleri için kabul edilebilir standartlar ve kurallar göz önüne alınmalıdır.</a:t>
            </a:r>
          </a:p>
        </p:txBody>
      </p:sp>
    </p:spTree>
    <p:extLst>
      <p:ext uri="{BB962C8B-B14F-4D97-AF65-F5344CB8AC3E}">
        <p14:creationId xmlns:p14="http://schemas.microsoft.com/office/powerpoint/2010/main" val="169940665"/>
      </p:ext>
    </p:extLst>
  </p:cSld>
  <p:clrMapOvr>
    <a:masterClrMapping/>
  </p:clrMapOvr>
  <p:transition spd="med">
    <p:wheel spokes="8"/>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ARAÇ-GEREÇ VE MALZEME ALIMI İÇİN REHBER İLKELER</a:t>
            </a:r>
          </a:p>
        </p:txBody>
      </p:sp>
      <p:sp>
        <p:nvSpPr>
          <p:cNvPr id="3" name="2 İçerik Yer Tutucusu"/>
          <p:cNvSpPr>
            <a:spLocks noGrp="1"/>
          </p:cNvSpPr>
          <p:nvPr>
            <p:ph idx="1"/>
          </p:nvPr>
        </p:nvSpPr>
        <p:spPr/>
        <p:txBody>
          <a:bodyPr>
            <a:normAutofit lnSpcReduction="10000"/>
          </a:bodyPr>
          <a:lstStyle/>
          <a:p>
            <a:r>
              <a:rPr lang="tr-TR" dirty="0"/>
              <a:t>Alımlar organizasyonun gereksinimlerine uygun olmalıdır ve yönetim olayıyla gerçekleştirilmelidir.</a:t>
            </a:r>
          </a:p>
          <a:p>
            <a:r>
              <a:rPr lang="tr-TR" dirty="0"/>
              <a:t>Alımlar eğer mümkünse gereksinimler doğmadan önce yapılmalıdır</a:t>
            </a:r>
          </a:p>
          <a:p>
            <a:r>
              <a:rPr lang="tr-TR" dirty="0"/>
              <a:t>Araç gereç ve malzemeler standartlılaşmalıdır</a:t>
            </a:r>
          </a:p>
          <a:p>
            <a:r>
              <a:rPr lang="tr-TR" dirty="0"/>
              <a:t>Ayrıntılı tanımlar net şekilde ortaya konmalıdır</a:t>
            </a:r>
          </a:p>
          <a:p>
            <a:r>
              <a:rPr lang="tr-TR" dirty="0"/>
              <a:t>Maliyet kaliteden ödün vermeksizin olabildiğince düşük olmalıdır</a:t>
            </a:r>
          </a:p>
          <a:p>
            <a:r>
              <a:rPr lang="tr-TR" dirty="0"/>
              <a:t>Gereksinim duyulan araç ve gereçler muteber firmalardan alınmalıdır</a:t>
            </a:r>
          </a:p>
          <a:p>
            <a:r>
              <a:rPr lang="tr-TR" dirty="0"/>
              <a:t>Satıcılardan kayırma ve hediye kabul edilmemeli</a:t>
            </a:r>
          </a:p>
        </p:txBody>
      </p:sp>
    </p:spTree>
    <p:extLst>
      <p:ext uri="{BB962C8B-B14F-4D97-AF65-F5344CB8AC3E}">
        <p14:creationId xmlns:p14="http://schemas.microsoft.com/office/powerpoint/2010/main" val="4160397945"/>
      </p:ext>
    </p:extLst>
  </p:cSld>
  <p:clrMapOvr>
    <a:masterClrMapping/>
  </p:clrMapOvr>
  <p:transition spd="med">
    <p:wheel spokes="8"/>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ARAÇ GEREÇ VE MALZEME SATIN ALINIRKEN ATILACAK ADIMLAR</a:t>
            </a:r>
          </a:p>
        </p:txBody>
      </p:sp>
      <p:sp>
        <p:nvSpPr>
          <p:cNvPr id="3" name="2 İçerik Yer Tutucusu"/>
          <p:cNvSpPr>
            <a:spLocks noGrp="1"/>
          </p:cNvSpPr>
          <p:nvPr>
            <p:ph idx="1"/>
          </p:nvPr>
        </p:nvSpPr>
        <p:spPr>
          <a:xfrm>
            <a:off x="457200" y="1600200"/>
            <a:ext cx="8229600" cy="4997152"/>
          </a:xfrm>
        </p:spPr>
        <p:txBody>
          <a:bodyPr numCol="2">
            <a:normAutofit/>
          </a:bodyPr>
          <a:lstStyle/>
          <a:p>
            <a:r>
              <a:rPr lang="tr-TR" dirty="0"/>
              <a:t>Gereksinim</a:t>
            </a:r>
          </a:p>
          <a:p>
            <a:r>
              <a:rPr lang="tr-TR" dirty="0"/>
              <a:t>İstişare</a:t>
            </a:r>
          </a:p>
          <a:p>
            <a:r>
              <a:rPr lang="tr-TR" dirty="0"/>
              <a:t>Girişim</a:t>
            </a:r>
          </a:p>
          <a:p>
            <a:r>
              <a:rPr lang="tr-TR" dirty="0"/>
              <a:t>Talebin incelenmesi</a:t>
            </a:r>
          </a:p>
          <a:p>
            <a:r>
              <a:rPr lang="tr-TR" dirty="0"/>
              <a:t>Bütçe tahsisinin incelenmesi</a:t>
            </a:r>
          </a:p>
          <a:p>
            <a:r>
              <a:rPr lang="tr-TR" dirty="0"/>
              <a:t>Şartnamenin hazırlanması</a:t>
            </a:r>
          </a:p>
          <a:p>
            <a:r>
              <a:rPr lang="tr-TR" dirty="0"/>
              <a:t>Fiyat tekliflerinin alınması</a:t>
            </a:r>
          </a:p>
          <a:p>
            <a:r>
              <a:rPr lang="tr-TR" dirty="0"/>
              <a:t>Karşılaştırma</a:t>
            </a:r>
          </a:p>
          <a:p>
            <a:r>
              <a:rPr lang="tr-TR" dirty="0"/>
              <a:t>Öneriler</a:t>
            </a:r>
          </a:p>
          <a:p>
            <a:r>
              <a:rPr lang="tr-TR" dirty="0"/>
              <a:t>Satın alma talimatı gönderilmesi</a:t>
            </a:r>
          </a:p>
          <a:p>
            <a:r>
              <a:rPr lang="tr-TR" dirty="0"/>
              <a:t>Takip</a:t>
            </a:r>
          </a:p>
          <a:p>
            <a:r>
              <a:rPr lang="tr-TR" dirty="0"/>
              <a:t>Malların </a:t>
            </a:r>
            <a:r>
              <a:rPr lang="tr-TR" dirty="0" err="1"/>
              <a:t>kabulu</a:t>
            </a:r>
            <a:endParaRPr lang="tr-TR" dirty="0"/>
          </a:p>
          <a:p>
            <a:r>
              <a:rPr lang="tr-TR" dirty="0"/>
              <a:t>Ödeme</a:t>
            </a:r>
          </a:p>
          <a:p>
            <a:r>
              <a:rPr lang="tr-TR" dirty="0"/>
              <a:t>Sorumluluk </a:t>
            </a:r>
          </a:p>
          <a:p>
            <a:r>
              <a:rPr lang="tr-TR" dirty="0"/>
              <a:t>Kullanıcı </a:t>
            </a:r>
          </a:p>
          <a:p>
            <a:r>
              <a:rPr lang="tr-TR" dirty="0"/>
              <a:t>Envanter </a:t>
            </a:r>
          </a:p>
        </p:txBody>
      </p:sp>
    </p:spTree>
    <p:extLst>
      <p:ext uri="{BB962C8B-B14F-4D97-AF65-F5344CB8AC3E}">
        <p14:creationId xmlns:p14="http://schemas.microsoft.com/office/powerpoint/2010/main" val="2643648095"/>
      </p:ext>
    </p:extLst>
  </p:cSld>
  <p:clrMapOvr>
    <a:masterClrMapping/>
  </p:clrMapOvr>
  <p:transition spd="med">
    <p:wheel spokes="8"/>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507288" cy="1143000"/>
          </a:xfrm>
        </p:spPr>
        <p:txBody>
          <a:bodyPr>
            <a:normAutofit fontScale="90000"/>
          </a:bodyPr>
          <a:lstStyle/>
          <a:p>
            <a:r>
              <a:rPr lang="tr-TR" dirty="0"/>
              <a:t>SATIN ALMADAN SORUMLU KİŞİ İÇİN BELİRLENEN DAVRANIŞ KURALLARI</a:t>
            </a:r>
          </a:p>
        </p:txBody>
      </p:sp>
      <p:sp>
        <p:nvSpPr>
          <p:cNvPr id="3" name="2 İçerik Yer Tutucusu"/>
          <p:cNvSpPr>
            <a:spLocks noGrp="1"/>
          </p:cNvSpPr>
          <p:nvPr>
            <p:ph idx="1"/>
          </p:nvPr>
        </p:nvSpPr>
        <p:spPr>
          <a:xfrm>
            <a:off x="457200" y="1600200"/>
            <a:ext cx="8229600" cy="5069160"/>
          </a:xfrm>
        </p:spPr>
        <p:txBody>
          <a:bodyPr>
            <a:normAutofit/>
          </a:bodyPr>
          <a:lstStyle/>
          <a:p>
            <a:r>
              <a:rPr lang="tr-TR" dirty="0"/>
              <a:t>Öncelikle organizasyonun ve programın çıkarlarını göz önünde bulundurması gerekir</a:t>
            </a:r>
          </a:p>
          <a:p>
            <a:r>
              <a:rPr lang="tr-TR" dirty="0"/>
              <a:t>Yasalara ve ahlaka uygun olduğu müddetçe yönetimden gelen önerilere açık olmalıdır</a:t>
            </a:r>
          </a:p>
          <a:p>
            <a:r>
              <a:rPr lang="tr-TR" dirty="0"/>
              <a:t>Harcanan her kuruşu en iyi şekilde değerlendirilmelidir</a:t>
            </a:r>
          </a:p>
          <a:p>
            <a:r>
              <a:rPr lang="tr-TR" dirty="0"/>
              <a:t>Araç gereç ve malzemeler hakkında uzmanlık sahibi olmaya çalışmalıdır</a:t>
            </a:r>
          </a:p>
          <a:p>
            <a:r>
              <a:rPr lang="tr-TR" dirty="0"/>
              <a:t>Ürünün aranan özellikleri taşıyıp taşımadığı tespit ederken tüm teklifleri göz önünde bulundurmalıdır</a:t>
            </a:r>
          </a:p>
          <a:p>
            <a:r>
              <a:rPr lang="tr-TR" dirty="0"/>
              <a:t>Tedarikçilerce kibarca iletişim kurmalıdır</a:t>
            </a:r>
          </a:p>
          <a:p>
            <a:r>
              <a:rPr lang="tr-TR" dirty="0"/>
              <a:t>Satın almayı etkileyebilecek hediyeleri geri çevirmeli</a:t>
            </a:r>
          </a:p>
          <a:p>
            <a:endParaRPr lang="tr-TR" dirty="0"/>
          </a:p>
        </p:txBody>
      </p:sp>
    </p:spTree>
    <p:extLst>
      <p:ext uri="{BB962C8B-B14F-4D97-AF65-F5344CB8AC3E}">
        <p14:creationId xmlns:p14="http://schemas.microsoft.com/office/powerpoint/2010/main" val="4251979282"/>
      </p:ext>
    </p:extLst>
  </p:cSld>
  <p:clrMapOvr>
    <a:masterClrMapping/>
  </p:clrMapOvr>
  <p:transition spd="med">
    <p:wheel spokes="8"/>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274638"/>
            <a:ext cx="8892480" cy="1143000"/>
          </a:xfrm>
        </p:spPr>
        <p:txBody>
          <a:bodyPr>
            <a:noAutofit/>
          </a:bodyPr>
          <a:lstStyle/>
          <a:p>
            <a:pPr algn="ctr"/>
            <a:r>
              <a:rPr lang="tr-TR" sz="2400" dirty="0"/>
              <a:t>ARAÇ GEREÇ VE MALZEMELER,N KONTROLÜ, DEPOLANMASI, DAĞITIMI VE BAKIMI İÇİN REHBER İLKELER</a:t>
            </a:r>
          </a:p>
        </p:txBody>
      </p:sp>
      <p:sp>
        <p:nvSpPr>
          <p:cNvPr id="3" name="2 İçerik Yer Tutucusu"/>
          <p:cNvSpPr>
            <a:spLocks noGrp="1"/>
          </p:cNvSpPr>
          <p:nvPr>
            <p:ph idx="1"/>
          </p:nvPr>
        </p:nvSpPr>
        <p:spPr/>
        <p:txBody>
          <a:bodyPr/>
          <a:lstStyle/>
          <a:p>
            <a:pPr>
              <a:buFont typeface="Wingdings" pitchFamily="2" charset="2"/>
              <a:buChar char="§"/>
            </a:pPr>
            <a:r>
              <a:rPr lang="tr-TR" dirty="0"/>
              <a:t>Tüm araç gereç ve malzemeler teslim alındıktan sonra kontrol edilmelidir</a:t>
            </a:r>
          </a:p>
          <a:p>
            <a:pPr>
              <a:buFont typeface="Wingdings" pitchFamily="2" charset="2"/>
              <a:buChar char="§"/>
            </a:pPr>
            <a:r>
              <a:rPr lang="tr-TR" dirty="0"/>
              <a:t>Hangi organizasyona ait  olduğu anlaşılması gereken malzemeler etiketlenmelidir</a:t>
            </a:r>
          </a:p>
          <a:p>
            <a:pPr>
              <a:buFont typeface="Wingdings" pitchFamily="2" charset="2"/>
              <a:buChar char="§"/>
            </a:pPr>
            <a:r>
              <a:rPr lang="tr-TR" dirty="0"/>
              <a:t>Araç gereç ve malzemelerin dağıtımı ve toplanması için usuller belirlenmelidir</a:t>
            </a:r>
          </a:p>
          <a:p>
            <a:pPr>
              <a:buFont typeface="Wingdings" pitchFamily="2" charset="2"/>
              <a:buChar char="§"/>
            </a:pPr>
            <a:r>
              <a:rPr lang="tr-TR" dirty="0"/>
              <a:t>Araç ve gereçler sürekli onarılmalıdır</a:t>
            </a:r>
          </a:p>
          <a:p>
            <a:pPr>
              <a:buFont typeface="Wingdings" pitchFamily="2" charset="2"/>
              <a:buChar char="§"/>
            </a:pPr>
            <a:r>
              <a:rPr lang="tr-TR" dirty="0"/>
              <a:t>Araç ve gereçler uygun şekilde depolanmalıdır</a:t>
            </a:r>
          </a:p>
        </p:txBody>
      </p:sp>
    </p:spTree>
    <p:extLst>
      <p:ext uri="{BB962C8B-B14F-4D97-AF65-F5344CB8AC3E}">
        <p14:creationId xmlns:p14="http://schemas.microsoft.com/office/powerpoint/2010/main" val="2127919202"/>
      </p:ext>
    </p:extLst>
  </p:cSld>
  <p:clrMapOvr>
    <a:masterClrMapping/>
  </p:clrMapOvr>
  <p:transition spd="med">
    <p:wheel spokes="8"/>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274638"/>
            <a:ext cx="8363272" cy="1143000"/>
          </a:xfrm>
        </p:spPr>
        <p:txBody>
          <a:bodyPr>
            <a:normAutofit fontScale="90000"/>
          </a:bodyPr>
          <a:lstStyle/>
          <a:p>
            <a:pPr algn="ctr"/>
            <a:r>
              <a:rPr lang="tr-TR" dirty="0"/>
              <a:t>ARAÇ GEREÇ VE RİSK YÖNETİMİ REHBER İLKELER</a:t>
            </a:r>
          </a:p>
        </p:txBody>
      </p:sp>
      <p:sp>
        <p:nvSpPr>
          <p:cNvPr id="3" name="2 İçerik Yer Tutucusu"/>
          <p:cNvSpPr>
            <a:spLocks noGrp="1"/>
          </p:cNvSpPr>
          <p:nvPr>
            <p:ph idx="1"/>
          </p:nvPr>
        </p:nvSpPr>
        <p:spPr/>
        <p:txBody>
          <a:bodyPr>
            <a:normAutofit fontScale="92500"/>
          </a:bodyPr>
          <a:lstStyle/>
          <a:p>
            <a:pPr marL="0" indent="0">
              <a:buNone/>
            </a:pPr>
            <a:r>
              <a:rPr lang="tr-TR" dirty="0"/>
              <a:t>Rekreasyon ve spor yöneticisinin araç gereç sorumluluğu ve diğer yasalarla ilgili bilgi sahibi olması gerekmektedir.</a:t>
            </a:r>
          </a:p>
          <a:p>
            <a:pPr marL="0" indent="0">
              <a:buNone/>
            </a:pPr>
            <a:r>
              <a:rPr lang="tr-TR" dirty="0"/>
              <a:t>Araç gereçlerle ilgili yasal işlemlerin çoğu şu 4 kategoriye girer:</a:t>
            </a:r>
          </a:p>
          <a:p>
            <a:r>
              <a:rPr lang="tr-TR" dirty="0"/>
              <a:t>1- Ürünler üzerinde değişiklik yapılması yada ürünlerin yanlış kullanılması</a:t>
            </a:r>
          </a:p>
          <a:p>
            <a:r>
              <a:rPr lang="tr-TR" dirty="0"/>
              <a:t>2- Malzemenin montajı bakımı ya da yenilenmesi sırasında üretici firmanın belirttiği rehber ilkeler uymamak</a:t>
            </a:r>
          </a:p>
          <a:p>
            <a:r>
              <a:rPr lang="tr-TR" dirty="0"/>
              <a:t>3- Malzeme hakkında katılımcılara yeterli bilgi vermemek</a:t>
            </a:r>
          </a:p>
          <a:p>
            <a:r>
              <a:rPr lang="tr-TR" dirty="0"/>
              <a:t>4- Katılımcıları ürünlerin katılımcıların maruz kalacağı riskleri azaltma hakkında bilgilendirmemek</a:t>
            </a:r>
          </a:p>
        </p:txBody>
      </p:sp>
    </p:spTree>
    <p:extLst>
      <p:ext uri="{BB962C8B-B14F-4D97-AF65-F5344CB8AC3E}">
        <p14:creationId xmlns:p14="http://schemas.microsoft.com/office/powerpoint/2010/main" val="3264227152"/>
      </p:ext>
    </p:extLst>
  </p:cSld>
  <p:clrMapOvr>
    <a:masterClrMapping/>
  </p:clrMapOvr>
  <p:transition spd="med">
    <p:wheel spokes="8"/>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986</TotalTime>
  <Words>6645</Words>
  <Application>Microsoft Office PowerPoint</Application>
  <PresentationFormat>Ekran Gösterisi (4:3)</PresentationFormat>
  <Paragraphs>561</Paragraphs>
  <Slides>99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99</vt:i4>
      </vt:variant>
    </vt:vector>
  </HeadingPairs>
  <TitlesOfParts>
    <vt:vector size="104" baseType="lpstr">
      <vt:lpstr>Arial</vt:lpstr>
      <vt:lpstr>Times New Roman</vt:lpstr>
      <vt:lpstr>Wingdings</vt:lpstr>
      <vt:lpstr>Wingdings 2</vt:lpstr>
      <vt:lpstr>Hisse Senedi</vt:lpstr>
      <vt:lpstr>SPOR TESİS İŞLETMECİLİĞİ VE SAHA MALZEME BİLGİSİ</vt:lpstr>
      <vt:lpstr>SPOR TESİS KAVRAMI?</vt:lpstr>
      <vt:lpstr>SPOR TESİSİ HANGİ YÖNETMELİĞE GÖRE KURULUR?</vt:lpstr>
      <vt:lpstr>PowerPoint Sunusu</vt:lpstr>
      <vt:lpstr>PowerPoint Sunusu</vt:lpstr>
      <vt:lpstr>PowerPoint Sunusu</vt:lpstr>
      <vt:lpstr>SPOR TESİSLERİNİN SINIFLANDIRILMASI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SPOR TESİS İŞLETMELERİNİN TARİHSEL GELİŞİMİ</vt:lpstr>
      <vt:lpstr>PowerPoint Sunusu</vt:lpstr>
      <vt:lpstr>PowerPoint Sunusu</vt:lpstr>
      <vt:lpstr>PowerPoint Sunusu</vt:lpstr>
      <vt:lpstr>PowerPoint Sunusu</vt:lpstr>
      <vt:lpstr>PowerPoint Sunusu</vt:lpstr>
      <vt:lpstr>PowerPoint Sunusu</vt:lpstr>
      <vt:lpstr>PowerPoint Sunusu</vt:lpstr>
      <vt:lpstr>Toplam Tesis Yönetimi Paketi (TTYP)</vt:lpstr>
      <vt:lpstr>PowerPoint Sunusu</vt:lpstr>
      <vt:lpstr>Spor Tesis Yöneticisi Kimdir?</vt:lpstr>
      <vt:lpstr>PowerPoint Sunusu</vt:lpstr>
      <vt:lpstr>Bir yöneticinin sahip olması gereken beceriler:</vt:lpstr>
      <vt:lpstr>Spor tesis yöneticisi tesis içerisindeki sorumlulukları</vt:lpstr>
      <vt:lpstr>PowerPoint Sunusu</vt:lpstr>
      <vt:lpstr>SPOR TESİS İŞLETMELERİNİN AMAÇLARI</vt:lpstr>
      <vt:lpstr>SPOR TESİS İŞLETMELERİNİN ÖZELLİKLERİ</vt:lpstr>
      <vt:lpstr>PowerPoint Sunusu</vt:lpstr>
      <vt:lpstr>SPOR TESİS İŞLETMELERİNİN KURULUŞU</vt:lpstr>
      <vt:lpstr>Spor İşletmelerinin Kuruluş Nedenleri</vt:lpstr>
      <vt:lpstr>SPOR TESİS İŞLETMELERİNİN KURULUŞ AŞAMALARI</vt:lpstr>
      <vt:lpstr>PowerPoint Sunusu</vt:lpstr>
      <vt:lpstr>Tesis planlaması ile ilgili yönetim rehber ilkeleri ise aşağıdaki gibi ele alınabilir:</vt:lpstr>
      <vt:lpstr>PowerPoint Sunusu</vt:lpstr>
      <vt:lpstr>Spor tesislerinin yapımında ise aşağıdaki esaslar göz önünde bulundurulur:</vt:lpstr>
      <vt:lpstr>SPOR TESİS İŞLETMELERİNDE KURULUŞ YERİNİN BELİRLENMESİ</vt:lpstr>
      <vt:lpstr>PowerPoint Sunusu</vt:lpstr>
      <vt:lpstr>SPOR TESİS İŞLETMELERİNDE KURULUŞ YERİNİ ETKİLEYEN FAKTÖRLER</vt:lpstr>
      <vt:lpstr>SPOR TESİS İŞLETMELERİNİN FAALİYETE GEÇMESİ</vt:lpstr>
      <vt:lpstr>PowerPoint Sunusu</vt:lpstr>
      <vt:lpstr>PowerPoint Sunusu</vt:lpstr>
      <vt:lpstr>İŞ PLANI VE İŞ PLANI HAZIRLAMA</vt:lpstr>
      <vt:lpstr>İŞ PLANINDA OLMASI GEREKENLER</vt:lpstr>
      <vt:lpstr>SPOR TESİS İŞLETMECİLİĞİNDE YÖNETİM VE ORGANİZASYON</vt:lpstr>
      <vt:lpstr>PowerPoint Sunusu</vt:lpstr>
      <vt:lpstr>PowerPoint Sunusu</vt:lpstr>
      <vt:lpstr>SPOR TESİS İŞLETMELERİNDE PLANLAMA</vt:lpstr>
      <vt:lpstr>PowerPoint Sunusu</vt:lpstr>
      <vt:lpstr>PowerPoint Sunusu</vt:lpstr>
      <vt:lpstr>Spor Tesis İşletmelerinde Planlamanın Temel Aşaması</vt:lpstr>
      <vt:lpstr>SPOR TESİS İŞLETMELERİNDE ORGANİZASYON</vt:lpstr>
      <vt:lpstr>PowerPoint Sunusu</vt:lpstr>
      <vt:lpstr>PowerPoint Sunusu</vt:lpstr>
      <vt:lpstr>Örnek Organizasyon Şeması</vt:lpstr>
      <vt:lpstr>SPOR TESİSLERİNDE İNSAN KAYNAKLARI YÖNETİMİ</vt:lpstr>
      <vt:lpstr>Spor Tesislerinde İş Alanları</vt:lpstr>
      <vt:lpstr>Spor Tesislerinde İşe Alım Süreci</vt:lpstr>
      <vt:lpstr>PowerPoint Sunusu</vt:lpstr>
      <vt:lpstr>Spor Tesislerinde Performans Değerleme</vt:lpstr>
      <vt:lpstr>Spor Tesislerinde İnsan Kaynakları Eğitimi</vt:lpstr>
      <vt:lpstr>PowerPoint Sunusu</vt:lpstr>
      <vt:lpstr>SPOR TESİS İŞLETMELERİNDE YÖNELTME</vt:lpstr>
      <vt:lpstr>PowerPoint Sunusu</vt:lpstr>
      <vt:lpstr>SPOR TESİS İŞLETMELERİNDE KOORDİNASYON</vt:lpstr>
      <vt:lpstr>SPOR TESİS İŞLETMELERİNDE DENETLEME</vt:lpstr>
      <vt:lpstr>SPOR TESİS İŞLETMELERİNDE FAALİYET ALANLARI VE GÖREVLER</vt:lpstr>
      <vt:lpstr>PowerPoint Sunusu</vt:lpstr>
      <vt:lpstr>Etkinlik Takvimi Hazırlama</vt:lpstr>
      <vt:lpstr>PowerPoint Sunusu</vt:lpstr>
      <vt:lpstr>PowerPoint Sunusu</vt:lpstr>
      <vt:lpstr>PowerPoint Sunusu</vt:lpstr>
      <vt:lpstr>PowerPoint Sunusu</vt:lpstr>
      <vt:lpstr>PowerPoint Sunusu</vt:lpstr>
      <vt:lpstr>PowerPoint Sunusu</vt:lpstr>
      <vt:lpstr>Spor Tesis İşletmelerinde Etkinlik Yönetimi</vt:lpstr>
      <vt:lpstr>PowerPoint Sunusu</vt:lpstr>
      <vt:lpstr>PowerPoint Sunusu</vt:lpstr>
      <vt:lpstr>SPOR ETKİNLİK KATILIMCILARI</vt:lpstr>
      <vt:lpstr>Etkinlik Planlanması</vt:lpstr>
      <vt:lpstr>PowerPoint Sunusu</vt:lpstr>
      <vt:lpstr>PowerPoint Sunusu</vt:lpstr>
      <vt:lpstr>PowerPoint Sunusu</vt:lpstr>
      <vt:lpstr>Etkinlik Rezervasyonu</vt:lpstr>
      <vt:lpstr> ARAÇ-GEREÇ VE MALZEMELERİN SATIN ALINMASI VE KORUNMASI</vt:lpstr>
      <vt:lpstr>PowerPoint Sunusu</vt:lpstr>
      <vt:lpstr>ARAÇ GEREÇ VE MALZEMELERİN BELİRLENMESİ</vt:lpstr>
      <vt:lpstr>PowerPoint Sunusu</vt:lpstr>
      <vt:lpstr>ARAÇ- GEREÇ VE MALZEME SEÇİMİNDE REHBER İLKELER</vt:lpstr>
      <vt:lpstr>ARAÇ-GEREÇ VE MALZEME ALIMI İÇİN REHBER İLKELER</vt:lpstr>
      <vt:lpstr>ARAÇ GEREÇ VE MALZEME SATIN ALINIRKEN ATILACAK ADIMLAR</vt:lpstr>
      <vt:lpstr>SATIN ALMADAN SORUMLU KİŞİ İÇİN BELİRLENEN DAVRANIŞ KURALLARI</vt:lpstr>
      <vt:lpstr>ARAÇ GEREÇ VE MALZEMELER,N KONTROLÜ, DEPOLANMASI, DAĞITIMI VE BAKIMI İÇİN REHBER İLKELER</vt:lpstr>
      <vt:lpstr>ARAÇ GEREÇ VE RİSK YÖNETİMİ REHBER İLKELER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 TESİS İŞLETMECİLİĞİ VE SAHA MALZEME BİLGİSİ</dc:title>
  <dc:creator>Cemal Özman</dc:creator>
  <cp:lastModifiedBy>CEMAL ÖZMAN</cp:lastModifiedBy>
  <cp:revision>101</cp:revision>
  <dcterms:created xsi:type="dcterms:W3CDTF">2015-02-23T20:26:06Z</dcterms:created>
  <dcterms:modified xsi:type="dcterms:W3CDTF">2017-03-06T07:50:18Z</dcterms:modified>
</cp:coreProperties>
</file>