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32" r:id="rId1"/>
  </p:sldMasterIdLst>
  <p:notesMasterIdLst>
    <p:notesMasterId r:id="rId25"/>
  </p:notesMasterIdLst>
  <p:sldIdLst>
    <p:sldId id="256" r:id="rId2"/>
    <p:sldId id="257" r:id="rId3"/>
    <p:sldId id="278" r:id="rId4"/>
    <p:sldId id="258" r:id="rId5"/>
    <p:sldId id="259" r:id="rId6"/>
    <p:sldId id="260" r:id="rId7"/>
    <p:sldId id="261" r:id="rId8"/>
    <p:sldId id="264" r:id="rId9"/>
    <p:sldId id="267" r:id="rId10"/>
    <p:sldId id="265" r:id="rId11"/>
    <p:sldId id="262" r:id="rId12"/>
    <p:sldId id="263" r:id="rId13"/>
    <p:sldId id="266" r:id="rId14"/>
    <p:sldId id="268" r:id="rId15"/>
    <p:sldId id="269" r:id="rId16"/>
    <p:sldId id="270" r:id="rId17"/>
    <p:sldId id="271" r:id="rId18"/>
    <p:sldId id="273" r:id="rId19"/>
    <p:sldId id="274" r:id="rId20"/>
    <p:sldId id="276" r:id="rId21"/>
    <p:sldId id="275" r:id="rId22"/>
    <p:sldId id="277" r:id="rId23"/>
    <p:sldId id="279"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6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443752-3856-4E7A-A31B-EA04DBE796DB}" type="datetimeFigureOut">
              <a:rPr lang="tr-TR" smtClean="0"/>
              <a:pPr/>
              <a:t>04.12.2020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9CC2AD-42FD-4E7B-9722-6C7CAB5AA516}" type="slidenum">
              <a:rPr lang="tr-TR" smtClean="0"/>
              <a:pPr/>
              <a:t>‹#›</a:t>
            </a:fld>
            <a:endParaRPr lang="tr-TR"/>
          </a:p>
        </p:txBody>
      </p:sp>
    </p:spTree>
    <p:extLst>
      <p:ext uri="{BB962C8B-B14F-4D97-AF65-F5344CB8AC3E}">
        <p14:creationId xmlns:p14="http://schemas.microsoft.com/office/powerpoint/2010/main" val="588704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719CC2AD-42FD-4E7B-9722-6C7CAB5AA516}" type="slidenum">
              <a:rPr lang="tr-TR" smtClean="0"/>
              <a:pPr/>
              <a:t>1</a:t>
            </a:fld>
            <a:endParaRPr lang="tr-TR"/>
          </a:p>
        </p:txBody>
      </p:sp>
    </p:spTree>
    <p:extLst>
      <p:ext uri="{BB962C8B-B14F-4D97-AF65-F5344CB8AC3E}">
        <p14:creationId xmlns:p14="http://schemas.microsoft.com/office/powerpoint/2010/main" val="4031443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3" name="22 Dikdörtgen"/>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Dikdörtgen"/>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Dikdörtgen"/>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Dikdörtgen"/>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Dikdörtgen"/>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Yuvarlatılmış Dikdörtgen"/>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Yuvarlatılmış Dikdörtgen"/>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Dikdörtgen"/>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6705600" y="4206240"/>
            <a:ext cx="960120" cy="457200"/>
          </a:xfrm>
        </p:spPr>
        <p:txBody>
          <a:bodyPr/>
          <a:lstStyle/>
          <a:p>
            <a:fld id="{D9F75050-0E15-4C5B-92B0-66D068882F1F}" type="datetimeFigureOut">
              <a:rPr lang="tr-TR" smtClean="0"/>
              <a:pPr/>
              <a:t>04.12.2020</a:t>
            </a:fld>
            <a:endParaRPr lang="tr-TR"/>
          </a:p>
        </p:txBody>
      </p:sp>
      <p:sp>
        <p:nvSpPr>
          <p:cNvPr id="17" name="16 Altbilgi Yer Tutucusu"/>
          <p:cNvSpPr>
            <a:spLocks noGrp="1"/>
          </p:cNvSpPr>
          <p:nvPr>
            <p:ph type="ftr" sz="quarter" idx="11"/>
          </p:nvPr>
        </p:nvSpPr>
        <p:spPr>
          <a:xfrm>
            <a:off x="5410200" y="4205288"/>
            <a:ext cx="1295400" cy="457200"/>
          </a:xfrm>
        </p:spPr>
        <p:txBody>
          <a:bodyPr/>
          <a:lstStyle/>
          <a:p>
            <a:endParaRPr lang="tr-TR"/>
          </a:p>
        </p:txBody>
      </p:sp>
      <p:sp>
        <p:nvSpPr>
          <p:cNvPr id="29" name="28 Slayt Numarası Yer Tutucusu"/>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04.12.2020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04.12.2020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04.12.2020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381000" y="1143000"/>
            <a:ext cx="8382000" cy="1069848"/>
          </a:xfrm>
        </p:spPr>
        <p:txBody>
          <a:bodyPr anchor="ctr"/>
          <a:lstStyle>
            <a:lvl1pPr>
              <a:defRPr sz="4000" b="0" i="0"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25 Veri Yer Tutucusu"/>
          <p:cNvSpPr>
            <a:spLocks noGrp="1"/>
          </p:cNvSpPr>
          <p:nvPr>
            <p:ph type="dt" sz="half" idx="10"/>
          </p:nvPr>
        </p:nvSpPr>
        <p:spPr/>
        <p:txBody>
          <a:bodyPr rtlCol="0"/>
          <a:lstStyle/>
          <a:p>
            <a:fld id="{D9F75050-0E15-4C5B-92B0-66D068882F1F}" type="datetimeFigureOut">
              <a:rPr lang="tr-TR" smtClean="0"/>
              <a:pPr/>
              <a:t>04.12.2020</a:t>
            </a:fld>
            <a:endParaRPr lang="tr-TR"/>
          </a:p>
        </p:txBody>
      </p:sp>
      <p:sp>
        <p:nvSpPr>
          <p:cNvPr id="27" name="26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28" name="2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a:xfrm>
            <a:off x="6583680" y="612648"/>
            <a:ext cx="957264" cy="457200"/>
          </a:xfrm>
        </p:spPr>
        <p:txBody>
          <a:bodyPr/>
          <a:lstStyle/>
          <a:p>
            <a:fld id="{D9F75050-0E15-4C5B-92B0-66D068882F1F}" type="datetimeFigureOut">
              <a:rPr lang="tr-TR" smtClean="0"/>
              <a:pPr/>
              <a:t>04.12.2020</a:t>
            </a:fld>
            <a:endParaRPr lang="tr-TR"/>
          </a:p>
        </p:txBody>
      </p:sp>
      <p:sp>
        <p:nvSpPr>
          <p:cNvPr id="4" name="3 Altbilgi Yer Tutucusu"/>
          <p:cNvSpPr>
            <a:spLocks noGrp="1"/>
          </p:cNvSpPr>
          <p:nvPr>
            <p:ph type="ftr" sz="quarter" idx="11"/>
          </p:nvPr>
        </p:nvSpPr>
        <p:spPr>
          <a:xfrm>
            <a:off x="5257800" y="612648"/>
            <a:ext cx="1325880" cy="457200"/>
          </a:xfrm>
        </p:spPr>
        <p:txBody>
          <a:bodyPr/>
          <a:lstStyle/>
          <a:p>
            <a:endParaRPr lang="tr-TR"/>
          </a:p>
        </p:txBody>
      </p:sp>
      <p:sp>
        <p:nvSpPr>
          <p:cNvPr id="5" name="4 Slayt Numarası Yer Tutucusu"/>
          <p:cNvSpPr>
            <a:spLocks noGrp="1"/>
          </p:cNvSpPr>
          <p:nvPr>
            <p:ph type="sldNum" sz="quarter" idx="12"/>
          </p:nvPr>
        </p:nvSpPr>
        <p:spPr>
          <a:xfrm>
            <a:off x="8174736" y="2272"/>
            <a:ext cx="762000" cy="365760"/>
          </a:xfrm>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04.12.2020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353496" y="1101970"/>
            <a:ext cx="3383280" cy="877824"/>
          </a:xfrm>
        </p:spPr>
        <p:txBody>
          <a:bodyPr anchor="b"/>
          <a:lstStyle>
            <a:lvl1pPr algn="l">
              <a:buNone/>
              <a:defRPr sz="1800" b="1"/>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04.12.2020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04.12.2020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04.12.2020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1143000"/>
            <a:ext cx="1905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1143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04.12.2020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Dikdörtgen"/>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Dikdörtgen"/>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Dikdörtgen"/>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Dikdörtgen"/>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Dikdörtgen"/>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Yuvarlatılmış Dikdörtgen"/>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Yuvarlatılmış Dikdörtgen"/>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Dikdörtgen"/>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Dikdörtgen"/>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Dikdörtgen"/>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Dikdörtgen"/>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Dikdörtgen"/>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Dikdörtgen"/>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Başlık Yer Tutucusu"/>
          <p:cNvSpPr>
            <a:spLocks noGrp="1"/>
          </p:cNvSpPr>
          <p:nvPr>
            <p:ph type="title"/>
          </p:nvPr>
        </p:nvSpPr>
        <p:spPr>
          <a:xfrm>
            <a:off x="457200" y="1143000"/>
            <a:ext cx="8229600" cy="1066800"/>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9F75050-0E15-4C5B-92B0-66D068882F1F}" type="datetimeFigureOut">
              <a:rPr lang="tr-TR" smtClean="0"/>
              <a:pPr/>
              <a:t>04.12.2020</a:t>
            </a:fld>
            <a:endParaRPr lang="tr-TR"/>
          </a:p>
        </p:txBody>
      </p:sp>
      <p:sp>
        <p:nvSpPr>
          <p:cNvPr id="3" name="2 Altbilgi Yer Tutucusu"/>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tr-TR"/>
          </a:p>
        </p:txBody>
      </p:sp>
      <p:sp>
        <p:nvSpPr>
          <p:cNvPr id="23" name="22 Slayt Numarası Yer Tutucusu"/>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tuik.gov.tr/rip/rip.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60040" y="0"/>
            <a:ext cx="8458200" cy="3573016"/>
          </a:xfrm>
        </p:spPr>
        <p:txBody>
          <a:bodyPr>
            <a:noAutofit/>
          </a:bodyPr>
          <a:lstStyle/>
          <a:p>
            <a:r>
              <a:rPr lang="tr-TR" sz="9600" dirty="0" smtClean="0"/>
              <a:t>         </a:t>
            </a:r>
            <a:r>
              <a:rPr lang="tr-TR" sz="5400" dirty="0" smtClean="0"/>
              <a:t>TÜİK</a:t>
            </a:r>
            <a:r>
              <a:rPr lang="tr-TR" sz="9600" dirty="0" smtClean="0"/>
              <a:t/>
            </a:r>
            <a:br>
              <a:rPr lang="tr-TR" sz="9600" dirty="0" smtClean="0"/>
            </a:br>
            <a:r>
              <a:rPr lang="tr-TR" sz="9600" dirty="0" smtClean="0"/>
              <a:t>       </a:t>
            </a:r>
            <a:r>
              <a:rPr lang="tr-TR" sz="2800" dirty="0" err="1" smtClean="0"/>
              <a:t>Doç.Dr</a:t>
            </a:r>
            <a:r>
              <a:rPr lang="tr-TR" sz="2800" dirty="0" smtClean="0"/>
              <a:t>. Erol TERZİ</a:t>
            </a:r>
            <a:br>
              <a:rPr lang="tr-TR" sz="2800" dirty="0" smtClean="0"/>
            </a:br>
            <a:r>
              <a:rPr lang="tr-TR" sz="2800" dirty="0" smtClean="0"/>
              <a:t>                     OMÜ İstatistik Bölümü</a:t>
            </a:r>
            <a:endParaRPr lang="tr-TR" sz="2800" dirty="0"/>
          </a:p>
        </p:txBody>
      </p:sp>
      <p:sp>
        <p:nvSpPr>
          <p:cNvPr id="3" name="2 Alt Başlık"/>
          <p:cNvSpPr>
            <a:spLocks noGrp="1"/>
          </p:cNvSpPr>
          <p:nvPr>
            <p:ph type="subTitle" idx="1"/>
          </p:nvPr>
        </p:nvSpPr>
        <p:spPr>
          <a:xfrm>
            <a:off x="683568" y="3933056"/>
            <a:ext cx="8460432" cy="2924944"/>
          </a:xfrm>
        </p:spPr>
        <p:txBody>
          <a:bodyPr/>
          <a:lstStyle/>
          <a:p>
            <a:endParaRPr lang="tr-TR" b="1" dirty="0" smtClean="0"/>
          </a:p>
          <a:p>
            <a:r>
              <a:rPr lang="tr-TR" b="1" dirty="0" smtClean="0"/>
              <a:t>Türkiye İstatistik Kurumu ne iş yapmaktadır? Görev ve yetkileri nelerdir?</a:t>
            </a:r>
            <a:r>
              <a:rPr lang="tr-TR" dirty="0" smtClean="0"/>
              <a:t> </a:t>
            </a:r>
          </a:p>
          <a:p>
            <a:r>
              <a:rPr lang="tr-TR" b="1" dirty="0" smtClean="0"/>
              <a:t>Resmi istatistiklerin kapsamı nedir?</a:t>
            </a:r>
          </a:p>
          <a:p>
            <a:r>
              <a:rPr lang="tr-TR" b="1" dirty="0" smtClean="0"/>
              <a:t>İstatistik konseyinin görevleri</a:t>
            </a:r>
          </a:p>
          <a:p>
            <a:r>
              <a:rPr lang="tr-TR" b="1" dirty="0" smtClean="0"/>
              <a:t>TÜİK bilgi isteme, doğrulama ve saklama konusunda kanuni yetkisi var mıdır?</a:t>
            </a:r>
            <a:r>
              <a:rPr lang="tr-TR" dirty="0" smtClean="0"/>
              <a:t> </a:t>
            </a:r>
          </a:p>
        </p:txBody>
      </p:sp>
      <p:sp>
        <p:nvSpPr>
          <p:cNvPr id="5" name="4 Sağ Ok"/>
          <p:cNvSpPr/>
          <p:nvPr/>
        </p:nvSpPr>
        <p:spPr>
          <a:xfrm>
            <a:off x="0" y="4365104"/>
            <a:ext cx="72008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Sağ Ok"/>
          <p:cNvSpPr/>
          <p:nvPr/>
        </p:nvSpPr>
        <p:spPr>
          <a:xfrm>
            <a:off x="0" y="5157192"/>
            <a:ext cx="72008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Sağ Ok"/>
          <p:cNvSpPr/>
          <p:nvPr/>
        </p:nvSpPr>
        <p:spPr>
          <a:xfrm>
            <a:off x="0" y="5517232"/>
            <a:ext cx="72008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Sağ Ok"/>
          <p:cNvSpPr/>
          <p:nvPr/>
        </p:nvSpPr>
        <p:spPr>
          <a:xfrm>
            <a:off x="0" y="5949280"/>
            <a:ext cx="72008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11560" y="836712"/>
            <a:ext cx="8229600" cy="1066800"/>
          </a:xfrm>
        </p:spPr>
        <p:txBody>
          <a:bodyPr>
            <a:normAutofit/>
          </a:bodyPr>
          <a:lstStyle/>
          <a:p>
            <a:r>
              <a:rPr lang="tr-TR" sz="3200" b="1" dirty="0" smtClean="0"/>
              <a:t> İstatistik </a:t>
            </a:r>
            <a:r>
              <a:rPr lang="tr-TR" sz="3200" b="1" dirty="0" smtClean="0"/>
              <a:t>birimlerin TÜİK araştırmalarına cevap vermemesi durumunda ne olur?</a:t>
            </a:r>
            <a:endParaRPr lang="tr-TR" sz="3200" dirty="0"/>
          </a:p>
        </p:txBody>
      </p:sp>
      <p:sp>
        <p:nvSpPr>
          <p:cNvPr id="3" name="2 İçerik Yer Tutucusu"/>
          <p:cNvSpPr>
            <a:spLocks noGrp="1"/>
          </p:cNvSpPr>
          <p:nvPr>
            <p:ph idx="1"/>
          </p:nvPr>
        </p:nvSpPr>
        <p:spPr>
          <a:xfrm>
            <a:off x="360040" y="1977568"/>
            <a:ext cx="8229600" cy="5013176"/>
          </a:xfrm>
        </p:spPr>
        <p:txBody>
          <a:bodyPr>
            <a:normAutofit fontScale="92500" lnSpcReduction="10000"/>
          </a:bodyPr>
          <a:lstStyle/>
          <a:p>
            <a:pPr>
              <a:spcBef>
                <a:spcPct val="0"/>
              </a:spcBef>
              <a:buNone/>
            </a:pPr>
            <a:r>
              <a:rPr lang="tr-TR" sz="3200" b="1" dirty="0" smtClean="0">
                <a:solidFill>
                  <a:schemeClr val="tx2"/>
                </a:solidFill>
                <a:latin typeface="+mj-lt"/>
                <a:ea typeface="+mj-ea"/>
                <a:cs typeface="+mj-cs"/>
              </a:rPr>
              <a:t>  Kurum ve Kuruluşlar TÜİK in kendi idari verilerine erişim hakkı vermek zorunda  mıdır?</a:t>
            </a:r>
            <a:br>
              <a:rPr lang="tr-TR" sz="3200" b="1" dirty="0" smtClean="0">
                <a:solidFill>
                  <a:schemeClr val="tx2"/>
                </a:solidFill>
                <a:latin typeface="+mj-lt"/>
                <a:ea typeface="+mj-ea"/>
                <a:cs typeface="+mj-cs"/>
              </a:rPr>
            </a:br>
            <a:endParaRPr lang="tr-TR" sz="3200" b="1" dirty="0" smtClean="0">
              <a:solidFill>
                <a:schemeClr val="tx2"/>
              </a:solidFill>
              <a:latin typeface="+mj-lt"/>
              <a:ea typeface="+mj-ea"/>
              <a:cs typeface="+mj-cs"/>
            </a:endParaRPr>
          </a:p>
          <a:p>
            <a:pPr>
              <a:spcBef>
                <a:spcPct val="0"/>
              </a:spcBef>
              <a:buNone/>
            </a:pPr>
            <a:r>
              <a:rPr lang="tr-TR" sz="3200" b="1" dirty="0" smtClean="0">
                <a:solidFill>
                  <a:schemeClr val="tx2"/>
                </a:solidFill>
                <a:latin typeface="+mj-lt"/>
                <a:ea typeface="+mj-ea"/>
                <a:cs typeface="+mj-cs"/>
              </a:rPr>
              <a:t>  Bireysel verilerin kullanımı nasıldır?</a:t>
            </a:r>
            <a:br>
              <a:rPr lang="tr-TR" sz="3200" b="1" dirty="0" smtClean="0">
                <a:solidFill>
                  <a:schemeClr val="tx2"/>
                </a:solidFill>
                <a:latin typeface="+mj-lt"/>
                <a:ea typeface="+mj-ea"/>
                <a:cs typeface="+mj-cs"/>
              </a:rPr>
            </a:br>
            <a:endParaRPr lang="tr-TR" sz="3200" b="1" dirty="0" smtClean="0">
              <a:solidFill>
                <a:schemeClr val="tx2"/>
              </a:solidFill>
              <a:latin typeface="+mj-lt"/>
              <a:ea typeface="+mj-ea"/>
              <a:cs typeface="+mj-cs"/>
            </a:endParaRPr>
          </a:p>
          <a:p>
            <a:pPr>
              <a:spcBef>
                <a:spcPct val="0"/>
              </a:spcBef>
              <a:buNone/>
            </a:pPr>
            <a:r>
              <a:rPr lang="tr-TR" sz="3200" b="1" dirty="0" smtClean="0">
                <a:solidFill>
                  <a:schemeClr val="tx2"/>
                </a:solidFill>
                <a:latin typeface="+mj-lt"/>
                <a:ea typeface="+mj-ea"/>
                <a:cs typeface="+mj-cs"/>
              </a:rPr>
              <a:t>  İstatistiki Birim nedir? </a:t>
            </a:r>
            <a:br>
              <a:rPr lang="tr-TR" sz="3200" b="1" dirty="0" smtClean="0">
                <a:solidFill>
                  <a:schemeClr val="tx2"/>
                </a:solidFill>
                <a:latin typeface="+mj-lt"/>
                <a:ea typeface="+mj-ea"/>
                <a:cs typeface="+mj-cs"/>
              </a:rPr>
            </a:br>
            <a:endParaRPr lang="tr-TR" sz="3200" b="1" dirty="0" smtClean="0">
              <a:solidFill>
                <a:schemeClr val="tx2"/>
              </a:solidFill>
              <a:latin typeface="+mj-lt"/>
              <a:ea typeface="+mj-ea"/>
              <a:cs typeface="+mj-cs"/>
            </a:endParaRPr>
          </a:p>
          <a:p>
            <a:pPr>
              <a:spcBef>
                <a:spcPct val="0"/>
              </a:spcBef>
              <a:buNone/>
            </a:pPr>
            <a:r>
              <a:rPr lang="tr-TR" sz="3200" b="1" dirty="0" smtClean="0">
                <a:solidFill>
                  <a:schemeClr val="tx2"/>
                </a:solidFill>
                <a:latin typeface="+mj-lt"/>
                <a:ea typeface="+mj-ea"/>
                <a:cs typeface="+mj-cs"/>
              </a:rPr>
              <a:t>  TÜİK istatistiklerine nasıl erişim   sağlanır?</a:t>
            </a:r>
          </a:p>
          <a:p>
            <a:pPr>
              <a:spcBef>
                <a:spcPct val="0"/>
              </a:spcBef>
              <a:buNone/>
            </a:pPr>
            <a:endParaRPr lang="tr-TR" sz="3200" b="1" dirty="0" smtClean="0">
              <a:solidFill>
                <a:schemeClr val="tx2"/>
              </a:solidFill>
              <a:latin typeface="+mj-lt"/>
              <a:ea typeface="+mj-ea"/>
              <a:cs typeface="+mj-cs"/>
            </a:endParaRPr>
          </a:p>
          <a:p>
            <a:pPr>
              <a:spcBef>
                <a:spcPct val="0"/>
              </a:spcBef>
              <a:buNone/>
            </a:pPr>
            <a:r>
              <a:rPr lang="tr-TR" sz="3200" b="1" dirty="0" smtClean="0">
                <a:solidFill>
                  <a:schemeClr val="tx2"/>
                </a:solidFill>
                <a:latin typeface="+mj-lt"/>
                <a:ea typeface="+mj-ea"/>
                <a:cs typeface="+mj-cs"/>
              </a:rPr>
              <a:t>  </a:t>
            </a:r>
          </a:p>
        </p:txBody>
      </p:sp>
      <p:sp>
        <p:nvSpPr>
          <p:cNvPr id="5" name="4 Sağ Ok"/>
          <p:cNvSpPr/>
          <p:nvPr/>
        </p:nvSpPr>
        <p:spPr>
          <a:xfrm>
            <a:off x="0" y="908720"/>
            <a:ext cx="72008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Sağ Ok"/>
          <p:cNvSpPr/>
          <p:nvPr/>
        </p:nvSpPr>
        <p:spPr>
          <a:xfrm>
            <a:off x="0" y="2054775"/>
            <a:ext cx="72008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Sağ Ok"/>
          <p:cNvSpPr/>
          <p:nvPr/>
        </p:nvSpPr>
        <p:spPr>
          <a:xfrm>
            <a:off x="0" y="4502653"/>
            <a:ext cx="72008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Sağ Ok"/>
          <p:cNvSpPr/>
          <p:nvPr/>
        </p:nvSpPr>
        <p:spPr>
          <a:xfrm>
            <a:off x="0" y="3645024"/>
            <a:ext cx="72008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Sağ Ok"/>
          <p:cNvSpPr/>
          <p:nvPr/>
        </p:nvSpPr>
        <p:spPr>
          <a:xfrm>
            <a:off x="0" y="5254834"/>
            <a:ext cx="72008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780928"/>
            <a:ext cx="8229600" cy="1066800"/>
          </a:xfrm>
        </p:spPr>
        <p:txBody>
          <a:bodyPr>
            <a:noAutofit/>
          </a:bodyPr>
          <a:lstStyle/>
          <a:p>
            <a:pPr algn="ctr"/>
            <a:r>
              <a:rPr lang="tr-TR" sz="4800" b="1" dirty="0"/>
              <a:t>Türkiye İstatistik Kurumu ne iş yapmaktadır? Görev ve yetkileri nelerdir? </a:t>
            </a:r>
            <a:br>
              <a:rPr lang="tr-TR" sz="4800" b="1" dirty="0"/>
            </a:br>
            <a:endParaRPr lang="tr-TR" sz="4800" b="1" dirty="0"/>
          </a:p>
        </p:txBody>
      </p:sp>
    </p:spTree>
    <p:extLst>
      <p:ext uri="{BB962C8B-B14F-4D97-AF65-F5344CB8AC3E}">
        <p14:creationId xmlns:p14="http://schemas.microsoft.com/office/powerpoint/2010/main" val="2442706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pPr>
              <a:buClr>
                <a:schemeClr val="tx1"/>
              </a:buClr>
              <a:buFont typeface="Wingdings" pitchFamily="2" charset="2"/>
              <a:buChar char="Ø"/>
            </a:pPr>
            <a:r>
              <a:rPr lang="tr-TR" b="1" dirty="0" smtClean="0"/>
              <a:t>Resmi İstatistik Programını hazırlamak ve işleyişini izlemek</a:t>
            </a:r>
          </a:p>
          <a:p>
            <a:pPr>
              <a:buClr>
                <a:schemeClr val="tx1"/>
              </a:buClr>
              <a:buFont typeface="Wingdings" pitchFamily="2" charset="2"/>
              <a:buChar char="Ø"/>
            </a:pPr>
            <a:endParaRPr lang="tr-TR" b="1" dirty="0" smtClean="0"/>
          </a:p>
          <a:p>
            <a:pPr>
              <a:buClr>
                <a:schemeClr val="tx1"/>
              </a:buClr>
              <a:buFont typeface="Wingdings" pitchFamily="2" charset="2"/>
              <a:buChar char="Ø"/>
            </a:pPr>
            <a:r>
              <a:rPr lang="tr-TR" dirty="0" smtClean="0"/>
              <a:t> </a:t>
            </a:r>
            <a:r>
              <a:rPr lang="tr-TR" b="1" dirty="0" smtClean="0"/>
              <a:t>programda belirlenen istatistiki faaliyetlerin yürütülmesini ve uygulanmasını sağlamakla birlikte, görev verilen diğer kurum ve kuruluşlar tarafından üretilen istatistiklerin de </a:t>
            </a:r>
            <a:r>
              <a:rPr lang="tr-TR" b="1" dirty="0" smtClean="0">
                <a:solidFill>
                  <a:srgbClr val="FF0000"/>
                </a:solidFill>
              </a:rPr>
              <a:t>uluslararası</a:t>
            </a:r>
            <a:r>
              <a:rPr lang="tr-TR" b="1" dirty="0" smtClean="0"/>
              <a:t> standartlara uygunluğunu incelemek</a:t>
            </a:r>
          </a:p>
          <a:p>
            <a:pPr>
              <a:buClr>
                <a:schemeClr val="tx1"/>
              </a:buClr>
              <a:buFont typeface="Wingdings" pitchFamily="2" charset="2"/>
              <a:buChar char="Ø"/>
            </a:pPr>
            <a:endParaRPr lang="tr-TR" b="1" u="sng" dirty="0" smtClean="0"/>
          </a:p>
          <a:p>
            <a:pPr>
              <a:buNone/>
            </a:pPr>
            <a:endParaRPr lang="tr-TR"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908720"/>
            <a:ext cx="8229600" cy="5544616"/>
          </a:xfrm>
        </p:spPr>
        <p:txBody>
          <a:bodyPr>
            <a:normAutofit fontScale="92500" lnSpcReduction="10000"/>
          </a:bodyPr>
          <a:lstStyle/>
          <a:p>
            <a:pPr>
              <a:buClr>
                <a:schemeClr val="tx1"/>
              </a:buClr>
              <a:buFont typeface="Wingdings" pitchFamily="2" charset="2"/>
              <a:buChar char="Ø"/>
            </a:pPr>
            <a:r>
              <a:rPr lang="tr-TR" b="1" dirty="0" smtClean="0"/>
              <a:t>İstatistik alanında veri ihtiyacı duyulan alanları ve veri derleme yöntemlerini, istatistiki tanım ve sınıflandırmalarını ilgili </a:t>
            </a:r>
            <a:r>
              <a:rPr lang="tr-TR" b="1" dirty="0" smtClean="0">
                <a:solidFill>
                  <a:srgbClr val="FF0000"/>
                </a:solidFill>
              </a:rPr>
              <a:t>ulusal ve uluslararası </a:t>
            </a:r>
            <a:r>
              <a:rPr lang="tr-TR" b="1" dirty="0" smtClean="0"/>
              <a:t>kurum ve kuruluşlarla işbirliği içinde belirlemek,</a:t>
            </a:r>
          </a:p>
          <a:p>
            <a:pPr>
              <a:buClr>
                <a:schemeClr val="tx1"/>
              </a:buClr>
              <a:buNone/>
            </a:pPr>
            <a:endParaRPr lang="tr-TR" b="1" dirty="0" smtClean="0"/>
          </a:p>
          <a:p>
            <a:pPr>
              <a:buClr>
                <a:schemeClr val="tx1"/>
              </a:buClr>
              <a:buFont typeface="Wingdings" pitchFamily="2" charset="2"/>
              <a:buChar char="Ø"/>
            </a:pPr>
            <a:r>
              <a:rPr lang="tr-TR" b="1" dirty="0" smtClean="0"/>
              <a:t>ulusal kayıt sistemini oluşturmak,</a:t>
            </a:r>
          </a:p>
          <a:p>
            <a:pPr>
              <a:buClr>
                <a:schemeClr val="tx1"/>
              </a:buClr>
              <a:buFont typeface="Wingdings" pitchFamily="2" charset="2"/>
              <a:buChar char="Ø"/>
            </a:pPr>
            <a:endParaRPr lang="tr-TR" b="1" dirty="0" smtClean="0"/>
          </a:p>
          <a:p>
            <a:pPr>
              <a:buClr>
                <a:schemeClr val="tx1"/>
              </a:buClr>
              <a:buFont typeface="Wingdings" pitchFamily="2" charset="2"/>
              <a:buChar char="Ø"/>
            </a:pPr>
            <a:r>
              <a:rPr lang="tr-TR" b="1" dirty="0" smtClean="0"/>
              <a:t>gerektiğinde araştırma ve teknik yardım projeleri geliştirmek,</a:t>
            </a:r>
          </a:p>
          <a:p>
            <a:pPr>
              <a:buClr>
                <a:schemeClr val="tx1"/>
              </a:buClr>
              <a:buFont typeface="Wingdings" pitchFamily="2" charset="2"/>
              <a:buChar char="Ø"/>
            </a:pPr>
            <a:endParaRPr lang="tr-TR" b="1" dirty="0" smtClean="0"/>
          </a:p>
          <a:p>
            <a:pPr>
              <a:buClr>
                <a:schemeClr val="tx1"/>
              </a:buClr>
              <a:buFont typeface="Wingdings" pitchFamily="2" charset="2"/>
              <a:buChar char="Ø"/>
            </a:pPr>
            <a:r>
              <a:rPr lang="tr-TR" b="1" dirty="0" smtClean="0"/>
              <a:t>İstatistik alanındaki bilimsel yöntem ve </a:t>
            </a:r>
            <a:r>
              <a:rPr lang="tr-TR" b="1" dirty="0" smtClean="0">
                <a:solidFill>
                  <a:srgbClr val="FF0000"/>
                </a:solidFill>
              </a:rPr>
              <a:t>bilgi teknolojilerine</a:t>
            </a:r>
            <a:r>
              <a:rPr lang="tr-TR" b="1" dirty="0" smtClean="0"/>
              <a:t> ilişkin gelişmeleri ve </a:t>
            </a:r>
            <a:r>
              <a:rPr lang="tr-TR" b="1" dirty="0" smtClean="0">
                <a:solidFill>
                  <a:srgbClr val="FF0000"/>
                </a:solidFill>
              </a:rPr>
              <a:t>uluslararası</a:t>
            </a:r>
            <a:r>
              <a:rPr lang="tr-TR" b="1" dirty="0" smtClean="0"/>
              <a:t> göstergeleri takip etmek,</a:t>
            </a:r>
          </a:p>
          <a:p>
            <a:pPr>
              <a:buClr>
                <a:schemeClr val="tx1"/>
              </a:buClr>
              <a:buFont typeface="Wingdings" pitchFamily="2" charset="2"/>
              <a:buChar char="Ø"/>
            </a:pPr>
            <a:endParaRPr lang="tr-TR" b="1" dirty="0" smtClean="0"/>
          </a:p>
          <a:p>
            <a:pPr>
              <a:buNone/>
            </a:pPr>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2276872"/>
            <a:ext cx="8676456" cy="4325112"/>
          </a:xfrm>
        </p:spPr>
        <p:txBody>
          <a:bodyPr>
            <a:normAutofit fontScale="92500" lnSpcReduction="10000"/>
          </a:bodyPr>
          <a:lstStyle/>
          <a:p>
            <a:pPr>
              <a:buClr>
                <a:schemeClr val="tx1"/>
              </a:buClr>
              <a:buFont typeface="Wingdings" pitchFamily="2" charset="2"/>
              <a:buChar char="Ø"/>
            </a:pPr>
            <a:r>
              <a:rPr lang="tr-TR" b="1" dirty="0" smtClean="0"/>
              <a:t>diğer ülkeler ve uluslararası kuruluşlarla       işbirliğini sağlamak, ulusal ve </a:t>
            </a:r>
            <a:r>
              <a:rPr lang="tr-TR" b="1" dirty="0" smtClean="0">
                <a:solidFill>
                  <a:srgbClr val="FF0000"/>
                </a:solidFill>
              </a:rPr>
              <a:t>uluslararası</a:t>
            </a:r>
            <a:r>
              <a:rPr lang="tr-TR" b="1" dirty="0" smtClean="0"/>
              <a:t> bilgi ağı ve bilgi akış sisteminin oluşturulmasını koordine etmek,</a:t>
            </a:r>
          </a:p>
          <a:p>
            <a:pPr>
              <a:buClr>
                <a:schemeClr val="tx1"/>
              </a:buClr>
              <a:buFont typeface="Wingdings" pitchFamily="2" charset="2"/>
              <a:buChar char="Ø"/>
            </a:pPr>
            <a:endParaRPr lang="tr-TR" b="1" dirty="0" smtClean="0"/>
          </a:p>
          <a:p>
            <a:pPr>
              <a:buClr>
                <a:schemeClr val="tx1"/>
              </a:buClr>
              <a:buFont typeface="Wingdings" pitchFamily="2" charset="2"/>
              <a:buChar char="Ø"/>
            </a:pPr>
            <a:r>
              <a:rPr lang="tr-TR" b="1" dirty="0" smtClean="0"/>
              <a:t>Ülkenin ekonomi, sosyal, demografi, kültür, çevre, bilim ve teknoloji alanları ile gerekli görülen diğer alanlardaki istatistikleri derlemek, değerlendirmek, analiz etmek, yayımlamak, </a:t>
            </a:r>
            <a:r>
              <a:rPr lang="tr-TR" b="1" dirty="0" smtClean="0">
                <a:solidFill>
                  <a:srgbClr val="FF0000"/>
                </a:solidFill>
              </a:rPr>
              <a:t>resmi istatistik sonuçlarının bilimsel ve teknik açıklamalarını yapmak, </a:t>
            </a:r>
          </a:p>
          <a:p>
            <a:pPr>
              <a:buClr>
                <a:schemeClr val="tx1"/>
              </a:buClr>
              <a:buFont typeface="Wingdings" pitchFamily="2" charset="2"/>
              <a:buChar char="Ø"/>
            </a:pPr>
            <a:endParaRPr lang="tr-TR"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buClr>
                <a:schemeClr val="tx1"/>
              </a:buClr>
              <a:buFont typeface="Wingdings" pitchFamily="2" charset="2"/>
              <a:buChar char="Ø"/>
            </a:pPr>
            <a:r>
              <a:rPr lang="tr-TR" b="1" dirty="0" smtClean="0"/>
              <a:t>Kalkınma planları, programlar, ilgili mevzuat ve benimsenen temel ilkeler çerçevesinde, Kurumun orta ve uzun vadeli strateji ve politikalarını belirlemek şeklinde sıralanabilir.</a:t>
            </a:r>
            <a:endParaRPr lang="tr-TR"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2996952"/>
            <a:ext cx="8229600" cy="1066800"/>
          </a:xfrm>
        </p:spPr>
        <p:txBody>
          <a:bodyPr>
            <a:normAutofit fontScale="90000"/>
          </a:bodyPr>
          <a:lstStyle/>
          <a:p>
            <a:pPr algn="ctr"/>
            <a:r>
              <a:rPr lang="tr-TR" sz="8000" b="1" dirty="0" smtClean="0"/>
              <a:t>İstatistik konseyi ve  görevleri</a:t>
            </a:r>
            <a:r>
              <a:rPr lang="tr-TR" b="1" dirty="0" smtClean="0"/>
              <a:t/>
            </a:r>
            <a:br>
              <a:rPr lang="tr-TR" b="1" dirty="0" smtClean="0"/>
            </a:br>
            <a:endParaRPr lang="tr-TR"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buClr>
                <a:schemeClr val="tx1"/>
              </a:buClr>
              <a:buFont typeface="Wingdings" pitchFamily="2" charset="2"/>
              <a:buChar char="Ø"/>
            </a:pPr>
            <a:r>
              <a:rPr lang="tr-TR" sz="2600" b="1" dirty="0"/>
              <a:t>Çeşitli resmi kurum, kuruluş ve sivil toplum kuruluşlarından oluşturulan İstatistik Konseyine Türkiye İstatistik Kurumu Başkanı başkanlık eder</a:t>
            </a:r>
            <a:r>
              <a:rPr lang="tr-TR" sz="2600" b="1" dirty="0" smtClean="0"/>
              <a:t>.</a:t>
            </a:r>
          </a:p>
          <a:p>
            <a:pPr>
              <a:buClr>
                <a:schemeClr val="tx1"/>
              </a:buClr>
              <a:buFont typeface="Wingdings" pitchFamily="2" charset="2"/>
              <a:buChar char="Ø"/>
            </a:pPr>
            <a:endParaRPr lang="tr-TR" sz="2600" b="1" dirty="0"/>
          </a:p>
          <a:p>
            <a:pPr>
              <a:buClr>
                <a:schemeClr val="tx1"/>
              </a:buClr>
              <a:buFont typeface="Wingdings" pitchFamily="2" charset="2"/>
              <a:buChar char="Ø"/>
            </a:pPr>
            <a:r>
              <a:rPr lang="tr-TR" sz="2600" b="1" dirty="0" smtClean="0"/>
              <a:t> </a:t>
            </a:r>
            <a:r>
              <a:rPr lang="tr-TR" sz="2600" b="1" dirty="0"/>
              <a:t>Kanunda Konseyin yılda en az bir defa toplanması </a:t>
            </a:r>
            <a:r>
              <a:rPr lang="tr-TR" sz="2600" b="1" dirty="0" smtClean="0"/>
              <a:t>öngörülmüştür</a:t>
            </a:r>
            <a:r>
              <a:rPr lang="tr-TR" dirty="0" smtClean="0"/>
              <a:t>.</a:t>
            </a:r>
            <a:endParaRPr lang="tr-TR" dirty="0"/>
          </a:p>
        </p:txBody>
      </p:sp>
    </p:spTree>
    <p:extLst>
      <p:ext uri="{BB962C8B-B14F-4D97-AF65-F5344CB8AC3E}">
        <p14:creationId xmlns:p14="http://schemas.microsoft.com/office/powerpoint/2010/main" val="9108659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6000" dirty="0" smtClean="0"/>
              <a:t>Görevleri</a:t>
            </a:r>
            <a:endParaRPr lang="tr-TR" sz="6000" dirty="0"/>
          </a:p>
        </p:txBody>
      </p:sp>
      <p:sp>
        <p:nvSpPr>
          <p:cNvPr id="3" name="İçerik Yer Tutucusu 2"/>
          <p:cNvSpPr>
            <a:spLocks noGrp="1"/>
          </p:cNvSpPr>
          <p:nvPr>
            <p:ph idx="1"/>
          </p:nvPr>
        </p:nvSpPr>
        <p:spPr/>
        <p:txBody>
          <a:bodyPr/>
          <a:lstStyle/>
          <a:p>
            <a:pPr>
              <a:buClr>
                <a:schemeClr val="tx1"/>
              </a:buClr>
              <a:buFont typeface="Wingdings" pitchFamily="2" charset="2"/>
              <a:buChar char="Ø"/>
            </a:pPr>
            <a:r>
              <a:rPr lang="tr-TR" dirty="0">
                <a:solidFill>
                  <a:srgbClr val="FF0000"/>
                </a:solidFill>
              </a:rPr>
              <a:t> </a:t>
            </a:r>
            <a:r>
              <a:rPr lang="tr-TR" sz="2600" b="1" dirty="0">
                <a:solidFill>
                  <a:srgbClr val="FF0000"/>
                </a:solidFill>
              </a:rPr>
              <a:t>istatistik programının </a:t>
            </a:r>
            <a:r>
              <a:rPr lang="tr-TR" sz="2600" b="1" dirty="0"/>
              <a:t>hazırlanması, </a:t>
            </a:r>
            <a:r>
              <a:rPr lang="tr-TR" sz="2600" b="1" dirty="0" smtClean="0"/>
              <a:t>uygulanması</a:t>
            </a:r>
          </a:p>
          <a:p>
            <a:pPr>
              <a:buClr>
                <a:schemeClr val="tx1"/>
              </a:buClr>
              <a:buFont typeface="Wingdings" pitchFamily="2" charset="2"/>
              <a:buChar char="Ø"/>
            </a:pPr>
            <a:endParaRPr lang="tr-TR" sz="2600" b="1" dirty="0"/>
          </a:p>
          <a:p>
            <a:pPr>
              <a:buClr>
                <a:schemeClr val="tx1"/>
              </a:buClr>
              <a:buFont typeface="Wingdings" pitchFamily="2" charset="2"/>
              <a:buChar char="Ø"/>
            </a:pPr>
            <a:r>
              <a:rPr lang="tr-TR" sz="2600" b="1" dirty="0"/>
              <a:t> resmi istatistik </a:t>
            </a:r>
            <a:r>
              <a:rPr lang="tr-TR" sz="2600" b="1" dirty="0">
                <a:solidFill>
                  <a:srgbClr val="FF0000"/>
                </a:solidFill>
              </a:rPr>
              <a:t>ihtiyacının </a:t>
            </a:r>
            <a:r>
              <a:rPr lang="tr-TR" sz="2600" b="1" dirty="0"/>
              <a:t>tespiti, gelişimi ve işlevleri konusunda tavsiyelerde </a:t>
            </a:r>
            <a:r>
              <a:rPr lang="tr-TR" sz="2600" b="1" dirty="0" smtClean="0"/>
              <a:t>bulunmak</a:t>
            </a:r>
          </a:p>
          <a:p>
            <a:pPr>
              <a:buClr>
                <a:schemeClr val="tx1"/>
              </a:buClr>
              <a:buFont typeface="Wingdings" pitchFamily="2" charset="2"/>
              <a:buChar char="Ø"/>
            </a:pPr>
            <a:endParaRPr lang="tr-TR" sz="2600" b="1" dirty="0"/>
          </a:p>
          <a:p>
            <a:pPr>
              <a:buClr>
                <a:schemeClr val="tx1"/>
              </a:buClr>
              <a:buFont typeface="Wingdings" pitchFamily="2" charset="2"/>
              <a:buChar char="Ø"/>
            </a:pPr>
            <a:r>
              <a:rPr lang="tr-TR" sz="2600" b="1" dirty="0"/>
              <a:t> </a:t>
            </a:r>
            <a:r>
              <a:rPr lang="tr-TR" sz="2600" b="1" dirty="0">
                <a:solidFill>
                  <a:srgbClr val="FF0000"/>
                </a:solidFill>
              </a:rPr>
              <a:t>ileriye</a:t>
            </a:r>
            <a:r>
              <a:rPr lang="tr-TR" sz="2600" b="1" dirty="0"/>
              <a:t> yönelik görüş ve önerileri kapsayan çalışmalar yapmak</a:t>
            </a:r>
          </a:p>
          <a:p>
            <a:pPr>
              <a:buClr>
                <a:schemeClr val="tx1"/>
              </a:buClr>
              <a:buFont typeface="Wingdings" pitchFamily="2" charset="2"/>
              <a:buChar char="Ø"/>
            </a:pPr>
            <a:endParaRPr lang="tr-TR" sz="2600" b="1" dirty="0"/>
          </a:p>
          <a:p>
            <a:pPr>
              <a:buClr>
                <a:schemeClr val="tx1"/>
              </a:buClr>
              <a:buFont typeface="Wingdings" pitchFamily="2" charset="2"/>
              <a:buChar char="Ø"/>
            </a:pPr>
            <a:endParaRPr lang="tr-TR" sz="2600" b="1" dirty="0" smtClean="0"/>
          </a:p>
          <a:p>
            <a:pPr>
              <a:buClr>
                <a:schemeClr val="tx1"/>
              </a:buClr>
              <a:buFont typeface="Wingdings" pitchFamily="2" charset="2"/>
              <a:buChar char="Ø"/>
            </a:pPr>
            <a:endParaRPr lang="tr-TR" sz="2600" b="1" dirty="0"/>
          </a:p>
          <a:p>
            <a:pPr>
              <a:buClr>
                <a:schemeClr val="tx1"/>
              </a:buClr>
              <a:buFont typeface="Wingdings" pitchFamily="2" charset="2"/>
              <a:buChar char="Ø"/>
            </a:pPr>
            <a:endParaRPr lang="tr-TR" sz="2600" b="1" dirty="0"/>
          </a:p>
        </p:txBody>
      </p:sp>
      <p:sp>
        <p:nvSpPr>
          <p:cNvPr id="7" name="Rectangle 2"/>
          <p:cNvSpPr>
            <a:spLocks noChangeArrowheads="1"/>
          </p:cNvSpPr>
          <p:nvPr/>
        </p:nvSpPr>
        <p:spPr bwMode="auto">
          <a:xfrm>
            <a:off x="251520" y="476672"/>
            <a:ext cx="9144000" cy="457200"/>
          </a:xfrm>
          <a:prstGeom prst="rect">
            <a:avLst/>
          </a:prstGeom>
          <a:solidFill>
            <a:srgbClr val="F8F7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6093638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3068960"/>
            <a:ext cx="8229600" cy="1066800"/>
          </a:xfrm>
        </p:spPr>
        <p:txBody>
          <a:bodyPr>
            <a:noAutofit/>
          </a:bodyPr>
          <a:lstStyle/>
          <a:p>
            <a:pPr algn="ctr"/>
            <a:r>
              <a:rPr lang="tr-TR" sz="7200" b="1" dirty="0" smtClean="0"/>
              <a:t>Resmi istatistiklerin kapsamı nedir?</a:t>
            </a:r>
            <a:r>
              <a:rPr lang="tr-TR" sz="5400" b="1" dirty="0" smtClean="0"/>
              <a:t/>
            </a:r>
            <a:br>
              <a:rPr lang="tr-TR" sz="5400" b="1" dirty="0" smtClean="0"/>
            </a:br>
            <a:endParaRPr lang="tr-TR" sz="5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pPr>
              <a:buClr>
                <a:schemeClr val="tx1"/>
              </a:buClr>
              <a:buFont typeface="Wingdings" pitchFamily="2" charset="2"/>
              <a:buChar char="Ø"/>
            </a:pPr>
            <a:r>
              <a:rPr lang="tr-TR" b="1" dirty="0" smtClean="0"/>
              <a:t>Kapsam, </a:t>
            </a:r>
            <a:r>
              <a:rPr lang="tr-TR" b="1" dirty="0" smtClean="0">
                <a:hlinkClick r:id="rId2"/>
              </a:rPr>
              <a:t>Resmi istatistik </a:t>
            </a:r>
            <a:r>
              <a:rPr lang="tr-TR" b="1" dirty="0" err="1" smtClean="0">
                <a:hlinkClick r:id="rId2"/>
              </a:rPr>
              <a:t>programı</a:t>
            </a:r>
            <a:r>
              <a:rPr lang="tr-TR" b="1" dirty="0" err="1" smtClean="0"/>
              <a:t>'nda</a:t>
            </a:r>
            <a:r>
              <a:rPr lang="tr-TR" b="1" dirty="0" smtClean="0"/>
              <a:t> belirlenir.</a:t>
            </a:r>
          </a:p>
          <a:p>
            <a:pPr>
              <a:buClr>
                <a:schemeClr val="tx1"/>
              </a:buClr>
              <a:buFont typeface="Wingdings" pitchFamily="2" charset="2"/>
              <a:buChar char="Ø"/>
            </a:pPr>
            <a:endParaRPr lang="tr-TR" b="1" dirty="0" smtClean="0"/>
          </a:p>
          <a:p>
            <a:pPr>
              <a:buClr>
                <a:schemeClr val="tx1"/>
              </a:buClr>
              <a:buFont typeface="Wingdings" pitchFamily="2" charset="2"/>
              <a:buChar char="Ø"/>
            </a:pPr>
            <a:r>
              <a:rPr lang="tr-TR" b="1" dirty="0" smtClean="0"/>
              <a:t>Ülkenin ekonomi, sosyal, demografi, kültür, çevre, bilim, teknoloji ve benzeri konularda ihtiyaç duyduğu ve diğer alanlardaki durumunun tespit edilmesi ve izlenmesi için gereken </a:t>
            </a:r>
            <a:r>
              <a:rPr lang="tr-TR" b="1" dirty="0" smtClean="0">
                <a:solidFill>
                  <a:srgbClr val="FF0000"/>
                </a:solidFill>
              </a:rPr>
              <a:t>hemen her türlü istatistikleri kapsar.</a:t>
            </a:r>
          </a:p>
          <a:p>
            <a:pPr>
              <a:buClr>
                <a:schemeClr val="tx1"/>
              </a:buClr>
              <a:buFont typeface="Wingdings" pitchFamily="2" charset="2"/>
              <a:buChar char="Ø"/>
            </a:pPr>
            <a:endParaRPr lang="tr-TR" b="1" dirty="0" smtClean="0"/>
          </a:p>
          <a:p>
            <a:pPr>
              <a:buClr>
                <a:schemeClr val="tx1"/>
              </a:buClr>
              <a:buFont typeface="Wingdings" pitchFamily="2" charset="2"/>
              <a:buChar char="Ø"/>
            </a:pPr>
            <a:r>
              <a:rPr lang="tr-TR" b="1" dirty="0" smtClean="0"/>
              <a:t>Üretilecek tüm resmi istatistiklere ait bilgiler ve </a:t>
            </a:r>
            <a:r>
              <a:rPr lang="tr-TR" b="1" dirty="0" smtClean="0">
                <a:solidFill>
                  <a:srgbClr val="FF0000"/>
                </a:solidFill>
              </a:rPr>
              <a:t>yöntemler kamuoyuna açıklanır</a:t>
            </a:r>
            <a:r>
              <a:rPr lang="tr-TR" b="1" dirty="0" smtClean="0"/>
              <a:t>.</a:t>
            </a:r>
          </a:p>
          <a:p>
            <a:pPr>
              <a:buClr>
                <a:schemeClr val="tx1"/>
              </a:buClr>
              <a:buFont typeface="Wingdings" pitchFamily="2" charset="2"/>
              <a:buChar char="Ø"/>
            </a:pPr>
            <a:endParaRPr lang="tr-TR" b="1" dirty="0" smtClean="0"/>
          </a:p>
          <a:p>
            <a:pPr>
              <a:buClr>
                <a:schemeClr val="tx1"/>
              </a:buClr>
              <a:buFont typeface="Wingdings" pitchFamily="2" charset="2"/>
              <a:buChar char="Ø"/>
            </a:pPr>
            <a:endParaRPr lang="tr-TR"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3356992"/>
            <a:ext cx="8229600" cy="1066800"/>
          </a:xfrm>
        </p:spPr>
        <p:txBody>
          <a:bodyPr>
            <a:noAutofit/>
          </a:bodyPr>
          <a:lstStyle/>
          <a:p>
            <a:pPr algn="ctr"/>
            <a:r>
              <a:rPr lang="tr-TR" sz="6000" b="1" dirty="0"/>
              <a:t>TÜİK bilgi isteme, doğrulama ve saklama konusunda kanuni yetkisi var mıdır? </a:t>
            </a:r>
            <a:br>
              <a:rPr lang="tr-TR" sz="6000" b="1" dirty="0"/>
            </a:br>
            <a:endParaRPr lang="tr-TR" sz="6000" b="1" dirty="0"/>
          </a:p>
        </p:txBody>
      </p:sp>
    </p:spTree>
    <p:extLst>
      <p:ext uri="{BB962C8B-B14F-4D97-AF65-F5344CB8AC3E}">
        <p14:creationId xmlns:p14="http://schemas.microsoft.com/office/powerpoint/2010/main" val="26925210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a:buClr>
                <a:schemeClr val="tx1"/>
              </a:buClr>
              <a:buFont typeface="Wingdings" pitchFamily="2" charset="2"/>
              <a:buChar char="Ø"/>
            </a:pPr>
            <a:r>
              <a:rPr lang="tr-TR" dirty="0"/>
              <a:t>TÜİK Başkanlığı, </a:t>
            </a:r>
            <a:r>
              <a:rPr lang="tr-TR" dirty="0" smtClean="0"/>
              <a:t>5429 sayılı Türkiye İstatistik Kanunu gereği istatistik </a:t>
            </a:r>
            <a:r>
              <a:rPr lang="tr-TR" dirty="0"/>
              <a:t>üretimi için gerekli gördüğü her türlü ortamdaki veri ve bilgiyi, tüm istatistiki birimlerden, belirlenen şekil, süre ve standartlarda doğrudan isteme, doğruluğunu araştırma, kontrol etme, ilgililerden ek bilgi ve belge isteme yetkisine sahiptir.</a:t>
            </a:r>
          </a:p>
        </p:txBody>
      </p:sp>
    </p:spTree>
    <p:extLst>
      <p:ext uri="{BB962C8B-B14F-4D97-AF65-F5344CB8AC3E}">
        <p14:creationId xmlns:p14="http://schemas.microsoft.com/office/powerpoint/2010/main" val="807704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2996952"/>
            <a:ext cx="8229600" cy="1066800"/>
          </a:xfrm>
        </p:spPr>
        <p:txBody>
          <a:bodyPr>
            <a:noAutofit/>
          </a:bodyPr>
          <a:lstStyle/>
          <a:p>
            <a:pPr algn="ctr"/>
            <a:r>
              <a:rPr lang="tr-TR" sz="5400" b="1" dirty="0"/>
              <a:t>İstatistik birimlerin TÜİK araştırmalarına cevap vermemesi durumunda ne olur?</a:t>
            </a:r>
          </a:p>
        </p:txBody>
      </p:sp>
    </p:spTree>
    <p:extLst>
      <p:ext uri="{BB962C8B-B14F-4D97-AF65-F5344CB8AC3E}">
        <p14:creationId xmlns:p14="http://schemas.microsoft.com/office/powerpoint/2010/main" val="24007950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a:buClr>
                <a:schemeClr val="tx1"/>
              </a:buClr>
              <a:buFont typeface="Wingdings" pitchFamily="2" charset="2"/>
              <a:buChar char="Ø"/>
            </a:pPr>
            <a:r>
              <a:rPr lang="tr-TR" dirty="0"/>
              <a:t>Program kapsamında istenen bilgileri, geçerli bir mazereti olmaksızın belirlenen şekil ve sürede ilgili kuruma veya TÜİK Başkanlığına vermeyen veya eksik veya hatalı verenler, </a:t>
            </a:r>
            <a:r>
              <a:rPr lang="tr-TR" dirty="0">
                <a:solidFill>
                  <a:srgbClr val="FF0000"/>
                </a:solidFill>
              </a:rPr>
              <a:t>bir kereye mahsus</a:t>
            </a:r>
            <a:r>
              <a:rPr lang="tr-TR" dirty="0"/>
              <a:t> olmak üzere uyarılarak yedi gün içerisinde bilgileri vermeleri veya eksik ve hataları gidermeleri istenir.</a:t>
            </a:r>
          </a:p>
        </p:txBody>
      </p:sp>
    </p:spTree>
    <p:extLst>
      <p:ext uri="{BB962C8B-B14F-4D97-AF65-F5344CB8AC3E}">
        <p14:creationId xmlns:p14="http://schemas.microsoft.com/office/powerpoint/2010/main" val="19742773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85000" lnSpcReduction="10000"/>
          </a:bodyPr>
          <a:lstStyle/>
          <a:p>
            <a:pPr>
              <a:buClr>
                <a:schemeClr val="tx1"/>
              </a:buClr>
              <a:buFont typeface="Wingdings" pitchFamily="2" charset="2"/>
              <a:buChar char="Ø"/>
            </a:pPr>
            <a:r>
              <a:rPr lang="tr-TR" b="1" dirty="0"/>
              <a:t>İkincisinde ise ceza ve yaptırımlar uygulanır </a:t>
            </a:r>
            <a:r>
              <a:rPr lang="tr-TR" b="1" dirty="0" err="1"/>
              <a:t>bnlar</a:t>
            </a:r>
            <a:r>
              <a:rPr lang="tr-TR" b="1" dirty="0"/>
              <a:t> ise şöyledir </a:t>
            </a:r>
            <a:r>
              <a:rPr lang="tr-TR" b="1" dirty="0" smtClean="0"/>
              <a:t>;</a:t>
            </a:r>
          </a:p>
          <a:p>
            <a:pPr>
              <a:buClr>
                <a:schemeClr val="tx1"/>
              </a:buClr>
              <a:buFont typeface="Wingdings" pitchFamily="2" charset="2"/>
              <a:buChar char="Ø"/>
            </a:pPr>
            <a:endParaRPr lang="tr-TR" b="1" dirty="0"/>
          </a:p>
          <a:p>
            <a:pPr>
              <a:buClr>
                <a:schemeClr val="tx1"/>
              </a:buClr>
              <a:buFont typeface="Wingdings" pitchFamily="2" charset="2"/>
              <a:buChar char="Ø"/>
            </a:pPr>
            <a:r>
              <a:rPr lang="tr-TR" b="1" dirty="0"/>
              <a:t> </a:t>
            </a:r>
            <a:r>
              <a:rPr lang="tr-TR" b="1" dirty="0" err="1"/>
              <a:t>Hanehalkı</a:t>
            </a:r>
            <a:r>
              <a:rPr lang="tr-TR" b="1" dirty="0"/>
              <a:t> veya bireylerle yapılan araştırmalarda işlenmesi durumunda </a:t>
            </a:r>
            <a:r>
              <a:rPr lang="tr-TR" b="1" dirty="0" smtClean="0"/>
              <a:t>500 TL</a:t>
            </a:r>
          </a:p>
          <a:p>
            <a:pPr>
              <a:buClr>
                <a:schemeClr val="tx1"/>
              </a:buClr>
              <a:buFont typeface="Wingdings" pitchFamily="2" charset="2"/>
              <a:buChar char="Ø"/>
            </a:pPr>
            <a:endParaRPr lang="tr-TR" b="1" dirty="0"/>
          </a:p>
          <a:p>
            <a:pPr>
              <a:buClr>
                <a:schemeClr val="tx1"/>
              </a:buClr>
              <a:buFont typeface="Wingdings" pitchFamily="2" charset="2"/>
              <a:buChar char="Ø"/>
            </a:pPr>
            <a:r>
              <a:rPr lang="tr-TR" b="1" dirty="0"/>
              <a:t> </a:t>
            </a:r>
            <a:r>
              <a:rPr lang="tr-TR" b="1" dirty="0" smtClean="0"/>
              <a:t>üstteki madde dışında </a:t>
            </a:r>
            <a:r>
              <a:rPr lang="tr-TR" b="1" dirty="0"/>
              <a:t>kalan istatistiki birimlerle yapılan araştırmalarda işlenmesi durumunda 1000 </a:t>
            </a:r>
            <a:r>
              <a:rPr lang="tr-TR" b="1" dirty="0" smtClean="0"/>
              <a:t>TL</a:t>
            </a:r>
          </a:p>
          <a:p>
            <a:pPr>
              <a:buClr>
                <a:schemeClr val="tx1"/>
              </a:buClr>
              <a:buFont typeface="Wingdings" pitchFamily="2" charset="2"/>
              <a:buChar char="Ø"/>
            </a:pPr>
            <a:endParaRPr lang="tr-TR" b="1" dirty="0"/>
          </a:p>
          <a:p>
            <a:pPr>
              <a:buClr>
                <a:schemeClr val="tx1"/>
              </a:buClr>
              <a:buFont typeface="Wingdings" pitchFamily="2" charset="2"/>
              <a:buChar char="Ø"/>
            </a:pPr>
            <a:r>
              <a:rPr lang="tr-TR" b="1" dirty="0"/>
              <a:t>Sayımlarda işlenmesi durumunda 2000 Yeni Türk Lirası, idari para cezası uygulanır</a:t>
            </a:r>
          </a:p>
        </p:txBody>
      </p:sp>
    </p:spTree>
    <p:extLst>
      <p:ext uri="{BB962C8B-B14F-4D97-AF65-F5344CB8AC3E}">
        <p14:creationId xmlns:p14="http://schemas.microsoft.com/office/powerpoint/2010/main" val="24111024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3284984"/>
            <a:ext cx="8229600" cy="1066800"/>
          </a:xfrm>
        </p:spPr>
        <p:txBody>
          <a:bodyPr>
            <a:noAutofit/>
          </a:bodyPr>
          <a:lstStyle/>
          <a:p>
            <a:pPr algn="ctr"/>
            <a:r>
              <a:rPr lang="tr-TR" sz="5400" b="1" dirty="0"/>
              <a:t>Kurum ve Kuruluşlar TÜİK in kendi idari verilerine erişim hakkı vermek zorunda  mıdır?</a:t>
            </a:r>
            <a:br>
              <a:rPr lang="tr-TR" sz="5400" b="1" dirty="0"/>
            </a:br>
            <a:endParaRPr lang="tr-TR" sz="5400" b="1" dirty="0"/>
          </a:p>
        </p:txBody>
      </p:sp>
    </p:spTree>
    <p:extLst>
      <p:ext uri="{BB962C8B-B14F-4D97-AF65-F5344CB8AC3E}">
        <p14:creationId xmlns:p14="http://schemas.microsoft.com/office/powerpoint/2010/main" val="6734934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772816"/>
            <a:ext cx="8229600" cy="4325112"/>
          </a:xfrm>
        </p:spPr>
        <p:txBody>
          <a:bodyPr>
            <a:normAutofit/>
          </a:bodyPr>
          <a:lstStyle/>
          <a:p>
            <a:pPr>
              <a:lnSpc>
                <a:spcPct val="90000"/>
              </a:lnSpc>
              <a:buClr>
                <a:schemeClr val="tx1"/>
              </a:buClr>
              <a:buFont typeface="Wingdings" pitchFamily="2" charset="2"/>
              <a:buChar char="Ø"/>
            </a:pPr>
            <a:r>
              <a:rPr lang="tr-TR" sz="2400" b="1" dirty="0"/>
              <a:t>Kurum ve kuruluşlar, resmi istatistik üretiminde kullanılmak üzere, kendi görev alanları ile ilgili konularda topladıkları kayıt ve diğer veri dosyalarını </a:t>
            </a:r>
            <a:r>
              <a:rPr lang="tr-TR" sz="2400" b="1" dirty="0">
                <a:solidFill>
                  <a:srgbClr val="FF0000"/>
                </a:solidFill>
              </a:rPr>
              <a:t>ücret talep etmeksizin </a:t>
            </a:r>
            <a:r>
              <a:rPr lang="tr-TR" sz="2400" b="1" dirty="0"/>
              <a:t>TÜİK Başkanlığına vermek veya kullanımına açmak ve ulusal kayıt sistemlerini TÜİK Başkanlığının belirlediği standartlarda oluşturmak ve güncellemekle yükümlüdür. </a:t>
            </a:r>
            <a:endParaRPr lang="tr-TR" sz="2400" b="1" dirty="0" smtClean="0"/>
          </a:p>
          <a:p>
            <a:pPr>
              <a:lnSpc>
                <a:spcPct val="90000"/>
              </a:lnSpc>
              <a:buClr>
                <a:schemeClr val="tx1"/>
              </a:buClr>
              <a:buFont typeface="Wingdings" pitchFamily="2" charset="2"/>
              <a:buChar char="Ø"/>
            </a:pPr>
            <a:endParaRPr lang="tr-TR" sz="2400" b="1" dirty="0"/>
          </a:p>
          <a:p>
            <a:pPr>
              <a:lnSpc>
                <a:spcPct val="90000"/>
              </a:lnSpc>
              <a:buClr>
                <a:schemeClr val="tx1"/>
              </a:buClr>
              <a:buFont typeface="Wingdings" pitchFamily="2" charset="2"/>
              <a:buChar char="Ø"/>
            </a:pPr>
            <a:r>
              <a:rPr lang="tr-TR" sz="2400" b="1" dirty="0" smtClean="0"/>
              <a:t>(</a:t>
            </a:r>
            <a:r>
              <a:rPr lang="tr-TR" sz="2400" b="1" dirty="0"/>
              <a:t>Türkiye İstatistik Kanunu Madde 9 ve 10)</a:t>
            </a:r>
          </a:p>
        </p:txBody>
      </p:sp>
    </p:spTree>
    <p:extLst>
      <p:ext uri="{BB962C8B-B14F-4D97-AF65-F5344CB8AC3E}">
        <p14:creationId xmlns:p14="http://schemas.microsoft.com/office/powerpoint/2010/main" val="20082582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91680" y="1412776"/>
            <a:ext cx="8229600" cy="1066800"/>
          </a:xfrm>
        </p:spPr>
        <p:txBody>
          <a:bodyPr>
            <a:noAutofit/>
          </a:bodyPr>
          <a:lstStyle/>
          <a:p>
            <a:r>
              <a:rPr lang="tr-TR" sz="4800" b="1" dirty="0"/>
              <a:t>İstatistiki Birim nedir? </a:t>
            </a:r>
            <a:br>
              <a:rPr lang="tr-TR" sz="4800" b="1" dirty="0"/>
            </a:br>
            <a:endParaRPr lang="tr-TR" sz="4800" b="1" dirty="0"/>
          </a:p>
        </p:txBody>
      </p:sp>
      <p:sp>
        <p:nvSpPr>
          <p:cNvPr id="3" name="İçerik Yer Tutucusu 2"/>
          <p:cNvSpPr>
            <a:spLocks noGrp="1"/>
          </p:cNvSpPr>
          <p:nvPr>
            <p:ph idx="1"/>
          </p:nvPr>
        </p:nvSpPr>
        <p:spPr>
          <a:xfrm>
            <a:off x="539552" y="2852936"/>
            <a:ext cx="8229600" cy="4325112"/>
          </a:xfrm>
        </p:spPr>
        <p:txBody>
          <a:bodyPr>
            <a:normAutofit/>
          </a:bodyPr>
          <a:lstStyle/>
          <a:p>
            <a:pPr>
              <a:lnSpc>
                <a:spcPct val="90000"/>
              </a:lnSpc>
              <a:buClr>
                <a:schemeClr val="tx1"/>
              </a:buClr>
              <a:buFont typeface="Wingdings" pitchFamily="2" charset="2"/>
              <a:buChar char="Ø"/>
            </a:pPr>
            <a:r>
              <a:rPr lang="tr-TR" sz="2400" b="1" dirty="0"/>
              <a:t>Resmi istatistiklerin üretimi için veri veya bilgi talep edilen kişi, kurum ve kuruluşlar istatistiki birim olarak adlandırılır.</a:t>
            </a:r>
          </a:p>
        </p:txBody>
      </p:sp>
    </p:spTree>
    <p:extLst>
      <p:ext uri="{BB962C8B-B14F-4D97-AF65-F5344CB8AC3E}">
        <p14:creationId xmlns:p14="http://schemas.microsoft.com/office/powerpoint/2010/main" val="35360324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340768"/>
            <a:ext cx="8229600" cy="1066800"/>
          </a:xfrm>
        </p:spPr>
        <p:txBody>
          <a:bodyPr>
            <a:noAutofit/>
          </a:bodyPr>
          <a:lstStyle/>
          <a:p>
            <a:pPr algn="ctr"/>
            <a:r>
              <a:rPr lang="tr-TR" sz="4800" b="1" dirty="0"/>
              <a:t>Bireysel verilerin kullanımı nasıldır?</a:t>
            </a:r>
            <a:br>
              <a:rPr lang="tr-TR" sz="4800" b="1" dirty="0"/>
            </a:br>
            <a:endParaRPr lang="tr-TR" sz="4800" b="1" dirty="0"/>
          </a:p>
        </p:txBody>
      </p:sp>
      <p:sp>
        <p:nvSpPr>
          <p:cNvPr id="3" name="İçerik Yer Tutucusu 2"/>
          <p:cNvSpPr>
            <a:spLocks noGrp="1"/>
          </p:cNvSpPr>
          <p:nvPr>
            <p:ph idx="1"/>
          </p:nvPr>
        </p:nvSpPr>
        <p:spPr/>
        <p:txBody>
          <a:bodyPr>
            <a:normAutofit/>
          </a:bodyPr>
          <a:lstStyle/>
          <a:p>
            <a:pPr>
              <a:lnSpc>
                <a:spcPct val="90000"/>
              </a:lnSpc>
              <a:buClr>
                <a:schemeClr val="tx1"/>
              </a:buClr>
              <a:buFont typeface="Wingdings" pitchFamily="2" charset="2"/>
              <a:buChar char="Ø"/>
            </a:pPr>
            <a:r>
              <a:rPr lang="tr-TR" sz="2400" b="1" dirty="0"/>
              <a:t>İstatistiki birimlerin doğrudan veya dolaylı olarak tanınmasına yol açacak bölümleri gizlendikten sonra, bilimsel amaçlı araştırmalarda kullanılması, üçüncü şahıslara verilmemesi kaydı ve TÜİK Başkanlığının yazılı izniyle bireysel veriler verilebilir</a:t>
            </a:r>
            <a:r>
              <a:rPr lang="tr-TR" sz="2400" b="1" dirty="0" smtClean="0"/>
              <a:t>.</a:t>
            </a:r>
          </a:p>
          <a:p>
            <a:pPr>
              <a:lnSpc>
                <a:spcPct val="90000"/>
              </a:lnSpc>
              <a:buClr>
                <a:schemeClr val="tx1"/>
              </a:buClr>
              <a:buFont typeface="Wingdings" pitchFamily="2" charset="2"/>
              <a:buChar char="Ø"/>
            </a:pPr>
            <a:endParaRPr lang="tr-TR" sz="2400" b="1" dirty="0"/>
          </a:p>
          <a:p>
            <a:pPr>
              <a:lnSpc>
                <a:spcPct val="90000"/>
              </a:lnSpc>
              <a:buClr>
                <a:schemeClr val="tx1"/>
              </a:buClr>
              <a:buFont typeface="Wingdings" pitchFamily="2" charset="2"/>
              <a:buChar char="Ø"/>
            </a:pPr>
            <a:r>
              <a:rPr lang="tr-TR" sz="2400" b="1" dirty="0"/>
              <a:t> (Türkiye İstatistik Kanunu Madde 14)</a:t>
            </a:r>
          </a:p>
        </p:txBody>
      </p:sp>
    </p:spTree>
    <p:extLst>
      <p:ext uri="{BB962C8B-B14F-4D97-AF65-F5344CB8AC3E}">
        <p14:creationId xmlns:p14="http://schemas.microsoft.com/office/powerpoint/2010/main" val="23869878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1628800"/>
            <a:ext cx="8229600" cy="1066800"/>
          </a:xfrm>
        </p:spPr>
        <p:txBody>
          <a:bodyPr>
            <a:noAutofit/>
          </a:bodyPr>
          <a:lstStyle/>
          <a:p>
            <a:pPr algn="ctr"/>
            <a:r>
              <a:rPr lang="tr-TR" sz="4800" b="1" dirty="0"/>
              <a:t>TÜİK istatistiklerine nasıl </a:t>
            </a:r>
            <a:r>
              <a:rPr lang="tr-TR" sz="4800" b="1" dirty="0" smtClean="0"/>
              <a:t>          erişim   </a:t>
            </a:r>
            <a:r>
              <a:rPr lang="tr-TR" sz="4800" b="1" dirty="0"/>
              <a:t>sağlanır?</a:t>
            </a:r>
            <a:br>
              <a:rPr lang="tr-TR" sz="4800" b="1" dirty="0"/>
            </a:br>
            <a:endParaRPr lang="tr-TR" sz="4800" b="1" dirty="0"/>
          </a:p>
        </p:txBody>
      </p:sp>
      <p:sp>
        <p:nvSpPr>
          <p:cNvPr id="3" name="İçerik Yer Tutucusu 2"/>
          <p:cNvSpPr>
            <a:spLocks noGrp="1"/>
          </p:cNvSpPr>
          <p:nvPr>
            <p:ph idx="1"/>
          </p:nvPr>
        </p:nvSpPr>
        <p:spPr>
          <a:xfrm>
            <a:off x="467544" y="2532888"/>
            <a:ext cx="8229600" cy="4325112"/>
          </a:xfrm>
        </p:spPr>
        <p:txBody>
          <a:bodyPr>
            <a:normAutofit/>
          </a:bodyPr>
          <a:lstStyle/>
          <a:p>
            <a:pPr>
              <a:buClr>
                <a:schemeClr val="tx1"/>
              </a:buClr>
              <a:buFont typeface="Wingdings" pitchFamily="2" charset="2"/>
              <a:buChar char="Ø"/>
            </a:pPr>
            <a:r>
              <a:rPr lang="tr-TR" sz="2400" b="1" dirty="0"/>
              <a:t>Üretilen resmi istatistikler, İstatistik Programında belirtilen standarda ve yayın tarihine uygun olarak kullanıma açılır. TÜİK tarafından derlenen istatistiki bilgiler, kullanıma açılmadan önce herhangi bir şahsa veya makama verilmez. (Türkiye İstatistik Kanunu Madde 12) İstatistik bilgilere TÜİK Web Sitesinden ulaşılabildiği gibi Merkez ve Bölge teşkilatlarından bilgi alınabilir. Ayrıca </a:t>
            </a:r>
            <a:r>
              <a:rPr lang="tr-TR" sz="2400" b="1" dirty="0">
                <a:solidFill>
                  <a:srgbClr val="FF0000"/>
                </a:solidFill>
              </a:rPr>
              <a:t>bilgi@tuik.gov.tr</a:t>
            </a:r>
            <a:r>
              <a:rPr lang="tr-TR" sz="2400" b="1" dirty="0"/>
              <a:t> </a:t>
            </a:r>
            <a:r>
              <a:rPr lang="tr-TR" sz="2400" b="1" dirty="0" err="1"/>
              <a:t>e.posta</a:t>
            </a:r>
            <a:r>
              <a:rPr lang="tr-TR" sz="2400" b="1" dirty="0"/>
              <a:t> adresi aracılığı ile de bilgi talebinde bulunulabilir. </a:t>
            </a:r>
          </a:p>
          <a:p>
            <a:endParaRPr lang="tr-TR" dirty="0"/>
          </a:p>
        </p:txBody>
      </p:sp>
    </p:spTree>
    <p:extLst>
      <p:ext uri="{BB962C8B-B14F-4D97-AF65-F5344CB8AC3E}">
        <p14:creationId xmlns:p14="http://schemas.microsoft.com/office/powerpoint/2010/main" val="26068499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solidFill>
                  <a:srgbClr val="FF0000"/>
                </a:solidFill>
              </a:rPr>
              <a:t>      TEŞEKKÜRLER…</a:t>
            </a:r>
            <a:endParaRPr lang="tr-TR" dirty="0">
              <a:solidFill>
                <a:srgbClr val="FF0000"/>
              </a:solidFill>
            </a:endParaRPr>
          </a:p>
        </p:txBody>
      </p:sp>
    </p:spTree>
    <p:extLst>
      <p:ext uri="{BB962C8B-B14F-4D97-AF65-F5344CB8AC3E}">
        <p14:creationId xmlns:p14="http://schemas.microsoft.com/office/powerpoint/2010/main" val="39535072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Şehir Hayatı">
  <a:themeElements>
    <a:clrScheme name="Şehir Hayatı">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Şehir Hayatı">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Gezinti">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Şehir Hayatı">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docProps/app.xml><?xml version="1.0" encoding="utf-8"?>
<Properties xmlns="http://schemas.openxmlformats.org/officeDocument/2006/extended-properties" xmlns:vt="http://schemas.openxmlformats.org/officeDocument/2006/docPropsVTypes">
  <Template/>
  <TotalTime>219</TotalTime>
  <Words>635</Words>
  <Application>Microsoft Office PowerPoint</Application>
  <PresentationFormat>Ekran Gösterisi (4:3)</PresentationFormat>
  <Paragraphs>71</Paragraphs>
  <Slides>23</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23</vt:i4>
      </vt:variant>
    </vt:vector>
  </HeadingPairs>
  <TitlesOfParts>
    <vt:vector size="30" baseType="lpstr">
      <vt:lpstr>Arial</vt:lpstr>
      <vt:lpstr>Calibri</vt:lpstr>
      <vt:lpstr>Georgia</vt:lpstr>
      <vt:lpstr>Trebuchet MS</vt:lpstr>
      <vt:lpstr>Wingdings</vt:lpstr>
      <vt:lpstr>Wingdings 2</vt:lpstr>
      <vt:lpstr>Şehir Hayatı</vt:lpstr>
      <vt:lpstr>         TÜİK        Doç.Dr. Erol TERZİ                      OMÜ İstatistik Bölümü</vt:lpstr>
      <vt:lpstr> İstatistik birimlerin TÜİK araştırmalarına cevap vermemesi durumunda ne olur?</vt:lpstr>
      <vt:lpstr>Türkiye İstatistik Kurumu ne iş yapmaktadır? Görev ve yetkileri nelerdir?  </vt:lpstr>
      <vt:lpstr>PowerPoint Sunusu</vt:lpstr>
      <vt:lpstr>PowerPoint Sunusu</vt:lpstr>
      <vt:lpstr>PowerPoint Sunusu</vt:lpstr>
      <vt:lpstr>PowerPoint Sunusu</vt:lpstr>
      <vt:lpstr>İstatistik konseyi ve  görevleri </vt:lpstr>
      <vt:lpstr>PowerPoint Sunusu</vt:lpstr>
      <vt:lpstr>Görevleri</vt:lpstr>
      <vt:lpstr>Resmi istatistiklerin kapsamı nedir? </vt:lpstr>
      <vt:lpstr>PowerPoint Sunusu</vt:lpstr>
      <vt:lpstr>TÜİK bilgi isteme, doğrulama ve saklama konusunda kanuni yetkisi var mıdır?  </vt:lpstr>
      <vt:lpstr>PowerPoint Sunusu</vt:lpstr>
      <vt:lpstr>İstatistik birimlerin TÜİK araştırmalarına cevap vermemesi durumunda ne olur?</vt:lpstr>
      <vt:lpstr>PowerPoint Sunusu</vt:lpstr>
      <vt:lpstr>PowerPoint Sunusu</vt:lpstr>
      <vt:lpstr>Kurum ve Kuruluşlar TÜİK in kendi idari verilerine erişim hakkı vermek zorunda  mıdır? </vt:lpstr>
      <vt:lpstr>PowerPoint Sunusu</vt:lpstr>
      <vt:lpstr>İstatistiki Birim nedir?  </vt:lpstr>
      <vt:lpstr>Bireysel verilerin kullanımı nasıldır? </vt:lpstr>
      <vt:lpstr>TÜİK istatistiklerine nasıl           erişim   sağlanır? </vt:lpstr>
      <vt:lpstr>      TEŞEKKÜRLER…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TÜİK</dc:title>
  <dc:creator>Genel</dc:creator>
  <cp:lastModifiedBy>Erol</cp:lastModifiedBy>
  <cp:revision>24</cp:revision>
  <dcterms:created xsi:type="dcterms:W3CDTF">2012-12-18T07:01:46Z</dcterms:created>
  <dcterms:modified xsi:type="dcterms:W3CDTF">2020-12-04T12:44:58Z</dcterms:modified>
</cp:coreProperties>
</file>