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1" d="100"/>
          <a:sy n="71" d="100"/>
        </p:scale>
        <p:origin x="12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39.5942" units="1/cm"/>
          <inkml:channelProperty channel="Y" name="resolution" value="39.58763" units="1/cm"/>
        </inkml:channelProperties>
      </inkml:inkSource>
      <inkml:timestamp xml:id="ts0" timeString="2016-12-08T12:01:51.6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3113 1821,'0'76,"114"-38,76 38,-38 0,76 0,37 37,1-75,114 38,-39-38,39 38,0-38,75 38,-37-38,114 0,-39 38,39-76,683 0,-570 0,-113 0,-1 0,-37 0,-1 0,77 0,-77 0,1 0,-38 0,189-38,-303 38,-39-38,77 0,-152 0,38 38,-39-38,-37 0,38 38,-38 0,228-76,-115 38,-37 38,0-38,0 38,-1-38,-37 38,0 0,-38 0,-38 0,113 0,-151 0,-38 0,38 0,0-38,0 38,38-38,38 0,-38 0,113-37,-151 75,0-38,-38 38,38-38,0 0,-76 38,38 0,0 0,0-38,38 38,-76 0,-38-38,38 38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39.5942" units="1/cm"/>
          <inkml:channelProperty channel="Y" name="resolution" value="39.58763" units="1/cm"/>
        </inkml:channelProperties>
      </inkml:inkSource>
      <inkml:timestamp xml:id="ts0" timeString="2016-12-08T12:02:08.5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3189 7779,'38'0,"38"0,76 0,-76 0,38 0,0 0,-1 38,1-38,0 0,38 0,-38 0,0 0,114 0,-152 0,0 0,0 0,-1 0,-37 0,0 0,0 38,76-38,0 0,-76 0,0 0,38 0,0 0,38 0,0 0,-38 0,0 0,0 0,75 0,-75 0,0 0,0 0,0 0,38 0,-38 0,-38 0,38 0,0 0,38 0,-38 0,0 0,-38 0,38 0,37-38,-37 38,0-38,0 38,38 0,-76 0,38-38,0 38,-38 0,0 0,0 0,0-38,38 38,-38 0,0 0,38-38,-76 0,38 38,0-38,0-38,0 76,-38-38,0 0,37 0,1-38,-38 39,0-1,0 0,0 0,0 0,0 0,0 0,0 0,0 0,0 0,0 0,-38 38,1-38,37 0,-38 38,38-38,-38 0,38 0,-76 38,38-38,0 0,0 0,0 38,0 0,0-37,0 37,0-38,0 38,-38-76,0 76,0 0,38 0,-38-38,0 38,0-38,38 38,0 0,-37 0,-39-38,38 38,38 0,0-38,-76 38,76 0,0 0,-38 0,0 0,-38-38,76 38,-38 0,0 0,0 0,-38 0,76 0,-37-38,37 38,-38 0,-38-38,38 38,0 0,0 0,38 0,-38 0,-38-38,76 38,-38 0,0 0,0 0,0 0,38 0,1 0,-39 0,76-38,-38 38,-38 0,38 0,0 0,-38-38,0 38,0 0,38 0,-38 0,38 0,-38 0,0 0,38 0,-38 0,0 0,38 0,0 0,0 0,0 0,1 0,-1 0,0 0,0 0,0 0,-38 0,38 0,-38 0,38 0,0 0,0 0,0 0,0 38,0-38,0 0,0 0,0 38,0-38,0 0,0 0,38 38,-38-38,-38 0,76 38,-38 0,0-38,0 0,38 38,-38-38,0 38,1-38,-1 38,38 0,-38-38,0 38,0-38,38 38,-38-38,38 38,-38 0,38-1,-38-37,38 38,-38 0,38 38,0-38,0 38,0-38,-38 38,38-38,0 38,0-38,0 0,0 0,0 0,38-38,-38 38,38-38,-38 37,38 1,0-38,-38 38,38-38,0 38,0-38,0 38,-38 0,38-38,-1 0,1 38,0-38,0 38,0-38,0 0,0 38,0-38,-38 38,38-38,0 0,0 0,0 0,0 38,0-38,0 0,0 0,0 0,38 0,-38 0,-38 38,76-38,-38 38,38-38,-38 0,38 0,-38 0,0 0,37 0,-37 0,0 0,0 0,0 0,0 0,0 0,0 0,0 0,0 0,0 0</inkml:trace>
  <inkml:trace contextRef="#ctx0" brushRef="#br0" timeOffset="5431.9692">8429 7286,'75'0,"115"0,-76 0,0 0,0 0,-38 0,38 0,0 0,38 0,-76 0,37 0,1 0,-76 0,0 0,0 0,0 0,0 0,0 0,0 0,0 0,38 0,-38 0,38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9C084-4CC6-4C6F-B121-545246743B8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C6621-EA37-43F0-9FD6-D77D730E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8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E25FA2F-114E-4B8F-8AD3-08A8216F984C}" type="slidenum">
              <a:rPr lang="tr-TR" smtClean="0"/>
              <a:pPr>
                <a:spcBef>
                  <a:spcPct val="0"/>
                </a:spcBef>
              </a:pPr>
              <a:t>5</a:t>
            </a:fld>
            <a:endParaRPr lang="tr-TR" smtClean="0"/>
          </a:p>
        </p:txBody>
      </p:sp>
      <p:sp>
        <p:nvSpPr>
          <p:cNvPr id="2314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566188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6CC2634-819C-42A4-8687-7B5A2C8369B1}" type="slidenum">
              <a:rPr lang="tr-TR" smtClean="0"/>
              <a:pPr>
                <a:spcBef>
                  <a:spcPct val="0"/>
                </a:spcBef>
              </a:pPr>
              <a:t>11</a:t>
            </a:fld>
            <a:endParaRPr lang="tr-TR" smtClean="0"/>
          </a:p>
        </p:txBody>
      </p:sp>
      <p:sp>
        <p:nvSpPr>
          <p:cNvPr id="2385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4206116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A9CABFE-1F9E-453C-BD90-6CCE9C8F18C6}" type="slidenum">
              <a:rPr lang="tr-TR" smtClean="0"/>
              <a:pPr>
                <a:spcBef>
                  <a:spcPct val="0"/>
                </a:spcBef>
              </a:pPr>
              <a:t>12</a:t>
            </a:fld>
            <a:endParaRPr lang="tr-TR" smtClean="0"/>
          </a:p>
        </p:txBody>
      </p:sp>
      <p:sp>
        <p:nvSpPr>
          <p:cNvPr id="2406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470126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056AC2D-B53D-4F80-B642-F92E7D7557AD}" type="slidenum">
              <a:rPr lang="tr-TR" smtClean="0"/>
              <a:pPr>
                <a:spcBef>
                  <a:spcPct val="0"/>
                </a:spcBef>
              </a:pPr>
              <a:t>13</a:t>
            </a:fld>
            <a:endParaRPr lang="tr-TR" smtClean="0"/>
          </a:p>
        </p:txBody>
      </p:sp>
      <p:sp>
        <p:nvSpPr>
          <p:cNvPr id="2426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616498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Tarımsal Yapılar ve Sulama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ZİRAAT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ZMT-205 Akışkanlar Mekaniği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Doç. Dr. Kadir Ersin TEMİZEL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>
                <a:solidFill>
                  <a:srgbClr val="00B050"/>
                </a:solidFill>
              </a:rPr>
              <a:t>MOODY Diyagramı</a:t>
            </a:r>
            <a:endParaRPr lang="tr-TR" altLang="tr-TR" sz="4400" dirty="0">
              <a:solidFill>
                <a:srgbClr val="00B050"/>
              </a:solidFill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smtClean="0"/>
              <a:t>Hafta-11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ZMT-205 Akışkanlar Mekaniği</a:t>
            </a:r>
            <a:endParaRPr lang="tr-TR" altLang="tr-TR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Metin kutusu 1"/>
          <p:cNvSpPr txBox="1">
            <a:spLocks noChangeArrowheads="1"/>
          </p:cNvSpPr>
          <p:nvPr/>
        </p:nvSpPr>
        <p:spPr bwMode="auto">
          <a:xfrm>
            <a:off x="1692275" y="1341438"/>
            <a:ext cx="46085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2400" dirty="0">
                <a:latin typeface="Times New Roman" panose="02020603050405020304" pitchFamily="18" charset="0"/>
              </a:rPr>
              <a:t>MOODY Diyagramının kullanımı</a:t>
            </a:r>
            <a:endParaRPr 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7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 descr="Moody diyagramı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260350"/>
            <a:ext cx="9021763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01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1268413"/>
            <a:ext cx="8964612" cy="5473700"/>
          </a:xfrm>
        </p:spPr>
        <p:txBody>
          <a:bodyPr/>
          <a:lstStyle/>
          <a:p>
            <a:pPr eaLnBrk="1" hangingPunct="1"/>
            <a:r>
              <a:rPr lang="tr-TR" sz="2400" smtClean="0"/>
              <a:t>Dairesel kesitli borular için:</a:t>
            </a:r>
          </a:p>
          <a:p>
            <a:pPr eaLnBrk="1" hangingPunct="1">
              <a:buFontTx/>
              <a:buNone/>
            </a:pPr>
            <a:r>
              <a:rPr lang="tr-TR" sz="2400" smtClean="0">
                <a:solidFill>
                  <a:srgbClr val="FF0000"/>
                </a:solidFill>
              </a:rPr>
              <a:t>     h</a:t>
            </a:r>
            <a:r>
              <a:rPr lang="tr-TR" sz="2400" baseline="-25000" smtClean="0">
                <a:solidFill>
                  <a:srgbClr val="FF0000"/>
                </a:solidFill>
              </a:rPr>
              <a:t>L</a:t>
            </a:r>
            <a:r>
              <a:rPr lang="tr-TR" sz="2400" smtClean="0">
                <a:solidFill>
                  <a:srgbClr val="FF0000"/>
                </a:solidFill>
              </a:rPr>
              <a:t>= f (L/D).(V</a:t>
            </a:r>
            <a:r>
              <a:rPr lang="tr-TR" sz="2400" baseline="30000" smtClean="0">
                <a:solidFill>
                  <a:srgbClr val="FF0000"/>
                </a:solidFill>
              </a:rPr>
              <a:t>2</a:t>
            </a:r>
            <a:r>
              <a:rPr lang="tr-TR" sz="2400" smtClean="0">
                <a:solidFill>
                  <a:srgbClr val="FF0000"/>
                </a:solidFill>
              </a:rPr>
              <a:t>/2g)           </a:t>
            </a:r>
            <a:r>
              <a:rPr lang="tr-TR" sz="2400" smtClean="0"/>
              <a:t>Re = D.V / </a:t>
            </a:r>
            <a:r>
              <a:rPr lang="tr-TR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          f=</a:t>
            </a:r>
            <a:r>
              <a:rPr lang="el-GR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Φ</a:t>
            </a:r>
            <a:r>
              <a:rPr lang="tr-TR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(Re, </a:t>
            </a:r>
            <a:r>
              <a:rPr lang="tr-TR" sz="2400" smtClean="0">
                <a:sym typeface="Symbol" panose="05050102010706020507" pitchFamily="18" charset="2"/>
              </a:rPr>
              <a:t>/D)</a:t>
            </a:r>
            <a:r>
              <a:rPr lang="tr-TR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l-GR" sz="2400" smtClean="0"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tr-TR" sz="2400" smtClean="0"/>
              <a:t>h</a:t>
            </a:r>
            <a:r>
              <a:rPr lang="tr-TR" sz="2400" baseline="-25000" smtClean="0"/>
              <a:t>L</a:t>
            </a:r>
            <a:r>
              <a:rPr lang="tr-TR" sz="2400" smtClean="0"/>
              <a:t>: Sürtünme yük kaybı, m</a:t>
            </a:r>
          </a:p>
          <a:p>
            <a:pPr eaLnBrk="1" hangingPunct="1">
              <a:buFontTx/>
              <a:buNone/>
            </a:pPr>
            <a:r>
              <a:rPr lang="tr-TR" sz="2400" smtClean="0"/>
              <a:t>f: Sürtünme faktörü (Re ve </a:t>
            </a:r>
            <a:r>
              <a:rPr lang="tr-TR" sz="2400" smtClean="0">
                <a:sym typeface="Symbol" panose="05050102010706020507" pitchFamily="18" charset="2"/>
              </a:rPr>
              <a:t>/D</a:t>
            </a:r>
            <a:r>
              <a:rPr lang="tr-TR" sz="2400" smtClean="0"/>
              <a:t> için Moody diyagramından alınır)</a:t>
            </a:r>
          </a:p>
          <a:p>
            <a:pPr eaLnBrk="1" hangingPunct="1">
              <a:buFontTx/>
              <a:buNone/>
            </a:pPr>
            <a:r>
              <a:rPr lang="tr-TR" sz="2400" smtClean="0"/>
              <a:t>L: Boru uzunluğu, m</a:t>
            </a:r>
          </a:p>
          <a:p>
            <a:pPr eaLnBrk="1" hangingPunct="1">
              <a:buFontTx/>
              <a:buNone/>
            </a:pPr>
            <a:r>
              <a:rPr lang="tr-TR" sz="2400" smtClean="0"/>
              <a:t>D: Boru çapı, m</a:t>
            </a:r>
          </a:p>
          <a:p>
            <a:pPr eaLnBrk="1" hangingPunct="1">
              <a:buFontTx/>
              <a:buNone/>
            </a:pPr>
            <a:r>
              <a:rPr lang="tr-TR" sz="2400" smtClean="0"/>
              <a:t>V: Ortalama hız, m/s</a:t>
            </a:r>
          </a:p>
          <a:p>
            <a:pPr eaLnBrk="1" hangingPunct="1">
              <a:buFontTx/>
              <a:buNone/>
            </a:pPr>
            <a:r>
              <a:rPr lang="tr-TR" sz="2400" smtClean="0"/>
              <a:t>g: Yerçekimi ivmesi, m/s</a:t>
            </a:r>
            <a:r>
              <a:rPr lang="tr-TR" sz="2400" baseline="30000" smtClean="0"/>
              <a:t>2</a:t>
            </a:r>
          </a:p>
          <a:p>
            <a:pPr eaLnBrk="1" hangingPunct="1">
              <a:buFontTx/>
              <a:buNone/>
            </a:pPr>
            <a:r>
              <a:rPr lang="tr-TR" sz="2400" smtClean="0"/>
              <a:t>Re: Reynolds sayısı</a:t>
            </a:r>
          </a:p>
          <a:p>
            <a:pPr eaLnBrk="1" hangingPunct="1">
              <a:buFontTx/>
              <a:buNone/>
            </a:pPr>
            <a:r>
              <a:rPr lang="tr-TR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: Kinematik viskozite, m</a:t>
            </a:r>
            <a:r>
              <a:rPr lang="tr-TR" sz="2400" baseline="30000" smtClean="0"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tr-TR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/s</a:t>
            </a:r>
          </a:p>
          <a:p>
            <a:pPr eaLnBrk="1" hangingPunct="1">
              <a:buFontTx/>
              <a:buNone/>
            </a:pPr>
            <a:r>
              <a:rPr lang="tr-TR" sz="2400" smtClean="0">
                <a:sym typeface="Symbol" panose="05050102010706020507" pitchFamily="18" charset="2"/>
              </a:rPr>
              <a:t>: Mutlak pürüzlülük, mm (Cetvel 6.1)</a:t>
            </a:r>
          </a:p>
          <a:p>
            <a:pPr eaLnBrk="1" hangingPunct="1">
              <a:buFontTx/>
              <a:buNone/>
            </a:pPr>
            <a:r>
              <a:rPr lang="tr-TR" sz="2400" smtClean="0">
                <a:sym typeface="Symbol" panose="05050102010706020507" pitchFamily="18" charset="2"/>
              </a:rPr>
              <a:t>/D: Nispi pürüzlülük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5538"/>
          </a:xfrm>
        </p:spPr>
        <p:txBody>
          <a:bodyPr/>
          <a:lstStyle/>
          <a:p>
            <a:pPr eaLnBrk="1" hangingPunct="1"/>
            <a:r>
              <a:rPr lang="tr-TR" sz="2800" b="1" smtClean="0"/>
              <a:t>DAİRESEL KESİTLİ BORULARDA </a:t>
            </a:r>
            <a:br>
              <a:rPr lang="tr-TR" sz="2800" b="1" smtClean="0"/>
            </a:br>
            <a:r>
              <a:rPr lang="tr-TR" sz="2800" b="1" smtClean="0"/>
              <a:t>SÜRTÜNME YÜK KAYBININ HESAPLANMASI</a:t>
            </a:r>
          </a:p>
        </p:txBody>
      </p:sp>
    </p:spTree>
    <p:extLst>
      <p:ext uri="{BB962C8B-B14F-4D97-AF65-F5344CB8AC3E}">
        <p14:creationId xmlns:p14="http://schemas.microsoft.com/office/powerpoint/2010/main" val="229850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Unvan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2574925" cy="184150"/>
          </a:xfrm>
        </p:spPr>
        <p:txBody>
          <a:bodyPr/>
          <a:lstStyle/>
          <a:p>
            <a:r>
              <a:rPr lang="tr-TR" sz="1400" smtClean="0"/>
              <a:t>Sf.85 deki problemi inceleyiniz</a:t>
            </a:r>
            <a:endParaRPr lang="en-US" sz="1400" smtClean="0"/>
          </a:p>
        </p:txBody>
      </p:sp>
      <p:sp>
        <p:nvSpPr>
          <p:cNvPr id="232451" name="İçerik Yer Tutucusu 2"/>
          <p:cNvSpPr>
            <a:spLocks noGrp="1"/>
          </p:cNvSpPr>
          <p:nvPr>
            <p:ph idx="1"/>
          </p:nvPr>
        </p:nvSpPr>
        <p:spPr>
          <a:xfrm>
            <a:off x="628650" y="549275"/>
            <a:ext cx="7886700" cy="5627688"/>
          </a:xfrm>
        </p:spPr>
        <p:txBody>
          <a:bodyPr/>
          <a:lstStyle/>
          <a:p>
            <a:r>
              <a:rPr lang="tr-TR" smtClean="0"/>
              <a:t>Uzunluğu 400m olan 200mm çapındaki dökme demir borudan 140L/s lik debi ile viskozitesi v=0.000001 m</a:t>
            </a:r>
            <a:r>
              <a:rPr lang="tr-TR" sz="2400" baseline="30000" smtClean="0"/>
              <a:t>2</a:t>
            </a:r>
            <a:r>
              <a:rPr lang="tr-TR" smtClean="0"/>
              <a:t>/s olan yağ akıtılmaktadır. Meydana gelecek yük kaybını hesaplayınız. (epsilon e=0.25 mm) </a:t>
            </a:r>
          </a:p>
          <a:p>
            <a:endParaRPr lang="tr-TR" smtClean="0"/>
          </a:p>
          <a:p>
            <a:r>
              <a:rPr lang="tr-TR" smtClean="0"/>
              <a:t>Re= DV/v = 0.2 * 4.45 / 0.00001 = 890 000</a:t>
            </a:r>
          </a:p>
          <a:p>
            <a:endParaRPr lang="tr-TR" smtClean="0"/>
          </a:p>
          <a:p>
            <a:r>
              <a:rPr lang="tr-TR" smtClean="0"/>
              <a:t>e/D= 0.25/200=0.00125</a:t>
            </a:r>
          </a:p>
          <a:p>
            <a:endParaRPr lang="tr-TR" smtClean="0"/>
          </a:p>
          <a:p>
            <a:r>
              <a:rPr lang="tr-TR" smtClean="0"/>
              <a:t>Yükkaybını hesaplayınız..</a:t>
            </a:r>
          </a:p>
          <a:p>
            <a:endParaRPr lang="en-US" smtClean="0"/>
          </a:p>
        </p:txBody>
      </p:sp>
      <p:cxnSp>
        <p:nvCxnSpPr>
          <p:cNvPr id="3" name="Dirsek Bağlayıcısı 2"/>
          <p:cNvCxnSpPr/>
          <p:nvPr/>
        </p:nvCxnSpPr>
        <p:spPr>
          <a:xfrm flipV="1">
            <a:off x="1882775" y="2565400"/>
            <a:ext cx="1512888" cy="647700"/>
          </a:xfrm>
          <a:prstGeom prst="bentConnector3">
            <a:avLst>
              <a:gd name="adj1" fmla="val -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453" name="Metin kutusu 4"/>
          <p:cNvSpPr txBox="1">
            <a:spLocks noChangeArrowheads="1"/>
          </p:cNvSpPr>
          <p:nvPr/>
        </p:nvSpPr>
        <p:spPr bwMode="auto">
          <a:xfrm>
            <a:off x="3381375" y="2333625"/>
            <a:ext cx="4968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2400">
                <a:solidFill>
                  <a:srgbClr val="00B0F0"/>
                </a:solidFill>
                <a:latin typeface="Times New Roman" panose="02020603050405020304" pitchFamily="18" charset="0"/>
              </a:rPr>
              <a:t>V=Q/A=0.140/(pi*20^2 / 4) =4.4563</a:t>
            </a:r>
            <a:endParaRPr lang="en-US" sz="2400">
              <a:solidFill>
                <a:srgbClr val="00B0F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3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4" name="Picture 2" descr="Moody diyagramı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8569325" cy="6265863"/>
          </a:xfrm>
          <a:noFill/>
        </p:spPr>
      </p:pic>
      <p:sp>
        <p:nvSpPr>
          <p:cNvPr id="6" name="Serbest Form 5"/>
          <p:cNvSpPr/>
          <p:nvPr/>
        </p:nvSpPr>
        <p:spPr>
          <a:xfrm>
            <a:off x="3009900" y="3238500"/>
            <a:ext cx="5113338" cy="833438"/>
          </a:xfrm>
          <a:custGeom>
            <a:avLst/>
            <a:gdLst>
              <a:gd name="connsiteX0" fmla="*/ 5113020 w 5113020"/>
              <a:gd name="connsiteY0" fmla="*/ 815340 h 833317"/>
              <a:gd name="connsiteX1" fmla="*/ 4686300 w 5113020"/>
              <a:gd name="connsiteY1" fmla="*/ 830580 h 833317"/>
              <a:gd name="connsiteX2" fmla="*/ 4404360 w 5113020"/>
              <a:gd name="connsiteY2" fmla="*/ 822960 h 833317"/>
              <a:gd name="connsiteX3" fmla="*/ 4366260 w 5113020"/>
              <a:gd name="connsiteY3" fmla="*/ 815340 h 833317"/>
              <a:gd name="connsiteX4" fmla="*/ 4305300 w 5113020"/>
              <a:gd name="connsiteY4" fmla="*/ 807720 h 833317"/>
              <a:gd name="connsiteX5" fmla="*/ 4259580 w 5113020"/>
              <a:gd name="connsiteY5" fmla="*/ 800100 h 833317"/>
              <a:gd name="connsiteX6" fmla="*/ 3970020 w 5113020"/>
              <a:gd name="connsiteY6" fmla="*/ 807720 h 833317"/>
              <a:gd name="connsiteX7" fmla="*/ 3794760 w 5113020"/>
              <a:gd name="connsiteY7" fmla="*/ 815340 h 833317"/>
              <a:gd name="connsiteX8" fmla="*/ 3246120 w 5113020"/>
              <a:gd name="connsiteY8" fmla="*/ 822960 h 833317"/>
              <a:gd name="connsiteX9" fmla="*/ 2964180 w 5113020"/>
              <a:gd name="connsiteY9" fmla="*/ 815340 h 833317"/>
              <a:gd name="connsiteX10" fmla="*/ 2918460 w 5113020"/>
              <a:gd name="connsiteY10" fmla="*/ 807720 h 833317"/>
              <a:gd name="connsiteX11" fmla="*/ 2644140 w 5113020"/>
              <a:gd name="connsiteY11" fmla="*/ 800100 h 833317"/>
              <a:gd name="connsiteX12" fmla="*/ 2446020 w 5113020"/>
              <a:gd name="connsiteY12" fmla="*/ 784860 h 833317"/>
              <a:gd name="connsiteX13" fmla="*/ 2156460 w 5113020"/>
              <a:gd name="connsiteY13" fmla="*/ 762000 h 833317"/>
              <a:gd name="connsiteX14" fmla="*/ 1988820 w 5113020"/>
              <a:gd name="connsiteY14" fmla="*/ 746760 h 833317"/>
              <a:gd name="connsiteX15" fmla="*/ 1943100 w 5113020"/>
              <a:gd name="connsiteY15" fmla="*/ 739140 h 833317"/>
              <a:gd name="connsiteX16" fmla="*/ 1889760 w 5113020"/>
              <a:gd name="connsiteY16" fmla="*/ 731520 h 833317"/>
              <a:gd name="connsiteX17" fmla="*/ 1866900 w 5113020"/>
              <a:gd name="connsiteY17" fmla="*/ 723900 h 833317"/>
              <a:gd name="connsiteX18" fmla="*/ 1714500 w 5113020"/>
              <a:gd name="connsiteY18" fmla="*/ 708660 h 833317"/>
              <a:gd name="connsiteX19" fmla="*/ 1668780 w 5113020"/>
              <a:gd name="connsiteY19" fmla="*/ 693420 h 833317"/>
              <a:gd name="connsiteX20" fmla="*/ 1607820 w 5113020"/>
              <a:gd name="connsiteY20" fmla="*/ 678180 h 833317"/>
              <a:gd name="connsiteX21" fmla="*/ 1524000 w 5113020"/>
              <a:gd name="connsiteY21" fmla="*/ 655320 h 833317"/>
              <a:gd name="connsiteX22" fmla="*/ 1447800 w 5113020"/>
              <a:gd name="connsiteY22" fmla="*/ 640080 h 833317"/>
              <a:gd name="connsiteX23" fmla="*/ 1363980 w 5113020"/>
              <a:gd name="connsiteY23" fmla="*/ 624840 h 833317"/>
              <a:gd name="connsiteX24" fmla="*/ 1318260 w 5113020"/>
              <a:gd name="connsiteY24" fmla="*/ 601980 h 833317"/>
              <a:gd name="connsiteX25" fmla="*/ 1272540 w 5113020"/>
              <a:gd name="connsiteY25" fmla="*/ 586740 h 833317"/>
              <a:gd name="connsiteX26" fmla="*/ 1219200 w 5113020"/>
              <a:gd name="connsiteY26" fmla="*/ 556260 h 833317"/>
              <a:gd name="connsiteX27" fmla="*/ 1196340 w 5113020"/>
              <a:gd name="connsiteY27" fmla="*/ 548640 h 833317"/>
              <a:gd name="connsiteX28" fmla="*/ 1173480 w 5113020"/>
              <a:gd name="connsiteY28" fmla="*/ 533400 h 833317"/>
              <a:gd name="connsiteX29" fmla="*/ 1135380 w 5113020"/>
              <a:gd name="connsiteY29" fmla="*/ 525780 h 833317"/>
              <a:gd name="connsiteX30" fmla="*/ 1066800 w 5113020"/>
              <a:gd name="connsiteY30" fmla="*/ 502920 h 833317"/>
              <a:gd name="connsiteX31" fmla="*/ 1043940 w 5113020"/>
              <a:gd name="connsiteY31" fmla="*/ 495300 h 833317"/>
              <a:gd name="connsiteX32" fmla="*/ 975360 w 5113020"/>
              <a:gd name="connsiteY32" fmla="*/ 480060 h 833317"/>
              <a:gd name="connsiteX33" fmla="*/ 952500 w 5113020"/>
              <a:gd name="connsiteY33" fmla="*/ 472440 h 833317"/>
              <a:gd name="connsiteX34" fmla="*/ 929640 w 5113020"/>
              <a:gd name="connsiteY34" fmla="*/ 457200 h 833317"/>
              <a:gd name="connsiteX35" fmla="*/ 899160 w 5113020"/>
              <a:gd name="connsiteY35" fmla="*/ 449580 h 833317"/>
              <a:gd name="connsiteX36" fmla="*/ 853440 w 5113020"/>
              <a:gd name="connsiteY36" fmla="*/ 434340 h 833317"/>
              <a:gd name="connsiteX37" fmla="*/ 815340 w 5113020"/>
              <a:gd name="connsiteY37" fmla="*/ 426720 h 833317"/>
              <a:gd name="connsiteX38" fmla="*/ 769620 w 5113020"/>
              <a:gd name="connsiteY38" fmla="*/ 419100 h 833317"/>
              <a:gd name="connsiteX39" fmla="*/ 693420 w 5113020"/>
              <a:gd name="connsiteY39" fmla="*/ 396240 h 833317"/>
              <a:gd name="connsiteX40" fmla="*/ 640080 w 5113020"/>
              <a:gd name="connsiteY40" fmla="*/ 365760 h 833317"/>
              <a:gd name="connsiteX41" fmla="*/ 617220 w 5113020"/>
              <a:gd name="connsiteY41" fmla="*/ 358140 h 833317"/>
              <a:gd name="connsiteX42" fmla="*/ 571500 w 5113020"/>
              <a:gd name="connsiteY42" fmla="*/ 327660 h 833317"/>
              <a:gd name="connsiteX43" fmla="*/ 548640 w 5113020"/>
              <a:gd name="connsiteY43" fmla="*/ 320040 h 833317"/>
              <a:gd name="connsiteX44" fmla="*/ 518160 w 5113020"/>
              <a:gd name="connsiteY44" fmla="*/ 304800 h 833317"/>
              <a:gd name="connsiteX45" fmla="*/ 480060 w 5113020"/>
              <a:gd name="connsiteY45" fmla="*/ 297180 h 833317"/>
              <a:gd name="connsiteX46" fmla="*/ 434340 w 5113020"/>
              <a:gd name="connsiteY46" fmla="*/ 281940 h 833317"/>
              <a:gd name="connsiteX47" fmla="*/ 419100 w 5113020"/>
              <a:gd name="connsiteY47" fmla="*/ 259080 h 833317"/>
              <a:gd name="connsiteX48" fmla="*/ 350520 w 5113020"/>
              <a:gd name="connsiteY48" fmla="*/ 213360 h 833317"/>
              <a:gd name="connsiteX49" fmla="*/ 327660 w 5113020"/>
              <a:gd name="connsiteY49" fmla="*/ 198120 h 833317"/>
              <a:gd name="connsiteX50" fmla="*/ 304800 w 5113020"/>
              <a:gd name="connsiteY50" fmla="*/ 182880 h 833317"/>
              <a:gd name="connsiteX51" fmla="*/ 274320 w 5113020"/>
              <a:gd name="connsiteY51" fmla="*/ 175260 h 833317"/>
              <a:gd name="connsiteX52" fmla="*/ 243840 w 5113020"/>
              <a:gd name="connsiteY52" fmla="*/ 160020 h 833317"/>
              <a:gd name="connsiteX53" fmla="*/ 190500 w 5113020"/>
              <a:gd name="connsiteY53" fmla="*/ 129540 h 833317"/>
              <a:gd name="connsiteX54" fmla="*/ 160020 w 5113020"/>
              <a:gd name="connsiteY54" fmla="*/ 121920 h 833317"/>
              <a:gd name="connsiteX55" fmla="*/ 137160 w 5113020"/>
              <a:gd name="connsiteY55" fmla="*/ 114300 h 833317"/>
              <a:gd name="connsiteX56" fmla="*/ 83820 w 5113020"/>
              <a:gd name="connsiteY56" fmla="*/ 68580 h 833317"/>
              <a:gd name="connsiteX57" fmla="*/ 53340 w 5113020"/>
              <a:gd name="connsiteY57" fmla="*/ 53340 h 833317"/>
              <a:gd name="connsiteX58" fmla="*/ 30480 w 5113020"/>
              <a:gd name="connsiteY58" fmla="*/ 38100 h 833317"/>
              <a:gd name="connsiteX59" fmla="*/ 0 w 5113020"/>
              <a:gd name="connsiteY59" fmla="*/ 0 h 83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113020" h="833317">
                <a:moveTo>
                  <a:pt x="5113020" y="815340"/>
                </a:moveTo>
                <a:cubicBezTo>
                  <a:pt x="4947789" y="842878"/>
                  <a:pt x="5035173" y="830580"/>
                  <a:pt x="4686300" y="830580"/>
                </a:cubicBezTo>
                <a:cubicBezTo>
                  <a:pt x="4592286" y="830580"/>
                  <a:pt x="4498340" y="825500"/>
                  <a:pt x="4404360" y="822960"/>
                </a:cubicBezTo>
                <a:cubicBezTo>
                  <a:pt x="4391660" y="820420"/>
                  <a:pt x="4379061" y="817309"/>
                  <a:pt x="4366260" y="815340"/>
                </a:cubicBezTo>
                <a:cubicBezTo>
                  <a:pt x="4346020" y="812226"/>
                  <a:pt x="4325572" y="810616"/>
                  <a:pt x="4305300" y="807720"/>
                </a:cubicBezTo>
                <a:cubicBezTo>
                  <a:pt x="4290005" y="805535"/>
                  <a:pt x="4274820" y="802640"/>
                  <a:pt x="4259580" y="800100"/>
                </a:cubicBezTo>
                <a:lnTo>
                  <a:pt x="3970020" y="807720"/>
                </a:lnTo>
                <a:cubicBezTo>
                  <a:pt x="3911576" y="809636"/>
                  <a:pt x="3853222" y="814109"/>
                  <a:pt x="3794760" y="815340"/>
                </a:cubicBezTo>
                <a:lnTo>
                  <a:pt x="3246120" y="822960"/>
                </a:lnTo>
                <a:lnTo>
                  <a:pt x="2964180" y="815340"/>
                </a:lnTo>
                <a:cubicBezTo>
                  <a:pt x="2948746" y="814622"/>
                  <a:pt x="2933893" y="808455"/>
                  <a:pt x="2918460" y="807720"/>
                </a:cubicBezTo>
                <a:cubicBezTo>
                  <a:pt x="2827088" y="803369"/>
                  <a:pt x="2735580" y="802640"/>
                  <a:pt x="2644140" y="800100"/>
                </a:cubicBezTo>
                <a:cubicBezTo>
                  <a:pt x="2510922" y="786778"/>
                  <a:pt x="2619738" y="796704"/>
                  <a:pt x="2446020" y="784860"/>
                </a:cubicBezTo>
                <a:cubicBezTo>
                  <a:pt x="2231568" y="770238"/>
                  <a:pt x="2294883" y="775842"/>
                  <a:pt x="2156460" y="762000"/>
                </a:cubicBezTo>
                <a:cubicBezTo>
                  <a:pt x="2085010" y="738183"/>
                  <a:pt x="2158129" y="760305"/>
                  <a:pt x="1988820" y="746760"/>
                </a:cubicBezTo>
                <a:cubicBezTo>
                  <a:pt x="1973419" y="745528"/>
                  <a:pt x="1958371" y="741489"/>
                  <a:pt x="1943100" y="739140"/>
                </a:cubicBezTo>
                <a:cubicBezTo>
                  <a:pt x="1925348" y="736409"/>
                  <a:pt x="1907540" y="734060"/>
                  <a:pt x="1889760" y="731520"/>
                </a:cubicBezTo>
                <a:cubicBezTo>
                  <a:pt x="1882140" y="728980"/>
                  <a:pt x="1874877" y="724838"/>
                  <a:pt x="1866900" y="723900"/>
                </a:cubicBezTo>
                <a:cubicBezTo>
                  <a:pt x="1819688" y="718346"/>
                  <a:pt x="1762935" y="720769"/>
                  <a:pt x="1714500" y="708660"/>
                </a:cubicBezTo>
                <a:cubicBezTo>
                  <a:pt x="1698915" y="704764"/>
                  <a:pt x="1684365" y="697316"/>
                  <a:pt x="1668780" y="693420"/>
                </a:cubicBezTo>
                <a:cubicBezTo>
                  <a:pt x="1648460" y="688340"/>
                  <a:pt x="1627691" y="684804"/>
                  <a:pt x="1607820" y="678180"/>
                </a:cubicBezTo>
                <a:cubicBezTo>
                  <a:pt x="1574976" y="667232"/>
                  <a:pt x="1566970" y="663914"/>
                  <a:pt x="1524000" y="655320"/>
                </a:cubicBezTo>
                <a:cubicBezTo>
                  <a:pt x="1498600" y="650240"/>
                  <a:pt x="1473351" y="644338"/>
                  <a:pt x="1447800" y="640080"/>
                </a:cubicBezTo>
                <a:cubicBezTo>
                  <a:pt x="1427419" y="636683"/>
                  <a:pt x="1385280" y="630165"/>
                  <a:pt x="1363980" y="624840"/>
                </a:cubicBezTo>
                <a:cubicBezTo>
                  <a:pt x="1316340" y="612930"/>
                  <a:pt x="1366151" y="623265"/>
                  <a:pt x="1318260" y="601980"/>
                </a:cubicBezTo>
                <a:cubicBezTo>
                  <a:pt x="1303580" y="595456"/>
                  <a:pt x="1285906" y="595651"/>
                  <a:pt x="1272540" y="586740"/>
                </a:cubicBezTo>
                <a:cubicBezTo>
                  <a:pt x="1249582" y="571435"/>
                  <a:pt x="1246270" y="567861"/>
                  <a:pt x="1219200" y="556260"/>
                </a:cubicBezTo>
                <a:cubicBezTo>
                  <a:pt x="1211817" y="553096"/>
                  <a:pt x="1203524" y="552232"/>
                  <a:pt x="1196340" y="548640"/>
                </a:cubicBezTo>
                <a:cubicBezTo>
                  <a:pt x="1188149" y="544544"/>
                  <a:pt x="1182055" y="536616"/>
                  <a:pt x="1173480" y="533400"/>
                </a:cubicBezTo>
                <a:cubicBezTo>
                  <a:pt x="1161353" y="528852"/>
                  <a:pt x="1147875" y="529188"/>
                  <a:pt x="1135380" y="525780"/>
                </a:cubicBezTo>
                <a:lnTo>
                  <a:pt x="1066800" y="502920"/>
                </a:lnTo>
                <a:cubicBezTo>
                  <a:pt x="1059180" y="500380"/>
                  <a:pt x="1051816" y="496875"/>
                  <a:pt x="1043940" y="495300"/>
                </a:cubicBezTo>
                <a:cubicBezTo>
                  <a:pt x="1017751" y="490062"/>
                  <a:pt x="1000469" y="487234"/>
                  <a:pt x="975360" y="480060"/>
                </a:cubicBezTo>
                <a:cubicBezTo>
                  <a:pt x="967637" y="477853"/>
                  <a:pt x="959684" y="476032"/>
                  <a:pt x="952500" y="472440"/>
                </a:cubicBezTo>
                <a:cubicBezTo>
                  <a:pt x="944309" y="468344"/>
                  <a:pt x="938058" y="460808"/>
                  <a:pt x="929640" y="457200"/>
                </a:cubicBezTo>
                <a:cubicBezTo>
                  <a:pt x="920014" y="453075"/>
                  <a:pt x="909191" y="452589"/>
                  <a:pt x="899160" y="449580"/>
                </a:cubicBezTo>
                <a:cubicBezTo>
                  <a:pt x="883773" y="444964"/>
                  <a:pt x="869192" y="437490"/>
                  <a:pt x="853440" y="434340"/>
                </a:cubicBezTo>
                <a:lnTo>
                  <a:pt x="815340" y="426720"/>
                </a:lnTo>
                <a:cubicBezTo>
                  <a:pt x="800139" y="423956"/>
                  <a:pt x="784770" y="422130"/>
                  <a:pt x="769620" y="419100"/>
                </a:cubicBezTo>
                <a:cubicBezTo>
                  <a:pt x="754407" y="416057"/>
                  <a:pt x="701751" y="401794"/>
                  <a:pt x="693420" y="396240"/>
                </a:cubicBezTo>
                <a:cubicBezTo>
                  <a:pt x="670462" y="380935"/>
                  <a:pt x="667150" y="377361"/>
                  <a:pt x="640080" y="365760"/>
                </a:cubicBezTo>
                <a:cubicBezTo>
                  <a:pt x="632697" y="362596"/>
                  <a:pt x="624241" y="362041"/>
                  <a:pt x="617220" y="358140"/>
                </a:cubicBezTo>
                <a:cubicBezTo>
                  <a:pt x="601209" y="349245"/>
                  <a:pt x="588876" y="333452"/>
                  <a:pt x="571500" y="327660"/>
                </a:cubicBezTo>
                <a:cubicBezTo>
                  <a:pt x="563880" y="325120"/>
                  <a:pt x="556023" y="323204"/>
                  <a:pt x="548640" y="320040"/>
                </a:cubicBezTo>
                <a:cubicBezTo>
                  <a:pt x="538199" y="315565"/>
                  <a:pt x="528936" y="308392"/>
                  <a:pt x="518160" y="304800"/>
                </a:cubicBezTo>
                <a:cubicBezTo>
                  <a:pt x="505873" y="300704"/>
                  <a:pt x="492555" y="300588"/>
                  <a:pt x="480060" y="297180"/>
                </a:cubicBezTo>
                <a:cubicBezTo>
                  <a:pt x="464562" y="292953"/>
                  <a:pt x="434340" y="281940"/>
                  <a:pt x="434340" y="281940"/>
                </a:cubicBezTo>
                <a:cubicBezTo>
                  <a:pt x="429260" y="274320"/>
                  <a:pt x="425992" y="265111"/>
                  <a:pt x="419100" y="259080"/>
                </a:cubicBezTo>
                <a:lnTo>
                  <a:pt x="350520" y="213360"/>
                </a:lnTo>
                <a:lnTo>
                  <a:pt x="327660" y="198120"/>
                </a:lnTo>
                <a:cubicBezTo>
                  <a:pt x="320040" y="193040"/>
                  <a:pt x="313685" y="185101"/>
                  <a:pt x="304800" y="182880"/>
                </a:cubicBezTo>
                <a:cubicBezTo>
                  <a:pt x="294640" y="180340"/>
                  <a:pt x="284126" y="178937"/>
                  <a:pt x="274320" y="175260"/>
                </a:cubicBezTo>
                <a:cubicBezTo>
                  <a:pt x="263684" y="171272"/>
                  <a:pt x="253703" y="165656"/>
                  <a:pt x="243840" y="160020"/>
                </a:cubicBezTo>
                <a:cubicBezTo>
                  <a:pt x="215703" y="143942"/>
                  <a:pt x="223994" y="142100"/>
                  <a:pt x="190500" y="129540"/>
                </a:cubicBezTo>
                <a:cubicBezTo>
                  <a:pt x="180694" y="125863"/>
                  <a:pt x="170090" y="124797"/>
                  <a:pt x="160020" y="121920"/>
                </a:cubicBezTo>
                <a:cubicBezTo>
                  <a:pt x="152297" y="119713"/>
                  <a:pt x="144780" y="116840"/>
                  <a:pt x="137160" y="114300"/>
                </a:cubicBezTo>
                <a:cubicBezTo>
                  <a:pt x="116379" y="93519"/>
                  <a:pt x="109887" y="84872"/>
                  <a:pt x="83820" y="68580"/>
                </a:cubicBezTo>
                <a:cubicBezTo>
                  <a:pt x="74187" y="62560"/>
                  <a:pt x="63203" y="58976"/>
                  <a:pt x="53340" y="53340"/>
                </a:cubicBezTo>
                <a:cubicBezTo>
                  <a:pt x="45389" y="48796"/>
                  <a:pt x="38100" y="43180"/>
                  <a:pt x="30480" y="38100"/>
                </a:cubicBezTo>
                <a:cubicBezTo>
                  <a:pt x="11255" y="9262"/>
                  <a:pt x="21716" y="21716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Düz Bağlayıcı 7"/>
          <p:cNvCxnSpPr/>
          <p:nvPr/>
        </p:nvCxnSpPr>
        <p:spPr>
          <a:xfrm flipV="1">
            <a:off x="5410200" y="4005263"/>
            <a:ext cx="9525" cy="1800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1157288" y="4057650"/>
            <a:ext cx="4318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1135063" y="3622675"/>
            <a:ext cx="431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 flipH="1">
            <a:off x="1173163" y="4013200"/>
            <a:ext cx="4246562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etin kutusu 13"/>
          <p:cNvSpPr txBox="1">
            <a:spLocks noChangeArrowheads="1"/>
          </p:cNvSpPr>
          <p:nvPr/>
        </p:nvSpPr>
        <p:spPr bwMode="auto">
          <a:xfrm>
            <a:off x="473075" y="3905250"/>
            <a:ext cx="50323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900">
                <a:solidFill>
                  <a:srgbClr val="FF0000"/>
                </a:solidFill>
                <a:latin typeface="Times New Roman" panose="02020603050405020304" pitchFamily="18" charset="0"/>
              </a:rPr>
              <a:t>0.0205</a:t>
            </a:r>
            <a:endParaRPr lang="en-US" sz="9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Metin kutusu 14"/>
          <p:cNvSpPr txBox="1">
            <a:spLocks noChangeArrowheads="1"/>
          </p:cNvSpPr>
          <p:nvPr/>
        </p:nvSpPr>
        <p:spPr bwMode="auto">
          <a:xfrm>
            <a:off x="8077200" y="3860800"/>
            <a:ext cx="7207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900" b="1">
                <a:solidFill>
                  <a:srgbClr val="FF0000"/>
                </a:solidFill>
                <a:latin typeface="Times New Roman" panose="02020603050405020304" pitchFamily="18" charset="0"/>
              </a:rPr>
              <a:t>0.00125</a:t>
            </a:r>
            <a:endParaRPr lang="en-US" sz="9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Metin kutusu 15"/>
          <p:cNvSpPr txBox="1">
            <a:spLocks noChangeArrowheads="1"/>
          </p:cNvSpPr>
          <p:nvPr/>
        </p:nvSpPr>
        <p:spPr bwMode="auto">
          <a:xfrm>
            <a:off x="5148263" y="5935663"/>
            <a:ext cx="7207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900" b="1">
                <a:solidFill>
                  <a:srgbClr val="FF0000"/>
                </a:solidFill>
                <a:latin typeface="Times New Roman" panose="02020603050405020304" pitchFamily="18" charset="0"/>
              </a:rPr>
              <a:t>891267</a:t>
            </a:r>
            <a:endParaRPr lang="en-US" sz="9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89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Metin kutusu 3"/>
          <p:cNvSpPr txBox="1">
            <a:spLocks noChangeArrowheads="1"/>
          </p:cNvSpPr>
          <p:nvPr/>
        </p:nvSpPr>
        <p:spPr bwMode="auto">
          <a:xfrm>
            <a:off x="971550" y="1412875"/>
            <a:ext cx="3384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2400">
                <a:latin typeface="Times New Roman" panose="02020603050405020304" pitchFamily="18" charset="0"/>
              </a:rPr>
              <a:t>hL= f.     L/D   .   V</a:t>
            </a:r>
            <a:r>
              <a:rPr lang="tr-TR" sz="2400" baseline="30000">
                <a:latin typeface="Times New Roman" panose="02020603050405020304" pitchFamily="18" charset="0"/>
              </a:rPr>
              <a:t>2</a:t>
            </a:r>
            <a:r>
              <a:rPr lang="tr-TR" sz="2400">
                <a:latin typeface="Times New Roman" panose="02020603050405020304" pitchFamily="18" charset="0"/>
              </a:rPr>
              <a:t>/2g </a:t>
            </a: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234499" name="Metin kutusu 4"/>
          <p:cNvSpPr txBox="1">
            <a:spLocks noChangeArrowheads="1"/>
          </p:cNvSpPr>
          <p:nvPr/>
        </p:nvSpPr>
        <p:spPr bwMode="auto">
          <a:xfrm>
            <a:off x="755650" y="404813"/>
            <a:ext cx="3600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2400">
                <a:latin typeface="Times New Roman" panose="02020603050405020304" pitchFamily="18" charset="0"/>
              </a:rPr>
              <a:t>f=0.0205  moody den alınıp</a:t>
            </a: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234500" name="Metin kutusu 5"/>
          <p:cNvSpPr txBox="1">
            <a:spLocks noChangeArrowheads="1"/>
          </p:cNvSpPr>
          <p:nvPr/>
        </p:nvSpPr>
        <p:spPr bwMode="auto">
          <a:xfrm>
            <a:off x="993775" y="2190750"/>
            <a:ext cx="4657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2400">
                <a:latin typeface="Times New Roman" panose="02020603050405020304" pitchFamily="18" charset="0"/>
              </a:rPr>
              <a:t>hL= 0.0205.     400/0.2   .   4.45</a:t>
            </a:r>
            <a:r>
              <a:rPr lang="tr-TR" sz="2400" baseline="30000">
                <a:latin typeface="Times New Roman" panose="02020603050405020304" pitchFamily="18" charset="0"/>
              </a:rPr>
              <a:t>2</a:t>
            </a:r>
            <a:r>
              <a:rPr lang="tr-TR" sz="2400">
                <a:latin typeface="Times New Roman" panose="02020603050405020304" pitchFamily="18" charset="0"/>
              </a:rPr>
              <a:t>/2g </a:t>
            </a: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234501" name="Metin kutusu 6"/>
          <p:cNvSpPr txBox="1">
            <a:spLocks noChangeArrowheads="1"/>
          </p:cNvSpPr>
          <p:nvPr/>
        </p:nvSpPr>
        <p:spPr bwMode="auto">
          <a:xfrm>
            <a:off x="990600" y="2967038"/>
            <a:ext cx="4445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2400">
                <a:latin typeface="Times New Roman" panose="02020603050405020304" pitchFamily="18" charset="0"/>
              </a:rPr>
              <a:t>hL= 0.0205 x 2000 x  1.009 </a:t>
            </a: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234502" name="Metin kutusu 7"/>
          <p:cNvSpPr txBox="1">
            <a:spLocks noChangeArrowheads="1"/>
          </p:cNvSpPr>
          <p:nvPr/>
        </p:nvSpPr>
        <p:spPr bwMode="auto">
          <a:xfrm>
            <a:off x="996950" y="3644900"/>
            <a:ext cx="3359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2400">
                <a:latin typeface="Times New Roman" panose="02020603050405020304" pitchFamily="18" charset="0"/>
              </a:rPr>
              <a:t>hL= 41.38 m = 4.1 atm. Kayıp olur.</a:t>
            </a:r>
            <a:endParaRPr 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58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Kara,2000. s.87 örnek</a:t>
            </a:r>
            <a:endParaRPr lang="en-US" smtClean="0"/>
          </a:p>
        </p:txBody>
      </p:sp>
      <p:sp>
        <p:nvSpPr>
          <p:cNvPr id="23552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3648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Moody diyagramı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8569325" cy="6265863"/>
          </a:xfrm>
          <a:noFill/>
        </p:spPr>
      </p:pic>
      <p:cxnSp>
        <p:nvCxnSpPr>
          <p:cNvPr id="8" name="Düz Bağlayıcı 7"/>
          <p:cNvCxnSpPr/>
          <p:nvPr/>
        </p:nvCxnSpPr>
        <p:spPr>
          <a:xfrm flipV="1">
            <a:off x="5476875" y="4764088"/>
            <a:ext cx="0" cy="10429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1157288" y="4057650"/>
            <a:ext cx="4318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1135063" y="3622675"/>
            <a:ext cx="431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 flipH="1">
            <a:off x="1123950" y="4770438"/>
            <a:ext cx="4354513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etin kutusu 13"/>
          <p:cNvSpPr txBox="1">
            <a:spLocks noChangeArrowheads="1"/>
          </p:cNvSpPr>
          <p:nvPr/>
        </p:nvSpPr>
        <p:spPr bwMode="auto">
          <a:xfrm>
            <a:off x="554038" y="4654550"/>
            <a:ext cx="5810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900">
                <a:solidFill>
                  <a:srgbClr val="FF0000"/>
                </a:solidFill>
                <a:latin typeface="Times New Roman" panose="02020603050405020304" pitchFamily="18" charset="0"/>
              </a:rPr>
              <a:t>0.0138</a:t>
            </a:r>
            <a:endParaRPr lang="en-US" sz="9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Metin kutusu 14"/>
          <p:cNvSpPr txBox="1">
            <a:spLocks noChangeArrowheads="1"/>
          </p:cNvSpPr>
          <p:nvPr/>
        </p:nvSpPr>
        <p:spPr bwMode="auto">
          <a:xfrm>
            <a:off x="8532813" y="4878388"/>
            <a:ext cx="7207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900" b="1">
                <a:solidFill>
                  <a:srgbClr val="FF0000"/>
                </a:solidFill>
                <a:latin typeface="Times New Roman" panose="02020603050405020304" pitchFamily="18" charset="0"/>
              </a:rPr>
              <a:t>0.0001</a:t>
            </a:r>
            <a:endParaRPr lang="en-US" sz="9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Metin kutusu 15"/>
          <p:cNvSpPr txBox="1">
            <a:spLocks noChangeArrowheads="1"/>
          </p:cNvSpPr>
          <p:nvPr/>
        </p:nvSpPr>
        <p:spPr bwMode="auto">
          <a:xfrm>
            <a:off x="5148263" y="5935663"/>
            <a:ext cx="7207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sz="900" b="1">
                <a:solidFill>
                  <a:srgbClr val="FF0000"/>
                </a:solidFill>
                <a:latin typeface="Times New Roman" panose="02020603050405020304" pitchFamily="18" charset="0"/>
              </a:rPr>
              <a:t>891267</a:t>
            </a:r>
            <a:endParaRPr lang="en-US" sz="9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Serbest Form 1"/>
          <p:cNvSpPr/>
          <p:nvPr/>
        </p:nvSpPr>
        <p:spPr>
          <a:xfrm>
            <a:off x="3970338" y="4098925"/>
            <a:ext cx="4152900" cy="927100"/>
          </a:xfrm>
          <a:custGeom>
            <a:avLst/>
            <a:gdLst>
              <a:gd name="connsiteX0" fmla="*/ 4152900 w 4152900"/>
              <a:gd name="connsiteY0" fmla="*/ 899160 h 926687"/>
              <a:gd name="connsiteX1" fmla="*/ 3954780 w 4152900"/>
              <a:gd name="connsiteY1" fmla="*/ 906780 h 926687"/>
              <a:gd name="connsiteX2" fmla="*/ 3672840 w 4152900"/>
              <a:gd name="connsiteY2" fmla="*/ 906780 h 926687"/>
              <a:gd name="connsiteX3" fmla="*/ 3322320 w 4152900"/>
              <a:gd name="connsiteY3" fmla="*/ 922020 h 926687"/>
              <a:gd name="connsiteX4" fmla="*/ 3009900 w 4152900"/>
              <a:gd name="connsiteY4" fmla="*/ 914400 h 926687"/>
              <a:gd name="connsiteX5" fmla="*/ 2926080 w 4152900"/>
              <a:gd name="connsiteY5" fmla="*/ 899160 h 926687"/>
              <a:gd name="connsiteX6" fmla="*/ 2880360 w 4152900"/>
              <a:gd name="connsiteY6" fmla="*/ 891540 h 926687"/>
              <a:gd name="connsiteX7" fmla="*/ 2834640 w 4152900"/>
              <a:gd name="connsiteY7" fmla="*/ 876300 h 926687"/>
              <a:gd name="connsiteX8" fmla="*/ 2438400 w 4152900"/>
              <a:gd name="connsiteY8" fmla="*/ 868680 h 926687"/>
              <a:gd name="connsiteX9" fmla="*/ 2339340 w 4152900"/>
              <a:gd name="connsiteY9" fmla="*/ 853440 h 926687"/>
              <a:gd name="connsiteX10" fmla="*/ 2301240 w 4152900"/>
              <a:gd name="connsiteY10" fmla="*/ 845820 h 926687"/>
              <a:gd name="connsiteX11" fmla="*/ 2209800 w 4152900"/>
              <a:gd name="connsiteY11" fmla="*/ 830580 h 926687"/>
              <a:gd name="connsiteX12" fmla="*/ 2186940 w 4152900"/>
              <a:gd name="connsiteY12" fmla="*/ 822960 h 926687"/>
              <a:gd name="connsiteX13" fmla="*/ 2118360 w 4152900"/>
              <a:gd name="connsiteY13" fmla="*/ 815340 h 926687"/>
              <a:gd name="connsiteX14" fmla="*/ 2065020 w 4152900"/>
              <a:gd name="connsiteY14" fmla="*/ 807720 h 926687"/>
              <a:gd name="connsiteX15" fmla="*/ 2004060 w 4152900"/>
              <a:gd name="connsiteY15" fmla="*/ 792480 h 926687"/>
              <a:gd name="connsiteX16" fmla="*/ 1958340 w 4152900"/>
              <a:gd name="connsiteY16" fmla="*/ 777240 h 926687"/>
              <a:gd name="connsiteX17" fmla="*/ 1859280 w 4152900"/>
              <a:gd name="connsiteY17" fmla="*/ 754380 h 926687"/>
              <a:gd name="connsiteX18" fmla="*/ 1836420 w 4152900"/>
              <a:gd name="connsiteY18" fmla="*/ 746760 h 926687"/>
              <a:gd name="connsiteX19" fmla="*/ 1783080 w 4152900"/>
              <a:gd name="connsiteY19" fmla="*/ 739140 h 926687"/>
              <a:gd name="connsiteX20" fmla="*/ 1737360 w 4152900"/>
              <a:gd name="connsiteY20" fmla="*/ 723900 h 926687"/>
              <a:gd name="connsiteX21" fmla="*/ 1699260 w 4152900"/>
              <a:gd name="connsiteY21" fmla="*/ 716280 h 926687"/>
              <a:gd name="connsiteX22" fmla="*/ 1607820 w 4152900"/>
              <a:gd name="connsiteY22" fmla="*/ 701040 h 926687"/>
              <a:gd name="connsiteX23" fmla="*/ 1577340 w 4152900"/>
              <a:gd name="connsiteY23" fmla="*/ 693420 h 926687"/>
              <a:gd name="connsiteX24" fmla="*/ 1531620 w 4152900"/>
              <a:gd name="connsiteY24" fmla="*/ 685800 h 926687"/>
              <a:gd name="connsiteX25" fmla="*/ 1485900 w 4152900"/>
              <a:gd name="connsiteY25" fmla="*/ 670560 h 926687"/>
              <a:gd name="connsiteX26" fmla="*/ 1463040 w 4152900"/>
              <a:gd name="connsiteY26" fmla="*/ 662940 h 926687"/>
              <a:gd name="connsiteX27" fmla="*/ 1432560 w 4152900"/>
              <a:gd name="connsiteY27" fmla="*/ 655320 h 926687"/>
              <a:gd name="connsiteX28" fmla="*/ 1409700 w 4152900"/>
              <a:gd name="connsiteY28" fmla="*/ 640080 h 926687"/>
              <a:gd name="connsiteX29" fmla="*/ 1356360 w 4152900"/>
              <a:gd name="connsiteY29" fmla="*/ 624840 h 926687"/>
              <a:gd name="connsiteX30" fmla="*/ 1310640 w 4152900"/>
              <a:gd name="connsiteY30" fmla="*/ 609600 h 926687"/>
              <a:gd name="connsiteX31" fmla="*/ 1264920 w 4152900"/>
              <a:gd name="connsiteY31" fmla="*/ 594360 h 926687"/>
              <a:gd name="connsiteX32" fmla="*/ 1242060 w 4152900"/>
              <a:gd name="connsiteY32" fmla="*/ 586740 h 926687"/>
              <a:gd name="connsiteX33" fmla="*/ 1188720 w 4152900"/>
              <a:gd name="connsiteY33" fmla="*/ 579120 h 926687"/>
              <a:gd name="connsiteX34" fmla="*/ 1165860 w 4152900"/>
              <a:gd name="connsiteY34" fmla="*/ 571500 h 926687"/>
              <a:gd name="connsiteX35" fmla="*/ 1066800 w 4152900"/>
              <a:gd name="connsiteY35" fmla="*/ 548640 h 926687"/>
              <a:gd name="connsiteX36" fmla="*/ 1036320 w 4152900"/>
              <a:gd name="connsiteY36" fmla="*/ 533400 h 926687"/>
              <a:gd name="connsiteX37" fmla="*/ 1013460 w 4152900"/>
              <a:gd name="connsiteY37" fmla="*/ 510540 h 926687"/>
              <a:gd name="connsiteX38" fmla="*/ 982980 w 4152900"/>
              <a:gd name="connsiteY38" fmla="*/ 502920 h 926687"/>
              <a:gd name="connsiteX39" fmla="*/ 937260 w 4152900"/>
              <a:gd name="connsiteY39" fmla="*/ 472440 h 926687"/>
              <a:gd name="connsiteX40" fmla="*/ 914400 w 4152900"/>
              <a:gd name="connsiteY40" fmla="*/ 457200 h 926687"/>
              <a:gd name="connsiteX41" fmla="*/ 868680 w 4152900"/>
              <a:gd name="connsiteY41" fmla="*/ 441960 h 926687"/>
              <a:gd name="connsiteX42" fmla="*/ 845820 w 4152900"/>
              <a:gd name="connsiteY42" fmla="*/ 434340 h 926687"/>
              <a:gd name="connsiteX43" fmla="*/ 769620 w 4152900"/>
              <a:gd name="connsiteY43" fmla="*/ 411480 h 926687"/>
              <a:gd name="connsiteX44" fmla="*/ 723900 w 4152900"/>
              <a:gd name="connsiteY44" fmla="*/ 381000 h 926687"/>
              <a:gd name="connsiteX45" fmla="*/ 701040 w 4152900"/>
              <a:gd name="connsiteY45" fmla="*/ 365760 h 926687"/>
              <a:gd name="connsiteX46" fmla="*/ 678180 w 4152900"/>
              <a:gd name="connsiteY46" fmla="*/ 358140 h 926687"/>
              <a:gd name="connsiteX47" fmla="*/ 632460 w 4152900"/>
              <a:gd name="connsiteY47" fmla="*/ 327660 h 926687"/>
              <a:gd name="connsiteX48" fmla="*/ 609600 w 4152900"/>
              <a:gd name="connsiteY48" fmla="*/ 320040 h 926687"/>
              <a:gd name="connsiteX49" fmla="*/ 579120 w 4152900"/>
              <a:gd name="connsiteY49" fmla="*/ 312420 h 926687"/>
              <a:gd name="connsiteX50" fmla="*/ 518160 w 4152900"/>
              <a:gd name="connsiteY50" fmla="*/ 289560 h 926687"/>
              <a:gd name="connsiteX51" fmla="*/ 495300 w 4152900"/>
              <a:gd name="connsiteY51" fmla="*/ 274320 h 926687"/>
              <a:gd name="connsiteX52" fmla="*/ 457200 w 4152900"/>
              <a:gd name="connsiteY52" fmla="*/ 236220 h 926687"/>
              <a:gd name="connsiteX53" fmla="*/ 411480 w 4152900"/>
              <a:gd name="connsiteY53" fmla="*/ 220980 h 926687"/>
              <a:gd name="connsiteX54" fmla="*/ 342900 w 4152900"/>
              <a:gd name="connsiteY54" fmla="*/ 190500 h 926687"/>
              <a:gd name="connsiteX55" fmla="*/ 289560 w 4152900"/>
              <a:gd name="connsiteY55" fmla="*/ 175260 h 926687"/>
              <a:gd name="connsiteX56" fmla="*/ 266700 w 4152900"/>
              <a:gd name="connsiteY56" fmla="*/ 160020 h 926687"/>
              <a:gd name="connsiteX57" fmla="*/ 251460 w 4152900"/>
              <a:gd name="connsiteY57" fmla="*/ 137160 h 926687"/>
              <a:gd name="connsiteX58" fmla="*/ 228600 w 4152900"/>
              <a:gd name="connsiteY58" fmla="*/ 129540 h 926687"/>
              <a:gd name="connsiteX59" fmla="*/ 182880 w 4152900"/>
              <a:gd name="connsiteY59" fmla="*/ 99060 h 926687"/>
              <a:gd name="connsiteX60" fmla="*/ 160020 w 4152900"/>
              <a:gd name="connsiteY60" fmla="*/ 91440 h 926687"/>
              <a:gd name="connsiteX61" fmla="*/ 76200 w 4152900"/>
              <a:gd name="connsiteY61" fmla="*/ 53340 h 926687"/>
              <a:gd name="connsiteX62" fmla="*/ 30480 w 4152900"/>
              <a:gd name="connsiteY62" fmla="*/ 22860 h 926687"/>
              <a:gd name="connsiteX63" fmla="*/ 0 w 4152900"/>
              <a:gd name="connsiteY63" fmla="*/ 0 h 92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152900" h="926687">
                <a:moveTo>
                  <a:pt x="4152900" y="899160"/>
                </a:moveTo>
                <a:cubicBezTo>
                  <a:pt x="4086860" y="901700"/>
                  <a:pt x="4020869" y="906780"/>
                  <a:pt x="3954780" y="906780"/>
                </a:cubicBezTo>
                <a:cubicBezTo>
                  <a:pt x="3583792" y="906780"/>
                  <a:pt x="4029261" y="886979"/>
                  <a:pt x="3672840" y="906780"/>
                </a:cubicBezTo>
                <a:cubicBezTo>
                  <a:pt x="3541925" y="939509"/>
                  <a:pt x="3621353" y="922020"/>
                  <a:pt x="3322320" y="922020"/>
                </a:cubicBezTo>
                <a:cubicBezTo>
                  <a:pt x="3218149" y="922020"/>
                  <a:pt x="3114040" y="916940"/>
                  <a:pt x="3009900" y="914400"/>
                </a:cubicBezTo>
                <a:cubicBezTo>
                  <a:pt x="2817756" y="890382"/>
                  <a:pt x="3016696" y="919297"/>
                  <a:pt x="2926080" y="899160"/>
                </a:cubicBezTo>
                <a:cubicBezTo>
                  <a:pt x="2910998" y="895808"/>
                  <a:pt x="2895349" y="895287"/>
                  <a:pt x="2880360" y="891540"/>
                </a:cubicBezTo>
                <a:cubicBezTo>
                  <a:pt x="2864775" y="887644"/>
                  <a:pt x="2850701" y="876609"/>
                  <a:pt x="2834640" y="876300"/>
                </a:cubicBezTo>
                <a:lnTo>
                  <a:pt x="2438400" y="868680"/>
                </a:lnTo>
                <a:cubicBezTo>
                  <a:pt x="2374950" y="852817"/>
                  <a:pt x="2441733" y="868068"/>
                  <a:pt x="2339340" y="853440"/>
                </a:cubicBezTo>
                <a:cubicBezTo>
                  <a:pt x="2326519" y="851608"/>
                  <a:pt x="2314015" y="847949"/>
                  <a:pt x="2301240" y="845820"/>
                </a:cubicBezTo>
                <a:cubicBezTo>
                  <a:pt x="2262530" y="839368"/>
                  <a:pt x="2245716" y="839559"/>
                  <a:pt x="2209800" y="830580"/>
                </a:cubicBezTo>
                <a:cubicBezTo>
                  <a:pt x="2202008" y="828632"/>
                  <a:pt x="2194863" y="824280"/>
                  <a:pt x="2186940" y="822960"/>
                </a:cubicBezTo>
                <a:cubicBezTo>
                  <a:pt x="2164252" y="819179"/>
                  <a:pt x="2141183" y="818193"/>
                  <a:pt x="2118360" y="815340"/>
                </a:cubicBezTo>
                <a:cubicBezTo>
                  <a:pt x="2100538" y="813112"/>
                  <a:pt x="2082800" y="810260"/>
                  <a:pt x="2065020" y="807720"/>
                </a:cubicBezTo>
                <a:cubicBezTo>
                  <a:pt x="1995657" y="784599"/>
                  <a:pt x="2105208" y="820066"/>
                  <a:pt x="2004060" y="792480"/>
                </a:cubicBezTo>
                <a:cubicBezTo>
                  <a:pt x="1988562" y="788253"/>
                  <a:pt x="1974092" y="780390"/>
                  <a:pt x="1958340" y="777240"/>
                </a:cubicBezTo>
                <a:cubicBezTo>
                  <a:pt x="1928116" y="771195"/>
                  <a:pt x="1886852" y="763571"/>
                  <a:pt x="1859280" y="754380"/>
                </a:cubicBezTo>
                <a:cubicBezTo>
                  <a:pt x="1851660" y="751840"/>
                  <a:pt x="1844296" y="748335"/>
                  <a:pt x="1836420" y="746760"/>
                </a:cubicBezTo>
                <a:cubicBezTo>
                  <a:pt x="1818808" y="743238"/>
                  <a:pt x="1800860" y="741680"/>
                  <a:pt x="1783080" y="739140"/>
                </a:cubicBezTo>
                <a:cubicBezTo>
                  <a:pt x="1767840" y="734060"/>
                  <a:pt x="1753112" y="727050"/>
                  <a:pt x="1737360" y="723900"/>
                </a:cubicBezTo>
                <a:cubicBezTo>
                  <a:pt x="1724660" y="721360"/>
                  <a:pt x="1712014" y="718531"/>
                  <a:pt x="1699260" y="716280"/>
                </a:cubicBezTo>
                <a:cubicBezTo>
                  <a:pt x="1668830" y="710910"/>
                  <a:pt x="1637798" y="708534"/>
                  <a:pt x="1607820" y="701040"/>
                </a:cubicBezTo>
                <a:cubicBezTo>
                  <a:pt x="1597660" y="698500"/>
                  <a:pt x="1587609" y="695474"/>
                  <a:pt x="1577340" y="693420"/>
                </a:cubicBezTo>
                <a:cubicBezTo>
                  <a:pt x="1562190" y="690390"/>
                  <a:pt x="1546609" y="689547"/>
                  <a:pt x="1531620" y="685800"/>
                </a:cubicBezTo>
                <a:cubicBezTo>
                  <a:pt x="1516035" y="681904"/>
                  <a:pt x="1501140" y="675640"/>
                  <a:pt x="1485900" y="670560"/>
                </a:cubicBezTo>
                <a:cubicBezTo>
                  <a:pt x="1478280" y="668020"/>
                  <a:pt x="1470832" y="664888"/>
                  <a:pt x="1463040" y="662940"/>
                </a:cubicBezTo>
                <a:lnTo>
                  <a:pt x="1432560" y="655320"/>
                </a:lnTo>
                <a:cubicBezTo>
                  <a:pt x="1424940" y="650240"/>
                  <a:pt x="1417891" y="644176"/>
                  <a:pt x="1409700" y="640080"/>
                </a:cubicBezTo>
                <a:cubicBezTo>
                  <a:pt x="1396896" y="633678"/>
                  <a:pt x="1368567" y="628502"/>
                  <a:pt x="1356360" y="624840"/>
                </a:cubicBezTo>
                <a:cubicBezTo>
                  <a:pt x="1340973" y="620224"/>
                  <a:pt x="1325880" y="614680"/>
                  <a:pt x="1310640" y="609600"/>
                </a:cubicBezTo>
                <a:lnTo>
                  <a:pt x="1264920" y="594360"/>
                </a:lnTo>
                <a:cubicBezTo>
                  <a:pt x="1257300" y="591820"/>
                  <a:pt x="1250011" y="587876"/>
                  <a:pt x="1242060" y="586740"/>
                </a:cubicBezTo>
                <a:lnTo>
                  <a:pt x="1188720" y="579120"/>
                </a:lnTo>
                <a:cubicBezTo>
                  <a:pt x="1181100" y="576580"/>
                  <a:pt x="1173736" y="573075"/>
                  <a:pt x="1165860" y="571500"/>
                </a:cubicBezTo>
                <a:cubicBezTo>
                  <a:pt x="1122409" y="562810"/>
                  <a:pt x="1106490" y="568485"/>
                  <a:pt x="1066800" y="548640"/>
                </a:cubicBezTo>
                <a:cubicBezTo>
                  <a:pt x="1056640" y="543560"/>
                  <a:pt x="1045563" y="540002"/>
                  <a:pt x="1036320" y="533400"/>
                </a:cubicBezTo>
                <a:cubicBezTo>
                  <a:pt x="1027551" y="527136"/>
                  <a:pt x="1022816" y="515887"/>
                  <a:pt x="1013460" y="510540"/>
                </a:cubicBezTo>
                <a:cubicBezTo>
                  <a:pt x="1004367" y="505344"/>
                  <a:pt x="993140" y="505460"/>
                  <a:pt x="982980" y="502920"/>
                </a:cubicBezTo>
                <a:cubicBezTo>
                  <a:pt x="939645" y="459585"/>
                  <a:pt x="981371" y="494496"/>
                  <a:pt x="937260" y="472440"/>
                </a:cubicBezTo>
                <a:cubicBezTo>
                  <a:pt x="929069" y="468344"/>
                  <a:pt x="922769" y="460919"/>
                  <a:pt x="914400" y="457200"/>
                </a:cubicBezTo>
                <a:cubicBezTo>
                  <a:pt x="899720" y="450676"/>
                  <a:pt x="883920" y="447040"/>
                  <a:pt x="868680" y="441960"/>
                </a:cubicBezTo>
                <a:cubicBezTo>
                  <a:pt x="861060" y="439420"/>
                  <a:pt x="853612" y="436288"/>
                  <a:pt x="845820" y="434340"/>
                </a:cubicBezTo>
                <a:cubicBezTo>
                  <a:pt x="828782" y="430080"/>
                  <a:pt x="780751" y="418901"/>
                  <a:pt x="769620" y="411480"/>
                </a:cubicBezTo>
                <a:lnTo>
                  <a:pt x="723900" y="381000"/>
                </a:lnTo>
                <a:cubicBezTo>
                  <a:pt x="716280" y="375920"/>
                  <a:pt x="709728" y="368656"/>
                  <a:pt x="701040" y="365760"/>
                </a:cubicBezTo>
                <a:cubicBezTo>
                  <a:pt x="693420" y="363220"/>
                  <a:pt x="685201" y="362041"/>
                  <a:pt x="678180" y="358140"/>
                </a:cubicBezTo>
                <a:cubicBezTo>
                  <a:pt x="662169" y="349245"/>
                  <a:pt x="649836" y="333452"/>
                  <a:pt x="632460" y="327660"/>
                </a:cubicBezTo>
                <a:cubicBezTo>
                  <a:pt x="624840" y="325120"/>
                  <a:pt x="617323" y="322247"/>
                  <a:pt x="609600" y="320040"/>
                </a:cubicBezTo>
                <a:cubicBezTo>
                  <a:pt x="599530" y="317163"/>
                  <a:pt x="588926" y="316097"/>
                  <a:pt x="579120" y="312420"/>
                </a:cubicBezTo>
                <a:cubicBezTo>
                  <a:pt x="499426" y="282535"/>
                  <a:pt x="596397" y="309119"/>
                  <a:pt x="518160" y="289560"/>
                </a:cubicBezTo>
                <a:cubicBezTo>
                  <a:pt x="510540" y="284480"/>
                  <a:pt x="501776" y="280796"/>
                  <a:pt x="495300" y="274320"/>
                </a:cubicBezTo>
                <a:cubicBezTo>
                  <a:pt x="468884" y="247904"/>
                  <a:pt x="493776" y="252476"/>
                  <a:pt x="457200" y="236220"/>
                </a:cubicBezTo>
                <a:cubicBezTo>
                  <a:pt x="442520" y="229696"/>
                  <a:pt x="424846" y="229891"/>
                  <a:pt x="411480" y="220980"/>
                </a:cubicBezTo>
                <a:cubicBezTo>
                  <a:pt x="381457" y="200965"/>
                  <a:pt x="386427" y="201382"/>
                  <a:pt x="342900" y="190500"/>
                </a:cubicBezTo>
                <a:cubicBezTo>
                  <a:pt x="333134" y="188059"/>
                  <a:pt x="300492" y="180726"/>
                  <a:pt x="289560" y="175260"/>
                </a:cubicBezTo>
                <a:cubicBezTo>
                  <a:pt x="281369" y="171164"/>
                  <a:pt x="274320" y="165100"/>
                  <a:pt x="266700" y="160020"/>
                </a:cubicBezTo>
                <a:cubicBezTo>
                  <a:pt x="261620" y="152400"/>
                  <a:pt x="258611" y="142881"/>
                  <a:pt x="251460" y="137160"/>
                </a:cubicBezTo>
                <a:cubicBezTo>
                  <a:pt x="245188" y="132142"/>
                  <a:pt x="235621" y="133441"/>
                  <a:pt x="228600" y="129540"/>
                </a:cubicBezTo>
                <a:cubicBezTo>
                  <a:pt x="212589" y="120645"/>
                  <a:pt x="200256" y="104852"/>
                  <a:pt x="182880" y="99060"/>
                </a:cubicBezTo>
                <a:cubicBezTo>
                  <a:pt x="175260" y="96520"/>
                  <a:pt x="167041" y="95341"/>
                  <a:pt x="160020" y="91440"/>
                </a:cubicBezTo>
                <a:cubicBezTo>
                  <a:pt x="85869" y="50245"/>
                  <a:pt x="144745" y="67049"/>
                  <a:pt x="76200" y="53340"/>
                </a:cubicBezTo>
                <a:lnTo>
                  <a:pt x="30480" y="22860"/>
                </a:lnTo>
                <a:cubicBezTo>
                  <a:pt x="4631" y="5627"/>
                  <a:pt x="14096" y="14096"/>
                  <a:pt x="0" y="0"/>
                </a:cubicBezTo>
              </a:path>
            </a:pathLst>
          </a:cu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6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964612" cy="3384550"/>
          </a:xfrm>
        </p:spPr>
        <p:txBody>
          <a:bodyPr/>
          <a:lstStyle/>
          <a:p>
            <a:pPr eaLnBrk="1" hangingPunct="1"/>
            <a:r>
              <a:rPr lang="tr-TR" smtClean="0"/>
              <a:t>Yük kayıpları:</a:t>
            </a:r>
          </a:p>
          <a:p>
            <a:pPr lvl="1" eaLnBrk="1" hangingPunct="1"/>
            <a:r>
              <a:rPr lang="tr-TR" smtClean="0"/>
              <a:t>Sürtünme yük kayıpları (Sürekli yük kayıpları): Boru içerisinde akan sıvının boru çeperine sürtünmesi nedeniyle boru boyunca oluşan yük kayıpları</a:t>
            </a:r>
          </a:p>
          <a:p>
            <a:pPr lvl="1" eaLnBrk="1" hangingPunct="1"/>
            <a:r>
              <a:rPr lang="tr-TR" smtClean="0"/>
              <a:t>Yersel yük kayıpları (Tali yük kayıpları): Dirsek, vana, çıkıntılı conta, redüksiyon gibi unsurlarda, akım hızının (yönünün veya şiddetinin veya her ikisinin) değişmesi nedeniyle oluşan yük kayıpları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eaLnBrk="1" hangingPunct="1"/>
            <a:r>
              <a:rPr lang="tr-TR" smtClean="0"/>
              <a:t>YERSEL YÜK KAYIPLARI</a:t>
            </a:r>
          </a:p>
        </p:txBody>
      </p:sp>
      <p:grpSp>
        <p:nvGrpSpPr>
          <p:cNvPr id="237572" name="Group 56"/>
          <p:cNvGrpSpPr>
            <a:grpSpLocks/>
          </p:cNvGrpSpPr>
          <p:nvPr/>
        </p:nvGrpSpPr>
        <p:grpSpPr bwMode="auto">
          <a:xfrm>
            <a:off x="107950" y="4356100"/>
            <a:ext cx="7777163" cy="2501900"/>
            <a:chOff x="68" y="2744"/>
            <a:chExt cx="4899" cy="1576"/>
          </a:xfrm>
        </p:grpSpPr>
        <p:sp>
          <p:nvSpPr>
            <p:cNvPr id="237574" name="Oval 20"/>
            <p:cNvSpPr>
              <a:spLocks noChangeArrowheads="1"/>
            </p:cNvSpPr>
            <p:nvPr/>
          </p:nvSpPr>
          <p:spPr bwMode="auto">
            <a:xfrm>
              <a:off x="930" y="3731"/>
              <a:ext cx="90" cy="27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237575" name="Oval 21"/>
            <p:cNvSpPr>
              <a:spLocks noChangeArrowheads="1"/>
            </p:cNvSpPr>
            <p:nvPr/>
          </p:nvSpPr>
          <p:spPr bwMode="auto">
            <a:xfrm>
              <a:off x="4695" y="3641"/>
              <a:ext cx="182" cy="453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237576" name="Line 22"/>
            <p:cNvSpPr>
              <a:spLocks noChangeShapeType="1"/>
            </p:cNvSpPr>
            <p:nvPr/>
          </p:nvSpPr>
          <p:spPr bwMode="auto">
            <a:xfrm>
              <a:off x="975" y="3731"/>
              <a:ext cx="140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77" name="Line 23"/>
            <p:cNvSpPr>
              <a:spLocks noChangeShapeType="1"/>
            </p:cNvSpPr>
            <p:nvPr/>
          </p:nvSpPr>
          <p:spPr bwMode="auto">
            <a:xfrm>
              <a:off x="975" y="4003"/>
              <a:ext cx="140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78" name="Line 24"/>
            <p:cNvSpPr>
              <a:spLocks noChangeShapeType="1"/>
            </p:cNvSpPr>
            <p:nvPr/>
          </p:nvSpPr>
          <p:spPr bwMode="auto">
            <a:xfrm flipV="1">
              <a:off x="2381" y="3641"/>
              <a:ext cx="1044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79" name="Line 25"/>
            <p:cNvSpPr>
              <a:spLocks noChangeShapeType="1"/>
            </p:cNvSpPr>
            <p:nvPr/>
          </p:nvSpPr>
          <p:spPr bwMode="auto">
            <a:xfrm>
              <a:off x="3379" y="3641"/>
              <a:ext cx="140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80" name="Line 26"/>
            <p:cNvSpPr>
              <a:spLocks noChangeShapeType="1"/>
            </p:cNvSpPr>
            <p:nvPr/>
          </p:nvSpPr>
          <p:spPr bwMode="auto">
            <a:xfrm>
              <a:off x="2381" y="4003"/>
              <a:ext cx="1044" cy="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81" name="Line 27"/>
            <p:cNvSpPr>
              <a:spLocks noChangeShapeType="1"/>
            </p:cNvSpPr>
            <p:nvPr/>
          </p:nvSpPr>
          <p:spPr bwMode="auto">
            <a:xfrm>
              <a:off x="3379" y="4094"/>
              <a:ext cx="140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82" name="Line 28"/>
            <p:cNvSpPr>
              <a:spLocks noChangeShapeType="1"/>
            </p:cNvSpPr>
            <p:nvPr/>
          </p:nvSpPr>
          <p:spPr bwMode="auto">
            <a:xfrm>
              <a:off x="2381" y="3731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83" name="Line 29"/>
            <p:cNvSpPr>
              <a:spLocks noChangeShapeType="1"/>
            </p:cNvSpPr>
            <p:nvPr/>
          </p:nvSpPr>
          <p:spPr bwMode="auto">
            <a:xfrm>
              <a:off x="3379" y="3641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84" name="Text Box 30"/>
            <p:cNvSpPr txBox="1">
              <a:spLocks noChangeArrowheads="1"/>
            </p:cNvSpPr>
            <p:nvPr/>
          </p:nvSpPr>
          <p:spPr bwMode="auto">
            <a:xfrm>
              <a:off x="68" y="4032"/>
              <a:ext cx="29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400">
                  <a:latin typeface="Times New Roman" panose="02020603050405020304" pitchFamily="18" charset="0"/>
                </a:rPr>
                <a:t>Redüksiyonda hızın şiddeti azalıyor</a:t>
              </a:r>
            </a:p>
          </p:txBody>
        </p:sp>
        <p:sp>
          <p:nvSpPr>
            <p:cNvPr id="237585" name="Line 32"/>
            <p:cNvSpPr>
              <a:spLocks noChangeShapeType="1"/>
            </p:cNvSpPr>
            <p:nvPr/>
          </p:nvSpPr>
          <p:spPr bwMode="auto">
            <a:xfrm>
              <a:off x="2109" y="3868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86" name="Text Box 33"/>
            <p:cNvSpPr txBox="1">
              <a:spLocks noChangeArrowheads="1"/>
            </p:cNvSpPr>
            <p:nvPr/>
          </p:nvSpPr>
          <p:spPr bwMode="auto">
            <a:xfrm>
              <a:off x="2518" y="3732"/>
              <a:ext cx="45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000">
                  <a:latin typeface="Times New Roman" panose="02020603050405020304" pitchFamily="18" charset="0"/>
                </a:rPr>
                <a:t>V</a:t>
              </a:r>
              <a:r>
                <a:rPr lang="tr-TR" sz="20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37587" name="Line 34"/>
            <p:cNvSpPr>
              <a:spLocks noChangeShapeType="1"/>
            </p:cNvSpPr>
            <p:nvPr/>
          </p:nvSpPr>
          <p:spPr bwMode="auto">
            <a:xfrm>
              <a:off x="3198" y="3868"/>
              <a:ext cx="31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88" name="Text Box 35"/>
            <p:cNvSpPr txBox="1">
              <a:spLocks noChangeArrowheads="1"/>
            </p:cNvSpPr>
            <p:nvPr/>
          </p:nvSpPr>
          <p:spPr bwMode="auto">
            <a:xfrm>
              <a:off x="3470" y="3732"/>
              <a:ext cx="45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000">
                  <a:latin typeface="Times New Roman" panose="02020603050405020304" pitchFamily="18" charset="0"/>
                </a:rPr>
                <a:t>V</a:t>
              </a:r>
              <a:r>
                <a:rPr lang="tr-TR" sz="20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grpSp>
          <p:nvGrpSpPr>
            <p:cNvPr id="237589" name="Group 44"/>
            <p:cNvGrpSpPr>
              <a:grpSpLocks/>
            </p:cNvGrpSpPr>
            <p:nvPr/>
          </p:nvGrpSpPr>
          <p:grpSpPr bwMode="auto">
            <a:xfrm>
              <a:off x="2290" y="2822"/>
              <a:ext cx="46" cy="908"/>
              <a:chOff x="2290" y="2840"/>
              <a:chExt cx="46" cy="908"/>
            </a:xfrm>
          </p:grpSpPr>
          <p:grpSp>
            <p:nvGrpSpPr>
              <p:cNvPr id="237599" name="Group 39"/>
              <p:cNvGrpSpPr>
                <a:grpSpLocks/>
              </p:cNvGrpSpPr>
              <p:nvPr/>
            </p:nvGrpSpPr>
            <p:grpSpPr bwMode="auto">
              <a:xfrm>
                <a:off x="2291" y="2840"/>
                <a:ext cx="45" cy="908"/>
                <a:chOff x="2109" y="2840"/>
                <a:chExt cx="45" cy="908"/>
              </a:xfrm>
            </p:grpSpPr>
            <p:sp>
              <p:nvSpPr>
                <p:cNvPr id="237601" name="Line 37"/>
                <p:cNvSpPr>
                  <a:spLocks noChangeShapeType="1"/>
                </p:cNvSpPr>
                <p:nvPr/>
              </p:nvSpPr>
              <p:spPr bwMode="auto">
                <a:xfrm>
                  <a:off x="2109" y="2841"/>
                  <a:ext cx="0" cy="9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7602" name="Line 38"/>
                <p:cNvSpPr>
                  <a:spLocks noChangeShapeType="1"/>
                </p:cNvSpPr>
                <p:nvPr/>
              </p:nvSpPr>
              <p:spPr bwMode="auto">
                <a:xfrm>
                  <a:off x="2154" y="2840"/>
                  <a:ext cx="0" cy="9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7600" name="Rectangle 43"/>
              <p:cNvSpPr>
                <a:spLocks noChangeArrowheads="1"/>
              </p:cNvSpPr>
              <p:nvPr/>
            </p:nvSpPr>
            <p:spPr bwMode="auto">
              <a:xfrm flipH="1">
                <a:off x="2290" y="2976"/>
                <a:ext cx="46" cy="772"/>
              </a:xfrm>
              <a:prstGeom prst="rect">
                <a:avLst/>
              </a:prstGeom>
              <a:solidFill>
                <a:schemeClr val="tx2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tr-TR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7590" name="Group 46"/>
            <p:cNvGrpSpPr>
              <a:grpSpLocks/>
            </p:cNvGrpSpPr>
            <p:nvPr/>
          </p:nvGrpSpPr>
          <p:grpSpPr bwMode="auto">
            <a:xfrm>
              <a:off x="3425" y="2744"/>
              <a:ext cx="45" cy="908"/>
              <a:chOff x="2109" y="2840"/>
              <a:chExt cx="45" cy="908"/>
            </a:xfrm>
          </p:grpSpPr>
          <p:sp>
            <p:nvSpPr>
              <p:cNvPr id="237597" name="Line 47"/>
              <p:cNvSpPr>
                <a:spLocks noChangeShapeType="1"/>
              </p:cNvSpPr>
              <p:nvPr/>
            </p:nvSpPr>
            <p:spPr bwMode="auto">
              <a:xfrm>
                <a:off x="2109" y="2841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598" name="Line 48"/>
              <p:cNvSpPr>
                <a:spLocks noChangeShapeType="1"/>
              </p:cNvSpPr>
              <p:nvPr/>
            </p:nvSpPr>
            <p:spPr bwMode="auto">
              <a:xfrm>
                <a:off x="2154" y="2840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7591" name="Rectangle 49"/>
            <p:cNvSpPr>
              <a:spLocks noChangeArrowheads="1"/>
            </p:cNvSpPr>
            <p:nvPr/>
          </p:nvSpPr>
          <p:spPr bwMode="auto">
            <a:xfrm flipH="1">
              <a:off x="3424" y="3055"/>
              <a:ext cx="46" cy="591"/>
            </a:xfrm>
            <a:prstGeom prst="rect">
              <a:avLst/>
            </a:prstGeom>
            <a:solidFill>
              <a:schemeClr val="tx2"/>
            </a:solidFill>
            <a:ln w="3175" algn="ctr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237592" name="Line 50"/>
            <p:cNvSpPr>
              <a:spLocks noChangeShapeType="1"/>
            </p:cNvSpPr>
            <p:nvPr/>
          </p:nvSpPr>
          <p:spPr bwMode="auto">
            <a:xfrm>
              <a:off x="2200" y="2943"/>
              <a:ext cx="1406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593" name="Line 51"/>
            <p:cNvSpPr>
              <a:spLocks noChangeShapeType="1"/>
            </p:cNvSpPr>
            <p:nvPr/>
          </p:nvSpPr>
          <p:spPr bwMode="auto">
            <a:xfrm>
              <a:off x="2200" y="2949"/>
              <a:ext cx="14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594" name="Text Box 53"/>
            <p:cNvSpPr txBox="1">
              <a:spLocks noChangeArrowheads="1"/>
            </p:cNvSpPr>
            <p:nvPr/>
          </p:nvSpPr>
          <p:spPr bwMode="auto">
            <a:xfrm>
              <a:off x="1338" y="3113"/>
              <a:ext cx="99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44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000">
                  <a:latin typeface="Times New Roman" panose="02020603050405020304" pitchFamily="18" charset="0"/>
                </a:rPr>
                <a:t>Pitot tüpü </a:t>
              </a:r>
            </a:p>
          </p:txBody>
        </p:sp>
        <p:sp>
          <p:nvSpPr>
            <p:cNvPr id="237595" name="Text Box 54"/>
            <p:cNvSpPr txBox="1">
              <a:spLocks noChangeArrowheads="1"/>
            </p:cNvSpPr>
            <p:nvPr/>
          </p:nvSpPr>
          <p:spPr bwMode="auto">
            <a:xfrm>
              <a:off x="3470" y="2886"/>
              <a:ext cx="149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44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000">
                  <a:latin typeface="Times New Roman" panose="02020603050405020304" pitchFamily="18" charset="0"/>
                </a:rPr>
                <a:t>Yersel yük kaybı </a:t>
              </a:r>
            </a:p>
          </p:txBody>
        </p:sp>
        <p:sp>
          <p:nvSpPr>
            <p:cNvPr id="237596" name="Text Box 55"/>
            <p:cNvSpPr txBox="1">
              <a:spLocks noChangeArrowheads="1"/>
            </p:cNvSpPr>
            <p:nvPr/>
          </p:nvSpPr>
          <p:spPr bwMode="auto">
            <a:xfrm>
              <a:off x="2699" y="2976"/>
              <a:ext cx="5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44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000">
                  <a:latin typeface="Times New Roman" panose="02020603050405020304" pitchFamily="18" charset="0"/>
                </a:rPr>
                <a:t>EEÇ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Mürekkep 1"/>
              <p14:cNvContentPartPr/>
              <p14:nvPr/>
            </p14:nvContentPartPr>
            <p14:xfrm>
              <a:off x="1120680" y="655560"/>
              <a:ext cx="6903000" cy="342000"/>
            </p14:xfrm>
          </p:contentPart>
        </mc:Choice>
        <mc:Fallback>
          <p:pic>
            <p:nvPicPr>
              <p:cNvPr id="2" name="Mürekkep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1320" y="646200"/>
                <a:ext cx="6921720" cy="36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862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4925" y="5734050"/>
            <a:ext cx="8964613" cy="10080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sz="2400" smtClean="0"/>
              <a:t>Hız değişimine neden olan unsur kısa bile olsa, akışta oluşan karışıklık daha uzun mesafede devam edebilir, bu da yersel yük kaybını arttırır.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eaLnBrk="1" hangingPunct="1"/>
            <a:r>
              <a:rPr lang="tr-TR" smtClean="0"/>
              <a:t>Yersel yük kaybı</a:t>
            </a:r>
          </a:p>
        </p:txBody>
      </p:sp>
      <p:sp>
        <p:nvSpPr>
          <p:cNvPr id="239620" name="Text Box 16"/>
          <p:cNvSpPr txBox="1">
            <a:spLocks noChangeArrowheads="1"/>
          </p:cNvSpPr>
          <p:nvPr/>
        </p:nvSpPr>
        <p:spPr bwMode="auto">
          <a:xfrm>
            <a:off x="3563938" y="2781300"/>
            <a:ext cx="358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tr-TR" sz="2400">
              <a:latin typeface="Times New Roman" panose="02020603050405020304" pitchFamily="18" charset="0"/>
            </a:endParaRPr>
          </a:p>
        </p:txBody>
      </p:sp>
      <p:grpSp>
        <p:nvGrpSpPr>
          <p:cNvPr id="239621" name="Group 36"/>
          <p:cNvGrpSpPr>
            <a:grpSpLocks/>
          </p:cNvGrpSpPr>
          <p:nvPr/>
        </p:nvGrpSpPr>
        <p:grpSpPr bwMode="auto">
          <a:xfrm>
            <a:off x="323850" y="765175"/>
            <a:ext cx="3455988" cy="4241800"/>
            <a:chOff x="204" y="482"/>
            <a:chExt cx="2177" cy="2672"/>
          </a:xfrm>
        </p:grpSpPr>
        <p:sp>
          <p:nvSpPr>
            <p:cNvPr id="239633" name="Line 17"/>
            <p:cNvSpPr>
              <a:spLocks noChangeShapeType="1"/>
            </p:cNvSpPr>
            <p:nvPr/>
          </p:nvSpPr>
          <p:spPr bwMode="auto">
            <a:xfrm flipV="1">
              <a:off x="249" y="2750"/>
              <a:ext cx="499" cy="33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34" name="Text Box 23"/>
            <p:cNvSpPr txBox="1">
              <a:spLocks noChangeArrowheads="1"/>
            </p:cNvSpPr>
            <p:nvPr/>
          </p:nvSpPr>
          <p:spPr bwMode="auto">
            <a:xfrm>
              <a:off x="703" y="2545"/>
              <a:ext cx="36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000">
                  <a:latin typeface="Times New Roman" panose="02020603050405020304" pitchFamily="18" charset="0"/>
                </a:rPr>
                <a:t>V</a:t>
              </a:r>
              <a:r>
                <a:rPr lang="tr-TR" sz="20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39635" name="Text Box 24"/>
            <p:cNvSpPr txBox="1">
              <a:spLocks noChangeArrowheads="1"/>
            </p:cNvSpPr>
            <p:nvPr/>
          </p:nvSpPr>
          <p:spPr bwMode="auto">
            <a:xfrm>
              <a:off x="2064" y="2569"/>
              <a:ext cx="3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239636" name="Freeform 26"/>
            <p:cNvSpPr>
              <a:spLocks/>
            </p:cNvSpPr>
            <p:nvPr/>
          </p:nvSpPr>
          <p:spPr bwMode="auto">
            <a:xfrm>
              <a:off x="462" y="827"/>
              <a:ext cx="1682" cy="2327"/>
            </a:xfrm>
            <a:custGeom>
              <a:avLst/>
              <a:gdLst>
                <a:gd name="T0" fmla="*/ 0 w 1682"/>
                <a:gd name="T1" fmla="*/ 2327 h 2327"/>
                <a:gd name="T2" fmla="*/ 519 w 1682"/>
                <a:gd name="T3" fmla="*/ 1973 h 2327"/>
                <a:gd name="T4" fmla="*/ 740 w 1682"/>
                <a:gd name="T5" fmla="*/ 1786 h 2327"/>
                <a:gd name="T6" fmla="*/ 975 w 1682"/>
                <a:gd name="T7" fmla="*/ 1563 h 2327"/>
                <a:gd name="T8" fmla="*/ 1198 w 1682"/>
                <a:gd name="T9" fmla="*/ 1300 h 2327"/>
                <a:gd name="T10" fmla="*/ 1369 w 1682"/>
                <a:gd name="T11" fmla="*/ 1015 h 2327"/>
                <a:gd name="T12" fmla="*/ 1477 w 1682"/>
                <a:gd name="T13" fmla="*/ 741 h 2327"/>
                <a:gd name="T14" fmla="*/ 1597 w 1682"/>
                <a:gd name="T15" fmla="*/ 348 h 2327"/>
                <a:gd name="T16" fmla="*/ 1682 w 1682"/>
                <a:gd name="T17" fmla="*/ 0 h 23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82"/>
                <a:gd name="T28" fmla="*/ 0 h 2327"/>
                <a:gd name="T29" fmla="*/ 1682 w 1682"/>
                <a:gd name="T30" fmla="*/ 2327 h 23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82" h="2327">
                  <a:moveTo>
                    <a:pt x="0" y="2327"/>
                  </a:moveTo>
                  <a:lnTo>
                    <a:pt x="519" y="1973"/>
                  </a:lnTo>
                  <a:cubicBezTo>
                    <a:pt x="642" y="1883"/>
                    <a:pt x="664" y="1854"/>
                    <a:pt x="740" y="1786"/>
                  </a:cubicBezTo>
                  <a:lnTo>
                    <a:pt x="975" y="1563"/>
                  </a:lnTo>
                  <a:cubicBezTo>
                    <a:pt x="1051" y="1482"/>
                    <a:pt x="1132" y="1391"/>
                    <a:pt x="1198" y="1300"/>
                  </a:cubicBezTo>
                  <a:cubicBezTo>
                    <a:pt x="1264" y="1209"/>
                    <a:pt x="1323" y="1108"/>
                    <a:pt x="1369" y="1015"/>
                  </a:cubicBezTo>
                  <a:cubicBezTo>
                    <a:pt x="1415" y="922"/>
                    <a:pt x="1439" y="852"/>
                    <a:pt x="1477" y="741"/>
                  </a:cubicBezTo>
                  <a:cubicBezTo>
                    <a:pt x="1515" y="630"/>
                    <a:pt x="1563" y="471"/>
                    <a:pt x="1597" y="348"/>
                  </a:cubicBezTo>
                  <a:cubicBezTo>
                    <a:pt x="1631" y="225"/>
                    <a:pt x="1664" y="72"/>
                    <a:pt x="1682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7" name="Freeform 27"/>
            <p:cNvSpPr>
              <a:spLocks/>
            </p:cNvSpPr>
            <p:nvPr/>
          </p:nvSpPr>
          <p:spPr bwMode="auto">
            <a:xfrm>
              <a:off x="249" y="747"/>
              <a:ext cx="1530" cy="2094"/>
            </a:xfrm>
            <a:custGeom>
              <a:avLst/>
              <a:gdLst>
                <a:gd name="T0" fmla="*/ 0 w 1530"/>
                <a:gd name="T1" fmla="*/ 2094 h 2094"/>
                <a:gd name="T2" fmla="*/ 382 w 1530"/>
                <a:gd name="T3" fmla="*/ 1866 h 2094"/>
                <a:gd name="T4" fmla="*/ 603 w 1530"/>
                <a:gd name="T5" fmla="*/ 1713 h 2094"/>
                <a:gd name="T6" fmla="*/ 830 w 1530"/>
                <a:gd name="T7" fmla="*/ 1486 h 2094"/>
                <a:gd name="T8" fmla="*/ 1063 w 1530"/>
                <a:gd name="T9" fmla="*/ 1209 h 2094"/>
                <a:gd name="T10" fmla="*/ 1232 w 1530"/>
                <a:gd name="T11" fmla="*/ 942 h 2094"/>
                <a:gd name="T12" fmla="*/ 1348 w 1530"/>
                <a:gd name="T13" fmla="*/ 673 h 2094"/>
                <a:gd name="T14" fmla="*/ 1468 w 1530"/>
                <a:gd name="T15" fmla="*/ 257 h 2094"/>
                <a:gd name="T16" fmla="*/ 1530 w 1530"/>
                <a:gd name="T17" fmla="*/ 0 h 20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30"/>
                <a:gd name="T28" fmla="*/ 0 h 2094"/>
                <a:gd name="T29" fmla="*/ 1530 w 1530"/>
                <a:gd name="T30" fmla="*/ 2094 h 20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30" h="2094">
                  <a:moveTo>
                    <a:pt x="0" y="2094"/>
                  </a:moveTo>
                  <a:lnTo>
                    <a:pt x="382" y="1866"/>
                  </a:lnTo>
                  <a:cubicBezTo>
                    <a:pt x="482" y="1803"/>
                    <a:pt x="528" y="1776"/>
                    <a:pt x="603" y="1713"/>
                  </a:cubicBezTo>
                  <a:lnTo>
                    <a:pt x="830" y="1486"/>
                  </a:lnTo>
                  <a:cubicBezTo>
                    <a:pt x="907" y="1402"/>
                    <a:pt x="996" y="1300"/>
                    <a:pt x="1063" y="1209"/>
                  </a:cubicBezTo>
                  <a:cubicBezTo>
                    <a:pt x="1130" y="1118"/>
                    <a:pt x="1185" y="1031"/>
                    <a:pt x="1232" y="942"/>
                  </a:cubicBezTo>
                  <a:cubicBezTo>
                    <a:pt x="1279" y="853"/>
                    <a:pt x="1309" y="787"/>
                    <a:pt x="1348" y="673"/>
                  </a:cubicBezTo>
                  <a:cubicBezTo>
                    <a:pt x="1387" y="559"/>
                    <a:pt x="1438" y="369"/>
                    <a:pt x="1468" y="257"/>
                  </a:cubicBezTo>
                  <a:cubicBezTo>
                    <a:pt x="1498" y="145"/>
                    <a:pt x="1517" y="54"/>
                    <a:pt x="1530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8" name="Line 28"/>
            <p:cNvSpPr>
              <a:spLocks noChangeShapeType="1"/>
            </p:cNvSpPr>
            <p:nvPr/>
          </p:nvSpPr>
          <p:spPr bwMode="auto">
            <a:xfrm flipV="1">
              <a:off x="1837" y="663"/>
              <a:ext cx="181" cy="61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39" name="Text Box 29"/>
            <p:cNvSpPr txBox="1">
              <a:spLocks noChangeArrowheads="1"/>
            </p:cNvSpPr>
            <p:nvPr/>
          </p:nvSpPr>
          <p:spPr bwMode="auto">
            <a:xfrm>
              <a:off x="1927" y="482"/>
              <a:ext cx="36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000">
                  <a:latin typeface="Times New Roman" panose="02020603050405020304" pitchFamily="18" charset="0"/>
                </a:rPr>
                <a:t>V</a:t>
              </a:r>
              <a:r>
                <a:rPr lang="tr-TR" sz="20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39640" name="Text Box 30"/>
            <p:cNvSpPr txBox="1">
              <a:spLocks noChangeArrowheads="1"/>
            </p:cNvSpPr>
            <p:nvPr/>
          </p:nvSpPr>
          <p:spPr bwMode="auto">
            <a:xfrm>
              <a:off x="204" y="618"/>
              <a:ext cx="1089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44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400">
                  <a:latin typeface="Times New Roman" panose="02020603050405020304" pitchFamily="18" charset="0"/>
                </a:rPr>
                <a:t>Dirsekte hızın yönü değişiyor, yersel yük kaybı oluşur</a:t>
              </a:r>
            </a:p>
          </p:txBody>
        </p:sp>
      </p:grpSp>
      <p:grpSp>
        <p:nvGrpSpPr>
          <p:cNvPr id="239622" name="Group 37"/>
          <p:cNvGrpSpPr>
            <a:grpSpLocks/>
          </p:cNvGrpSpPr>
          <p:nvPr/>
        </p:nvGrpSpPr>
        <p:grpSpPr bwMode="auto">
          <a:xfrm>
            <a:off x="4425950" y="1268413"/>
            <a:ext cx="3600450" cy="4016375"/>
            <a:chOff x="2788" y="799"/>
            <a:chExt cx="2268" cy="2530"/>
          </a:xfrm>
        </p:grpSpPr>
        <p:sp>
          <p:nvSpPr>
            <p:cNvPr id="239623" name="Line 7"/>
            <p:cNvSpPr>
              <a:spLocks noChangeShapeType="1"/>
            </p:cNvSpPr>
            <p:nvPr/>
          </p:nvSpPr>
          <p:spPr bwMode="auto">
            <a:xfrm>
              <a:off x="2880" y="1026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24" name="Text Box 8"/>
            <p:cNvSpPr txBox="1">
              <a:spLocks noChangeArrowheads="1"/>
            </p:cNvSpPr>
            <p:nvPr/>
          </p:nvSpPr>
          <p:spPr bwMode="auto">
            <a:xfrm>
              <a:off x="3288" y="890"/>
              <a:ext cx="3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400">
                  <a:latin typeface="Times New Roman" panose="02020603050405020304" pitchFamily="18" charset="0"/>
                </a:rPr>
                <a:t>V</a:t>
              </a:r>
              <a:r>
                <a:rPr lang="tr-TR" sz="24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grpSp>
          <p:nvGrpSpPr>
            <p:cNvPr id="239625" name="Group 32"/>
            <p:cNvGrpSpPr>
              <a:grpSpLocks/>
            </p:cNvGrpSpPr>
            <p:nvPr/>
          </p:nvGrpSpPr>
          <p:grpSpPr bwMode="auto">
            <a:xfrm>
              <a:off x="2788" y="799"/>
              <a:ext cx="2133" cy="1360"/>
              <a:chOff x="2788" y="799"/>
              <a:chExt cx="2133" cy="1360"/>
            </a:xfrm>
          </p:grpSpPr>
          <p:sp>
            <p:nvSpPr>
              <p:cNvPr id="239629" name="Oval 5"/>
              <p:cNvSpPr>
                <a:spLocks noChangeArrowheads="1"/>
              </p:cNvSpPr>
              <p:nvPr/>
            </p:nvSpPr>
            <p:spPr bwMode="auto">
              <a:xfrm>
                <a:off x="4649" y="2023"/>
                <a:ext cx="272" cy="13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tr-TR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9630" name="Oval 6"/>
              <p:cNvSpPr>
                <a:spLocks noChangeArrowheads="1"/>
              </p:cNvSpPr>
              <p:nvPr/>
            </p:nvSpPr>
            <p:spPr bwMode="auto">
              <a:xfrm>
                <a:off x="2788" y="799"/>
                <a:ext cx="273" cy="499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tr-TR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9631" name="Freeform 9"/>
              <p:cNvSpPr>
                <a:spLocks/>
              </p:cNvSpPr>
              <p:nvPr/>
            </p:nvSpPr>
            <p:spPr bwMode="auto">
              <a:xfrm>
                <a:off x="2925" y="799"/>
                <a:ext cx="1996" cy="1270"/>
              </a:xfrm>
              <a:custGeom>
                <a:avLst/>
                <a:gdLst>
                  <a:gd name="T0" fmla="*/ 0 w 1996"/>
                  <a:gd name="T1" fmla="*/ 0 h 771"/>
                  <a:gd name="T2" fmla="*/ 1089 w 1996"/>
                  <a:gd name="T3" fmla="*/ 20024 h 771"/>
                  <a:gd name="T4" fmla="*/ 1769 w 1996"/>
                  <a:gd name="T5" fmla="*/ 73207 h 771"/>
                  <a:gd name="T6" fmla="*/ 1996 w 1996"/>
                  <a:gd name="T7" fmla="*/ 113384 h 7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96"/>
                  <a:gd name="T13" fmla="*/ 0 h 771"/>
                  <a:gd name="T14" fmla="*/ 1996 w 1996"/>
                  <a:gd name="T15" fmla="*/ 771 h 7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96" h="771">
                    <a:moveTo>
                      <a:pt x="0" y="0"/>
                    </a:moveTo>
                    <a:cubicBezTo>
                      <a:pt x="397" y="26"/>
                      <a:pt x="794" y="53"/>
                      <a:pt x="1089" y="136"/>
                    </a:cubicBezTo>
                    <a:cubicBezTo>
                      <a:pt x="1384" y="219"/>
                      <a:pt x="1618" y="392"/>
                      <a:pt x="1769" y="498"/>
                    </a:cubicBezTo>
                    <a:cubicBezTo>
                      <a:pt x="1920" y="604"/>
                      <a:pt x="1958" y="687"/>
                      <a:pt x="1996" y="771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632" name="Freeform 10"/>
              <p:cNvSpPr>
                <a:spLocks/>
              </p:cNvSpPr>
              <p:nvPr/>
            </p:nvSpPr>
            <p:spPr bwMode="auto">
              <a:xfrm>
                <a:off x="2925" y="1298"/>
                <a:ext cx="1724" cy="771"/>
              </a:xfrm>
              <a:custGeom>
                <a:avLst/>
                <a:gdLst>
                  <a:gd name="T0" fmla="*/ 0 w 1996"/>
                  <a:gd name="T1" fmla="*/ 0 h 771"/>
                  <a:gd name="T2" fmla="*/ 251 w 1996"/>
                  <a:gd name="T3" fmla="*/ 136 h 771"/>
                  <a:gd name="T4" fmla="*/ 409 w 1996"/>
                  <a:gd name="T5" fmla="*/ 498 h 771"/>
                  <a:gd name="T6" fmla="*/ 461 w 1996"/>
                  <a:gd name="T7" fmla="*/ 771 h 7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96"/>
                  <a:gd name="T13" fmla="*/ 0 h 771"/>
                  <a:gd name="T14" fmla="*/ 1996 w 1996"/>
                  <a:gd name="T15" fmla="*/ 771 h 7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96" h="771">
                    <a:moveTo>
                      <a:pt x="0" y="0"/>
                    </a:moveTo>
                    <a:cubicBezTo>
                      <a:pt x="397" y="26"/>
                      <a:pt x="794" y="53"/>
                      <a:pt x="1089" y="136"/>
                    </a:cubicBezTo>
                    <a:cubicBezTo>
                      <a:pt x="1384" y="219"/>
                      <a:pt x="1618" y="392"/>
                      <a:pt x="1769" y="498"/>
                    </a:cubicBezTo>
                    <a:cubicBezTo>
                      <a:pt x="1920" y="604"/>
                      <a:pt x="1958" y="687"/>
                      <a:pt x="1996" y="771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9626" name="Line 33"/>
            <p:cNvSpPr>
              <a:spLocks noChangeShapeType="1"/>
            </p:cNvSpPr>
            <p:nvPr/>
          </p:nvSpPr>
          <p:spPr bwMode="auto">
            <a:xfrm>
              <a:off x="4785" y="1979"/>
              <a:ext cx="45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627" name="Text Box 34"/>
            <p:cNvSpPr txBox="1">
              <a:spLocks noChangeArrowheads="1"/>
            </p:cNvSpPr>
            <p:nvPr/>
          </p:nvSpPr>
          <p:spPr bwMode="auto">
            <a:xfrm>
              <a:off x="4694" y="2568"/>
              <a:ext cx="3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400">
                  <a:latin typeface="Times New Roman" panose="02020603050405020304" pitchFamily="18" charset="0"/>
                </a:rPr>
                <a:t>V</a:t>
              </a:r>
              <a:r>
                <a:rPr lang="tr-TR" sz="24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39628" name="Rectangle 35"/>
            <p:cNvSpPr>
              <a:spLocks noChangeArrowheads="1"/>
            </p:cNvSpPr>
            <p:nvPr/>
          </p:nvSpPr>
          <p:spPr bwMode="auto">
            <a:xfrm>
              <a:off x="2971" y="1661"/>
              <a:ext cx="1180" cy="1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44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tr-TR" sz="2400">
                  <a:latin typeface="Times New Roman" panose="02020603050405020304" pitchFamily="18" charset="0"/>
                </a:rPr>
                <a:t>Redüksiyon dirsekte hızın hem yönü hem şiddeti değişiyor, yersel yük kaybı oluşur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51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549275"/>
            <a:ext cx="8964612" cy="6048375"/>
          </a:xfrm>
        </p:spPr>
        <p:txBody>
          <a:bodyPr/>
          <a:lstStyle/>
          <a:p>
            <a:pPr eaLnBrk="1" hangingPunct="1"/>
            <a:r>
              <a:rPr lang="tr-TR" smtClean="0"/>
              <a:t>Yersel yük kayıplarının büyüklüğü, hıza veya hızdaki değişim miktarına ve bu hız değişiminin ani veya yavaş olmasına bağlıdır. </a:t>
            </a:r>
          </a:p>
          <a:p>
            <a:pPr eaLnBrk="1" hangingPunct="1"/>
            <a:r>
              <a:rPr lang="tr-TR" smtClean="0"/>
              <a:t>Yersel yük kayıplarının genel eşitliği:</a:t>
            </a:r>
          </a:p>
          <a:p>
            <a:pPr eaLnBrk="1" hangingPunct="1">
              <a:buFontTx/>
              <a:buNone/>
            </a:pPr>
            <a:r>
              <a:rPr lang="tr-TR" smtClean="0"/>
              <a:t>         h</a:t>
            </a:r>
            <a:r>
              <a:rPr lang="tr-TR" baseline="-25000" smtClean="0"/>
              <a:t>y</a:t>
            </a:r>
            <a:r>
              <a:rPr lang="tr-TR" smtClean="0"/>
              <a:t>=k.(V</a:t>
            </a:r>
            <a:r>
              <a:rPr lang="tr-TR" baseline="30000" smtClean="0"/>
              <a:t>2</a:t>
            </a:r>
            <a:r>
              <a:rPr lang="tr-TR" smtClean="0"/>
              <a:t>/2g)</a:t>
            </a:r>
          </a:p>
          <a:p>
            <a:pPr eaLnBrk="1" hangingPunct="1">
              <a:buFontTx/>
              <a:buNone/>
            </a:pPr>
            <a:r>
              <a:rPr lang="tr-TR" smtClean="0"/>
              <a:t>     Eşitlikte:</a:t>
            </a:r>
          </a:p>
          <a:p>
            <a:pPr eaLnBrk="1" hangingPunct="1">
              <a:buFontTx/>
              <a:buNone/>
            </a:pPr>
            <a:r>
              <a:rPr lang="tr-TR" smtClean="0"/>
              <a:t>     hy: Yersel yük kaybı</a:t>
            </a:r>
          </a:p>
          <a:p>
            <a:pPr eaLnBrk="1" hangingPunct="1">
              <a:buFontTx/>
              <a:buNone/>
            </a:pPr>
            <a:r>
              <a:rPr lang="tr-TR" smtClean="0"/>
              <a:t>     k  : Yersel kayıp katsayısı</a:t>
            </a:r>
          </a:p>
          <a:p>
            <a:pPr eaLnBrk="1" hangingPunct="1">
              <a:buFontTx/>
              <a:buNone/>
            </a:pPr>
            <a:r>
              <a:rPr lang="tr-TR" smtClean="0"/>
              <a:t>     V</a:t>
            </a:r>
            <a:r>
              <a:rPr lang="tr-TR" baseline="30000" smtClean="0"/>
              <a:t>2</a:t>
            </a:r>
            <a:r>
              <a:rPr lang="tr-TR" smtClean="0"/>
              <a:t>/2g: Hız yükü</a:t>
            </a:r>
          </a:p>
          <a:p>
            <a:pPr eaLnBrk="1" hangingPunct="1">
              <a:buFontTx/>
              <a:buNone/>
            </a:pPr>
            <a:r>
              <a:rPr lang="tr-TR" smtClean="0"/>
              <a:t>     (yersel yük kayıplarının azaltılması için hız azaltılmalı, bu da boru çapını arttırarak sağlanabilir)</a:t>
            </a:r>
          </a:p>
          <a:p>
            <a:pPr eaLnBrk="1" hangingPunct="1"/>
            <a:r>
              <a:rPr lang="tr-TR" smtClean="0"/>
              <a:t>Yersel yük kayıpları, eşdeğer boru uzunluğu şeklinde de ifade edilebilir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76250"/>
          </a:xfrm>
        </p:spPr>
        <p:txBody>
          <a:bodyPr/>
          <a:lstStyle/>
          <a:p>
            <a:pPr eaLnBrk="1" hangingPunct="1"/>
            <a:endParaRPr lang="tr-TR" sz="4000" smtClean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Mürekkep 1"/>
              <p14:cNvContentPartPr/>
              <p14:nvPr/>
            </p14:nvContentPartPr>
            <p14:xfrm>
              <a:off x="833760" y="2185560"/>
              <a:ext cx="2870640" cy="642600"/>
            </p14:xfrm>
          </p:contentPart>
        </mc:Choice>
        <mc:Fallback>
          <p:pic>
            <p:nvPicPr>
              <p:cNvPr id="2" name="Mürekkep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4400" y="2176200"/>
                <a:ext cx="2889360" cy="66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415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19</TotalTime>
  <Words>444</Words>
  <Application>Microsoft Office PowerPoint</Application>
  <PresentationFormat>Ekran Gösterisi (4:3)</PresentationFormat>
  <Paragraphs>73</Paragraphs>
  <Slides>13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Varsayılan Tasarım</vt:lpstr>
      <vt:lpstr>PowerPoint Sunusu</vt:lpstr>
      <vt:lpstr>MOODY Diyagramı</vt:lpstr>
      <vt:lpstr>PowerPoint Sunusu</vt:lpstr>
      <vt:lpstr>PowerPoint Sunusu</vt:lpstr>
      <vt:lpstr>DAİRESEL KESİTLİ BORULARDA  SÜRTÜNME YÜK KAYBININ HESAPLANMASI</vt:lpstr>
      <vt:lpstr>Sf.85 deki problemi inceleyiniz</vt:lpstr>
      <vt:lpstr>PowerPoint Sunusu</vt:lpstr>
      <vt:lpstr>PowerPoint Sunusu</vt:lpstr>
      <vt:lpstr>Kara,2000. s.87 örnek</vt:lpstr>
      <vt:lpstr>PowerPoint Sunusu</vt:lpstr>
      <vt:lpstr>YERSEL YÜK KAYIPLARI</vt:lpstr>
      <vt:lpstr>Yersel yük kaybı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Hakem Sulama1</dc:creator>
  <cp:lastModifiedBy>Ersin TEMİZEL</cp:lastModifiedBy>
  <cp:revision>12</cp:revision>
  <cp:lastPrinted>1601-01-01T00:00:00Z</cp:lastPrinted>
  <dcterms:created xsi:type="dcterms:W3CDTF">2020-01-15T10:53:11Z</dcterms:created>
  <dcterms:modified xsi:type="dcterms:W3CDTF">2020-12-02T14:59:36Z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