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5" r:id="rId3"/>
    <p:sldId id="266" r:id="rId4"/>
    <p:sldId id="267" r:id="rId5"/>
    <p:sldId id="268" r:id="rId6"/>
    <p:sldId id="269" r:id="rId7"/>
    <p:sldId id="270" r:id="rId8"/>
    <p:sldId id="271" r:id="rId9"/>
    <p:sldId id="272" r:id="rId10"/>
    <p:sldId id="273" r:id="rId11"/>
    <p:sldId id="274" r:id="rId12"/>
    <p:sldId id="257"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D62FCF02-5B6B-4429-A444-0182ED586E94}" type="datetimeFigureOut">
              <a:rPr lang="tr-TR" smtClean="0"/>
              <a:pPr/>
              <a:t>7.10.2020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D62FCF02-5B6B-4429-A444-0182ED586E94}" type="datetimeFigureOut">
              <a:rPr lang="tr-TR" smtClean="0"/>
              <a:pPr/>
              <a:t>7.10.2020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2FCF02-5B6B-4429-A444-0182ED586E94}" type="datetimeFigureOut">
              <a:rPr lang="tr-TR" smtClean="0"/>
              <a:pPr/>
              <a:t>7.10.2020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D62FCF02-5B6B-4429-A444-0182ED586E94}" type="datetimeFigureOut">
              <a:rPr lang="tr-TR" smtClean="0"/>
              <a:pPr/>
              <a:t>7.10.2020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D62FCF02-5B6B-4429-A444-0182ED586E94}" type="datetimeFigureOut">
              <a:rPr lang="tr-TR" smtClean="0"/>
              <a:pPr/>
              <a:t>7.10.2020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D62FCF02-5B6B-4429-A444-0182ED586E94}" type="datetimeFigureOut">
              <a:rPr lang="tr-TR" smtClean="0"/>
              <a:pPr/>
              <a:t>7.10.2020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FCF02-5B6B-4429-A444-0182ED586E94}" type="datetimeFigureOut">
              <a:rPr lang="tr-TR" smtClean="0"/>
              <a:pPr/>
              <a:t>7.10.2020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2FCF02-5B6B-4429-A444-0182ED586E94}" type="datetimeFigureOut">
              <a:rPr lang="tr-TR" smtClean="0"/>
              <a:pPr/>
              <a:t>7.10.2020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2FCF02-5B6B-4429-A444-0182ED586E94}" type="datetimeFigureOut">
              <a:rPr lang="tr-TR" smtClean="0"/>
              <a:pPr/>
              <a:t>7.10.2020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D62FCF02-5B6B-4429-A444-0182ED586E94}" type="datetimeFigureOut">
              <a:rPr lang="tr-TR" smtClean="0"/>
              <a:pPr/>
              <a:t>7.10.2020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D62FCF02-5B6B-4429-A444-0182ED586E94}" type="datetimeFigureOut">
              <a:rPr lang="tr-TR" smtClean="0"/>
              <a:pPr/>
              <a:t>7.10.2020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FCF02-5B6B-4429-A444-0182ED586E94}" type="datetimeFigureOut">
              <a:rPr lang="tr-TR" smtClean="0"/>
              <a:pPr/>
              <a:t>7.10.2020</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46F047-6836-41DF-A29F-397597C516FF}"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2636912"/>
            <a:ext cx="8229600" cy="1143000"/>
          </a:xfrm>
        </p:spPr>
        <p:txBody>
          <a:bodyPr>
            <a:normAutofit fontScale="90000"/>
          </a:bodyPr>
          <a:lstStyle/>
          <a:p>
            <a:r>
              <a:rPr lang="tr-TR" b="1" dirty="0"/>
              <a:t>DESTEK DOKU</a:t>
            </a:r>
            <a:br>
              <a:rPr lang="tr-TR" b="1" dirty="0"/>
            </a:br>
            <a:endParaRPr lang="tr-TR" dirty="0"/>
          </a:p>
        </p:txBody>
      </p:sp>
    </p:spTree>
    <p:extLst>
      <p:ext uri="{BB962C8B-B14F-4D97-AF65-F5344CB8AC3E}">
        <p14:creationId xmlns:p14="http://schemas.microsoft.com/office/powerpoint/2010/main" val="1507609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844824"/>
            <a:ext cx="8229600" cy="4525963"/>
          </a:xfrm>
        </p:spPr>
        <p:txBody>
          <a:bodyPr/>
          <a:lstStyle/>
          <a:p>
            <a:r>
              <a:rPr lang="tr-TR" sz="2800" dirty="0"/>
              <a:t>Bitki ve bitki organlarına destek sağlayıp direnç kazandıran dokular </a:t>
            </a:r>
            <a:r>
              <a:rPr lang="tr-TR" sz="2800" b="1" dirty="0" err="1"/>
              <a:t>mekaniksel</a:t>
            </a:r>
            <a:r>
              <a:rPr lang="tr-TR" sz="2800" b="1" dirty="0"/>
              <a:t> sistemi </a:t>
            </a:r>
            <a:r>
              <a:rPr lang="tr-TR" sz="2800" dirty="0"/>
              <a:t>yani</a:t>
            </a:r>
            <a:r>
              <a:rPr lang="tr-TR" sz="2800" b="1" dirty="0"/>
              <a:t> destek doku</a:t>
            </a:r>
            <a:r>
              <a:rPr lang="tr-TR" sz="2800" dirty="0"/>
              <a:t>yu</a:t>
            </a:r>
            <a:r>
              <a:rPr lang="tr-TR" sz="2800" b="1" dirty="0"/>
              <a:t> </a:t>
            </a:r>
            <a:r>
              <a:rPr lang="tr-TR" sz="2800" dirty="0"/>
              <a:t>oluşturmaktadır. </a:t>
            </a:r>
            <a:endParaRPr lang="tr-TR" sz="2800" dirty="0" smtClean="0"/>
          </a:p>
          <a:p>
            <a:r>
              <a:rPr lang="tr-TR" sz="2800" dirty="0" smtClean="0"/>
              <a:t>Bitkiler </a:t>
            </a:r>
            <a:r>
              <a:rPr lang="tr-TR" sz="2800" dirty="0"/>
              <a:t>hem kendi </a:t>
            </a:r>
            <a:r>
              <a:rPr lang="tr-TR" sz="2800" b="1" dirty="0"/>
              <a:t>ağırlıklarını taşıyabilmek </a:t>
            </a:r>
            <a:r>
              <a:rPr lang="tr-TR" sz="2800" dirty="0"/>
              <a:t>için hem de dış etmenlere karşı </a:t>
            </a:r>
            <a:r>
              <a:rPr lang="tr-TR" sz="2800" b="1" dirty="0"/>
              <a:t>direnç kazanabilmek</a:t>
            </a:r>
            <a:r>
              <a:rPr lang="tr-TR" sz="2800" dirty="0"/>
              <a:t> için bu dokuya ihtiyaç duyarlar. </a:t>
            </a:r>
            <a:endParaRPr lang="tr-TR" sz="2800" dirty="0" smtClean="0"/>
          </a:p>
          <a:p>
            <a:r>
              <a:rPr lang="tr-TR" sz="2800" dirty="0" smtClean="0"/>
              <a:t>Bu </a:t>
            </a:r>
            <a:r>
              <a:rPr lang="tr-TR" sz="2800" dirty="0"/>
              <a:t>dokular aynı zamanda </a:t>
            </a:r>
            <a:r>
              <a:rPr lang="tr-TR" sz="2800" b="1" dirty="0"/>
              <a:t>esneklik</a:t>
            </a:r>
            <a:r>
              <a:rPr lang="tr-TR" sz="2800" dirty="0"/>
              <a:t> de kazandırır. </a:t>
            </a:r>
          </a:p>
          <a:p>
            <a:endParaRPr lang="tr-TR" dirty="0"/>
          </a:p>
        </p:txBody>
      </p:sp>
    </p:spTree>
    <p:extLst>
      <p:ext uri="{BB962C8B-B14F-4D97-AF65-F5344CB8AC3E}">
        <p14:creationId xmlns:p14="http://schemas.microsoft.com/office/powerpoint/2010/main" val="562723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lvl="0"/>
            <a:r>
              <a:rPr lang="tr-TR" b="1" dirty="0"/>
              <a:t>KOLLENKİMA</a:t>
            </a:r>
            <a:r>
              <a:rPr lang="tr-TR" dirty="0"/>
              <a:t/>
            </a:r>
            <a:br>
              <a:rPr lang="tr-TR" dirty="0"/>
            </a:br>
            <a:endParaRPr lang="tr-TR" dirty="0"/>
          </a:p>
        </p:txBody>
      </p:sp>
      <p:sp>
        <p:nvSpPr>
          <p:cNvPr id="3" name="İçerik Yer Tutucusu 2"/>
          <p:cNvSpPr>
            <a:spLocks noGrp="1"/>
          </p:cNvSpPr>
          <p:nvPr>
            <p:ph idx="1"/>
          </p:nvPr>
        </p:nvSpPr>
        <p:spPr>
          <a:xfrm>
            <a:off x="457200" y="1417638"/>
            <a:ext cx="8229600" cy="4525963"/>
          </a:xfrm>
        </p:spPr>
        <p:txBody>
          <a:bodyPr>
            <a:noAutofit/>
          </a:bodyPr>
          <a:lstStyle/>
          <a:p>
            <a:r>
              <a:rPr lang="tr-TR" sz="2400" dirty="0" err="1"/>
              <a:t>P</a:t>
            </a:r>
            <a:r>
              <a:rPr lang="tr-TR" sz="2400" dirty="0" err="1" smtClean="0"/>
              <a:t>rimer</a:t>
            </a:r>
            <a:r>
              <a:rPr lang="tr-TR" sz="2400" dirty="0" smtClean="0"/>
              <a:t> </a:t>
            </a:r>
            <a:r>
              <a:rPr lang="tr-TR" sz="2400" dirty="0"/>
              <a:t>hücre çeperleri eşit olmayan şekilde kalınlaşmış ve büyümekte olan genç organların gövde, kök, yaprak ve çiçek kısımlarında yer alan canlı bir dokudur. </a:t>
            </a:r>
            <a:endParaRPr lang="tr-TR" sz="2400" dirty="0" smtClean="0"/>
          </a:p>
          <a:p>
            <a:r>
              <a:rPr lang="tr-TR" sz="2400" dirty="0" smtClean="0"/>
              <a:t>Gövde </a:t>
            </a:r>
            <a:r>
              <a:rPr lang="tr-TR" sz="2400" dirty="0"/>
              <a:t>ve yaprak sapında tipik olarak çevresel durumda yer alır. </a:t>
            </a:r>
          </a:p>
          <a:p>
            <a:r>
              <a:rPr lang="tr-TR" sz="2400" dirty="0" smtClean="0"/>
              <a:t>Hücre </a:t>
            </a:r>
            <a:r>
              <a:rPr lang="tr-TR" sz="2400" dirty="0"/>
              <a:t>çeperleri kalın ve parlaktır. </a:t>
            </a:r>
            <a:endParaRPr lang="tr-TR" sz="2400" dirty="0" smtClean="0"/>
          </a:p>
          <a:p>
            <a:r>
              <a:rPr lang="tr-TR" sz="2400" dirty="0" smtClean="0"/>
              <a:t>Genellikle </a:t>
            </a:r>
            <a:r>
              <a:rPr lang="tr-TR" sz="2400" dirty="0"/>
              <a:t>büyümekte olan organlarda ve otsu bitkilerin olgun kısımlarında dayanıklılık sağlamaktadır. </a:t>
            </a:r>
          </a:p>
          <a:p>
            <a:r>
              <a:rPr lang="tr-TR" sz="2400" dirty="0"/>
              <a:t>Çeperleri gerilme ve esneme özelliğine sahiptir. </a:t>
            </a:r>
            <a:endParaRPr lang="tr-TR" sz="2400" dirty="0" smtClean="0"/>
          </a:p>
          <a:p>
            <a:r>
              <a:rPr lang="tr-TR" sz="2400" dirty="0" smtClean="0"/>
              <a:t>Plastik </a:t>
            </a:r>
            <a:r>
              <a:rPr lang="tr-TR" sz="2400" dirty="0" err="1"/>
              <a:t>primer</a:t>
            </a:r>
            <a:r>
              <a:rPr lang="tr-TR" sz="2400" dirty="0"/>
              <a:t> </a:t>
            </a:r>
            <a:r>
              <a:rPr lang="tr-TR" sz="2400" dirty="0" smtClean="0"/>
              <a:t>çeperler </a:t>
            </a:r>
            <a:r>
              <a:rPr lang="tr-TR" sz="2400" dirty="0"/>
              <a:t>her tarafta eşit miktarda kalınlaşmadığından çeper kalınlaşması yönünden heterojen bir dokudur.</a:t>
            </a:r>
          </a:p>
        </p:txBody>
      </p:sp>
    </p:spTree>
    <p:extLst>
      <p:ext uri="{BB962C8B-B14F-4D97-AF65-F5344CB8AC3E}">
        <p14:creationId xmlns:p14="http://schemas.microsoft.com/office/powerpoint/2010/main" val="1855541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57428" y="404664"/>
            <a:ext cx="7776864" cy="1162050"/>
          </a:xfrm>
        </p:spPr>
        <p:txBody>
          <a:bodyPr>
            <a:normAutofit fontScale="90000"/>
          </a:bodyPr>
          <a:lstStyle/>
          <a:p>
            <a:r>
              <a:rPr lang="tr-TR" b="0" dirty="0"/>
              <a:t>Çeper kalınlaşması tipine göre üç tip </a:t>
            </a:r>
            <a:r>
              <a:rPr lang="tr-TR" b="0" dirty="0" err="1"/>
              <a:t>kollenkima</a:t>
            </a:r>
            <a:r>
              <a:rPr lang="tr-TR" b="0" dirty="0"/>
              <a:t> ayırt edilmektedir:</a:t>
            </a:r>
            <a:br>
              <a:rPr lang="tr-TR" b="0" dirty="0"/>
            </a:br>
            <a:r>
              <a:rPr lang="tr-TR" dirty="0"/>
              <a:t>1. </a:t>
            </a:r>
            <a:r>
              <a:rPr lang="tr-TR" dirty="0" err="1"/>
              <a:t>Angular</a:t>
            </a:r>
            <a:r>
              <a:rPr lang="tr-TR" dirty="0"/>
              <a:t> </a:t>
            </a:r>
            <a:r>
              <a:rPr lang="tr-TR" dirty="0" err="1"/>
              <a:t>kollenkima</a:t>
            </a:r>
            <a:r>
              <a:rPr lang="tr-TR" dirty="0"/>
              <a:t> (Köşe </a:t>
            </a:r>
            <a:r>
              <a:rPr lang="tr-TR" dirty="0" err="1"/>
              <a:t>kollenkiması</a:t>
            </a:r>
            <a:r>
              <a:rPr lang="tr-TR" dirty="0"/>
              <a:t>): </a:t>
            </a:r>
            <a:r>
              <a:rPr lang="tr-TR" dirty="0" smtClean="0"/>
              <a:t/>
            </a:r>
            <a:br>
              <a:rPr lang="tr-TR" dirty="0" smtClean="0"/>
            </a:br>
            <a:r>
              <a:rPr lang="tr-TR" b="0" dirty="0" smtClean="0"/>
              <a:t>Bu </a:t>
            </a:r>
            <a:r>
              <a:rPr lang="tr-TR" b="0" dirty="0"/>
              <a:t>tipte ekstra çeper materyalinin depo edildiği kısım hücre köşeleridir. </a:t>
            </a:r>
            <a:r>
              <a:rPr lang="tr-TR" b="0" dirty="0" smtClean="0"/>
              <a:t/>
            </a:r>
            <a:br>
              <a:rPr lang="tr-TR" b="0" dirty="0" smtClean="0"/>
            </a:br>
            <a:r>
              <a:rPr lang="tr-TR" b="0" dirty="0"/>
              <a:t>Ç</a:t>
            </a:r>
            <a:r>
              <a:rPr lang="tr-TR" b="0" dirty="0" smtClean="0"/>
              <a:t>eper </a:t>
            </a:r>
            <a:r>
              <a:rPr lang="tr-TR" b="0" dirty="0"/>
              <a:t>kalınlaşmaları hücrelerin köşelerinde görülmektedir</a:t>
            </a:r>
            <a:r>
              <a:rPr lang="tr-TR" b="0" dirty="0" smtClean="0"/>
              <a:t>.</a:t>
            </a:r>
            <a:endParaRPr lang="tr-TR" dirty="0"/>
          </a:p>
        </p:txBody>
      </p:sp>
      <p:sp>
        <p:nvSpPr>
          <p:cNvPr id="4" name="Metin Yer Tutucusu 3"/>
          <p:cNvSpPr>
            <a:spLocks noGrp="1"/>
          </p:cNvSpPr>
          <p:nvPr>
            <p:ph type="body" sz="half" idx="2"/>
          </p:nvPr>
        </p:nvSpPr>
        <p:spPr>
          <a:xfrm>
            <a:off x="251520" y="4204885"/>
            <a:ext cx="2670479" cy="1726348"/>
          </a:xfrm>
        </p:spPr>
        <p:txBody>
          <a:bodyPr>
            <a:normAutofit lnSpcReduction="10000"/>
          </a:bodyPr>
          <a:lstStyle/>
          <a:p>
            <a:r>
              <a:rPr lang="tr-TR" sz="2000" b="1" dirty="0"/>
              <a:t>Materyal:</a:t>
            </a:r>
            <a:r>
              <a:rPr lang="tr-TR" sz="2000" dirty="0"/>
              <a:t> </a:t>
            </a:r>
            <a:endParaRPr lang="tr-TR" sz="2000" dirty="0" smtClean="0"/>
          </a:p>
          <a:p>
            <a:r>
              <a:rPr lang="tr-TR" sz="2000" i="1" dirty="0" err="1" smtClean="0"/>
              <a:t>Begonia</a:t>
            </a:r>
            <a:r>
              <a:rPr lang="tr-TR" sz="2000" dirty="0" smtClean="0"/>
              <a:t> </a:t>
            </a:r>
            <a:r>
              <a:rPr lang="tr-TR" sz="2000" dirty="0"/>
              <a:t>sp. (begonya), </a:t>
            </a:r>
            <a:endParaRPr lang="tr-TR" sz="2000" dirty="0" smtClean="0"/>
          </a:p>
          <a:p>
            <a:r>
              <a:rPr lang="tr-TR" sz="2000" dirty="0" smtClean="0"/>
              <a:t>köşe </a:t>
            </a:r>
            <a:r>
              <a:rPr lang="tr-TR" sz="2000" dirty="0" err="1"/>
              <a:t>kollenkiması</a:t>
            </a:r>
            <a:r>
              <a:rPr lang="tr-TR" sz="2000" dirty="0"/>
              <a:t> </a:t>
            </a:r>
            <a:endParaRPr lang="tr-TR" sz="2000" dirty="0" smtClean="0"/>
          </a:p>
          <a:p>
            <a:r>
              <a:rPr lang="tr-TR" sz="2000" dirty="0" smtClean="0"/>
              <a:t>(</a:t>
            </a:r>
            <a:r>
              <a:rPr lang="tr-TR" sz="2000" dirty="0"/>
              <a:t>gövde veya </a:t>
            </a:r>
            <a:r>
              <a:rPr lang="tr-TR" sz="2000" dirty="0" err="1"/>
              <a:t>petiyol</a:t>
            </a:r>
            <a:r>
              <a:rPr lang="tr-TR" sz="2000" dirty="0"/>
              <a:t>, enine kesit)</a:t>
            </a:r>
          </a:p>
          <a:p>
            <a:endParaRPr lang="tr-TR" dirty="0"/>
          </a:p>
        </p:txBody>
      </p:sp>
      <p:pic>
        <p:nvPicPr>
          <p:cNvPr id="5" name="İçerik Yer Tutucusu 4" descr="C:\Users\AXIO\Desktop\düzenlenmiş resimler\köşe.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1895058"/>
            <a:ext cx="6226588" cy="4036175"/>
          </a:xfrm>
          <a:prstGeom prst="rect">
            <a:avLst/>
          </a:prstGeom>
          <a:noFill/>
          <a:ln>
            <a:noFill/>
          </a:ln>
        </p:spPr>
      </p:pic>
    </p:spTree>
    <p:extLst>
      <p:ext uri="{BB962C8B-B14F-4D97-AF65-F5344CB8AC3E}">
        <p14:creationId xmlns:p14="http://schemas.microsoft.com/office/powerpoint/2010/main" val="2484566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90364" y="332656"/>
            <a:ext cx="8435280" cy="1162050"/>
          </a:xfrm>
        </p:spPr>
        <p:txBody>
          <a:bodyPr>
            <a:normAutofit fontScale="90000"/>
          </a:bodyPr>
          <a:lstStyle/>
          <a:p>
            <a:r>
              <a:rPr lang="tr-TR" dirty="0"/>
              <a:t>2. </a:t>
            </a:r>
            <a:r>
              <a:rPr lang="tr-TR" dirty="0" err="1"/>
              <a:t>Lamellar</a:t>
            </a:r>
            <a:r>
              <a:rPr lang="tr-TR" dirty="0"/>
              <a:t> </a:t>
            </a:r>
            <a:r>
              <a:rPr lang="tr-TR" dirty="0" err="1"/>
              <a:t>kollenkima</a:t>
            </a:r>
            <a:r>
              <a:rPr lang="tr-TR" dirty="0"/>
              <a:t> (Plak ya da levha </a:t>
            </a:r>
            <a:r>
              <a:rPr lang="tr-TR" dirty="0" err="1"/>
              <a:t>kollenkiması</a:t>
            </a:r>
            <a:r>
              <a:rPr lang="tr-TR" dirty="0"/>
              <a:t>): </a:t>
            </a:r>
            <a:r>
              <a:rPr lang="tr-TR" dirty="0" smtClean="0"/>
              <a:t/>
            </a:r>
            <a:br>
              <a:rPr lang="tr-TR" dirty="0" smtClean="0"/>
            </a:br>
            <a:r>
              <a:rPr lang="tr-TR" b="0" dirty="0" smtClean="0"/>
              <a:t>Bu </a:t>
            </a:r>
            <a:r>
              <a:rPr lang="tr-TR" b="0" dirty="0"/>
              <a:t>tipte çeper kalınlaşmaları hücrelerin </a:t>
            </a:r>
            <a:r>
              <a:rPr lang="tr-TR" b="0" dirty="0" err="1"/>
              <a:t>teğetsel</a:t>
            </a:r>
            <a:r>
              <a:rPr lang="tr-TR" b="0" dirty="0"/>
              <a:t> çeperlerinde görülmekte ve lameller oluşturmaktadır.</a:t>
            </a:r>
            <a:br>
              <a:rPr lang="tr-TR" b="0" dirty="0"/>
            </a:br>
            <a:endParaRPr lang="tr-TR" b="0" dirty="0"/>
          </a:p>
        </p:txBody>
      </p:sp>
      <p:sp>
        <p:nvSpPr>
          <p:cNvPr id="4" name="Metin Yer Tutucusu 3"/>
          <p:cNvSpPr>
            <a:spLocks noGrp="1"/>
          </p:cNvSpPr>
          <p:nvPr>
            <p:ph type="body" sz="half" idx="2"/>
          </p:nvPr>
        </p:nvSpPr>
        <p:spPr>
          <a:xfrm>
            <a:off x="290364" y="4872314"/>
            <a:ext cx="3008313" cy="1556792"/>
          </a:xfrm>
        </p:spPr>
        <p:txBody>
          <a:bodyPr>
            <a:normAutofit fontScale="92500" lnSpcReduction="20000"/>
          </a:bodyPr>
          <a:lstStyle/>
          <a:p>
            <a:r>
              <a:rPr lang="tr-TR" sz="2200" b="1" dirty="0"/>
              <a:t>Materyal: </a:t>
            </a:r>
            <a:r>
              <a:rPr lang="tr-TR" sz="2200" i="1" dirty="0" err="1"/>
              <a:t>Sambucus</a:t>
            </a:r>
            <a:r>
              <a:rPr lang="tr-TR" sz="2200" dirty="0"/>
              <a:t> </a:t>
            </a:r>
            <a:r>
              <a:rPr lang="tr-TR" sz="2200" i="1" dirty="0" err="1"/>
              <a:t>nigra</a:t>
            </a:r>
            <a:r>
              <a:rPr lang="tr-TR" sz="2200" i="1" dirty="0"/>
              <a:t> </a:t>
            </a:r>
            <a:r>
              <a:rPr lang="tr-TR" sz="2200" dirty="0"/>
              <a:t>(kara mürver), </a:t>
            </a:r>
            <a:endParaRPr lang="tr-TR" sz="2200" dirty="0" smtClean="0"/>
          </a:p>
          <a:p>
            <a:r>
              <a:rPr lang="tr-TR" sz="2200" dirty="0" smtClean="0"/>
              <a:t>levha </a:t>
            </a:r>
            <a:r>
              <a:rPr lang="tr-TR" sz="2200" dirty="0" err="1"/>
              <a:t>kollenkiması</a:t>
            </a:r>
            <a:r>
              <a:rPr lang="tr-TR" sz="2200" dirty="0"/>
              <a:t> </a:t>
            </a:r>
            <a:endParaRPr lang="tr-TR" sz="2200" dirty="0" smtClean="0"/>
          </a:p>
          <a:p>
            <a:r>
              <a:rPr lang="tr-TR" sz="2200" dirty="0" smtClean="0"/>
              <a:t>(</a:t>
            </a:r>
            <a:r>
              <a:rPr lang="tr-TR" sz="2200" dirty="0"/>
              <a:t>gövde, enine kesit)</a:t>
            </a:r>
            <a:br>
              <a:rPr lang="tr-TR" sz="2200" dirty="0"/>
            </a:br>
            <a:endParaRPr lang="tr-TR" sz="2200" dirty="0"/>
          </a:p>
          <a:p>
            <a:endParaRPr lang="tr-TR" dirty="0"/>
          </a:p>
        </p:txBody>
      </p:sp>
      <p:pic>
        <p:nvPicPr>
          <p:cNvPr id="5" name="İçerik Yer Tutucusu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131840" y="1039492"/>
            <a:ext cx="5752078" cy="5413844"/>
          </a:xfrm>
          <a:prstGeom prst="rect">
            <a:avLst/>
          </a:prstGeom>
          <a:noFill/>
          <a:ln>
            <a:noFill/>
          </a:ln>
        </p:spPr>
      </p:pic>
    </p:spTree>
    <p:extLst>
      <p:ext uri="{BB962C8B-B14F-4D97-AF65-F5344CB8AC3E}">
        <p14:creationId xmlns:p14="http://schemas.microsoft.com/office/powerpoint/2010/main" val="3401384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86586" y="482289"/>
            <a:ext cx="7643192" cy="1162050"/>
          </a:xfrm>
        </p:spPr>
        <p:txBody>
          <a:bodyPr>
            <a:normAutofit fontScale="90000"/>
          </a:bodyPr>
          <a:lstStyle/>
          <a:p>
            <a:r>
              <a:rPr lang="tr-TR" dirty="0"/>
              <a:t>3. </a:t>
            </a:r>
            <a:r>
              <a:rPr lang="tr-TR" dirty="0" err="1"/>
              <a:t>Lakunar</a:t>
            </a:r>
            <a:r>
              <a:rPr lang="tr-TR" dirty="0"/>
              <a:t> </a:t>
            </a:r>
            <a:r>
              <a:rPr lang="tr-TR" dirty="0" err="1"/>
              <a:t>kollenkima</a:t>
            </a:r>
            <a:r>
              <a:rPr lang="tr-TR" dirty="0"/>
              <a:t> (</a:t>
            </a:r>
            <a:r>
              <a:rPr lang="tr-TR" dirty="0" err="1"/>
              <a:t>Lakun</a:t>
            </a:r>
            <a:r>
              <a:rPr lang="tr-TR" dirty="0"/>
              <a:t> </a:t>
            </a:r>
            <a:r>
              <a:rPr lang="tr-TR" dirty="0" err="1"/>
              <a:t>kollenkiması</a:t>
            </a:r>
            <a:r>
              <a:rPr lang="tr-TR" dirty="0"/>
              <a:t>): </a:t>
            </a:r>
            <a:r>
              <a:rPr lang="tr-TR" dirty="0" smtClean="0"/>
              <a:t/>
            </a:r>
            <a:br>
              <a:rPr lang="tr-TR" dirty="0" smtClean="0"/>
            </a:br>
            <a:r>
              <a:rPr lang="tr-TR" b="0" dirty="0" smtClean="0"/>
              <a:t>Kalınlaşmalar </a:t>
            </a:r>
            <a:r>
              <a:rPr lang="tr-TR" b="0" dirty="0"/>
              <a:t>hücrelerin </a:t>
            </a:r>
            <a:r>
              <a:rPr lang="tr-TR" b="0" dirty="0" err="1"/>
              <a:t>interselüler</a:t>
            </a:r>
            <a:r>
              <a:rPr lang="tr-TR" b="0" dirty="0"/>
              <a:t> alanlara bakan çeperlerinde görülür.</a:t>
            </a:r>
            <a:br>
              <a:rPr lang="tr-TR" b="0" dirty="0"/>
            </a:br>
            <a:r>
              <a:rPr lang="tr-TR" dirty="0"/>
              <a:t/>
            </a:r>
            <a:br>
              <a:rPr lang="tr-TR" dirty="0"/>
            </a:br>
            <a:endParaRPr lang="tr-TR" dirty="0"/>
          </a:p>
        </p:txBody>
      </p:sp>
      <p:sp>
        <p:nvSpPr>
          <p:cNvPr id="4" name="Metin Yer Tutucusu 3"/>
          <p:cNvSpPr>
            <a:spLocks noGrp="1"/>
          </p:cNvSpPr>
          <p:nvPr>
            <p:ph type="body" sz="half" idx="2"/>
          </p:nvPr>
        </p:nvSpPr>
        <p:spPr>
          <a:xfrm>
            <a:off x="179512" y="4581128"/>
            <a:ext cx="3008313" cy="1545035"/>
          </a:xfrm>
        </p:spPr>
        <p:txBody>
          <a:bodyPr>
            <a:normAutofit/>
          </a:bodyPr>
          <a:lstStyle/>
          <a:p>
            <a:r>
              <a:rPr lang="tr-TR" sz="2000" b="1" dirty="0"/>
              <a:t>Materyal: </a:t>
            </a:r>
            <a:endParaRPr lang="tr-TR" sz="2000" b="1" dirty="0" smtClean="0"/>
          </a:p>
          <a:p>
            <a:r>
              <a:rPr lang="tr-TR" sz="2000" i="1" dirty="0" err="1" smtClean="0"/>
              <a:t>Althae</a:t>
            </a:r>
            <a:r>
              <a:rPr lang="tr-TR" sz="2000" dirty="0" smtClean="0"/>
              <a:t> </a:t>
            </a:r>
            <a:r>
              <a:rPr lang="tr-TR" sz="2000" dirty="0"/>
              <a:t>sp. (hatmi), </a:t>
            </a:r>
            <a:endParaRPr lang="tr-TR" sz="2000" dirty="0" smtClean="0"/>
          </a:p>
          <a:p>
            <a:r>
              <a:rPr lang="tr-TR" sz="2000" dirty="0" err="1" smtClean="0"/>
              <a:t>lakun</a:t>
            </a:r>
            <a:r>
              <a:rPr lang="tr-TR" sz="2000" dirty="0" smtClean="0"/>
              <a:t> </a:t>
            </a:r>
            <a:r>
              <a:rPr lang="tr-TR" sz="2000" dirty="0" err="1"/>
              <a:t>kollenkiması</a:t>
            </a:r>
            <a:r>
              <a:rPr lang="tr-TR" sz="2000" dirty="0"/>
              <a:t> </a:t>
            </a:r>
            <a:endParaRPr lang="tr-TR" sz="2000" dirty="0" smtClean="0"/>
          </a:p>
          <a:p>
            <a:r>
              <a:rPr lang="tr-TR" sz="2000" dirty="0" smtClean="0"/>
              <a:t>(</a:t>
            </a:r>
            <a:r>
              <a:rPr lang="tr-TR" sz="2000" dirty="0"/>
              <a:t>gövde, enine kesit)</a:t>
            </a:r>
          </a:p>
        </p:txBody>
      </p:sp>
      <p:pic>
        <p:nvPicPr>
          <p:cNvPr id="5" name="İçerik Yer Tutucusu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411760" y="1638722"/>
            <a:ext cx="6373304" cy="4487441"/>
          </a:xfrm>
          <a:prstGeom prst="rect">
            <a:avLst/>
          </a:prstGeom>
          <a:noFill/>
          <a:ln>
            <a:noFill/>
          </a:ln>
        </p:spPr>
      </p:pic>
    </p:spTree>
    <p:extLst>
      <p:ext uri="{BB962C8B-B14F-4D97-AF65-F5344CB8AC3E}">
        <p14:creationId xmlns:p14="http://schemas.microsoft.com/office/powerpoint/2010/main" val="2027246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lvl="0"/>
            <a:r>
              <a:rPr lang="tr-TR" b="1" dirty="0"/>
              <a:t>SKLERENKİMA</a:t>
            </a:r>
            <a:r>
              <a:rPr lang="tr-TR" dirty="0"/>
              <a:t/>
            </a:r>
            <a:br>
              <a:rPr lang="tr-TR" dirty="0"/>
            </a:br>
            <a:endParaRPr lang="tr-TR" dirty="0"/>
          </a:p>
        </p:txBody>
      </p:sp>
      <p:sp>
        <p:nvSpPr>
          <p:cNvPr id="3" name="İçerik Yer Tutucusu 2"/>
          <p:cNvSpPr>
            <a:spLocks noGrp="1"/>
          </p:cNvSpPr>
          <p:nvPr>
            <p:ph idx="1"/>
          </p:nvPr>
        </p:nvSpPr>
        <p:spPr>
          <a:xfrm>
            <a:off x="467009" y="1411602"/>
            <a:ext cx="8229600" cy="4525963"/>
          </a:xfrm>
        </p:spPr>
        <p:txBody>
          <a:bodyPr>
            <a:normAutofit fontScale="77500" lnSpcReduction="20000"/>
          </a:bodyPr>
          <a:lstStyle/>
          <a:p>
            <a:r>
              <a:rPr lang="tr-TR" dirty="0" smtClean="0"/>
              <a:t>Oldukça </a:t>
            </a:r>
            <a:r>
              <a:rPr lang="tr-TR" dirty="0"/>
              <a:t>kalın hem </a:t>
            </a:r>
            <a:r>
              <a:rPr lang="tr-TR" b="1" dirty="0" err="1"/>
              <a:t>primer</a:t>
            </a:r>
            <a:r>
              <a:rPr lang="tr-TR" dirty="0"/>
              <a:t> hem de </a:t>
            </a:r>
            <a:r>
              <a:rPr lang="tr-TR" b="1" dirty="0" err="1"/>
              <a:t>sekonder</a:t>
            </a:r>
            <a:r>
              <a:rPr lang="tr-TR" dirty="0"/>
              <a:t> </a:t>
            </a:r>
            <a:r>
              <a:rPr lang="tr-TR" b="1" dirty="0"/>
              <a:t>hücre çeperlerine</a:t>
            </a:r>
            <a:r>
              <a:rPr lang="tr-TR" dirty="0"/>
              <a:t> sahip olan ve fazla miktarda lignin içeren bir dokudur. </a:t>
            </a:r>
            <a:endParaRPr lang="tr-TR" dirty="0" smtClean="0"/>
          </a:p>
          <a:p>
            <a:r>
              <a:rPr lang="tr-TR" dirty="0"/>
              <a:t>H</a:t>
            </a:r>
            <a:r>
              <a:rPr lang="tr-TR" dirty="0" smtClean="0"/>
              <a:t>ücreleri </a:t>
            </a:r>
            <a:r>
              <a:rPr lang="tr-TR" dirty="0"/>
              <a:t>büyüme yeteneğini kaybetmiştir. </a:t>
            </a:r>
            <a:endParaRPr lang="tr-TR" dirty="0" smtClean="0"/>
          </a:p>
          <a:p>
            <a:r>
              <a:rPr lang="tr-TR" dirty="0" err="1"/>
              <a:t>S</a:t>
            </a:r>
            <a:r>
              <a:rPr lang="tr-TR" dirty="0" err="1" smtClean="0"/>
              <a:t>klerenkima</a:t>
            </a:r>
            <a:r>
              <a:rPr lang="tr-TR" dirty="0" smtClean="0"/>
              <a:t> </a:t>
            </a:r>
            <a:r>
              <a:rPr lang="tr-TR" dirty="0"/>
              <a:t>dokusu daha çok </a:t>
            </a:r>
            <a:r>
              <a:rPr lang="tr-TR" b="1" dirty="0"/>
              <a:t>olgun organlarda </a:t>
            </a:r>
            <a:r>
              <a:rPr lang="tr-TR" dirty="0"/>
              <a:t>yer </a:t>
            </a:r>
            <a:r>
              <a:rPr lang="tr-TR" dirty="0" smtClean="0"/>
              <a:t>alır.</a:t>
            </a:r>
          </a:p>
          <a:p>
            <a:r>
              <a:rPr lang="tr-TR" dirty="0" smtClean="0"/>
              <a:t>Bitkilerde </a:t>
            </a:r>
            <a:r>
              <a:rPr lang="tr-TR" dirty="0" err="1"/>
              <a:t>mekaniksel</a:t>
            </a:r>
            <a:r>
              <a:rPr lang="tr-TR" dirty="0"/>
              <a:t> bir direnç sağlayan kalın </a:t>
            </a:r>
            <a:r>
              <a:rPr lang="tr-TR" dirty="0" err="1"/>
              <a:t>sekonder</a:t>
            </a:r>
            <a:r>
              <a:rPr lang="tr-TR" dirty="0"/>
              <a:t> çeperlere sahiptir ve </a:t>
            </a:r>
            <a:r>
              <a:rPr lang="tr-TR" b="1" dirty="0"/>
              <a:t>hücreleri ölüdür</a:t>
            </a:r>
            <a:r>
              <a:rPr lang="tr-TR" dirty="0"/>
              <a:t>. </a:t>
            </a:r>
            <a:endParaRPr lang="tr-TR" dirty="0" smtClean="0"/>
          </a:p>
          <a:p>
            <a:r>
              <a:rPr lang="tr-TR" dirty="0" smtClean="0"/>
              <a:t>Eğilme</a:t>
            </a:r>
            <a:r>
              <a:rPr lang="tr-TR" dirty="0"/>
              <a:t>, kıvrılma, ağırlık ve basınçlara karşı ince çeperli hücreleri zarar görmekten korur. </a:t>
            </a:r>
            <a:endParaRPr lang="tr-TR" dirty="0" smtClean="0"/>
          </a:p>
          <a:p>
            <a:r>
              <a:rPr lang="tr-TR" dirty="0" err="1" smtClean="0"/>
              <a:t>Kollenkimadan</a:t>
            </a:r>
            <a:r>
              <a:rPr lang="tr-TR" dirty="0" smtClean="0"/>
              <a:t> </a:t>
            </a:r>
            <a:r>
              <a:rPr lang="tr-TR" dirty="0"/>
              <a:t>daha sert bir çeper yapısına sahiptir. </a:t>
            </a:r>
            <a:endParaRPr lang="tr-TR" dirty="0" smtClean="0"/>
          </a:p>
          <a:p>
            <a:r>
              <a:rPr lang="tr-TR" dirty="0" smtClean="0"/>
              <a:t>Aynı </a:t>
            </a:r>
            <a:r>
              <a:rPr lang="tr-TR" dirty="0"/>
              <a:t>zamanda çeperlerinde </a:t>
            </a:r>
            <a:r>
              <a:rPr lang="tr-TR" b="1" dirty="0"/>
              <a:t>lignin</a:t>
            </a:r>
            <a:r>
              <a:rPr lang="tr-TR" dirty="0"/>
              <a:t> bulundurur ve ondan daha az miktarda su ihtiva eder. </a:t>
            </a:r>
          </a:p>
          <a:p>
            <a:endParaRPr lang="tr-TR" dirty="0"/>
          </a:p>
        </p:txBody>
      </p:sp>
    </p:spTree>
    <p:extLst>
      <p:ext uri="{BB962C8B-B14F-4D97-AF65-F5344CB8AC3E}">
        <p14:creationId xmlns:p14="http://schemas.microsoft.com/office/powerpoint/2010/main" val="3431023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196752"/>
            <a:ext cx="8229600" cy="4525963"/>
          </a:xfrm>
        </p:spPr>
        <p:txBody>
          <a:bodyPr>
            <a:normAutofit fontScale="92500" lnSpcReduction="20000"/>
          </a:bodyPr>
          <a:lstStyle/>
          <a:p>
            <a:r>
              <a:rPr lang="tr-TR" dirty="0" err="1"/>
              <a:t>Kollenkima</a:t>
            </a:r>
            <a:r>
              <a:rPr lang="tr-TR" dirty="0"/>
              <a:t> hücrelerinin plastik </a:t>
            </a:r>
            <a:r>
              <a:rPr lang="tr-TR" dirty="0" err="1"/>
              <a:t>primer</a:t>
            </a:r>
            <a:r>
              <a:rPr lang="tr-TR" dirty="0"/>
              <a:t> çeperlerine karşılık </a:t>
            </a:r>
            <a:r>
              <a:rPr lang="tr-TR" dirty="0" err="1"/>
              <a:t>sklerenkima</a:t>
            </a:r>
            <a:r>
              <a:rPr lang="tr-TR" dirty="0"/>
              <a:t> </a:t>
            </a:r>
            <a:r>
              <a:rPr lang="tr-TR" b="1" dirty="0"/>
              <a:t>elastik </a:t>
            </a:r>
            <a:r>
              <a:rPr lang="tr-TR" b="1" dirty="0" err="1"/>
              <a:t>sekonder</a:t>
            </a:r>
            <a:r>
              <a:rPr lang="tr-TR" b="1" dirty="0"/>
              <a:t> çeperlere</a:t>
            </a:r>
            <a:r>
              <a:rPr lang="tr-TR" dirty="0"/>
              <a:t> sahiptir. </a:t>
            </a:r>
            <a:endParaRPr lang="tr-TR" dirty="0" smtClean="0"/>
          </a:p>
          <a:p>
            <a:r>
              <a:rPr lang="tr-TR" dirty="0" smtClean="0"/>
              <a:t>Çeper </a:t>
            </a:r>
            <a:r>
              <a:rPr lang="tr-TR" dirty="0"/>
              <a:t>kalınlaşması hücrelerin her tarafında eşit derece de olduğundan </a:t>
            </a:r>
            <a:r>
              <a:rPr lang="tr-TR" b="1" dirty="0"/>
              <a:t>homojen çeper kalınlaşması</a:t>
            </a:r>
            <a:r>
              <a:rPr lang="tr-TR" dirty="0"/>
              <a:t> gösterirler. </a:t>
            </a:r>
            <a:endParaRPr lang="tr-TR" dirty="0" smtClean="0"/>
          </a:p>
          <a:p>
            <a:r>
              <a:rPr lang="tr-TR" dirty="0" smtClean="0"/>
              <a:t>Buna </a:t>
            </a:r>
            <a:r>
              <a:rPr lang="tr-TR" dirty="0"/>
              <a:t>karşın farklı tip hücrelerden oluşmuş bir doku olduğundan morfolojik yönden </a:t>
            </a:r>
            <a:r>
              <a:rPr lang="tr-TR" b="1" dirty="0"/>
              <a:t>heterojen</a:t>
            </a:r>
            <a:r>
              <a:rPr lang="tr-TR" dirty="0"/>
              <a:t> özellik gösterir. </a:t>
            </a:r>
            <a:endParaRPr lang="tr-TR" dirty="0" smtClean="0"/>
          </a:p>
          <a:p>
            <a:r>
              <a:rPr lang="tr-TR" dirty="0"/>
              <a:t>H</a:t>
            </a:r>
            <a:r>
              <a:rPr lang="tr-TR" dirty="0" smtClean="0"/>
              <a:t>ücreleri </a:t>
            </a:r>
            <a:r>
              <a:rPr lang="tr-TR" dirty="0"/>
              <a:t>iki gruba ayırabiliriz: </a:t>
            </a:r>
            <a:r>
              <a:rPr lang="tr-TR" b="1" dirty="0" err="1"/>
              <a:t>Sklerenkima</a:t>
            </a:r>
            <a:r>
              <a:rPr lang="tr-TR" b="1" dirty="0"/>
              <a:t> lifleri </a:t>
            </a:r>
            <a:r>
              <a:rPr lang="tr-TR" dirty="0"/>
              <a:t>ve</a:t>
            </a:r>
            <a:r>
              <a:rPr lang="tr-TR" b="1" dirty="0"/>
              <a:t> </a:t>
            </a:r>
            <a:r>
              <a:rPr lang="tr-TR" b="1" dirty="0" err="1"/>
              <a:t>sklerenkima</a:t>
            </a:r>
            <a:r>
              <a:rPr lang="tr-TR" b="1" dirty="0"/>
              <a:t> hücreleri (</a:t>
            </a:r>
            <a:r>
              <a:rPr lang="tr-TR" b="1" dirty="0" err="1"/>
              <a:t>sklereidler</a:t>
            </a:r>
            <a:r>
              <a:rPr lang="tr-TR" b="1" dirty="0"/>
              <a:t>).</a:t>
            </a:r>
            <a:endParaRPr lang="tr-TR" dirty="0"/>
          </a:p>
          <a:p>
            <a:endParaRPr lang="tr-TR" dirty="0"/>
          </a:p>
        </p:txBody>
      </p:sp>
    </p:spTree>
    <p:extLst>
      <p:ext uri="{BB962C8B-B14F-4D97-AF65-F5344CB8AC3E}">
        <p14:creationId xmlns:p14="http://schemas.microsoft.com/office/powerpoint/2010/main" val="1575961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1. </a:t>
            </a:r>
            <a:r>
              <a:rPr lang="tr-TR" b="1" dirty="0" err="1"/>
              <a:t>Sklereidler</a:t>
            </a:r>
            <a:r>
              <a:rPr lang="tr-TR" b="1" dirty="0"/>
              <a:t>:</a:t>
            </a:r>
            <a:r>
              <a:rPr lang="tr-TR" dirty="0"/>
              <a:t> </a:t>
            </a:r>
          </a:p>
        </p:txBody>
      </p:sp>
      <p:sp>
        <p:nvSpPr>
          <p:cNvPr id="3" name="İçerik Yer Tutucusu 2"/>
          <p:cNvSpPr>
            <a:spLocks noGrp="1"/>
          </p:cNvSpPr>
          <p:nvPr>
            <p:ph idx="1"/>
          </p:nvPr>
        </p:nvSpPr>
        <p:spPr/>
        <p:txBody>
          <a:bodyPr>
            <a:normAutofit fontScale="70000" lnSpcReduction="20000"/>
          </a:bodyPr>
          <a:lstStyle/>
          <a:p>
            <a:r>
              <a:rPr lang="tr-TR" dirty="0" smtClean="0"/>
              <a:t>Genellikle </a:t>
            </a:r>
            <a:r>
              <a:rPr lang="tr-TR" dirty="0"/>
              <a:t>kısa olan hücrelerdir. </a:t>
            </a:r>
            <a:endParaRPr lang="tr-TR" dirty="0" smtClean="0"/>
          </a:p>
          <a:p>
            <a:r>
              <a:rPr lang="tr-TR" dirty="0" smtClean="0"/>
              <a:t>Hücreler </a:t>
            </a:r>
            <a:r>
              <a:rPr lang="tr-TR" dirty="0" err="1"/>
              <a:t>liglinleşmiş</a:t>
            </a:r>
            <a:r>
              <a:rPr lang="tr-TR" dirty="0"/>
              <a:t> kalın </a:t>
            </a:r>
            <a:r>
              <a:rPr lang="tr-TR" dirty="0" err="1"/>
              <a:t>sekonder</a:t>
            </a:r>
            <a:r>
              <a:rPr lang="tr-TR" dirty="0"/>
              <a:t> çeperlidir ve çok sayıda basit geçit içerir. </a:t>
            </a:r>
            <a:endParaRPr lang="tr-TR" dirty="0" smtClean="0"/>
          </a:p>
          <a:p>
            <a:r>
              <a:rPr lang="tr-TR" dirty="0"/>
              <a:t>B</a:t>
            </a:r>
            <a:r>
              <a:rPr lang="tr-TR" dirty="0" smtClean="0"/>
              <a:t>itki </a:t>
            </a:r>
            <a:r>
              <a:rPr lang="tr-TR" dirty="0"/>
              <a:t>yapısında çok fazla yayılmışlardır</a:t>
            </a:r>
            <a:r>
              <a:rPr lang="tr-TR" dirty="0" smtClean="0"/>
              <a:t>.</a:t>
            </a:r>
          </a:p>
          <a:p>
            <a:r>
              <a:rPr lang="tr-TR" dirty="0" smtClean="0"/>
              <a:t>Bazen </a:t>
            </a:r>
            <a:r>
              <a:rPr lang="tr-TR" dirty="0"/>
              <a:t>tek tek, bazen gruplar halinde </a:t>
            </a:r>
            <a:r>
              <a:rPr lang="tr-TR" dirty="0" smtClean="0"/>
              <a:t>bulunurlar.</a:t>
            </a:r>
          </a:p>
          <a:p>
            <a:r>
              <a:rPr lang="tr-TR" dirty="0" smtClean="0"/>
              <a:t>Fındık </a:t>
            </a:r>
            <a:r>
              <a:rPr lang="tr-TR" dirty="0"/>
              <a:t>gibi </a:t>
            </a:r>
            <a:r>
              <a:rPr lang="tr-TR" dirty="0" err="1" smtClean="0"/>
              <a:t>meyvaların</a:t>
            </a:r>
            <a:r>
              <a:rPr lang="tr-TR" dirty="0" smtClean="0"/>
              <a:t> </a:t>
            </a:r>
            <a:r>
              <a:rPr lang="tr-TR" dirty="0"/>
              <a:t>kabuklarında, ayva ve armut gibi </a:t>
            </a:r>
            <a:r>
              <a:rPr lang="tr-TR" dirty="0" err="1"/>
              <a:t>meyvaların</a:t>
            </a:r>
            <a:r>
              <a:rPr lang="tr-TR" dirty="0"/>
              <a:t> etli kısmında bulunurlar. </a:t>
            </a:r>
          </a:p>
          <a:p>
            <a:r>
              <a:rPr lang="tr-TR" dirty="0"/>
              <a:t>Ş</a:t>
            </a:r>
            <a:r>
              <a:rPr lang="tr-TR" dirty="0" smtClean="0"/>
              <a:t>ekil</a:t>
            </a:r>
            <a:r>
              <a:rPr lang="tr-TR" dirty="0"/>
              <a:t>, büyüklük ve çeper özelliği bakımından beş gruba ayrılırlar: </a:t>
            </a:r>
            <a:endParaRPr lang="tr-TR" dirty="0" smtClean="0"/>
          </a:p>
          <a:p>
            <a:pPr marL="514350" indent="-514350">
              <a:buFont typeface="+mj-lt"/>
              <a:buAutoNum type="arabicPeriod"/>
            </a:pPr>
            <a:r>
              <a:rPr lang="tr-TR" dirty="0" err="1" smtClean="0"/>
              <a:t>Brakisklereid</a:t>
            </a:r>
            <a:r>
              <a:rPr lang="tr-TR" dirty="0" smtClean="0"/>
              <a:t> </a:t>
            </a:r>
            <a:endParaRPr lang="tr-TR" dirty="0"/>
          </a:p>
          <a:p>
            <a:pPr marL="514350" indent="-514350">
              <a:buFont typeface="+mj-lt"/>
              <a:buAutoNum type="arabicPeriod"/>
            </a:pPr>
            <a:r>
              <a:rPr lang="tr-TR" dirty="0" err="1" smtClean="0"/>
              <a:t>Makrosklereid</a:t>
            </a:r>
            <a:r>
              <a:rPr lang="tr-TR" dirty="0" smtClean="0"/>
              <a:t> </a:t>
            </a:r>
          </a:p>
          <a:p>
            <a:pPr marL="514350" indent="-514350">
              <a:buFont typeface="+mj-lt"/>
              <a:buAutoNum type="arabicPeriod"/>
            </a:pPr>
            <a:r>
              <a:rPr lang="tr-TR" dirty="0" err="1" smtClean="0"/>
              <a:t>Osteosklereid</a:t>
            </a:r>
            <a:r>
              <a:rPr lang="tr-TR" dirty="0" smtClean="0"/>
              <a:t> </a:t>
            </a:r>
          </a:p>
          <a:p>
            <a:pPr marL="514350" indent="-514350">
              <a:buFont typeface="+mj-lt"/>
              <a:buAutoNum type="arabicPeriod"/>
            </a:pPr>
            <a:r>
              <a:rPr lang="tr-TR" dirty="0" err="1" smtClean="0"/>
              <a:t>Astrosklereid</a:t>
            </a:r>
            <a:r>
              <a:rPr lang="tr-TR" dirty="0" smtClean="0"/>
              <a:t> </a:t>
            </a:r>
          </a:p>
          <a:p>
            <a:pPr marL="514350" indent="-514350">
              <a:buFont typeface="+mj-lt"/>
              <a:buAutoNum type="arabicPeriod"/>
            </a:pPr>
            <a:r>
              <a:rPr lang="tr-TR" dirty="0" err="1" smtClean="0"/>
              <a:t>Trikosklereid</a:t>
            </a:r>
            <a:endParaRPr lang="tr-TR" dirty="0" smtClean="0"/>
          </a:p>
          <a:p>
            <a:endParaRPr lang="tr-TR" dirty="0"/>
          </a:p>
        </p:txBody>
      </p:sp>
    </p:spTree>
    <p:extLst>
      <p:ext uri="{BB962C8B-B14F-4D97-AF65-F5344CB8AC3E}">
        <p14:creationId xmlns:p14="http://schemas.microsoft.com/office/powerpoint/2010/main" val="1555502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1520" y="764704"/>
            <a:ext cx="8229600" cy="1162050"/>
          </a:xfrm>
        </p:spPr>
        <p:txBody>
          <a:bodyPr>
            <a:normAutofit fontScale="90000"/>
          </a:bodyPr>
          <a:lstStyle/>
          <a:p>
            <a:r>
              <a:rPr lang="tr-TR" dirty="0" err="1"/>
              <a:t>Brakisklereid</a:t>
            </a:r>
            <a:r>
              <a:rPr lang="tr-TR" dirty="0"/>
              <a:t>: </a:t>
            </a:r>
            <a:r>
              <a:rPr lang="tr-TR" dirty="0" smtClean="0"/>
              <a:t/>
            </a:r>
            <a:br>
              <a:rPr lang="tr-TR" dirty="0" smtClean="0"/>
            </a:br>
            <a:r>
              <a:rPr lang="tr-TR" b="0" dirty="0" smtClean="0"/>
              <a:t>Taş </a:t>
            </a:r>
            <a:r>
              <a:rPr lang="tr-TR" b="0" dirty="0"/>
              <a:t>hücreleri adını da alırlar. </a:t>
            </a:r>
            <a:r>
              <a:rPr lang="tr-TR" b="0" dirty="0" smtClean="0"/>
              <a:t/>
            </a:r>
            <a:br>
              <a:rPr lang="tr-TR" b="0" dirty="0" smtClean="0"/>
            </a:br>
            <a:r>
              <a:rPr lang="tr-TR" b="0" dirty="0" smtClean="0"/>
              <a:t>Kısa </a:t>
            </a:r>
            <a:r>
              <a:rPr lang="tr-TR" b="0" dirty="0"/>
              <a:t>ve </a:t>
            </a:r>
            <a:r>
              <a:rPr lang="tr-TR" b="0" dirty="0" err="1"/>
              <a:t>izodiametrik</a:t>
            </a:r>
            <a:r>
              <a:rPr lang="tr-TR" b="0" dirty="0"/>
              <a:t> hücrelerdir. </a:t>
            </a:r>
            <a:r>
              <a:rPr lang="tr-TR" b="0" dirty="0" smtClean="0"/>
              <a:t/>
            </a:r>
            <a:br>
              <a:rPr lang="tr-TR" b="0" dirty="0" smtClean="0"/>
            </a:br>
            <a:r>
              <a:rPr lang="tr-TR" b="0" dirty="0" smtClean="0"/>
              <a:t>Gövdelerde </a:t>
            </a:r>
            <a:r>
              <a:rPr lang="tr-TR" b="0" dirty="0"/>
              <a:t>korteks ve kabukta, </a:t>
            </a:r>
            <a:r>
              <a:rPr lang="tr-TR" b="0" dirty="0" err="1"/>
              <a:t>floemde</a:t>
            </a:r>
            <a:r>
              <a:rPr lang="tr-TR" b="0" dirty="0"/>
              <a:t> ve </a:t>
            </a:r>
            <a:r>
              <a:rPr lang="tr-TR" b="0" dirty="0" err="1"/>
              <a:t>meyvaların</a:t>
            </a:r>
            <a:r>
              <a:rPr lang="tr-TR" b="0" dirty="0"/>
              <a:t> etli kısımlarında bulunurlar.</a:t>
            </a:r>
            <a:r>
              <a:rPr lang="tr-TR" dirty="0"/>
              <a:t/>
            </a:r>
            <a:br>
              <a:rPr lang="tr-TR" dirty="0"/>
            </a:br>
            <a:endParaRPr lang="tr-TR" dirty="0"/>
          </a:p>
        </p:txBody>
      </p:sp>
      <p:sp>
        <p:nvSpPr>
          <p:cNvPr id="4" name="Metin Yer Tutucusu 3"/>
          <p:cNvSpPr>
            <a:spLocks noGrp="1"/>
          </p:cNvSpPr>
          <p:nvPr>
            <p:ph type="body" sz="half" idx="2"/>
          </p:nvPr>
        </p:nvSpPr>
        <p:spPr>
          <a:xfrm>
            <a:off x="107504" y="5517232"/>
            <a:ext cx="2890664" cy="1239365"/>
          </a:xfrm>
        </p:spPr>
        <p:txBody>
          <a:bodyPr>
            <a:normAutofit fontScale="92500" lnSpcReduction="10000"/>
          </a:bodyPr>
          <a:lstStyle/>
          <a:p>
            <a:r>
              <a:rPr lang="tr-TR" sz="2100" b="1" dirty="0"/>
              <a:t>Materyal: </a:t>
            </a:r>
            <a:endParaRPr lang="tr-TR" sz="2100" b="1" dirty="0" smtClean="0"/>
          </a:p>
          <a:p>
            <a:r>
              <a:rPr lang="tr-TR" sz="2100" i="1" dirty="0" err="1" smtClean="0"/>
              <a:t>Cydonia</a:t>
            </a:r>
            <a:r>
              <a:rPr lang="tr-TR" sz="2100" i="1" dirty="0" smtClean="0"/>
              <a:t> </a:t>
            </a:r>
            <a:r>
              <a:rPr lang="tr-TR" sz="2100" i="1" dirty="0" err="1"/>
              <a:t>vulgaris</a:t>
            </a:r>
            <a:r>
              <a:rPr lang="tr-TR" sz="2100" i="1" dirty="0"/>
              <a:t> </a:t>
            </a:r>
            <a:r>
              <a:rPr lang="tr-TR" sz="2100" dirty="0"/>
              <a:t>(ayva), </a:t>
            </a:r>
            <a:r>
              <a:rPr lang="tr-TR" sz="2100" dirty="0" err="1"/>
              <a:t>brakisklereidler</a:t>
            </a:r>
            <a:r>
              <a:rPr lang="tr-TR" sz="2100" dirty="0"/>
              <a:t> (meyve </a:t>
            </a:r>
            <a:r>
              <a:rPr lang="tr-TR" sz="2100" dirty="0" err="1"/>
              <a:t>perikarp</a:t>
            </a:r>
            <a:r>
              <a:rPr lang="tr-TR" sz="2100" dirty="0"/>
              <a:t>, ezme</a:t>
            </a:r>
            <a:r>
              <a:rPr lang="tr-TR" sz="2100" dirty="0" smtClean="0"/>
              <a:t>)</a:t>
            </a:r>
            <a:endParaRPr lang="tr-TR" dirty="0"/>
          </a:p>
        </p:txBody>
      </p:sp>
      <p:pic>
        <p:nvPicPr>
          <p:cNvPr id="5" name="İçerik Yer Tutucusu 4" descr="F:\düzenlenmiş resimler\taş.jpg"/>
          <p:cNvPicPr>
            <a:picLocks noGrp="1"/>
          </p:cNvPicPr>
          <p:nvPr>
            <p:ph idx="1"/>
          </p:nvPr>
        </p:nvPicPr>
        <p:blipFill rotWithShape="1">
          <a:blip r:embed="rId2" cstate="print">
            <a:extLst>
              <a:ext uri="{28A0092B-C50C-407E-A947-70E740481C1C}">
                <a14:useLocalDpi xmlns:a14="http://schemas.microsoft.com/office/drawing/2010/main" val="0"/>
              </a:ext>
            </a:extLst>
          </a:blip>
          <a:srcRect t="13045" b="15571"/>
          <a:stretch/>
        </p:blipFill>
        <p:spPr bwMode="auto">
          <a:xfrm>
            <a:off x="2843808" y="2060848"/>
            <a:ext cx="6131024" cy="469574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15337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23528" y="1310838"/>
            <a:ext cx="8075240" cy="1162050"/>
          </a:xfrm>
        </p:spPr>
        <p:txBody>
          <a:bodyPr>
            <a:normAutofit fontScale="90000"/>
          </a:bodyPr>
          <a:lstStyle/>
          <a:p>
            <a:r>
              <a:rPr lang="tr-TR" dirty="0" smtClean="0"/>
              <a:t>Lifler</a:t>
            </a:r>
            <a:r>
              <a:rPr lang="tr-TR" dirty="0"/>
              <a:t>: </a:t>
            </a:r>
            <a:r>
              <a:rPr lang="tr-TR" dirty="0" smtClean="0"/>
              <a:t/>
            </a:r>
            <a:br>
              <a:rPr lang="tr-TR" dirty="0" smtClean="0"/>
            </a:br>
            <a:r>
              <a:rPr lang="tr-TR" b="0" dirty="0" smtClean="0"/>
              <a:t>Uzun</a:t>
            </a:r>
            <a:r>
              <a:rPr lang="tr-TR" b="0" dirty="0"/>
              <a:t>, sivri uçlu, </a:t>
            </a:r>
            <a:r>
              <a:rPr lang="tr-TR" b="0" dirty="0" err="1"/>
              <a:t>ligninleşmiş</a:t>
            </a:r>
            <a:r>
              <a:rPr lang="tr-TR" b="0" dirty="0"/>
              <a:t> </a:t>
            </a:r>
            <a:r>
              <a:rPr lang="tr-TR" b="0" dirty="0" err="1"/>
              <a:t>sekonder</a:t>
            </a:r>
            <a:r>
              <a:rPr lang="tr-TR" b="0" dirty="0"/>
              <a:t> çeperli hücrelerdir</a:t>
            </a:r>
            <a:r>
              <a:rPr lang="tr-TR" b="0" dirty="0" smtClean="0"/>
              <a:t>.</a:t>
            </a:r>
            <a:br>
              <a:rPr lang="tr-TR" b="0" dirty="0" smtClean="0"/>
            </a:br>
            <a:r>
              <a:rPr lang="tr-TR" b="0" dirty="0" smtClean="0"/>
              <a:t>Kalınlaşmış </a:t>
            </a:r>
            <a:r>
              <a:rPr lang="tr-TR" b="0" dirty="0"/>
              <a:t>çeperler arasında geçitler küçük ve sayıca azdır. </a:t>
            </a:r>
            <a:r>
              <a:rPr lang="tr-TR" b="0" dirty="0" smtClean="0"/>
              <a:t/>
            </a:r>
            <a:br>
              <a:rPr lang="tr-TR" b="0" dirty="0" smtClean="0"/>
            </a:br>
            <a:r>
              <a:rPr lang="tr-TR" b="0" dirty="0" smtClean="0"/>
              <a:t>Lümenler </a:t>
            </a:r>
            <a:r>
              <a:rPr lang="tr-TR" b="0" dirty="0"/>
              <a:t>çok daralmış olup lifin merkezinde uzanan kanallar halindedir. </a:t>
            </a:r>
            <a:r>
              <a:rPr lang="tr-TR" b="0" dirty="0" smtClean="0"/>
              <a:t/>
            </a:r>
            <a:br>
              <a:rPr lang="tr-TR" b="0" dirty="0" smtClean="0"/>
            </a:br>
            <a:r>
              <a:rPr lang="tr-TR" b="0" dirty="0" smtClean="0"/>
              <a:t>Bitki </a:t>
            </a:r>
            <a:r>
              <a:rPr lang="tr-TR" b="0" dirty="0"/>
              <a:t>yapısının çeşitli organlarında yaygın olarak bulunurlar. </a:t>
            </a:r>
            <a:r>
              <a:rPr lang="tr-TR" b="0" dirty="0" smtClean="0"/>
              <a:t/>
            </a:r>
            <a:br>
              <a:rPr lang="tr-TR" b="0" dirty="0" smtClean="0"/>
            </a:br>
            <a:r>
              <a:rPr lang="tr-TR" b="0" dirty="0" smtClean="0"/>
              <a:t>Gövde </a:t>
            </a:r>
            <a:r>
              <a:rPr lang="tr-TR" b="0" dirty="0"/>
              <a:t>ve yapraklarda çevresel kökte ise merkezde yer alırlar.</a:t>
            </a:r>
            <a:br>
              <a:rPr lang="tr-TR" b="0" dirty="0"/>
            </a:br>
            <a:r>
              <a:rPr lang="tr-TR" dirty="0"/>
              <a:t/>
            </a:r>
            <a:br>
              <a:rPr lang="tr-TR" dirty="0"/>
            </a:br>
            <a:endParaRPr lang="tr-TR" dirty="0"/>
          </a:p>
        </p:txBody>
      </p:sp>
      <p:sp>
        <p:nvSpPr>
          <p:cNvPr id="4" name="Metin Yer Tutucusu 3"/>
          <p:cNvSpPr>
            <a:spLocks noGrp="1"/>
          </p:cNvSpPr>
          <p:nvPr>
            <p:ph type="body" sz="half" idx="2"/>
          </p:nvPr>
        </p:nvSpPr>
        <p:spPr>
          <a:xfrm>
            <a:off x="323528" y="5517232"/>
            <a:ext cx="4536504" cy="1112987"/>
          </a:xfrm>
        </p:spPr>
        <p:txBody>
          <a:bodyPr>
            <a:normAutofit/>
          </a:bodyPr>
          <a:lstStyle/>
          <a:p>
            <a:r>
              <a:rPr lang="tr-TR" sz="1800" b="1" dirty="0"/>
              <a:t>Materyal: </a:t>
            </a:r>
            <a:endParaRPr lang="tr-TR" sz="1800" b="1" dirty="0" smtClean="0"/>
          </a:p>
          <a:p>
            <a:r>
              <a:rPr lang="tr-TR" sz="1800" i="1" dirty="0" err="1" smtClean="0"/>
              <a:t>Cinchona</a:t>
            </a:r>
            <a:r>
              <a:rPr lang="tr-TR" sz="1800" dirty="0" smtClean="0"/>
              <a:t> </a:t>
            </a:r>
            <a:r>
              <a:rPr lang="tr-TR" sz="1800" dirty="0"/>
              <a:t>sp. (kınakına), </a:t>
            </a:r>
            <a:r>
              <a:rPr lang="tr-TR" sz="1800" dirty="0" err="1"/>
              <a:t>sklerenkima</a:t>
            </a:r>
            <a:r>
              <a:rPr lang="tr-TR" sz="1800" dirty="0"/>
              <a:t> lifleri (gövde, ezme)</a:t>
            </a:r>
          </a:p>
        </p:txBody>
      </p:sp>
      <p:pic>
        <p:nvPicPr>
          <p:cNvPr id="5" name="İçerik Yer Tutucusu 4" descr="C:\Users\HP\Desktop\AKADEMİK FOTOĞRAFLAR\BAMLAB FOTOLARI\düzenlenmiş resimler\skleren.jpg"/>
          <p:cNvPicPr>
            <a:picLocks noGrp="1"/>
          </p:cNvPicPr>
          <p:nvPr>
            <p:ph idx="1"/>
          </p:nvPr>
        </p:nvPicPr>
        <p:blipFill rotWithShape="1">
          <a:blip r:embed="rId2" cstate="print">
            <a:extLst>
              <a:ext uri="{28A0092B-C50C-407E-A947-70E740481C1C}">
                <a14:useLocalDpi xmlns:a14="http://schemas.microsoft.com/office/drawing/2010/main" val="0"/>
              </a:ext>
            </a:extLst>
          </a:blip>
          <a:srcRect t="12271" b="28688"/>
          <a:stretch/>
        </p:blipFill>
        <p:spPr bwMode="auto">
          <a:xfrm>
            <a:off x="323528" y="2107887"/>
            <a:ext cx="8568952" cy="31933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82900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827584" y="2132856"/>
            <a:ext cx="2962275" cy="2314575"/>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211960" y="1772816"/>
            <a:ext cx="3971925" cy="3114675"/>
          </a:xfrm>
          <a:prstGeom prst="rect">
            <a:avLst/>
          </a:prstGeom>
          <a:noFill/>
          <a:ln w="9525">
            <a:noFill/>
            <a:miter lim="800000"/>
            <a:headEnd/>
            <a:tailEnd/>
          </a:ln>
        </p:spPr>
      </p:pic>
      <p:sp>
        <p:nvSpPr>
          <p:cNvPr id="1026" name="AutoShape 2" descr="data:image/jpeg;base64,/9j/4AAQSkZJRgABAQAAAQABAAD/2wCEAAkGBxQTEhUUEhQWFhUWFBYYFBcVFxQYGBwYFhgWFhgYFxcYHCggGRolHBQXITEhJSkrLi4uFx8zODMsNygtLisBCgoKDg0OGxAQGywkHyQsLCwtLCwsLC0sLCwsLDQsLCw0LCwsLCwsLCwsNCwsNCwsLCwsLCwsLCwsLCwsLCwsLP/AABEIAMIBAwMBIgACEQEDEQH/xAAbAAACAwEBAQAAAAAAAAAAAAADBAABAgUGB//EAEgQAAIBAwIDBQQHBgUCAgsAAAECEQADIRIxBEFRBSJhcYETMpGhQlJicoKxwQYUI5LR4RUzQ6LwsvFE0wcWJDRTVHOTo8LS/8QAGAEBAQEBAQAAAAAAAAAAAAAAAQACAwT/xAArEQACAQIEBAYDAQEAAAAAAAAAAREhMQJBUXESobHwImGBkdHhMsHxQgP/2gAMAwEAAhEDEQA/APpNlw0kc2O/ME4P6+tZd4EHbV/YetLWu20uNpt2zoXAYsB4CQQAP5udF4tZBAkQeUT1mDzmu6hnnJwoNw6z7gJFtPukqWbzIOOm87B8N1ri8Bx3sywdWZSZm2NWktkyMHOTHWa6C9o2W2uAfeBX5sIqVqlDGTWTWVcH3WDfdIP5VRJG9aIuak1U1KCLmsXk1CK0TUpISXhmPdJOkcqeG0Vh2gSTAG5O1Sw4edBBjePz8qoIJNci8jIfZamFtzNoodJDTPstUSo6QdvKa65FD4iyHUqee3gRsaHhlEnAhwoFu4CBpRoVl6BiSD4wx/3GumywYNc4nUNzIOm4p3DHJB6hgZ6EGtXdbGCTp6YI25kCYicSYpfkhYTiuOghLMMxke0PuLG5E++R4UsLbT7NGOoEm4+5UH3jPO4xETyyfoxUu2gBMd4ZB8uQ5DkI2zT3BcL7NAN2Pecnmx3mqKk7EVAoCqIA2H/Nz41WmiMKmimAMVJrXs6ipVBAuJYeyu6sqbb6h4AE48cUqoAe0249omg9foDPk8+gon7RHRw10/ZifvED8q5V+6V4TgGndmnl7rY+VZxOBSoehIqitG7QvJbEkjrXn7nbeQQO7O9MoEjsRWTRTBUMKDSRdVNSpTBEqVKsCiAJNSr0VKoIa4awqAKigLtHWcZ60h2e4bUQZWFAJ5rpHhvEGnprj9n9pfu1prbWW9oqnvGdDQIlXAIAPQ7TFYbhyKQftK8qabjgYJHd3IjePSsjj7Dc4BH0sflNK9p2tfCayIIhwDBMRH5kV3SdiCdhVdjJxuK0QzAKdKypIDCcDUBOdMztRk7glrpAOzPpjz0yAQfDPnTj2VLBiqlhsYz8RmhJauIZt3MfVuKrf741fGa1GwyUnEsYAtXGJAIKI2g+IZgIHLMHwq2a9/8ACVJ29rdVT56QCaPZvFteruusHBwQQMQIx/XwoPsgWmJY/OOtUlQu+roFN02yCQAU14PiWosVi8odGtMSFuCJ6H6LDyND4C6XQ6vfQ6bnnybyIqBkvAhlcILmn6JMEHMMpJgHNIXAF9o9wFWfTGpX0rB095gYZszM7DlOO1btzVssVOpJnIW+bdt3W7IXOm4S5PWCe9B5QB8NjcP2oSqm5aZQQDjeDzg79YmfCmb3C223RZ5kAA/Lf1pS+TZUazqSYkFtQnqCdvX4Vl0GjNXbwa4CkxpKkkRqkgqIPJYOT9bHOmFXw2HgJzB8/wDvWbVoQSB4eu+SJA2qNgf8+VbSeYA71voYPPYeI38qyrXz9OfNUP5KKtLYuAxcZSDlV046e8pnz8Kz/h4+k9xvMp+iCsxNUuf0NC24XijEXVE9bVLhuKFxrWu0WVA0srgZIAyB4/I9M3d7DtH3WuoeqPH5Cp/hLhtS8VdDFQpYhSxUEkSeud96IxdsqFve45f/AA9u54o8fAOVJ9BS7dpccDjg2/lJ+dEfsi+f/HX/AOZh+RrC/s3xDHPG3SMbvc/KaUnmXhFO1eG7Q4pfZ+x9mkjVPdEdZJ28q6f7QdiXLvB2LdkS1iJ2EwCrQCeomuV2nb4zgYuHiCw1nu6iwjxBr0vZ3HXntrdYjvmQNu6YxJ2GKIkZPLL2RxJtG5xDabaY7xyfSp2P2cbuR7nKun/6TePIW1aHusdRjnGB+ddf9m7CLYXSQcCjCTNW00rp6UDTFOXUoTJXUwAioBRjbNS4p0mOlJA4HWiKkZOB15V5G5cusW0nIO1Hu/vV21LSLa+9GMdfGscQwdLif2osoxUIWAMapIn0ipSC/tO1oBLNu2La4UOJbxLHqTJ9alXEu2PAj09RT1yNiOoNVUNCMnN4YTbuW23RmG+YEnI8dJPqKY4e/wDw7ZO7Ks+cAEfGazdOm7OwdQfxIdJ+RWpwUAvbI9xtQH2bkn/qDfEVYaPl7f0WO6awokxWgcVln0qzdFMecGBSAgt3+JcY4Bb2a7e6kam+IAHk1R2LuLS47ge6Y5H3Fg+RaPFelZsqoCT7tsZwCDp7znxlif5hTnCWiqkv/mXGL3OeTss9AIHoKRkD+4aSwR9KOBEx3bg6YwGAyP6UPhZsyWIIMjJEmTLAnkJ2naTT7KCCDscH+3jXNuOSTac6SBLMAx1rsNPmdxy0ncbj8yOmrYBU4ORy+I5HwrTGa5vB8QyjvghNQALTIxvB5bA7dYGQekyUxkwKArgdtXWuOujKIZfn3QQWJHTauxxbFv4Vs/xN2+yvU+PQf2nziK6MRkMfokEGCZhuoO9ZxaGkjp2+0muuRYQ6BALPgRuTzPOB/wB6Lxly7b7xAuL9LSNJA8v1mOsbhrhLGhADuct50UGqG6thIm1jVF20e99E8iDurD0j05QIY4e6HXUBEGGB3Vun96U4u21pXe0QFOWUzCmI1L0G0zgAZkRGfYG2PaWmLE94gnuuDuPOSTq6nYCVJLTtv8jcfqqlm6HGpdtiDuD0Ycj+e4kVtxCkkhQNyTA+NbWpkyFoPGdr2+HE3GzyUb/2pNOJvcQwt8MulJh7zDpuEG5P9tqW4a8OGvXRotXWUt7JcPc1MygD23vSNTFgRIAxRxaGlhMDh24gnieN/hcMuVDyGboAu+fnyrXGftwgICcOTbAgE4x5DAoo7Hu8Rc9rxtzUR7tpcKvhHL8+tdfjuEtmybaqoweQohsm0avcHZ7Q4ZDEfUYbqeYPOuGn7NcRZJVOIQKOpg/DlSfYXHPw/DXylzOoAA7DMEjxq+wuw/bJ7W6zS+d6ypFwNngLg97jbY9aIvZTwWHG23ABMK2THTNHt/s3YG4J8zQ737N2OUqeordQlA+z+zuMe0Llu6rEk90mCI6mi/4Z2gcObaDrqH6Uq37Mrst1gOkkflW7f7KA/wCqx9TTBSgnZn7NtY4hbt26rDJKgyTiduddT9p+2Y4ZSo06yoM8gwJrw/bnBtZur+7s1x5BBWTBBkAGvY3V9sgW6u8a1z7wA8eR/OucVFs8inCIRJvKCeWauu1/6sWeTMByGoiPlUqhmeI9DVGtVFFaMifaNuUDH6DBvw+63pDE/hoFvuXFYn3joJJGzRpnlOpV+JrowNjscHyO9eev2FVbi3ydWBbbM90lSVMxqOmcxv5VO5pVPQEUnx3EaWVSVCwWdnYKAZGgSefdcx5U0hIQG4YIB1nESpIJ8iBPrSF1RcHfXVnUAeTMIA6GFIXPStRLgkXwaTpxEkHx0jvDHIyAfwmuiTJpLs7hAgwSQAUWY2mWIA2kgD8FOrRM1BmrgoF61qHRh7p6eHkedGJrJYKCzEBRuSQAPMmqJITUi4GXZhhxEEERE8jv6yDzrI4m8E0KATsHMkjkMZ1eflhude09pdLqIUKACRBaJzBzEGBOe75U0NsnaOQ2Gw8R41lLiVzQCxZFhCQSzkyXOxLGOu0nnNM8JYCqGbvXG7zMd5OfgNqzeQsuBM7GDuCCDjxzQL164DksPOPzjHKlKtEDqOMazSjX7kGI3AGAdyIGRJ36/wBalnjGiSEIzmGExPIMYmKa6FA1NI2FFpyn+m8m10DDJT5SPAfZJJm437A9dQ+cN+VCv3hcAXujKnfUZUhpAAmcc4rOJ7p5UZI2thgwZG0nlttvBBmRzg7ciOYjwOttd+6xCgmIAQAAknAxjlE+NMNBjn/cxufKhcaogKWIGJIBYwGEkASTE7eAMQDVjSieWQpiuu9xIKWybNgGGYe80cgRED7IjxJ2p7guz7VkRbXMQWO59a0ONsgBVu21AwFLhT8GINHVJEjI6jNKwwDbKLVcYPkfyqihrVkZrQHmrHCr+53JtArGp3BOovrA8oAb3a7nZYi1bjbQK5nZFsfud8GSSzmAcRpRgY6jSTT/AGY49guQAogkkDbGZ2xn1rOFyzTG2eslppa7xYAkAnxIMeYGCR56R0JoBQv75kfV5eoGB5xO+a3M2+ggMvHq3+WPaZjukBZ++cH8MxWbiO4PtXCJ9VTC/iY7nw59KXRjrLWR7SRBLE6BBxDfSiWETIFMpwQJDXT7RuQPuDwC7fGubbxW+vllRCtvtvh7LDStzSTBYICJAJ3J1Yg7iYmOlP2nBBjIYSTAYnJOPq+VD4tgzBIBVDkctRGcfZBA8yelZu8SimJAJnSAJJIE+g/rSpw3dCmQ6idzHgFqUmLoOda58VqU8QQdcGtLWa1QBmk+OYl9JghrZKyBhrbKDnoVb5U6AIkkADckwKTvEtdB0wihlXVuS2nUxHIAKABuZMxiqYjU0jFy2x+kSpIZlhYZgAJJ3AwJUbx0kVLkxjLE6En67Yk+Qknyo9x9IGN+UUO4SGDRJRi0fWkCRnAaJietThJ90IaVAAANgAB5Dr41VxwoljA9cx0AyfSln7RLe4hUdX0k+ioSOm59KGPrMSAN2J/U/lTM2KArcXjuqc7Fh5jblkHc8tqA1sE67jTpzLEQvjGy88qBWOEtvyWRGku7Qp0ltJS2ok4O8gE8zvTI4XILHWQZEgBQeqoMA+Jk+NHdbe3yUwCs3Tutt2BG+FBHgGYE+fiaKjL7wLaSYIIiM5B502KV4hO/4XI/mHdb4qw+Bp9Ski8KjqGuLqclpJMgcwADgYIq14UL7jOn3SsfAqRWeG4lQ2jUDqJAzsy7qR5D/bTTVXuAq/Ck49o3j3bHjvNvO/yrPsCiwGWACMpG/ippuqZQd9uc0QUiNwXNJYLbYAEwXuLiJMSpAovC2hGdyoOQAe8AYMYkTtV3ruIUY8eZ3BYdBgx6nlA9YUTIy2SebTnG5JzgVJ5zTe/fMQqrBiIyPCT58gP0pW9xGrLW7mg89MggwdQAGoesDMxtRGuh17rTBgHnqGdMbg7YNM8BxAH8NjpYGAG3x9H+n9qm26piJDirJx7QDG0n5xS921bLiBON2Tu7g912EnDbfYMePduCaWfhgeQ+Aqh+XsUiq8Bjus6j7LMvON0jr8q2LFwf6jRscufSZDZ8603Zls7p8GcfkaU4vgkS6iWSwu7tDMVCx9LVMDYn+9ZdKwvdlI8qBBC7SSSMEmADgY+kRtjSBQL1u2o1tC5Mbb89PTryAmTFMXRpHegggDJwSDOCfHpFJ3dJuK7rqAYFQcgCGHkxBIbqdPlTiXht9EDS4WM20J+2xNtPPV7z/hEeNMLwYP8AmHX9mItjySTP4i3hFOOZzvOxoa1vcJLrPE8R7NZVSznFtQJLN5dBufAGtAVzeK4X273OSoAqGJGsMGY4YEjBQiQcyOVTYF3QbFgF+9duOFgZ7zSSB1jOeZNdDs+x7MyYLGNZ8Pqj7I+eTzrl9mWWNwBnD2+HlbTAEAsQNRMnJHWTyz166nNYVUTOVxn7POHb2T6UmVEDAOY+dSvQrxFSunGZBAVniL62/e35KMsf6eZgUtf4wsItSoO7kZO2B9WZ8/I4pHh1GrTalzBJYgaQcbuPXz5TBrmbSAXOLDXSeKJS39AKWGM4nHOJOJ/M3ZSqA72rJIYwsAzAjbViMcmNP2+AWdVz+I/VhgfdXYee/wCVNlv7UpPYZFLPEqwMTg6WVgQynkGFRgRq0kEnMHbzofFr/GBG/sSH8i40T4jS59KZ6MOWD+nyqUgIoGkSuomdIkwPd1E+rKI2zOwMuJYggudTjY/RXwQcvPfy2oT8iJxnGI6n4EgjmD6iLxZ+kVPnKty9Pz2NRMbNSljxq8wfQg/MwK2nHWjs4AO2rAzsNXuyek1SgDrSfbPujkAd4mOUx5E08UIqNbDAg86YI8pYaCVaPaKdVvbJTvAAjeY+deoDAgMNiAR5HIrzvCdna7jjdrTqyGcwswAealYHpXW7MfRb0OfcJCZWSsnSCCcEDGJEAeVZ4ldixs9TtSd7iJYiQFGmJOTOx9DAAB3MnMCpduaj4CdsDmMdfP4RWWthoUDK8/qgjn4xsN/IZpdVX+kXHId6dswW3Ek/RWefwkkUxatQdRMueewA+qg+iPmefhu2kCBPiTknxJ/5HKtU5ywFuLt91nUAtAnxC/OQCY/7VzBwYZtRBMR3tWkEFI8ZYTO4GBXbmubfU2nUxNpjpxujNsPunl8OlDcbZimNcFxJdSre+m/QjYMP18fMUyq1z9RD6kgD1jptzBG4n8hRu1uNdh7O1pX6xk8+rRgeQnyobhwygS4/twIdCe8Tp1HZf6t0HiJxWOz+PW2rELqJOMktcc7Anc7/AD6nKIQW1Nll1Ed5y2ZnIUEbLOZGc8zXU7J7L9koZh34wCZ0AjYTz/qaZ70GiM8P2OWPtOIdmuNyVoCDkqxsB0GPPetrb03BafvBgxQmO8AJg/aGR6A0+KDxtguo0kB1OpCeo5HwO3wPKhYYtcJA8Mxtv7Jj3Wk2SYnqUxv1Hr1FOEVxuzuFW6rtcLNfDEMSINue6IXOrmJ2xyOa6HCcV3SLurUvNVY6xsCIEauoMddjUnGxNGuKuEABTDNIB6Ae83oNvEilzIUJbwx7qnOI3Y88Ln0GZNRWnVcfEiAJnSBMARz65yfCKJ2dblfaEQWHcHRJkfzYPkF6U37y+wsMWrQVQq7AQP6nxJz61qpUNIGtVXQ6lQA+HW5dVbl2FBURbQAYjm2SB5H4ZBcBxAwBsBgVpulZrKUGpM3CYxWlHWqoXEvAC82nz0iC35gfirRCYGpi31m1EGfdAKqDGcLJ6yxotnXoLLBEd0MASwXctiTMbgjbANYKk93YtC45bEn0AmnhjbAEAeAG1VbDIpbvDEZVj3Sd4Jjy1b1YtGJVbefrG4DgkHYHmDzNZe1pOkczrt9Aca08tiPOOVF4N5BjrqXyO49D/wBVBSCYOAR7PJBAKOCR494KfhJrFrSqwyuBEH2gknlJbcnAp+pNUFIktoqO7gctJKiPQ/rVqbu63G8CIOPxhvlRrnDpk6QPFZQ+pQgmhrwk5W7cX1Uj1xJHrRGi5wUmrVmCWJzHIAAxz/4OW1WwneCIMSuOo0z41jh7hg6skFlJGFOloJA8YmiNERPzx1xSrUIBdGYDQJy0bA4JAO5+PrtTStbQQrADyeTO5MiST1pS8wAzAjDMTgZxk+ewzmsIVmQzHyS6eUb6YPwozmSHbnFWwJNwfA/0qNxC/a9Vjx2Yg0hxNpWWIkSDpa28GNlaYJzPWgcLftiRzOkt3WChgqqQMfZBFM+fIoOoeKHJSfMqv6maF+9Fu6VXScMAGOByJbb+1LfvKg91Xb7tu4fnpqv3+CJtXFDGJKOMnbLKAPjWZWbfsMHRBwSIySW8DgxHMRFAf6Qhv4bCSRg6vq9aPZtghjqwVwR4HriN+VDuZCg5A8Tses/83rphdKAD7L4UlmvFcTpURmUJlj6kx4CedOOa551odatIHvLJk+WYJ8waza7VYlg/D3FILCfKcwcDaYkxXPD4VGIoHzWGWll7QB/0r3wtEZEjIuZ3qL2gpPuXB6W/0cmnjw6lDK4zgyWFy1i4BBHJwPonxwPgOildWbgZA4HvZAiTJjeaN+8YlZH2nEAeJEyY3iM9RQLIXSNMwghZ5gYk+O59aU034fXvvoAHj7JuaLYyrMNZ56BGB6Tjwp+9xSDr5Kv6TSV7iEEKTmJAgkxyIVQSPhWE0k90MTja3d+JLARzqlS3IwM3ePRSBpcySJ2AjqYP/CKxb4suAUCBTsWLn4QorJtuCCgYaT1QagRBkE45/GrscMVBCrpBMhS4YLiCFIUmPypnQKBNbfWtf/l//ipWdNzkLPq16f8AbA+VVTLKh1bgzWK5/Y/aHth7N2HtExImHjms74gk+NdHTFZAqufxQLMWVVYgOqhiQAEPebGffHKPcGac4q97NGfcjCjq5wg/mI9JpC3CpLbIuckEhR70RuTJj7XOqk13NI32Yr7vytiZH02LSB4BQB+KnqFwyMFGv327z/ebl6ABfw0WoAd9CRj3gZWeo5HwIJHrSKXxh02JO5AHKUyR3hMHpnqK6Vc9+HAdpn667bMZcfzy346Vfv0FD6sCARsQCOW/UcjV0DhG95fHUvk2WHo2r59KYoAyDNZvXNK933jheg6sfAfn61qRBO4HTJ8h41zUvlo16dWnUwGdMMYVukDTnYmTNJBLQgDBjAA5ny8ZM+E0S8CoBbTpkBomVnAYme8oJAOMDPKa3w9vIfw7nkclvMz8PMijuoIIYSCCCOoIgj4UXKRVXKsZnukFgQMQSGIjkFPynnTbTSA5assBofxIGkMR4rpb0puw0qOcYPpsfUfrT569cwCTU1nqaqqqIvUaS7cvlbBg5L2wPwutw/7UY+lOCkOJHtL6qPdtZb75Ex8IHkz9KMTjCKHeERltkmGGW3E7AAZ2yPnSC37t0nRoULh2YErr5ooHvETk7CavtNyxS0hhm5/VUTL+mfWBzprhygUJbEKggDy/M858azw/5yQyBJur7tu0xGxDEeulwBPrFLXLlzQymzcOoMCwa2SNeGIAbJyTk711KqlKLNlJzOzy6249leJPva3QmZmJYjH/ADFbe+wM3LTKNtR0sBMASVJgTzOBNPkZoPH3ItN9ru/zYPwEn0p8SVMXQpMhQJkEYI9aE6RIEyfzAxOMDx51u8YkmB1mgA6dOtSEYhdeo6gWwrFIwpMDeciRS8WpDfBMPZgjc+/117MD5beQFauziKWsmG6SdLeJ2UnxGB5E9BTdSoo0Ml1cVBUqIlSpUqA4ljhrd60hsA2r9kkSSAdUmBc2lSAIO48YNdrs3jjcOi4ui8MMp+lH0k6j8vhSvaCm3dN20ACwAuz7okiGMZz4cwOprFu37dQx99WIJE6ZGzCYIERnxrGGcvb9m3UY7UfXxCWVyLYLv5iFj/cB+M9KxxQDMlvkzgnyUFz8lj8QqcLZFhLlwtraJbrAkwPM86T7B448RcuXWtsmkBIb6zwzR4AIn8xqU559F9lkdpjVVYXpWbjqphmAPSc/AbetbYGhQ+KtSEPiw9CINYbigNhMb8z8Bj1J9KE11tWpmIK7ExAEcugPSPXlWb2JGHkd5RnBHmNx6iJroC17VJU90jeRjwNIgDP0us/HuxvWrfDBhK7H3pETnmBhtuc0u4g0wNKksoO+MkSJHgM525dYtbCvgiRjUdsCMHrJjHQitBUBO51GJzjku20dKNadVBE7kSTtjVE9IEDP1emarIgxNVUP57Hl6GpSZF+LUASSAGKq07ST3DkxvifIUGzxMMARpDnTBaSCIA1DlmB+IU3dt6lKwDIwD1BlfmBSI0kggQLozEkyRpPqD8KP6J0DUrFq5qUE78/vDDfMGtikAfEX/ZqXiTICjqxwB/zpSXCXbaq5ZoOttRO7Etgr9Y7tHIk4E1d9vat9hJUDcM5wzRzgd0ebA8qDe4EM9u2sqoDErJ7qyJbHPMetE1lZGhrs62Ze6whn7qg8kU7epHqFWmgoG1advhy8hWaEoUASoDUFR1ikDM0pe79wT7tr53CM/wAoMY5lhRuJvaFnmTC+Zkk+QALZ6UvYurpGk4kgbgyI96cgmZM5zVRuGJojXdCn3Lahm8WM6R4jE+kbNTN+2HBVshgQfI7+tY4W3C+LHUfWIHooUelFqwvPUjmgkjI7whXMwC4OlhG+d56A07w17WsnDAww8Rz8iCD60G+ulzgRcA9LiCR/MoI/D40WxbZWIZSAQPQ8p/v9Y1W9KehZDC1RFUDWiaQKqqupUEiF7j0FvU6e0Ls0gtpGSoA0jvEBc7U3w1k6SJickE5JJkyfHeufav2CdVu04PVkuEf7dQ/7U/w99WMEQd+YwOkgRuN654Ybmam2aIh9JImAD1BG1YtNo1QQNRk61Y5AiRpPSMHpReIvWydYty8btMSBvpFBvXpVGIJLQAqQJaGO7YUAKSSa3uRH4gmRqMc4GgR16/lSPE2QhDGYMSC0KMghiDlh5Gn7Vp+em2OQSXf/AO44AHkFo6WVHKect3jPXP6VPYpE7FzWAQpPXSIX+doBHlJpi1ZbmVG2Apc4yDrYj8hR9U1KnLuEgWYA6SC0FtRXeYmRiBvJ2x8aj7AIwENLAGT6zyis8VwgeTzMTkjIBUGRzgxz/rqzbZVIDCYhVAxicSTLE7SfhUJbCWJYLMjTG2OZAzS92AcysndlKg+TA6TzgE1VsaisZDJKnoDBHzWOtOWrupVb6yqfioOfjTsQl7QrsdJJ8WBPQrHzzRl4k/SWfG2dQ58t/gT5VL/CzBQ6GBxiV6ZWemMdaC6lQA6GB9JJcAfdjUPgfOi3lzRDlm4GyhB8iCfhuKTuKRrXIhycTtc1NG04K1lRryuhwIzuQRyMGfGpfuMAjYnUZnVgidyTkd7apNu3UoDcNeGsqTGvvLOO8MOs7TgGPOr426YKocndhyBxCn6x68qovmMLMHGV+H61hbikSCGAYhsbEe9jrFFfxQQS2oVIGFAx5ARttvgTPKtdnKSpun3rsEeCCdA8Jkt5tHKh8faDIyqY1YyM5im+H4pbgUDuuBBQ74+r1HlUomNFQmbqpqzWQopA0oqnNaBxWB44HM9BzNKIVvnv8u4mx21XcQfwKf56Bd4ZXIUDTOoGMSpgvPngeZFatN3dR3dmuEHcSALan8CimOFX3m8lHpDN8SwH4KHVbvku+Yh2NXGKpRWyaQFuKs60KzB3UyRDDIMjIz8ia5XBcGoHtFB1gkPqJJnYpczv0bpmuyaX4pCk3lAwIuZiV2H3s4jmCOgqFMr2twmSqn7UtMdWSJDeRgnaaJwfFB5kQRuM+G0gHmPiKsCNxtvA6f8ADQ7aabhkYKgqcZ1BWYmMiNKrn6pNVSGalXVVGRxXMiuXcue1uXGOzFlH3QAsjza3M9IpziGIUwYJwp6Ezn0En0pThUAUBZjAEjYACOfhv60Qm9qijV65btKNRAkkKDGZ2GenU0td4ndhAUFSDjBGxj6sEimez7SlvakA8rUgYT6w8WyfKOpng/tWPY3NVsEowGpBgQNwPD8poqzSg9Twri4gYcxkdDzFURXI7N4k2yLqnVw12NJ5o2xVxyIiJ54Ndy4JyK0ZAgVdQ1QqIuskdKupUQjGnA+gzBfIkXVA8g8elM8NtHQkDyPeHoNWn8NB4xoIxMiYxn2ckxO7Qwx9ms8FflhAGllJUznu6SFYfRPeuGPCj7+SHaqrNZpIDxHBpcMugLcmEhvRlIPzrAhkCHU2m7ptsTJYajuTvAC/zCjX2IEL7zYXw6t6D5kUqFmFAGnYSAcA+9mY2+AAquxTGVXI0EFSBHLlv40fiLyhBGYEHAgDzrnknQWQAhQTJJ1EDfSIgDeOvwNB4+5qtMw5IdJ80kY9QKzxSIyjZBVhqBnBE/AjoaC/Dhu6wmD9KcTt3t538aau2kuAakUjSpGIOwIgiCKynDFY0uYH0bnf+DYcfE0w81ISLrxbIdJl8gBWaX72BoaJaI2aTn3hFO2byuYBhuathvMcmHipIpC3Y9k2ttWNR1aiySZAxEpGo7j1orWg354z5MCDv5VZ+H2ZMeK0tx2VCfXMHwQd64f5cfipf21+3iVujox0sB4tH6N50Z1ZzqYAEqAFUyAAZgEgEknJMDYCjiyzCDDN3pMZPLkozHlCimbKwijnEnzbvH5t8qT4iy0gbTqAnaSpAk+Zp3iLyg8z9kAkjw6fOltcXoRoGsXGCka20zsIJJ8gM0G5fbYd3wEM/kdgvxHmdqTu2yYZdQIK6iGBbSDmWxC5JgRmlVsMGz2mzFkWLRQxLD3h+IyD5CK1Zsh2Bd2vEEFQTCAjY6ROojxPpVC9bvEKiJdiCxcKLame9kZbfaAPypi52ZYMBtb9DqKhfuBYioghmczO59YE/Oq4lh7MSO8HVbZ5hjLFcctOTPWlezrh/i22Oo2rmlGc50NBhjzj9aY4swtpo7hc6sZDgQCTzkR8KohgGqVoCqqAW7Wutq9kAcKCX1AKGYjunmTpEQPretBS97QaQIDu62yCCdAHebGxAnfM1niLz2lE27l24Wlxa0TrYSxOpgNIgLvypfhe1pPtF4PijKaFOmx7oJJMe15901nKNe+ZrI78Rtgch4DYUO9YV/fAPnSfDdps5IPD37cDd1twfAaXOab9t9lvhWpA4XG8B7Mi2Sw4dnnuwCCYkz1jAmuhwl08PdNhjqt/6TzODsCaz+0P8S2F9lefLf5aqd0dZYM6gjvT6eteP4FHtC5bNnigzQVbRakABuXtt+8IzgKu8ZzMGro+j3LcUI1x/wBk+Md7LF14glYUm7pIJBf3YuMQYKyMDAia6ft/sv8AD+9MmQtUaR4vtEpEWL9yZ9xbeIjfU43nl0NL/wCNN/8AJ8V/LY/82qSHuN9wkj3e8fuwQ/8AtLeoFBunRLAARnujBCHViT0DD1NE7P4w3Z1WbtsCBF0IJBmY0u3z60Lhk7oU7qShnPuEqM9DAPrT5a9VYjoNVAUDgXm2s7rKHzTE+og+tb4loAGxbAjcCJYj0x5sKJUSAlxXFiTO2QNI1toWCzFBmCwIkDaOWQW3bBJXkI17DEYXG0mfRT4UK+ojVB1aCBHRwU9T3jHjTfCcPoXTzJLP4s2Tn5elTTmPcWxhc+uPlFceyn/spHMop+AT+ldhMGuZwkezMkdxnVhImFZl/wD1+VWJcVN+hIetCFQdEUfBRW4rHB/5aSZIUAkbHT3Z9YmiRNIFDFKvwnO2Qh3iO4T1ge6fEfA06ywKEzAAkkAASScAAcyaom5SI2y5fQ6Q0Sv0gwH1GHMaucb7VvtK5cF57VorAVckTBOcGi8DxZe6jQQmQgIydUAuw3UQBA3pThhHEcTOSLh+HKjC25rOho1Z428HFm9ouayADBDCekVrS2QC0DEkkCJAiSQOuPDxrm9o8aiXVfVm2ZIjoCfXA29elOXu1OHZskljGGBIBbkBtE+eanirQYZu2AfcBflgxbHm5GT4KJxtzppLXNoJGwAhR5Df1x5Up/jNoidYiBk4ADZG+1aXtixMaxMxEiZ6b70SndhDHVHIAAdAAB8BWmWuaO3bGe+MGDyzE86tu3rMTrG8fPTn1xTKCGY4m97K+zAn+KkshiGIZVhczrJA2BwZpz93u5Fx4XUSLa7QYifLpSq9r2dUahIzy5mMHrIitv2xZG7geZA5x161Shhj01VKL2lbOQSR4CpVKDhZi+x9lePMWjB84H611rY7q/d/rUqVP5/QMo1mrqVAjSUt24ohTAnrzqVKSBfsyMXxy1D8qcNSpQhZVVUqUgXSdgfxLv8A9RfmFqVKldb/AKELwQy/mh9SGk/IVjtH/NbwRI9bmfjA+FSpRhsvTqGZhv8AMT76/JLhHzAPpTlXUrTu9/0RoVw+KEM8Y/i3T6wmfmfialSuP/b8O9GawHW4RQEAAAAZ4A2940dd6qpXTD+KDFc1drndoiWsA7G6ZHIwhIkc4OaqpTi/F7PoCuVYPeH3h+lYf/37ivJf+lalSrP0N5M4nalse0u4Hu9OusH5CqtWV1udInVMwNwIB84A+FSpXE6qwYcMkRoWMAjSIhdseFUeGT6i9fdG53NXUoEyeFT6i7z7o361P3RPqL490efTrmpUpIn7sm+hZ6wOs/nmp+6p9Rf5R5/nUqUEEVYwMDwqVKlR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028" name="AutoShape 4" descr="data:image/jpeg;base64,/9j/4AAQSkZJRgABAQAAAQABAAD/2wCEAAkGBxQTEhUUEhQWFhUWFBYYFBcVFxQYGBwYFhgWFhgYFxcYHCggGRolHBQXITEhJSkrLi4uFx8zODMsNygtLisBCgoKDg0OGxAQGywkHyQsLCwtLCwsLC0sLCwsLDQsLCw0LCwsLCwsLCwsNCwsNCwsLCwsLCwsLCwsLCwsLCwsLP/AABEIAMIBAwMBIgACEQEDEQH/xAAbAAACAwEBAQAAAAAAAAAAAAADBAABAgUGB//EAEgQAAIBAwIDBQQHBgUCAgsAAAECEQADIRIxBEFRBSJhcYETMpGhQlJicoKxwQYUI5LR4RUzQ6LwsvFE0wcWJDRTVHOTo8LS/8QAGAEBAQEBAQAAAAAAAAAAAAAAAQACAwT/xAArEQACAQIEBAYDAQEAAAAAAAAAAREhMQJBUXESobHwImGBkdHhMsHxQgP/2gAMAwEAAhEDEQA/APpNlw0kc2O/ME4P6+tZd4EHbV/YetLWu20uNpt2zoXAYsB4CQQAP5udF4tZBAkQeUT1mDzmu6hnnJwoNw6z7gJFtPukqWbzIOOm87B8N1ri8Bx3sywdWZSZm2NWktkyMHOTHWa6C9o2W2uAfeBX5sIqVqlDGTWTWVcH3WDfdIP5VRJG9aIuak1U1KCLmsXk1CK0TUpISXhmPdJOkcqeG0Vh2gSTAG5O1Sw4edBBjePz8qoIJNci8jIfZamFtzNoodJDTPstUSo6QdvKa65FD4iyHUqee3gRsaHhlEnAhwoFu4CBpRoVl6BiSD4wx/3GumywYNc4nUNzIOm4p3DHJB6hgZ6EGtXdbGCTp6YI25kCYicSYpfkhYTiuOghLMMxke0PuLG5E++R4UsLbT7NGOoEm4+5UH3jPO4xETyyfoxUu2gBMd4ZB8uQ5DkI2zT3BcL7NAN2Pecnmx3mqKk7EVAoCqIA2H/Nz41WmiMKmimAMVJrXs6ipVBAuJYeyu6sqbb6h4AE48cUqoAe0249omg9foDPk8+gon7RHRw10/ZifvED8q5V+6V4TgGndmnl7rY+VZxOBSoehIqitG7QvJbEkjrXn7nbeQQO7O9MoEjsRWTRTBUMKDSRdVNSpTBEqVKsCiAJNSr0VKoIa4awqAKigLtHWcZ60h2e4bUQZWFAJ5rpHhvEGnprj9n9pfu1prbWW9oqnvGdDQIlXAIAPQ7TFYbhyKQftK8qabjgYJHd3IjePSsjj7Dc4BH0sflNK9p2tfCayIIhwDBMRH5kV3SdiCdhVdjJxuK0QzAKdKypIDCcDUBOdMztRk7glrpAOzPpjz0yAQfDPnTj2VLBiqlhsYz8RmhJauIZt3MfVuKrf741fGa1GwyUnEsYAtXGJAIKI2g+IZgIHLMHwq2a9/8ACVJ29rdVT56QCaPZvFteruusHBwQQMQIx/XwoPsgWmJY/OOtUlQu+roFN02yCQAU14PiWosVi8odGtMSFuCJ6H6LDyND4C6XQ6vfQ6bnnybyIqBkvAhlcILmn6JMEHMMpJgHNIXAF9o9wFWfTGpX0rB095gYZszM7DlOO1btzVssVOpJnIW+bdt3W7IXOm4S5PWCe9B5QB8NjcP2oSqm5aZQQDjeDzg79YmfCmb3C223RZ5kAA/Lf1pS+TZUazqSYkFtQnqCdvX4Vl0GjNXbwa4CkxpKkkRqkgqIPJYOT9bHOmFXw2HgJzB8/wDvWbVoQSB4eu+SJA2qNgf8+VbSeYA71voYPPYeI38qyrXz9OfNUP5KKtLYuAxcZSDlV046e8pnz8Kz/h4+k9xvMp+iCsxNUuf0NC24XijEXVE9bVLhuKFxrWu0WVA0srgZIAyB4/I9M3d7DtH3WuoeqPH5Cp/hLhtS8VdDFQpYhSxUEkSeud96IxdsqFve45f/AA9u54o8fAOVJ9BS7dpccDjg2/lJ+dEfsi+f/HX/AOZh+RrC/s3xDHPG3SMbvc/KaUnmXhFO1eG7Q4pfZ+x9mkjVPdEdZJ28q6f7QdiXLvB2LdkS1iJ2EwCrQCeomuV2nb4zgYuHiCw1nu6iwjxBr0vZ3HXntrdYjvmQNu6YxJ2GKIkZPLL2RxJtG5xDabaY7xyfSp2P2cbuR7nKun/6TePIW1aHusdRjnGB+ddf9m7CLYXSQcCjCTNW00rp6UDTFOXUoTJXUwAioBRjbNS4p0mOlJA4HWiKkZOB15V5G5cusW0nIO1Hu/vV21LSLa+9GMdfGscQwdLif2osoxUIWAMapIn0ipSC/tO1oBLNu2La4UOJbxLHqTJ9alXEu2PAj09RT1yNiOoNVUNCMnN4YTbuW23RmG+YEnI8dJPqKY4e/wDw7ZO7Ks+cAEfGazdOm7OwdQfxIdJ+RWpwUAvbI9xtQH2bkn/qDfEVYaPl7f0WO6awokxWgcVln0qzdFMecGBSAgt3+JcY4Bb2a7e6kam+IAHk1R2LuLS47ge6Y5H3Fg+RaPFelZsqoCT7tsZwCDp7znxlif5hTnCWiqkv/mXGL3OeTss9AIHoKRkD+4aSwR9KOBEx3bg6YwGAyP6UPhZsyWIIMjJEmTLAnkJ2naTT7KCCDscH+3jXNuOSTac6SBLMAx1rsNPmdxy0ncbj8yOmrYBU4ORy+I5HwrTGa5vB8QyjvghNQALTIxvB5bA7dYGQekyUxkwKArgdtXWuOujKIZfn3QQWJHTauxxbFv4Vs/xN2+yvU+PQf2nziK6MRkMfokEGCZhuoO9ZxaGkjp2+0muuRYQ6BALPgRuTzPOB/wB6Lxly7b7xAuL9LSNJA8v1mOsbhrhLGhADuct50UGqG6thIm1jVF20e99E8iDurD0j05QIY4e6HXUBEGGB3Vun96U4u21pXe0QFOWUzCmI1L0G0zgAZkRGfYG2PaWmLE94gnuuDuPOSTq6nYCVJLTtv8jcfqqlm6HGpdtiDuD0Ycj+e4kVtxCkkhQNyTA+NbWpkyFoPGdr2+HE3GzyUb/2pNOJvcQwt8MulJh7zDpuEG5P9tqW4a8OGvXRotXWUt7JcPc1MygD23vSNTFgRIAxRxaGlhMDh24gnieN/hcMuVDyGboAu+fnyrXGftwgICcOTbAgE4x5DAoo7Hu8Rc9rxtzUR7tpcKvhHL8+tdfjuEtmybaqoweQohsm0avcHZ7Q4ZDEfUYbqeYPOuGn7NcRZJVOIQKOpg/DlSfYXHPw/DXylzOoAA7DMEjxq+wuw/bJ7W6zS+d6ypFwNngLg97jbY9aIvZTwWHG23ABMK2THTNHt/s3YG4J8zQ737N2OUqeordQlA+z+zuMe0Llu6rEk90mCI6mi/4Z2gcObaDrqH6Uq37Mrst1gOkkflW7f7KA/wCqx9TTBSgnZn7NtY4hbt26rDJKgyTiduddT9p+2Y4ZSo06yoM8gwJrw/bnBtZur+7s1x5BBWTBBkAGvY3V9sgW6u8a1z7wA8eR/OucVFs8inCIRJvKCeWauu1/6sWeTMByGoiPlUqhmeI9DVGtVFFaMifaNuUDH6DBvw+63pDE/hoFvuXFYn3joJJGzRpnlOpV+JrowNjscHyO9eev2FVbi3ydWBbbM90lSVMxqOmcxv5VO5pVPQEUnx3EaWVSVCwWdnYKAZGgSefdcx5U0hIQG4YIB1nESpIJ8iBPrSF1RcHfXVnUAeTMIA6GFIXPStRLgkXwaTpxEkHx0jvDHIyAfwmuiTJpLs7hAgwSQAUWY2mWIA2kgD8FOrRM1BmrgoF61qHRh7p6eHkedGJrJYKCzEBRuSQAPMmqJITUi4GXZhhxEEERE8jv6yDzrI4m8E0KATsHMkjkMZ1eflhude09pdLqIUKACRBaJzBzEGBOe75U0NsnaOQ2Gw8R41lLiVzQCxZFhCQSzkyXOxLGOu0nnNM8JYCqGbvXG7zMd5OfgNqzeQsuBM7GDuCCDjxzQL164DksPOPzjHKlKtEDqOMazSjX7kGI3AGAdyIGRJ36/wBalnjGiSEIzmGExPIMYmKa6FA1NI2FFpyn+m8m10DDJT5SPAfZJJm437A9dQ+cN+VCv3hcAXujKnfUZUhpAAmcc4rOJ7p5UZI2thgwZG0nlttvBBmRzg7ciOYjwOttd+6xCgmIAQAAknAxjlE+NMNBjn/cxufKhcaogKWIGJIBYwGEkASTE7eAMQDVjSieWQpiuu9xIKWybNgGGYe80cgRED7IjxJ2p7guz7VkRbXMQWO59a0ONsgBVu21AwFLhT8GINHVJEjI6jNKwwDbKLVcYPkfyqihrVkZrQHmrHCr+53JtArGp3BOovrA8oAb3a7nZYi1bjbQK5nZFsfud8GSSzmAcRpRgY6jSTT/AGY49guQAogkkDbGZ2xn1rOFyzTG2eslppa7xYAkAnxIMeYGCR56R0JoBQv75kfV5eoGB5xO+a3M2+ggMvHq3+WPaZjukBZ++cH8MxWbiO4PtXCJ9VTC/iY7nw59KXRjrLWR7SRBLE6BBxDfSiWETIFMpwQJDXT7RuQPuDwC7fGubbxW+vllRCtvtvh7LDStzSTBYICJAJ3J1Yg7iYmOlP2nBBjIYSTAYnJOPq+VD4tgzBIBVDkctRGcfZBA8yelZu8SimJAJnSAJJIE+g/rSpw3dCmQ6idzHgFqUmLoOda58VqU8QQdcGtLWa1QBmk+OYl9JghrZKyBhrbKDnoVb5U6AIkkADckwKTvEtdB0wihlXVuS2nUxHIAKABuZMxiqYjU0jFy2x+kSpIZlhYZgAJJ3AwJUbx0kVLkxjLE6En67Yk+Qknyo9x9IGN+UUO4SGDRJRi0fWkCRnAaJietThJ90IaVAAANgAB5Dr41VxwoljA9cx0AyfSln7RLe4hUdX0k+ioSOm59KGPrMSAN2J/U/lTM2KArcXjuqc7Fh5jblkHc8tqA1sE67jTpzLEQvjGy88qBWOEtvyWRGku7Qp0ltJS2ok4O8gE8zvTI4XILHWQZEgBQeqoMA+Jk+NHdbe3yUwCs3Tutt2BG+FBHgGYE+fiaKjL7wLaSYIIiM5B502KV4hO/4XI/mHdb4qw+Bp9Ski8KjqGuLqclpJMgcwADgYIq14UL7jOn3SsfAqRWeG4lQ2jUDqJAzsy7qR5D/bTTVXuAq/Ck49o3j3bHjvNvO/yrPsCiwGWACMpG/ippuqZQd9uc0QUiNwXNJYLbYAEwXuLiJMSpAovC2hGdyoOQAe8AYMYkTtV3ruIUY8eZ3BYdBgx6nlA9YUTIy2SebTnG5JzgVJ5zTe/fMQqrBiIyPCT58gP0pW9xGrLW7mg89MggwdQAGoesDMxtRGuh17rTBgHnqGdMbg7YNM8BxAH8NjpYGAG3x9H+n9qm26piJDirJx7QDG0n5xS921bLiBON2Tu7g912EnDbfYMePduCaWfhgeQ+Aqh+XsUiq8Bjus6j7LMvON0jr8q2LFwf6jRscufSZDZ8603Zls7p8GcfkaU4vgkS6iWSwu7tDMVCx9LVMDYn+9ZdKwvdlI8qBBC7SSSMEmADgY+kRtjSBQL1u2o1tC5Mbb89PTryAmTFMXRpHegggDJwSDOCfHpFJ3dJuK7rqAYFQcgCGHkxBIbqdPlTiXht9EDS4WM20J+2xNtPPV7z/hEeNMLwYP8AmHX9mItjySTP4i3hFOOZzvOxoa1vcJLrPE8R7NZVSznFtQJLN5dBufAGtAVzeK4X273OSoAqGJGsMGY4YEjBQiQcyOVTYF3QbFgF+9duOFgZ7zSSB1jOeZNdDs+x7MyYLGNZ8Pqj7I+eTzrl9mWWNwBnD2+HlbTAEAsQNRMnJHWTyz166nNYVUTOVxn7POHb2T6UmVEDAOY+dSvQrxFSunGZBAVniL62/e35KMsf6eZgUtf4wsItSoO7kZO2B9WZ8/I4pHh1GrTalzBJYgaQcbuPXz5TBrmbSAXOLDXSeKJS39AKWGM4nHOJOJ/M3ZSqA72rJIYwsAzAjbViMcmNP2+AWdVz+I/VhgfdXYee/wCVNlv7UpPYZFLPEqwMTg6WVgQynkGFRgRq0kEnMHbzofFr/GBG/sSH8i40T4jS59KZ6MOWD+nyqUgIoGkSuomdIkwPd1E+rKI2zOwMuJYggudTjY/RXwQcvPfy2oT8iJxnGI6n4EgjmD6iLxZ+kVPnKty9Pz2NRMbNSljxq8wfQg/MwK2nHWjs4AO2rAzsNXuyek1SgDrSfbPujkAd4mOUx5E08UIqNbDAg86YI8pYaCVaPaKdVvbJTvAAjeY+deoDAgMNiAR5HIrzvCdna7jjdrTqyGcwswAealYHpXW7MfRb0OfcJCZWSsnSCCcEDGJEAeVZ4ldixs9TtSd7iJYiQFGmJOTOx9DAAB3MnMCpduaj4CdsDmMdfP4RWWthoUDK8/qgjn4xsN/IZpdVX+kXHId6dswW3Ek/RWefwkkUxatQdRMueewA+qg+iPmefhu2kCBPiTknxJ/5HKtU5ywFuLt91nUAtAnxC/OQCY/7VzBwYZtRBMR3tWkEFI8ZYTO4GBXbmubfU2nUxNpjpxujNsPunl8OlDcbZimNcFxJdSre+m/QjYMP18fMUyq1z9RD6kgD1jptzBG4n8hRu1uNdh7O1pX6xk8+rRgeQnyobhwygS4/twIdCe8Tp1HZf6t0HiJxWOz+PW2rELqJOMktcc7Anc7/AD6nKIQW1Nll1Ed5y2ZnIUEbLOZGc8zXU7J7L9koZh34wCZ0AjYTz/qaZ70GiM8P2OWPtOIdmuNyVoCDkqxsB0GPPetrb03BafvBgxQmO8AJg/aGR6A0+KDxtguo0kB1OpCeo5HwO3wPKhYYtcJA8Mxtv7Jj3Wk2SYnqUxv1Hr1FOEVxuzuFW6rtcLNfDEMSINue6IXOrmJ2xyOa6HCcV3SLurUvNVY6xsCIEauoMddjUnGxNGuKuEABTDNIB6Ae83oNvEilzIUJbwx7qnOI3Y88Ln0GZNRWnVcfEiAJnSBMARz65yfCKJ2dblfaEQWHcHRJkfzYPkF6U37y+wsMWrQVQq7AQP6nxJz61qpUNIGtVXQ6lQA+HW5dVbl2FBURbQAYjm2SB5H4ZBcBxAwBsBgVpulZrKUGpM3CYxWlHWqoXEvAC82nz0iC35gfirRCYGpi31m1EGfdAKqDGcLJ6yxotnXoLLBEd0MASwXctiTMbgjbANYKk93YtC45bEn0AmnhjbAEAeAG1VbDIpbvDEZVj3Sd4Jjy1b1YtGJVbefrG4DgkHYHmDzNZe1pOkczrt9Aca08tiPOOVF4N5BjrqXyO49D/wBVBSCYOAR7PJBAKOCR494KfhJrFrSqwyuBEH2gknlJbcnAp+pNUFIktoqO7gctJKiPQ/rVqbu63G8CIOPxhvlRrnDpk6QPFZQ+pQgmhrwk5W7cX1Uj1xJHrRGi5wUmrVmCWJzHIAAxz/4OW1WwneCIMSuOo0z41jh7hg6skFlJGFOloJA8YmiNERPzx1xSrUIBdGYDQJy0bA4JAO5+PrtTStbQQrADyeTO5MiST1pS8wAzAjDMTgZxk+ewzmsIVmQzHyS6eUb6YPwozmSHbnFWwJNwfA/0qNxC/a9Vjx2Yg0hxNpWWIkSDpa28GNlaYJzPWgcLftiRzOkt3WChgqqQMfZBFM+fIoOoeKHJSfMqv6maF+9Fu6VXScMAGOByJbb+1LfvKg91Xb7tu4fnpqv3+CJtXFDGJKOMnbLKAPjWZWbfsMHRBwSIySW8DgxHMRFAf6Qhv4bCSRg6vq9aPZtghjqwVwR4HriN+VDuZCg5A8Tses/83rphdKAD7L4UlmvFcTpURmUJlj6kx4CedOOa551odatIHvLJk+WYJ8waza7VYlg/D3FILCfKcwcDaYkxXPD4VGIoHzWGWll7QB/0r3wtEZEjIuZ3qL2gpPuXB6W/0cmnjw6lDK4zgyWFy1i4BBHJwPonxwPgOildWbgZA4HvZAiTJjeaN+8YlZH2nEAeJEyY3iM9RQLIXSNMwghZ5gYk+O59aU034fXvvoAHj7JuaLYyrMNZ56BGB6Tjwp+9xSDr5Kv6TSV7iEEKTmJAgkxyIVQSPhWE0k90MTja3d+JLARzqlS3IwM3ePRSBpcySJ2AjqYP/CKxb4suAUCBTsWLn4QorJtuCCgYaT1QagRBkE45/GrscMVBCrpBMhS4YLiCFIUmPypnQKBNbfWtf/l//ipWdNzkLPq16f8AbA+VVTLKh1bgzWK5/Y/aHth7N2HtExImHjms74gk+NdHTFZAqufxQLMWVVYgOqhiQAEPebGffHKPcGac4q97NGfcjCjq5wg/mI9JpC3CpLbIuckEhR70RuTJj7XOqk13NI32Yr7vytiZH02LSB4BQB+KnqFwyMFGv327z/ebl6ABfw0WoAd9CRj3gZWeo5HwIJHrSKXxh02JO5AHKUyR3hMHpnqK6Vc9+HAdpn667bMZcfzy346Vfv0FD6sCARsQCOW/UcjV0DhG95fHUvk2WHo2r59KYoAyDNZvXNK933jheg6sfAfn61qRBO4HTJ8h41zUvlo16dWnUwGdMMYVukDTnYmTNJBLQgDBjAA5ny8ZM+E0S8CoBbTpkBomVnAYme8oJAOMDPKa3w9vIfw7nkclvMz8PMijuoIIYSCCCOoIgj4UXKRVXKsZnukFgQMQSGIjkFPynnTbTSA5assBofxIGkMR4rpb0puw0qOcYPpsfUfrT569cwCTU1nqaqqqIvUaS7cvlbBg5L2wPwutw/7UY+lOCkOJHtL6qPdtZb75Ex8IHkz9KMTjCKHeERltkmGGW3E7AAZ2yPnSC37t0nRoULh2YErr5ooHvETk7CavtNyxS0hhm5/VUTL+mfWBzprhygUJbEKggDy/M858azw/5yQyBJur7tu0xGxDEeulwBPrFLXLlzQymzcOoMCwa2SNeGIAbJyTk711KqlKLNlJzOzy6249leJPva3QmZmJYjH/ADFbe+wM3LTKNtR0sBMASVJgTzOBNPkZoPH3ItN9ru/zYPwEn0p8SVMXQpMhQJkEYI9aE6RIEyfzAxOMDx51u8YkmB1mgA6dOtSEYhdeo6gWwrFIwpMDeciRS8WpDfBMPZgjc+/117MD5beQFauziKWsmG6SdLeJ2UnxGB5E9BTdSoo0Ml1cVBUqIlSpUqA4ljhrd60hsA2r9kkSSAdUmBc2lSAIO48YNdrs3jjcOi4ui8MMp+lH0k6j8vhSvaCm3dN20ACwAuz7okiGMZz4cwOprFu37dQx99WIJE6ZGzCYIERnxrGGcvb9m3UY7UfXxCWVyLYLv5iFj/cB+M9KxxQDMlvkzgnyUFz8lj8QqcLZFhLlwtraJbrAkwPM86T7B448RcuXWtsmkBIb6zwzR4AIn8xqU559F9lkdpjVVYXpWbjqphmAPSc/AbetbYGhQ+KtSEPiw9CINYbigNhMb8z8Bj1J9KE11tWpmIK7ExAEcugPSPXlWb2JGHkd5RnBHmNx6iJroC17VJU90jeRjwNIgDP0us/HuxvWrfDBhK7H3pETnmBhtuc0u4g0wNKksoO+MkSJHgM525dYtbCvgiRjUdsCMHrJjHQitBUBO51GJzjku20dKNadVBE7kSTtjVE9IEDP1emarIgxNVUP57Hl6GpSZF+LUASSAGKq07ST3DkxvifIUGzxMMARpDnTBaSCIA1DlmB+IU3dt6lKwDIwD1BlfmBSI0kggQLozEkyRpPqD8KP6J0DUrFq5qUE78/vDDfMGtikAfEX/ZqXiTICjqxwB/zpSXCXbaq5ZoOttRO7Etgr9Y7tHIk4E1d9vat9hJUDcM5wzRzgd0ebA8qDe4EM9u2sqoDErJ7qyJbHPMetE1lZGhrs62Ze6whn7qg8kU7epHqFWmgoG1advhy8hWaEoUASoDUFR1ikDM0pe79wT7tr53CM/wAoMY5lhRuJvaFnmTC+Zkk+QALZ6UvYurpGk4kgbgyI96cgmZM5zVRuGJojXdCn3Lahm8WM6R4jE+kbNTN+2HBVshgQfI7+tY4W3C+LHUfWIHooUelFqwvPUjmgkjI7whXMwC4OlhG+d56A07w17WsnDAww8Rz8iCD60G+ulzgRcA9LiCR/MoI/D40WxbZWIZSAQPQ8p/v9Y1W9KehZDC1RFUDWiaQKqqupUEiF7j0FvU6e0Ls0gtpGSoA0jvEBc7U3w1k6SJickE5JJkyfHeufav2CdVu04PVkuEf7dQ/7U/w99WMEQd+YwOkgRuN654Ybmam2aIh9JImAD1BG1YtNo1QQNRk61Y5AiRpPSMHpReIvWydYty8btMSBvpFBvXpVGIJLQAqQJaGO7YUAKSSa3uRH4gmRqMc4GgR16/lSPE2QhDGYMSC0KMghiDlh5Gn7Vp+em2OQSXf/AO44AHkFo6WVHKect3jPXP6VPYpE7FzWAQpPXSIX+doBHlJpi1ZbmVG2Apc4yDrYj8hR9U1KnLuEgWYA6SC0FtRXeYmRiBvJ2x8aj7AIwENLAGT6zyis8VwgeTzMTkjIBUGRzgxz/rqzbZVIDCYhVAxicSTLE7SfhUJbCWJYLMjTG2OZAzS92AcysndlKg+TA6TzgE1VsaisZDJKnoDBHzWOtOWrupVb6yqfioOfjTsQl7QrsdJJ8WBPQrHzzRl4k/SWfG2dQ58t/gT5VL/CzBQ6GBxiV6ZWemMdaC6lQA6GB9JJcAfdjUPgfOi3lzRDlm4GyhB8iCfhuKTuKRrXIhycTtc1NG04K1lRryuhwIzuQRyMGfGpfuMAjYnUZnVgidyTkd7apNu3UoDcNeGsqTGvvLOO8MOs7TgGPOr426YKocndhyBxCn6x68qovmMLMHGV+H61hbikSCGAYhsbEe9jrFFfxQQS2oVIGFAx5ARttvgTPKtdnKSpun3rsEeCCdA8Jkt5tHKh8faDIyqY1YyM5im+H4pbgUDuuBBQ74+r1HlUomNFQmbqpqzWQopA0oqnNaBxWB44HM9BzNKIVvnv8u4mx21XcQfwKf56Bd4ZXIUDTOoGMSpgvPngeZFatN3dR3dmuEHcSALan8CimOFX3m8lHpDN8SwH4KHVbvku+Yh2NXGKpRWyaQFuKs60KzB3UyRDDIMjIz8ia5XBcGoHtFB1gkPqJJnYpczv0bpmuyaX4pCk3lAwIuZiV2H3s4jmCOgqFMr2twmSqn7UtMdWSJDeRgnaaJwfFB5kQRuM+G0gHmPiKsCNxtvA6f8ADQ7aabhkYKgqcZ1BWYmMiNKrn6pNVSGalXVVGRxXMiuXcue1uXGOzFlH3QAsjza3M9IpziGIUwYJwp6Ezn0En0pThUAUBZjAEjYACOfhv60Qm9qijV65btKNRAkkKDGZ2GenU0td4ndhAUFSDjBGxj6sEimez7SlvakA8rUgYT6w8WyfKOpng/tWPY3NVsEowGpBgQNwPD8poqzSg9Twri4gYcxkdDzFURXI7N4k2yLqnVw12NJ5o2xVxyIiJ54Ndy4JyK0ZAgVdQ1QqIuskdKupUQjGnA+gzBfIkXVA8g8elM8NtHQkDyPeHoNWn8NB4xoIxMiYxn2ckxO7Qwx9ms8FflhAGllJUznu6SFYfRPeuGPCj7+SHaqrNZpIDxHBpcMugLcmEhvRlIPzrAhkCHU2m7ptsTJYajuTvAC/zCjX2IEL7zYXw6t6D5kUqFmFAGnYSAcA+9mY2+AAquxTGVXI0EFSBHLlv40fiLyhBGYEHAgDzrnknQWQAhQTJJ1EDfSIgDeOvwNB4+5qtMw5IdJ80kY9QKzxSIyjZBVhqBnBE/AjoaC/Dhu6wmD9KcTt3t538aau2kuAakUjSpGIOwIgiCKynDFY0uYH0bnf+DYcfE0w81ISLrxbIdJl8gBWaX72BoaJaI2aTn3hFO2byuYBhuathvMcmHipIpC3Y9k2ttWNR1aiySZAxEpGo7j1orWg354z5MCDv5VZ+H2ZMeK0tx2VCfXMHwQd64f5cfipf21+3iVujox0sB4tH6N50Z1ZzqYAEqAFUyAAZgEgEknJMDYCjiyzCDDN3pMZPLkozHlCimbKwijnEnzbvH5t8qT4iy0gbTqAnaSpAk+Zp3iLyg8z9kAkjw6fOltcXoRoGsXGCka20zsIJJ8gM0G5fbYd3wEM/kdgvxHmdqTu2yYZdQIK6iGBbSDmWxC5JgRmlVsMGz2mzFkWLRQxLD3h+IyD5CK1Zsh2Bd2vEEFQTCAjY6ROojxPpVC9bvEKiJdiCxcKLame9kZbfaAPypi52ZYMBtb9DqKhfuBYioghmczO59YE/Oq4lh7MSO8HVbZ5hjLFcctOTPWlezrh/i22Oo2rmlGc50NBhjzj9aY4swtpo7hc6sZDgQCTzkR8KohgGqVoCqqAW7Wutq9kAcKCX1AKGYjunmTpEQPretBS97QaQIDu62yCCdAHebGxAnfM1niLz2lE27l24Wlxa0TrYSxOpgNIgLvypfhe1pPtF4PijKaFOmx7oJJMe15901nKNe+ZrI78Rtgch4DYUO9YV/fAPnSfDdps5IPD37cDd1twfAaXOab9t9lvhWpA4XG8B7Mi2Sw4dnnuwCCYkz1jAmuhwl08PdNhjqt/6TzODsCaz+0P8S2F9lefLf5aqd0dZYM6gjvT6eteP4FHtC5bNnigzQVbRakABuXtt+8IzgKu8ZzMGro+j3LcUI1x/wBk+Md7LF14glYUm7pIJBf3YuMQYKyMDAia6ft/sv8AD+9MmQtUaR4vtEpEWL9yZ9xbeIjfU43nl0NL/wCNN/8AJ8V/LY/82qSHuN9wkj3e8fuwQ/8AtLeoFBunRLAARnujBCHViT0DD1NE7P4w3Z1WbtsCBF0IJBmY0u3z60Lhk7oU7qShnPuEqM9DAPrT5a9VYjoNVAUDgXm2s7rKHzTE+og+tb4loAGxbAjcCJYj0x5sKJUSAlxXFiTO2QNI1toWCzFBmCwIkDaOWQW3bBJXkI17DEYXG0mfRT4UK+ojVB1aCBHRwU9T3jHjTfCcPoXTzJLP4s2Tn5elTTmPcWxhc+uPlFceyn/spHMop+AT+ldhMGuZwkezMkdxnVhImFZl/wD1+VWJcVN+hIetCFQdEUfBRW4rHB/5aSZIUAkbHT3Z9YmiRNIFDFKvwnO2Qh3iO4T1ge6fEfA06ywKEzAAkkAASScAAcyaom5SI2y5fQ6Q0Sv0gwH1GHMaucb7VvtK5cF57VorAVckTBOcGi8DxZe6jQQmQgIydUAuw3UQBA3pThhHEcTOSLh+HKjC25rOho1Z428HFm9ouayADBDCekVrS2QC0DEkkCJAiSQOuPDxrm9o8aiXVfVm2ZIjoCfXA29elOXu1OHZskljGGBIBbkBtE+eanirQYZu2AfcBflgxbHm5GT4KJxtzppLXNoJGwAhR5Df1x5Up/jNoidYiBk4ADZG+1aXtixMaxMxEiZ6b70SndhDHVHIAAdAAB8BWmWuaO3bGe+MGDyzE86tu3rMTrG8fPTn1xTKCGY4m97K+zAn+KkshiGIZVhczrJA2BwZpz93u5Fx4XUSLa7QYifLpSq9r2dUahIzy5mMHrIitv2xZG7geZA5x161Shhj01VKL2lbOQSR4CpVKDhZi+x9lePMWjB84H611rY7q/d/rUqVP5/QMo1mrqVAjSUt24ohTAnrzqVKSBfsyMXxy1D8qcNSpQhZVVUqUgXSdgfxLv8A9RfmFqVKldb/AKELwQy/mh9SGk/IVjtH/NbwRI9bmfjA+FSpRhsvTqGZhv8AMT76/JLhHzAPpTlXUrTu9/0RoVw+KEM8Y/i3T6wmfmfialSuP/b8O9GawHW4RQEAAAAZ4A2940dd6qpXTD+KDFc1drndoiWsA7G6ZHIwhIkc4OaqpTi/F7PoCuVYPeH3h+lYf/37ivJf+lalSrP0N5M4nalse0u4Hu9OusH5CqtWV1udInVMwNwIB84A+FSpXE6qwYcMkRoWMAjSIhdseFUeGT6i9fdG53NXUoEyeFT6i7z7o361P3RPqL490efTrmpUpIn7sm+hZ6wOs/nmp+6p9Rf5R5/nUqUEEVYwMDwqVKlR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439</Words>
  <Application>Microsoft Office PowerPoint</Application>
  <PresentationFormat>Ekran Gösterisi (4:3)</PresentationFormat>
  <Paragraphs>55</Paragraphs>
  <Slides>12</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12</vt:i4>
      </vt:variant>
    </vt:vector>
  </HeadingPairs>
  <TitlesOfParts>
    <vt:vector size="15" baseType="lpstr">
      <vt:lpstr>Arial</vt:lpstr>
      <vt:lpstr>Calibri</vt:lpstr>
      <vt:lpstr>Office Theme</vt:lpstr>
      <vt:lpstr>DESTEK DOKU </vt:lpstr>
      <vt:lpstr>PowerPoint Sunusu</vt:lpstr>
      <vt:lpstr>KOLLENKİMA </vt:lpstr>
      <vt:lpstr>Çeper kalınlaşması tipine göre üç tip kollenkima ayırt edilmektedir: 1. Angular kollenkima (Köşe kollenkiması):  Bu tipte ekstra çeper materyalinin depo edildiği kısım hücre köşeleridir.  Çeper kalınlaşmaları hücrelerin köşelerinde görülmektedir.</vt:lpstr>
      <vt:lpstr>2. Lamellar kollenkima (Plak ya da levha kollenkiması):  Bu tipte çeper kalınlaşmaları hücrelerin teğetsel çeperlerinde görülmekte ve lameller oluşturmaktadır. </vt:lpstr>
      <vt:lpstr>3. Lakunar kollenkima (Lakun kollenkiması):  Kalınlaşmalar hücrelerin interselüler alanlara bakan çeperlerinde görülür.  </vt:lpstr>
      <vt:lpstr>SKLERENKİMA </vt:lpstr>
      <vt:lpstr>PowerPoint Sunusu</vt:lpstr>
      <vt:lpstr>1. Sklereidler: </vt:lpstr>
      <vt:lpstr>Brakisklereid:  Taş hücreleri adını da alırlar.  Kısa ve izodiametrik hücrelerdir.  Gövdelerde korteks ve kabukta, floemde ve meyvaların etli kısımlarında bulunurlar. </vt:lpstr>
      <vt:lpstr>Lifler:  Uzun, sivri uçlu, ligninleşmiş sekonder çeperli hücrelerdir. Kalınlaşmış çeperler arasında geçitler küçük ve sayıca azdır.  Lümenler çok daralmış olup lifin merkezinde uzanan kanallar halindedir.  Bitki yapısının çeşitli organlarında yaygın olarak bulunurlar.  Gövde ve yapraklarda çevresel kökte ise merkezde yer alırlar.  </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çiğdem</dc:creator>
  <cp:lastModifiedBy>User</cp:lastModifiedBy>
  <cp:revision>19</cp:revision>
  <dcterms:created xsi:type="dcterms:W3CDTF">2010-10-25T08:13:08Z</dcterms:created>
  <dcterms:modified xsi:type="dcterms:W3CDTF">2020-10-07T13:20:22Z</dcterms:modified>
</cp:coreProperties>
</file>