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 id="266" r:id="rId6"/>
    <p:sldId id="267" r:id="rId7"/>
    <p:sldId id="269" r:id="rId8"/>
    <p:sldId id="268" r:id="rId9"/>
    <p:sldId id="271" r:id="rId10"/>
    <p:sldId id="270" r:id="rId11"/>
    <p:sldId id="272" r:id="rId12"/>
    <p:sldId id="256" r:id="rId13"/>
    <p:sldId id="273" r:id="rId14"/>
    <p:sldId id="257" r:id="rId15"/>
    <p:sldId id="274" r:id="rId16"/>
    <p:sldId id="258"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654D6159-79DE-4226-87C2-3B42DDB7EB97}" type="datetimeFigureOut">
              <a:rPr lang="tr-TR" smtClean="0"/>
              <a:pPr/>
              <a:t>28.09.2020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E5B6D-B006-4B12-A616-082A3C3EBD1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4D6159-79DE-4226-87C2-3B42DDB7EB97}" type="datetimeFigureOut">
              <a:rPr lang="tr-TR" smtClean="0"/>
              <a:pPr/>
              <a:t>28.09.2020</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E5B6D-B006-4B12-A616-082A3C3EBD1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2564904"/>
            <a:ext cx="8229600" cy="1143000"/>
          </a:xfrm>
        </p:spPr>
        <p:txBody>
          <a:bodyPr>
            <a:normAutofit fontScale="90000"/>
          </a:bodyPr>
          <a:lstStyle/>
          <a:p>
            <a:r>
              <a:rPr lang="tr-TR" b="1" dirty="0"/>
              <a:t>İLETİM DOKUSU</a:t>
            </a:r>
            <a:br>
              <a:rPr lang="tr-TR" b="1" dirty="0"/>
            </a:br>
            <a:endParaRPr lang="tr-TR" dirty="0"/>
          </a:p>
        </p:txBody>
      </p:sp>
    </p:spTree>
    <p:extLst>
      <p:ext uri="{BB962C8B-B14F-4D97-AF65-F5344CB8AC3E}">
        <p14:creationId xmlns:p14="http://schemas.microsoft.com/office/powerpoint/2010/main" val="2123231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484784"/>
            <a:ext cx="8229600" cy="4209331"/>
          </a:xfrm>
        </p:spPr>
        <p:txBody>
          <a:bodyPr>
            <a:normAutofit fontScale="70000" lnSpcReduction="20000"/>
          </a:bodyPr>
          <a:lstStyle/>
          <a:p>
            <a:r>
              <a:rPr lang="tr-TR" dirty="0" smtClean="0"/>
              <a:t>Bir </a:t>
            </a:r>
            <a:r>
              <a:rPr lang="tr-TR" dirty="0"/>
              <a:t>bitkide çeşitli organların işlevlerini devam ettirebilmeleri için, ortamdan alınan maddelerin ve sentezi yapılan bileşiklerin çeşitli organlara taşınıp iletilmesi gerekir. </a:t>
            </a:r>
            <a:endParaRPr lang="tr-TR" dirty="0" smtClean="0"/>
          </a:p>
          <a:p>
            <a:r>
              <a:rPr lang="tr-TR" dirty="0" smtClean="0"/>
              <a:t>İlkel </a:t>
            </a:r>
            <a:r>
              <a:rPr lang="tr-TR" dirty="0"/>
              <a:t>canlılarda her hücre buna gerek kalmadan gereksinimlerini sağlayabilir. Ancak yüksek yapılı bitkilerde, yani farklılaşma (organizasyon) ilerledikçe hücreler arasındaki iş bölümü de artar. </a:t>
            </a:r>
            <a:endParaRPr lang="tr-TR" dirty="0" smtClean="0"/>
          </a:p>
          <a:p>
            <a:r>
              <a:rPr lang="tr-TR" dirty="0" smtClean="0"/>
              <a:t>Madde </a:t>
            </a:r>
            <a:r>
              <a:rPr lang="tr-TR" dirty="0"/>
              <a:t>alışverişi hücreden hücreye difüzyon ve </a:t>
            </a:r>
            <a:r>
              <a:rPr lang="tr-TR" dirty="0" err="1"/>
              <a:t>osmoz</a:t>
            </a:r>
            <a:r>
              <a:rPr lang="tr-TR" dirty="0"/>
              <a:t> ile olmasına karşın, geniş ölçüde iletim için özel dokulara ihtiyaç vardır. </a:t>
            </a:r>
            <a:endParaRPr lang="tr-TR" dirty="0" smtClean="0"/>
          </a:p>
          <a:p>
            <a:r>
              <a:rPr lang="tr-TR" dirty="0" smtClean="0"/>
              <a:t>Böylece </a:t>
            </a:r>
            <a:r>
              <a:rPr lang="tr-TR" dirty="0"/>
              <a:t>bitkiyi oluşturan organların su, inorganik madde ve organik bileşik bakımından istekleri, bu maddeleri ileten özel dokularla sağlanır. </a:t>
            </a:r>
            <a:endParaRPr lang="tr-TR" dirty="0" smtClean="0"/>
          </a:p>
          <a:p>
            <a:r>
              <a:rPr lang="tr-TR" dirty="0" smtClean="0"/>
              <a:t>Bu </a:t>
            </a:r>
            <a:r>
              <a:rPr lang="tr-TR" dirty="0"/>
              <a:t>doku kök uçlarından yapraklara kadar farklı organlar arasında devamlılık içinde uzanır ve adeta bir sistem oluşturur.</a:t>
            </a:r>
          </a:p>
          <a:p>
            <a:endParaRPr lang="tr-TR" dirty="0"/>
          </a:p>
        </p:txBody>
      </p:sp>
    </p:spTree>
    <p:extLst>
      <p:ext uri="{BB962C8B-B14F-4D97-AF65-F5344CB8AC3E}">
        <p14:creationId xmlns:p14="http://schemas.microsoft.com/office/powerpoint/2010/main" val="3167500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İletim dokusu </a:t>
            </a:r>
            <a:r>
              <a:rPr lang="tr-TR" b="1" dirty="0" err="1"/>
              <a:t>ksilem</a:t>
            </a:r>
            <a:r>
              <a:rPr lang="tr-TR" dirty="0"/>
              <a:t> ve </a:t>
            </a:r>
            <a:r>
              <a:rPr lang="tr-TR" b="1" dirty="0" err="1"/>
              <a:t>floem</a:t>
            </a:r>
            <a:r>
              <a:rPr lang="tr-TR" dirty="0"/>
              <a:t> olmak üzere iki kısımdan oluşmaktadır. </a:t>
            </a:r>
            <a:endParaRPr lang="tr-TR" dirty="0" smtClean="0"/>
          </a:p>
          <a:p>
            <a:r>
              <a:rPr lang="tr-TR" dirty="0" err="1" smtClean="0"/>
              <a:t>Ksilem</a:t>
            </a:r>
            <a:r>
              <a:rPr lang="tr-TR" dirty="0" smtClean="0"/>
              <a:t> </a:t>
            </a:r>
            <a:r>
              <a:rPr lang="tr-TR" dirty="0"/>
              <a:t>ve </a:t>
            </a:r>
            <a:r>
              <a:rPr lang="tr-TR" dirty="0" err="1"/>
              <a:t>floem</a:t>
            </a:r>
            <a:r>
              <a:rPr lang="tr-TR" dirty="0"/>
              <a:t> tamamen farklı maddeleri, farklı yönlerde ilettikleri ve yapısal bakımdan da çok farklı oldukları halde, bu dokuları oluşturan borular (sütunlar) bir arada ilerler ve </a:t>
            </a:r>
            <a:r>
              <a:rPr lang="tr-TR" b="1" dirty="0"/>
              <a:t>iletim demeti</a:t>
            </a:r>
            <a:r>
              <a:rPr lang="tr-TR" dirty="0"/>
              <a:t> adı verilen birimi teşkil eder.</a:t>
            </a:r>
          </a:p>
        </p:txBody>
      </p:sp>
    </p:spTree>
    <p:extLst>
      <p:ext uri="{BB962C8B-B14F-4D97-AF65-F5344CB8AC3E}">
        <p14:creationId xmlns:p14="http://schemas.microsoft.com/office/powerpoint/2010/main" val="72571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24199" y="625252"/>
            <a:ext cx="8229600" cy="1143000"/>
          </a:xfrm>
        </p:spPr>
        <p:txBody>
          <a:bodyPr>
            <a:normAutofit fontScale="90000"/>
          </a:bodyPr>
          <a:lstStyle/>
          <a:p>
            <a:pPr lvl="0"/>
            <a:r>
              <a:rPr lang="tr-TR" b="1" dirty="0"/>
              <a:t>KSİLEM</a:t>
            </a:r>
            <a:r>
              <a:rPr lang="tr-TR" dirty="0"/>
              <a:t/>
            </a:r>
            <a:br>
              <a:rPr lang="tr-TR" dirty="0"/>
            </a:br>
            <a:endParaRPr lang="tr-TR" dirty="0"/>
          </a:p>
        </p:txBody>
      </p:sp>
      <p:sp>
        <p:nvSpPr>
          <p:cNvPr id="3" name="İçerik Yer Tutucusu 2"/>
          <p:cNvSpPr>
            <a:spLocks noGrp="1"/>
          </p:cNvSpPr>
          <p:nvPr>
            <p:ph idx="1"/>
          </p:nvPr>
        </p:nvSpPr>
        <p:spPr>
          <a:xfrm>
            <a:off x="457200" y="1196752"/>
            <a:ext cx="8229600" cy="4525963"/>
          </a:xfrm>
        </p:spPr>
        <p:txBody>
          <a:bodyPr>
            <a:normAutofit/>
          </a:bodyPr>
          <a:lstStyle/>
          <a:p>
            <a:r>
              <a:rPr lang="tr-TR" sz="2600" dirty="0"/>
              <a:t>S</a:t>
            </a:r>
            <a:r>
              <a:rPr lang="tr-TR" sz="2600" dirty="0" smtClean="0"/>
              <a:t>u </a:t>
            </a:r>
            <a:r>
              <a:rPr lang="tr-TR" sz="2600" dirty="0"/>
              <a:t>ve suda erimiş maddelerin iletimini gerçekleştiren ve çeşitli hücre tiplerinden oluşan karmaşık bir dokudur. </a:t>
            </a:r>
            <a:endParaRPr lang="tr-TR" sz="2600" dirty="0" smtClean="0"/>
          </a:p>
          <a:p>
            <a:r>
              <a:rPr lang="tr-TR" sz="2600" dirty="0" smtClean="0"/>
              <a:t>En </a:t>
            </a:r>
            <a:r>
              <a:rPr lang="tr-TR" sz="2600" dirty="0"/>
              <a:t>karakteristik bileşikleri </a:t>
            </a:r>
            <a:r>
              <a:rPr lang="tr-TR" sz="2600" dirty="0" err="1"/>
              <a:t>trakeal</a:t>
            </a:r>
            <a:r>
              <a:rPr lang="tr-TR" sz="2600" dirty="0"/>
              <a:t> elementler diğer bir deyişle </a:t>
            </a:r>
            <a:r>
              <a:rPr lang="tr-TR" sz="2600" b="1" dirty="0"/>
              <a:t>trake</a:t>
            </a:r>
            <a:r>
              <a:rPr lang="tr-TR" sz="2600" dirty="0"/>
              <a:t> ve </a:t>
            </a:r>
            <a:r>
              <a:rPr lang="tr-TR" sz="2600" b="1" dirty="0" err="1"/>
              <a:t>trakeid</a:t>
            </a:r>
            <a:r>
              <a:rPr lang="tr-TR" sz="2600" dirty="0" err="1"/>
              <a:t>lerdir</a:t>
            </a:r>
            <a:r>
              <a:rPr lang="tr-TR" sz="2600" dirty="0"/>
              <a:t>. </a:t>
            </a:r>
            <a:endParaRPr lang="tr-TR" sz="2600" dirty="0" smtClean="0"/>
          </a:p>
          <a:p>
            <a:r>
              <a:rPr lang="tr-TR" sz="2600" dirty="0" smtClean="0"/>
              <a:t>Bunlar </a:t>
            </a:r>
            <a:r>
              <a:rPr lang="tr-TR" sz="2600" dirty="0"/>
              <a:t>su iletimine ve bir dereceye kadar da destek işlevine sahiptir. </a:t>
            </a:r>
            <a:endParaRPr lang="tr-TR" sz="2600" dirty="0" smtClean="0"/>
          </a:p>
          <a:p>
            <a:r>
              <a:rPr lang="tr-TR" sz="2600" b="1" dirty="0" err="1" smtClean="0"/>
              <a:t>Ksilem</a:t>
            </a:r>
            <a:r>
              <a:rPr lang="tr-TR" sz="2600" b="1" dirty="0" smtClean="0"/>
              <a:t> </a:t>
            </a:r>
            <a:r>
              <a:rPr lang="tr-TR" sz="2600" b="1" dirty="0" err="1"/>
              <a:t>sklerenkiması</a:t>
            </a:r>
            <a:r>
              <a:rPr lang="tr-TR" sz="2600" b="1" dirty="0"/>
              <a:t> </a:t>
            </a:r>
            <a:r>
              <a:rPr lang="tr-TR" sz="2600" dirty="0"/>
              <a:t>(</a:t>
            </a:r>
            <a:r>
              <a:rPr lang="tr-TR" sz="2600" dirty="0" err="1"/>
              <a:t>ksilem</a:t>
            </a:r>
            <a:r>
              <a:rPr lang="tr-TR" sz="2600" dirty="0"/>
              <a:t> lifleri) bitki yapısının kuvvetlendiricisi olarak iş görmektedir. </a:t>
            </a:r>
            <a:endParaRPr lang="tr-TR" sz="2600" dirty="0" smtClean="0"/>
          </a:p>
          <a:p>
            <a:r>
              <a:rPr lang="tr-TR" sz="2600" b="1" dirty="0" err="1" smtClean="0"/>
              <a:t>Ksilem</a:t>
            </a:r>
            <a:r>
              <a:rPr lang="tr-TR" sz="2600" b="1" dirty="0" smtClean="0"/>
              <a:t> </a:t>
            </a:r>
            <a:r>
              <a:rPr lang="tr-TR" sz="2600" b="1" dirty="0"/>
              <a:t>parankiması</a:t>
            </a:r>
            <a:r>
              <a:rPr lang="tr-TR" sz="2600" dirty="0"/>
              <a:t> ise depo ve diğer işlevlerle yükümlüdür.</a:t>
            </a:r>
          </a:p>
          <a:p>
            <a:endParaRPr lang="tr-TR" dirty="0"/>
          </a:p>
        </p:txBody>
      </p:sp>
    </p:spTree>
    <p:extLst>
      <p:ext uri="{BB962C8B-B14F-4D97-AF65-F5344CB8AC3E}">
        <p14:creationId xmlns:p14="http://schemas.microsoft.com/office/powerpoint/2010/main" val="1665984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half" idx="2"/>
          </p:nvPr>
        </p:nvSpPr>
        <p:spPr>
          <a:xfrm>
            <a:off x="467544" y="788221"/>
            <a:ext cx="7992888" cy="5361459"/>
          </a:xfrm>
        </p:spPr>
        <p:txBody>
          <a:bodyPr>
            <a:normAutofit/>
          </a:bodyPr>
          <a:lstStyle/>
          <a:p>
            <a:pPr marL="342900" lvl="0" indent="-342900">
              <a:buFont typeface="Arial" panose="020B0604020202020204" pitchFamily="34" charset="0"/>
              <a:buChar char="•"/>
            </a:pPr>
            <a:r>
              <a:rPr lang="tr-TR" sz="2000" b="1" dirty="0" err="1"/>
              <a:t>Trakeidler</a:t>
            </a:r>
            <a:r>
              <a:rPr lang="tr-TR" sz="2000" b="1" dirty="0"/>
              <a:t>,</a:t>
            </a:r>
            <a:r>
              <a:rPr lang="tr-TR" sz="2000" dirty="0"/>
              <a:t> sivri uçlu, çapları dar, kapalı, tek hücrelerdir. Cansız ve çok uzundurlar.</a:t>
            </a:r>
          </a:p>
          <a:p>
            <a:pPr marL="342900" lvl="0" indent="-342900">
              <a:buFont typeface="Arial" panose="020B0604020202020204" pitchFamily="34" charset="0"/>
              <a:buChar char="•"/>
            </a:pPr>
            <a:r>
              <a:rPr lang="tr-TR" sz="2000" b="1" dirty="0"/>
              <a:t>Trakeler,</a:t>
            </a:r>
            <a:r>
              <a:rPr lang="tr-TR" sz="2000" dirty="0"/>
              <a:t> üst üste gelmiş, aradaki bölme zarları erimiş birçok hücreden gelişen, geniş ve açık borulardır. </a:t>
            </a:r>
            <a:endParaRPr lang="tr-TR" sz="2000" dirty="0" smtClean="0"/>
          </a:p>
          <a:p>
            <a:pPr marL="342900" lvl="0" indent="-342900">
              <a:buFont typeface="Arial" panose="020B0604020202020204" pitchFamily="34" charset="0"/>
              <a:buChar char="•"/>
            </a:pPr>
            <a:r>
              <a:rPr lang="tr-TR" sz="2000" dirty="0" smtClean="0"/>
              <a:t>Bu </a:t>
            </a:r>
            <a:r>
              <a:rPr lang="tr-TR" sz="2000" dirty="0"/>
              <a:t>tip hücreler ölüdür ve kalın </a:t>
            </a:r>
            <a:r>
              <a:rPr lang="tr-TR" sz="2000" dirty="0" err="1"/>
              <a:t>ligninleşmiş</a:t>
            </a:r>
            <a:r>
              <a:rPr lang="tr-TR" sz="2000" dirty="0"/>
              <a:t> çeperlidir. </a:t>
            </a:r>
            <a:endParaRPr lang="tr-TR" sz="2000" dirty="0" smtClean="0"/>
          </a:p>
          <a:p>
            <a:pPr marL="342900" lvl="0" indent="-342900">
              <a:buFont typeface="Arial" panose="020B0604020202020204" pitchFamily="34" charset="0"/>
              <a:buChar char="•"/>
            </a:pPr>
            <a:r>
              <a:rPr lang="tr-TR" sz="2000" dirty="0" smtClean="0"/>
              <a:t>Çapları </a:t>
            </a:r>
            <a:r>
              <a:rPr lang="tr-TR" sz="2000" dirty="0"/>
              <a:t>daha geniş olduğu için su iletimine daha uygun yapılardır. </a:t>
            </a:r>
            <a:endParaRPr lang="tr-TR" sz="2000" dirty="0" smtClean="0"/>
          </a:p>
          <a:p>
            <a:pPr marL="342900" lvl="0" indent="-342900">
              <a:buFont typeface="Arial" panose="020B0604020202020204" pitchFamily="34" charset="0"/>
              <a:buChar char="•"/>
            </a:pPr>
            <a:r>
              <a:rPr lang="tr-TR" sz="2000" dirty="0" err="1" smtClean="0"/>
              <a:t>Trakeidlere</a:t>
            </a:r>
            <a:r>
              <a:rPr lang="tr-TR" sz="2000" dirty="0" smtClean="0"/>
              <a:t> </a:t>
            </a:r>
            <a:r>
              <a:rPr lang="tr-TR" sz="2000" dirty="0"/>
              <a:t>oranla daha gelişmiş bir yapı gösterir ve </a:t>
            </a:r>
            <a:r>
              <a:rPr lang="tr-TR" sz="2000" dirty="0" err="1"/>
              <a:t>filogeni</a:t>
            </a:r>
            <a:r>
              <a:rPr lang="tr-TR" sz="2000" dirty="0"/>
              <a:t> yönünden de </a:t>
            </a:r>
            <a:r>
              <a:rPr lang="tr-TR" sz="2000" dirty="0" err="1"/>
              <a:t>trakeidlerden</a:t>
            </a:r>
            <a:r>
              <a:rPr lang="tr-TR" sz="2000" dirty="0"/>
              <a:t> daha gelişmiş olarak kabul edilmektedir. </a:t>
            </a:r>
            <a:endParaRPr lang="tr-TR" sz="2000" dirty="0" smtClean="0"/>
          </a:p>
          <a:p>
            <a:pPr marL="342900" lvl="0" indent="-342900">
              <a:buFont typeface="Arial" panose="020B0604020202020204" pitchFamily="34" charset="0"/>
              <a:buChar char="•"/>
            </a:pPr>
            <a:r>
              <a:rPr lang="tr-TR" sz="2000" dirty="0" smtClean="0"/>
              <a:t>Aşağı </a:t>
            </a:r>
            <a:r>
              <a:rPr lang="tr-TR" sz="2000" dirty="0" err="1"/>
              <a:t>vaskuler</a:t>
            </a:r>
            <a:r>
              <a:rPr lang="tr-TR" sz="2000" dirty="0"/>
              <a:t> bitkilerde ve </a:t>
            </a:r>
            <a:r>
              <a:rPr lang="tr-TR" sz="2000" dirty="0" err="1"/>
              <a:t>Gymnospermlerde</a:t>
            </a:r>
            <a:r>
              <a:rPr lang="tr-TR" sz="2000" dirty="0"/>
              <a:t> yalnızca </a:t>
            </a:r>
            <a:r>
              <a:rPr lang="tr-TR" sz="2000" dirty="0" err="1"/>
              <a:t>trakeidler</a:t>
            </a:r>
            <a:r>
              <a:rPr lang="tr-TR" sz="2000" dirty="0"/>
              <a:t> bulunmaktadır</a:t>
            </a:r>
            <a:r>
              <a:rPr lang="tr-TR" sz="2000" dirty="0" smtClean="0"/>
              <a:t>.</a:t>
            </a:r>
          </a:p>
          <a:p>
            <a:pPr marL="342900" lvl="0" indent="-342900">
              <a:buFont typeface="Arial" panose="020B0604020202020204" pitchFamily="34" charset="0"/>
              <a:buChar char="•"/>
            </a:pPr>
            <a:r>
              <a:rPr lang="tr-TR" sz="2000" dirty="0" err="1"/>
              <a:t>Ksilem</a:t>
            </a:r>
            <a:r>
              <a:rPr lang="tr-TR" sz="2000" dirty="0"/>
              <a:t> dokusu oldukça farklı tipte </a:t>
            </a:r>
            <a:r>
              <a:rPr lang="tr-TR" sz="2000" b="1" dirty="0"/>
              <a:t>lifler</a:t>
            </a:r>
            <a:r>
              <a:rPr lang="tr-TR" sz="2000" dirty="0"/>
              <a:t> içermektedir. Liflerin yapısı </a:t>
            </a:r>
            <a:r>
              <a:rPr lang="tr-TR" sz="2000" dirty="0" err="1"/>
              <a:t>trakeidlere</a:t>
            </a:r>
            <a:r>
              <a:rPr lang="tr-TR" sz="2000" dirty="0"/>
              <a:t> benzemektedir.</a:t>
            </a:r>
          </a:p>
          <a:p>
            <a:pPr marL="342900" lvl="0" indent="-342900">
              <a:buFont typeface="Arial" panose="020B0604020202020204" pitchFamily="34" charset="0"/>
              <a:buChar char="•"/>
            </a:pPr>
            <a:r>
              <a:rPr lang="tr-TR" sz="2000" dirty="0" err="1"/>
              <a:t>Ksilemin</a:t>
            </a:r>
            <a:r>
              <a:rPr lang="tr-TR" sz="2000" dirty="0"/>
              <a:t> canlı </a:t>
            </a:r>
            <a:r>
              <a:rPr lang="tr-TR" sz="2000" b="1" dirty="0"/>
              <a:t>parankima</a:t>
            </a:r>
            <a:r>
              <a:rPr lang="tr-TR" sz="2000" dirty="0"/>
              <a:t> hücreleri sitoplazmaca zengin ve bol </a:t>
            </a:r>
            <a:r>
              <a:rPr lang="tr-TR" sz="2000" dirty="0" err="1"/>
              <a:t>plazmodezmalıdır</a:t>
            </a:r>
            <a:r>
              <a:rPr lang="tr-TR" sz="2000" dirty="0"/>
              <a:t> (</a:t>
            </a:r>
            <a:r>
              <a:rPr lang="tr-TR" sz="2000" dirty="0" err="1"/>
              <a:t>simplastik</a:t>
            </a:r>
            <a:r>
              <a:rPr lang="tr-TR" sz="2000" dirty="0"/>
              <a:t> iletim). Kısa mesafe iletiminde etkilidir</a:t>
            </a:r>
            <a:r>
              <a:rPr lang="tr-TR" sz="2000" dirty="0" smtClean="0"/>
              <a:t>.</a:t>
            </a:r>
            <a:endParaRPr lang="tr-TR" sz="2000" dirty="0"/>
          </a:p>
          <a:p>
            <a:endParaRPr lang="tr-TR" sz="2000" dirty="0"/>
          </a:p>
        </p:txBody>
      </p:sp>
    </p:spTree>
    <p:extLst>
      <p:ext uri="{BB962C8B-B14F-4D97-AF65-F5344CB8AC3E}">
        <p14:creationId xmlns:p14="http://schemas.microsoft.com/office/powerpoint/2010/main" val="4062885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2352" y="620688"/>
            <a:ext cx="8229600" cy="1143000"/>
          </a:xfrm>
        </p:spPr>
        <p:txBody>
          <a:bodyPr>
            <a:normAutofit fontScale="90000"/>
          </a:bodyPr>
          <a:lstStyle/>
          <a:p>
            <a:pPr lvl="0"/>
            <a:r>
              <a:rPr lang="tr-TR" b="1" dirty="0"/>
              <a:t>FLOEM</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err="1"/>
              <a:t>V</a:t>
            </a:r>
            <a:r>
              <a:rPr lang="tr-TR" dirty="0" err="1" smtClean="0"/>
              <a:t>askuler</a:t>
            </a:r>
            <a:r>
              <a:rPr lang="tr-TR" dirty="0" smtClean="0"/>
              <a:t> </a:t>
            </a:r>
            <a:r>
              <a:rPr lang="tr-TR" dirty="0"/>
              <a:t>bitkilerin besin ileten asal dokusudur. </a:t>
            </a:r>
            <a:endParaRPr lang="tr-TR" dirty="0" smtClean="0"/>
          </a:p>
          <a:p>
            <a:r>
              <a:rPr lang="tr-TR" dirty="0" smtClean="0"/>
              <a:t>Canlı</a:t>
            </a:r>
            <a:r>
              <a:rPr lang="tr-TR" dirty="0"/>
              <a:t>, ince çeperli hücrelerden meydana gelen </a:t>
            </a:r>
            <a:r>
              <a:rPr lang="tr-TR" dirty="0" err="1"/>
              <a:t>floemin</a:t>
            </a:r>
            <a:r>
              <a:rPr lang="tr-TR" dirty="0"/>
              <a:t> esas bileşenleri </a:t>
            </a:r>
            <a:r>
              <a:rPr lang="tr-TR" b="1" dirty="0"/>
              <a:t>kalburlu elementler </a:t>
            </a:r>
            <a:r>
              <a:rPr lang="tr-TR" dirty="0"/>
              <a:t>(kalburlu hücre ve kalburlu borular), </a:t>
            </a:r>
            <a:r>
              <a:rPr lang="tr-TR" b="1" dirty="0"/>
              <a:t>arkadaş hücreleri</a:t>
            </a:r>
            <a:r>
              <a:rPr lang="tr-TR" dirty="0"/>
              <a:t> (</a:t>
            </a:r>
            <a:r>
              <a:rPr lang="tr-TR" dirty="0" err="1"/>
              <a:t>koniferlerde</a:t>
            </a:r>
            <a:r>
              <a:rPr lang="tr-TR" dirty="0"/>
              <a:t> </a:t>
            </a:r>
            <a:r>
              <a:rPr lang="tr-TR" dirty="0" err="1"/>
              <a:t>albuminli</a:t>
            </a:r>
            <a:r>
              <a:rPr lang="tr-TR" dirty="0"/>
              <a:t> hücreler), </a:t>
            </a:r>
            <a:r>
              <a:rPr lang="tr-TR" b="1" dirty="0"/>
              <a:t>parankima</a:t>
            </a:r>
            <a:r>
              <a:rPr lang="tr-TR" dirty="0"/>
              <a:t>, lif ve </a:t>
            </a:r>
            <a:r>
              <a:rPr lang="tr-TR" dirty="0" err="1"/>
              <a:t>sklereidlerdir</a:t>
            </a:r>
            <a:r>
              <a:rPr lang="tr-TR" dirty="0"/>
              <a:t> (</a:t>
            </a:r>
            <a:r>
              <a:rPr lang="tr-TR" b="1" dirty="0" err="1"/>
              <a:t>floem</a:t>
            </a:r>
            <a:r>
              <a:rPr lang="tr-TR" b="1" dirty="0"/>
              <a:t> </a:t>
            </a:r>
            <a:r>
              <a:rPr lang="tr-TR" b="1" dirty="0" err="1"/>
              <a:t>sklerenkiması</a:t>
            </a:r>
            <a:r>
              <a:rPr lang="tr-TR" dirty="0"/>
              <a:t>).</a:t>
            </a:r>
          </a:p>
          <a:p>
            <a:endParaRPr lang="tr-TR" dirty="0"/>
          </a:p>
        </p:txBody>
      </p:sp>
    </p:spTree>
    <p:extLst>
      <p:ext uri="{BB962C8B-B14F-4D97-AF65-F5344CB8AC3E}">
        <p14:creationId xmlns:p14="http://schemas.microsoft.com/office/powerpoint/2010/main" val="311958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half" idx="2"/>
          </p:nvPr>
        </p:nvSpPr>
        <p:spPr>
          <a:xfrm>
            <a:off x="827584" y="1556792"/>
            <a:ext cx="7632847" cy="4569372"/>
          </a:xfrm>
        </p:spPr>
        <p:txBody>
          <a:bodyPr>
            <a:normAutofit/>
          </a:bodyPr>
          <a:lstStyle/>
          <a:p>
            <a:pPr marL="285750" lvl="0" indent="-285750">
              <a:buFont typeface="Arial" panose="020B0604020202020204" pitchFamily="34" charset="0"/>
              <a:buChar char="•"/>
            </a:pPr>
            <a:r>
              <a:rPr lang="tr-TR" sz="2400" dirty="0"/>
              <a:t>En ilkel şekilde </a:t>
            </a:r>
            <a:r>
              <a:rPr lang="tr-TR" sz="2400" b="1" dirty="0"/>
              <a:t>kalburlu elementler</a:t>
            </a:r>
            <a:r>
              <a:rPr lang="tr-TR" sz="2400" dirty="0"/>
              <a:t> parankima hücreleri olarak kabul edilmektedir ve bunlar işlevlerine uygun olarak şekil değiştirip </a:t>
            </a:r>
            <a:r>
              <a:rPr lang="tr-TR" sz="2400" dirty="0" err="1"/>
              <a:t>nukleus</a:t>
            </a:r>
            <a:r>
              <a:rPr lang="tr-TR" sz="2400" dirty="0"/>
              <a:t> kaybına uğramaktadır.</a:t>
            </a:r>
          </a:p>
          <a:p>
            <a:pPr marL="285750" lvl="0" indent="-285750">
              <a:buFont typeface="Arial" panose="020B0604020202020204" pitchFamily="34" charset="0"/>
              <a:buChar char="•"/>
            </a:pPr>
            <a:r>
              <a:rPr lang="tr-TR" sz="2400" dirty="0"/>
              <a:t>Kalburlu elementlerin en önemli özelliği çeperlerdeki kalburlu alanların varlığı ve sitoplazmadan </a:t>
            </a:r>
            <a:r>
              <a:rPr lang="tr-TR" sz="2400" dirty="0" err="1"/>
              <a:t>nukleusun</a:t>
            </a:r>
            <a:r>
              <a:rPr lang="tr-TR" sz="2400" dirty="0"/>
              <a:t> kaybolmasıdır. </a:t>
            </a:r>
          </a:p>
          <a:p>
            <a:pPr marL="285750" lvl="0" indent="-285750">
              <a:buFont typeface="Arial" panose="020B0604020202020204" pitchFamily="34" charset="0"/>
              <a:buChar char="•"/>
            </a:pPr>
            <a:r>
              <a:rPr lang="tr-TR" sz="2400" dirty="0"/>
              <a:t>Kalburlu öğeler, az özelleşmiş </a:t>
            </a:r>
            <a:r>
              <a:rPr lang="tr-TR" sz="2400" b="1" dirty="0"/>
              <a:t>kalburlu hücreler</a:t>
            </a:r>
            <a:r>
              <a:rPr lang="tr-TR" sz="2400" dirty="0"/>
              <a:t> ve çok özelleşmiş </a:t>
            </a:r>
            <a:r>
              <a:rPr lang="tr-TR" sz="2400" b="1" dirty="0"/>
              <a:t>kalburlu borular</a:t>
            </a:r>
            <a:r>
              <a:rPr lang="tr-TR" sz="2400" dirty="0"/>
              <a:t> halinde ikiye ayrılmaktadır. </a:t>
            </a:r>
          </a:p>
          <a:p>
            <a:endParaRPr lang="tr-TR" sz="1800" dirty="0"/>
          </a:p>
        </p:txBody>
      </p:sp>
    </p:spTree>
    <p:extLst>
      <p:ext uri="{BB962C8B-B14F-4D97-AF65-F5344CB8AC3E}">
        <p14:creationId xmlns:p14="http://schemas.microsoft.com/office/powerpoint/2010/main" val="3008322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half" idx="2"/>
          </p:nvPr>
        </p:nvSpPr>
        <p:spPr>
          <a:xfrm>
            <a:off x="539552" y="836712"/>
            <a:ext cx="7992888" cy="5616624"/>
          </a:xfrm>
        </p:spPr>
        <p:txBody>
          <a:bodyPr>
            <a:normAutofit/>
          </a:bodyPr>
          <a:lstStyle/>
          <a:p>
            <a:pPr marL="285750" lvl="0" indent="-285750">
              <a:buFont typeface="Arial" panose="020B0604020202020204" pitchFamily="34" charset="0"/>
              <a:buChar char="•"/>
            </a:pPr>
            <a:r>
              <a:rPr lang="tr-TR" sz="2000" dirty="0" smtClean="0"/>
              <a:t>Daha </a:t>
            </a:r>
            <a:r>
              <a:rPr lang="tr-TR" sz="2000" dirty="0"/>
              <a:t>çok </a:t>
            </a:r>
            <a:r>
              <a:rPr lang="tr-TR" sz="2000" dirty="0" err="1"/>
              <a:t>Gymnospermlerde</a:t>
            </a:r>
            <a:r>
              <a:rPr lang="tr-TR" sz="2000" dirty="0"/>
              <a:t> rastlanan kalburlu hücreler uzun, ince çeperli, canlı hücrelerdir ve hücreler sivri uçlarla sonlanır. </a:t>
            </a:r>
            <a:endParaRPr lang="tr-TR" sz="2000" dirty="0" smtClean="0"/>
          </a:p>
          <a:p>
            <a:pPr marL="285750" lvl="0" indent="-285750">
              <a:buFont typeface="Arial" panose="020B0604020202020204" pitchFamily="34" charset="0"/>
              <a:buChar char="•"/>
            </a:pPr>
            <a:r>
              <a:rPr lang="tr-TR" sz="2000" dirty="0" smtClean="0"/>
              <a:t>Kalburlu </a:t>
            </a:r>
            <a:r>
              <a:rPr lang="tr-TR" sz="2000" dirty="0"/>
              <a:t>hücreler tek tek hücreler halinde olduğu halde kalburlu borular, aradaki bölme çeperleri erimiş, üst üste gelmiş hücrelerden oluşan canlı hücrelerdir ve çeper </a:t>
            </a:r>
            <a:r>
              <a:rPr lang="tr-TR" sz="2000" dirty="0" err="1"/>
              <a:t>ligninleşmemiştir</a:t>
            </a:r>
            <a:r>
              <a:rPr lang="tr-TR" sz="2000" dirty="0"/>
              <a:t>. </a:t>
            </a:r>
            <a:endParaRPr lang="tr-TR" sz="2000" dirty="0" smtClean="0"/>
          </a:p>
          <a:p>
            <a:pPr marL="285750" lvl="0" indent="-285750">
              <a:buFont typeface="Arial" panose="020B0604020202020204" pitchFamily="34" charset="0"/>
              <a:buChar char="•"/>
            </a:pPr>
            <a:r>
              <a:rPr lang="tr-TR" sz="2000" dirty="0" smtClean="0"/>
              <a:t>Enine </a:t>
            </a:r>
            <a:r>
              <a:rPr lang="tr-TR" sz="2000" dirty="0"/>
              <a:t>çeperler ince deliklerle kalbur şeklini almıştır (kalburlu plak).</a:t>
            </a:r>
          </a:p>
          <a:p>
            <a:pPr marL="285750" lvl="0" indent="-285750">
              <a:buFont typeface="Arial" panose="020B0604020202020204" pitchFamily="34" charset="0"/>
              <a:buChar char="•"/>
            </a:pPr>
            <a:r>
              <a:rPr lang="tr-TR" sz="2000" dirty="0" err="1"/>
              <a:t>Angiospermlerde</a:t>
            </a:r>
            <a:r>
              <a:rPr lang="tr-TR" sz="2000" dirty="0"/>
              <a:t> kalburlu elementler, </a:t>
            </a:r>
            <a:r>
              <a:rPr lang="tr-TR" sz="2000" b="1" dirty="0"/>
              <a:t>arkadaş hücreleri</a:t>
            </a:r>
            <a:r>
              <a:rPr lang="tr-TR" sz="2000" dirty="0"/>
              <a:t> denilen özelleşmiş parankima hücreleri ile ilişkilidir, diğer bitki gruplarında ise </a:t>
            </a:r>
            <a:r>
              <a:rPr lang="tr-TR" sz="2000" b="1" dirty="0" err="1"/>
              <a:t>albuminli</a:t>
            </a:r>
            <a:r>
              <a:rPr lang="tr-TR" sz="2000" b="1" dirty="0"/>
              <a:t> hücreler</a:t>
            </a:r>
            <a:r>
              <a:rPr lang="tr-TR" sz="2000" dirty="0"/>
              <a:t> söz konusudur. </a:t>
            </a:r>
            <a:endParaRPr lang="tr-TR" sz="2000" dirty="0" smtClean="0"/>
          </a:p>
          <a:p>
            <a:pPr marL="285750" lvl="0" indent="-285750">
              <a:buFont typeface="Arial" panose="020B0604020202020204" pitchFamily="34" charset="0"/>
              <a:buChar char="•"/>
            </a:pPr>
            <a:r>
              <a:rPr lang="tr-TR" sz="2000" dirty="0" smtClean="0"/>
              <a:t>Arkadaş </a:t>
            </a:r>
            <a:r>
              <a:rPr lang="tr-TR" sz="2000" dirty="0"/>
              <a:t>hücreleri yaşamları boyunca </a:t>
            </a:r>
            <a:r>
              <a:rPr lang="tr-TR" sz="2000" dirty="0" err="1"/>
              <a:t>nukleuslarını</a:t>
            </a:r>
            <a:r>
              <a:rPr lang="tr-TR" sz="2000" dirty="0"/>
              <a:t> korur. </a:t>
            </a:r>
            <a:endParaRPr lang="tr-TR" sz="2000" dirty="0" smtClean="0"/>
          </a:p>
          <a:p>
            <a:pPr marL="285750" lvl="0" indent="-285750">
              <a:buFont typeface="Arial" panose="020B0604020202020204" pitchFamily="34" charset="0"/>
              <a:buChar char="•"/>
            </a:pPr>
            <a:r>
              <a:rPr lang="tr-TR" sz="2000" dirty="0" smtClean="0"/>
              <a:t>Kalburlu </a:t>
            </a:r>
            <a:r>
              <a:rPr lang="tr-TR" sz="2000" dirty="0"/>
              <a:t>elementin işlevinin durması, ilgili arkadaş hücresinin ölümü ile yakından ilgilidir. </a:t>
            </a:r>
          </a:p>
          <a:p>
            <a:pPr marL="285750" lvl="0" indent="-285750">
              <a:buFont typeface="Arial" panose="020B0604020202020204" pitchFamily="34" charset="0"/>
              <a:buChar char="•"/>
            </a:pPr>
            <a:r>
              <a:rPr lang="tr-TR" sz="2000" dirty="0" err="1"/>
              <a:t>Floem</a:t>
            </a:r>
            <a:r>
              <a:rPr lang="tr-TR" sz="2000" dirty="0"/>
              <a:t> yapısındaki </a:t>
            </a:r>
            <a:r>
              <a:rPr lang="tr-TR" sz="2000" b="1" dirty="0"/>
              <a:t>lifler</a:t>
            </a:r>
            <a:r>
              <a:rPr lang="tr-TR" sz="2000" dirty="0"/>
              <a:t> ve </a:t>
            </a:r>
            <a:r>
              <a:rPr lang="tr-TR" sz="2000" b="1" dirty="0"/>
              <a:t>parankima hücreleri</a:t>
            </a:r>
            <a:r>
              <a:rPr lang="tr-TR" sz="2000" dirty="0"/>
              <a:t> </a:t>
            </a:r>
            <a:r>
              <a:rPr lang="tr-TR" sz="2000" dirty="0" err="1"/>
              <a:t>ksilem</a:t>
            </a:r>
            <a:r>
              <a:rPr lang="tr-TR" sz="2000" dirty="0"/>
              <a:t> dokusundakilerle paralel şekilde işlev görmektedir.</a:t>
            </a:r>
          </a:p>
          <a:p>
            <a:endParaRPr lang="tr-TR" sz="2000" dirty="0"/>
          </a:p>
        </p:txBody>
      </p:sp>
    </p:spTree>
    <p:extLst>
      <p:ext uri="{BB962C8B-B14F-4D97-AF65-F5344CB8AC3E}">
        <p14:creationId xmlns:p14="http://schemas.microsoft.com/office/powerpoint/2010/main" val="1648921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1560" y="2852936"/>
            <a:ext cx="8229600" cy="1143000"/>
          </a:xfrm>
        </p:spPr>
        <p:txBody>
          <a:bodyPr/>
          <a:lstStyle/>
          <a:p>
            <a:r>
              <a:rPr lang="tr-TR" dirty="0"/>
              <a:t>İLETİM DEMETİ TİPLERİ</a:t>
            </a:r>
          </a:p>
        </p:txBody>
      </p:sp>
    </p:spTree>
    <p:extLst>
      <p:ext uri="{BB962C8B-B14F-4D97-AF65-F5344CB8AC3E}">
        <p14:creationId xmlns:p14="http://schemas.microsoft.com/office/powerpoint/2010/main" val="4058340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8472" y="1484784"/>
            <a:ext cx="7948767" cy="1162050"/>
          </a:xfrm>
        </p:spPr>
        <p:txBody>
          <a:bodyPr>
            <a:normAutofit fontScale="90000"/>
          </a:bodyPr>
          <a:lstStyle/>
          <a:p>
            <a:r>
              <a:rPr lang="tr-TR" dirty="0"/>
              <a:t/>
            </a:r>
            <a:br>
              <a:rPr lang="tr-TR" dirty="0"/>
            </a:br>
            <a:r>
              <a:rPr lang="tr-TR" dirty="0"/>
              <a:t>1. </a:t>
            </a:r>
            <a:r>
              <a:rPr lang="tr-TR" dirty="0" err="1"/>
              <a:t>Kollateral</a:t>
            </a:r>
            <a:r>
              <a:rPr lang="tr-TR" dirty="0"/>
              <a:t> demetler: </a:t>
            </a:r>
            <a:r>
              <a:rPr lang="tr-TR" dirty="0" smtClean="0"/>
              <a:t/>
            </a:r>
            <a:br>
              <a:rPr lang="tr-TR" dirty="0" smtClean="0"/>
            </a:br>
            <a:r>
              <a:rPr lang="tr-TR" b="0" dirty="0" err="1" smtClean="0"/>
              <a:t>Ksilemin</a:t>
            </a:r>
            <a:r>
              <a:rPr lang="tr-TR" b="0" dirty="0" smtClean="0"/>
              <a:t> </a:t>
            </a:r>
            <a:r>
              <a:rPr lang="tr-TR" b="0" dirty="0"/>
              <a:t>merkeze </a:t>
            </a:r>
            <a:r>
              <a:rPr lang="tr-TR" b="0" dirty="0" err="1"/>
              <a:t>floemin</a:t>
            </a:r>
            <a:r>
              <a:rPr lang="tr-TR" b="0" dirty="0"/>
              <a:t> çevreye doğru yerleştiği bu tip de, arada </a:t>
            </a:r>
            <a:r>
              <a:rPr lang="tr-TR" b="0" dirty="0" err="1"/>
              <a:t>kambiyum</a:t>
            </a:r>
            <a:r>
              <a:rPr lang="tr-TR" b="0" dirty="0"/>
              <a:t> bulunup bulunmamasına göre ikiye ayrılır.</a:t>
            </a:r>
            <a:br>
              <a:rPr lang="tr-TR" b="0" dirty="0"/>
            </a:br>
            <a:r>
              <a:rPr lang="tr-TR" dirty="0"/>
              <a:t>a. Kapalı </a:t>
            </a:r>
            <a:r>
              <a:rPr lang="tr-TR" dirty="0" err="1"/>
              <a:t>kollateral</a:t>
            </a:r>
            <a:r>
              <a:rPr lang="tr-TR" dirty="0"/>
              <a:t> demetler: </a:t>
            </a:r>
            <a:r>
              <a:rPr lang="tr-TR" dirty="0" smtClean="0"/>
              <a:t/>
            </a:r>
            <a:br>
              <a:rPr lang="tr-TR" dirty="0" smtClean="0"/>
            </a:br>
            <a:r>
              <a:rPr lang="tr-TR" b="0" dirty="0" smtClean="0"/>
              <a:t>Bir </a:t>
            </a:r>
            <a:r>
              <a:rPr lang="tr-TR" b="0" dirty="0" err="1"/>
              <a:t>ksilem</a:t>
            </a:r>
            <a:r>
              <a:rPr lang="tr-TR" b="0" dirty="0"/>
              <a:t> ve bir </a:t>
            </a:r>
            <a:r>
              <a:rPr lang="tr-TR" b="0" dirty="0" err="1"/>
              <a:t>floem</a:t>
            </a:r>
            <a:r>
              <a:rPr lang="tr-TR" b="0" dirty="0"/>
              <a:t> kolundan oluşmaktadır. </a:t>
            </a:r>
            <a:r>
              <a:rPr lang="tr-TR" b="0" dirty="0" smtClean="0"/>
              <a:t/>
            </a:r>
            <a:br>
              <a:rPr lang="tr-TR" b="0" dirty="0" smtClean="0"/>
            </a:br>
            <a:r>
              <a:rPr lang="tr-TR" b="0" dirty="0" err="1" smtClean="0"/>
              <a:t>Ksilem</a:t>
            </a:r>
            <a:r>
              <a:rPr lang="tr-TR" b="0" dirty="0" smtClean="0"/>
              <a:t> </a:t>
            </a:r>
            <a:r>
              <a:rPr lang="tr-TR" b="0" dirty="0"/>
              <a:t>ve </a:t>
            </a:r>
            <a:r>
              <a:rPr lang="tr-TR" b="0" dirty="0" err="1"/>
              <a:t>floem</a:t>
            </a:r>
            <a:r>
              <a:rPr lang="tr-TR" b="0" dirty="0"/>
              <a:t> farklılaşması sırasında meristem tümüyle kullanılmıştır. </a:t>
            </a:r>
            <a:r>
              <a:rPr lang="tr-TR" b="0" dirty="0" smtClean="0"/>
              <a:t/>
            </a:r>
            <a:br>
              <a:rPr lang="tr-TR" b="0" dirty="0" smtClean="0"/>
            </a:br>
            <a:r>
              <a:rPr lang="tr-TR" b="0" dirty="0" smtClean="0"/>
              <a:t>Genellikle </a:t>
            </a:r>
            <a:r>
              <a:rPr lang="tr-TR" b="0" dirty="0" err="1"/>
              <a:t>monokotil</a:t>
            </a:r>
            <a:r>
              <a:rPr lang="tr-TR" b="0" dirty="0"/>
              <a:t> bitkilerde </a:t>
            </a:r>
            <a:r>
              <a:rPr lang="tr-TR" b="0" dirty="0" err="1"/>
              <a:t>kollateral</a:t>
            </a:r>
            <a:r>
              <a:rPr lang="tr-TR" b="0" dirty="0"/>
              <a:t> demetler kapalıdır. </a:t>
            </a:r>
            <a:r>
              <a:rPr lang="tr-TR" dirty="0"/>
              <a:t/>
            </a:r>
            <a:br>
              <a:rPr lang="tr-TR" dirty="0"/>
            </a:br>
            <a:endParaRPr lang="tr-TR" dirty="0"/>
          </a:p>
        </p:txBody>
      </p:sp>
      <p:sp>
        <p:nvSpPr>
          <p:cNvPr id="4" name="Metin Yer Tutucusu 3"/>
          <p:cNvSpPr>
            <a:spLocks noGrp="1"/>
          </p:cNvSpPr>
          <p:nvPr>
            <p:ph type="body" sz="half" idx="2"/>
          </p:nvPr>
        </p:nvSpPr>
        <p:spPr>
          <a:xfrm>
            <a:off x="382048" y="5337430"/>
            <a:ext cx="3008313" cy="1401019"/>
          </a:xfrm>
        </p:spPr>
        <p:txBody>
          <a:bodyPr>
            <a:normAutofit/>
          </a:bodyPr>
          <a:lstStyle/>
          <a:p>
            <a:r>
              <a:rPr lang="tr-TR" sz="1600" b="1" dirty="0"/>
              <a:t>Materyal: </a:t>
            </a:r>
            <a:endParaRPr lang="tr-TR" sz="1600" b="1" dirty="0" smtClean="0"/>
          </a:p>
          <a:p>
            <a:r>
              <a:rPr lang="tr-TR" sz="1600" i="1" dirty="0" err="1" smtClean="0"/>
              <a:t>Zea</a:t>
            </a:r>
            <a:r>
              <a:rPr lang="tr-TR" sz="1600" i="1" dirty="0" smtClean="0"/>
              <a:t> </a:t>
            </a:r>
            <a:r>
              <a:rPr lang="tr-TR" sz="1600" i="1" dirty="0" err="1"/>
              <a:t>mays</a:t>
            </a:r>
            <a:r>
              <a:rPr lang="tr-TR" sz="1600" dirty="0"/>
              <a:t> (mısır), </a:t>
            </a:r>
            <a:endParaRPr lang="tr-TR" sz="1600" dirty="0" smtClean="0"/>
          </a:p>
          <a:p>
            <a:r>
              <a:rPr lang="tr-TR" sz="1600" dirty="0" smtClean="0"/>
              <a:t>kapalı </a:t>
            </a:r>
            <a:r>
              <a:rPr lang="tr-TR" sz="1600" dirty="0" err="1"/>
              <a:t>kollateral</a:t>
            </a:r>
            <a:r>
              <a:rPr lang="tr-TR" sz="1600" dirty="0"/>
              <a:t> iletim demeti (gövde, enine kesit</a:t>
            </a:r>
            <a:r>
              <a:rPr lang="tr-TR" sz="1600" dirty="0" smtClean="0"/>
              <a:t>)</a:t>
            </a:r>
            <a:endParaRPr lang="tr-TR" sz="1600" dirty="0"/>
          </a:p>
          <a:p>
            <a:endParaRPr lang="tr-TR" dirty="0"/>
          </a:p>
        </p:txBody>
      </p:sp>
      <p:pic>
        <p:nvPicPr>
          <p:cNvPr id="5" name="İçerik Yer Tutucusu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987824" y="2420888"/>
            <a:ext cx="5349415" cy="4317561"/>
          </a:xfrm>
          <a:prstGeom prst="rect">
            <a:avLst/>
          </a:prstGeom>
          <a:noFill/>
          <a:ln>
            <a:noFill/>
          </a:ln>
        </p:spPr>
      </p:pic>
    </p:spTree>
    <p:extLst>
      <p:ext uri="{BB962C8B-B14F-4D97-AF65-F5344CB8AC3E}">
        <p14:creationId xmlns:p14="http://schemas.microsoft.com/office/powerpoint/2010/main" val="3413264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1484784"/>
            <a:ext cx="3682752" cy="2507878"/>
          </a:xfrm>
        </p:spPr>
        <p:txBody>
          <a:bodyPr>
            <a:normAutofit fontScale="90000"/>
          </a:bodyPr>
          <a:lstStyle/>
          <a:p>
            <a:r>
              <a:rPr lang="tr-TR" dirty="0" smtClean="0"/>
              <a:t/>
            </a:r>
            <a:br>
              <a:rPr lang="tr-TR" dirty="0" smtClean="0"/>
            </a:br>
            <a:r>
              <a:rPr lang="tr-TR" dirty="0" smtClean="0"/>
              <a:t>b</a:t>
            </a:r>
            <a:r>
              <a:rPr lang="tr-TR" dirty="0"/>
              <a:t>. Açık </a:t>
            </a:r>
            <a:r>
              <a:rPr lang="tr-TR" dirty="0" err="1"/>
              <a:t>kollateral</a:t>
            </a:r>
            <a:r>
              <a:rPr lang="tr-TR" dirty="0"/>
              <a:t> demetler: </a:t>
            </a:r>
            <a:r>
              <a:rPr lang="tr-TR" dirty="0" smtClean="0"/>
              <a:t/>
            </a:r>
            <a:br>
              <a:rPr lang="tr-TR" dirty="0" smtClean="0"/>
            </a:br>
            <a:r>
              <a:rPr lang="tr-TR" b="0" dirty="0" err="1" smtClean="0"/>
              <a:t>Ksilem</a:t>
            </a:r>
            <a:r>
              <a:rPr lang="tr-TR" b="0" dirty="0" smtClean="0"/>
              <a:t> </a:t>
            </a:r>
            <a:r>
              <a:rPr lang="tr-TR" b="0" dirty="0"/>
              <a:t>ve </a:t>
            </a:r>
            <a:r>
              <a:rPr lang="tr-TR" b="0" dirty="0" err="1"/>
              <a:t>floem</a:t>
            </a:r>
            <a:r>
              <a:rPr lang="tr-TR" b="0" dirty="0"/>
              <a:t> farklılaşması sırasında arada </a:t>
            </a:r>
            <a:r>
              <a:rPr lang="tr-TR" b="0" dirty="0" err="1"/>
              <a:t>meristematik</a:t>
            </a:r>
            <a:r>
              <a:rPr lang="tr-TR" b="0" dirty="0"/>
              <a:t> bir bölge (</a:t>
            </a:r>
            <a:r>
              <a:rPr lang="tr-TR" b="0" dirty="0" err="1"/>
              <a:t>kambiyum</a:t>
            </a:r>
            <a:r>
              <a:rPr lang="tr-TR" b="0" dirty="0"/>
              <a:t>) kalmışsa açık </a:t>
            </a:r>
            <a:r>
              <a:rPr lang="tr-TR" b="0" dirty="0" err="1"/>
              <a:t>kollateral</a:t>
            </a:r>
            <a:r>
              <a:rPr lang="tr-TR" b="0" dirty="0"/>
              <a:t> demet oluşur. </a:t>
            </a:r>
            <a:r>
              <a:rPr lang="tr-TR" b="0" dirty="0" smtClean="0"/>
              <a:t/>
            </a:r>
            <a:br>
              <a:rPr lang="tr-TR" b="0" dirty="0" smtClean="0"/>
            </a:br>
            <a:r>
              <a:rPr lang="tr-TR" b="0" dirty="0" smtClean="0"/>
              <a:t/>
            </a:r>
            <a:br>
              <a:rPr lang="tr-TR" b="0" dirty="0" smtClean="0"/>
            </a:br>
            <a:r>
              <a:rPr lang="tr-TR" b="0" dirty="0" err="1" smtClean="0"/>
              <a:t>Gymnosperm</a:t>
            </a:r>
            <a:r>
              <a:rPr lang="tr-TR" b="0" dirty="0" smtClean="0"/>
              <a:t> </a:t>
            </a:r>
            <a:r>
              <a:rPr lang="tr-TR" b="0" dirty="0"/>
              <a:t>ve </a:t>
            </a:r>
            <a:r>
              <a:rPr lang="tr-TR" b="0" dirty="0" err="1"/>
              <a:t>dikotillerde</a:t>
            </a:r>
            <a:r>
              <a:rPr lang="tr-TR" b="0" dirty="0"/>
              <a:t> demetler genellikle açık </a:t>
            </a:r>
            <a:r>
              <a:rPr lang="tr-TR" b="0" dirty="0" smtClean="0"/>
              <a:t>tiptendir.</a:t>
            </a:r>
            <a:br>
              <a:rPr lang="tr-TR" b="0" dirty="0" smtClean="0"/>
            </a:br>
            <a:r>
              <a:rPr lang="tr-TR" b="0" dirty="0" smtClean="0"/>
              <a:t/>
            </a:r>
            <a:br>
              <a:rPr lang="tr-TR" b="0" dirty="0" smtClean="0"/>
            </a:br>
            <a:r>
              <a:rPr lang="tr-TR" b="0" dirty="0" err="1" smtClean="0"/>
              <a:t>Ksilem</a:t>
            </a:r>
            <a:r>
              <a:rPr lang="tr-TR" b="0" dirty="0" smtClean="0"/>
              <a:t> </a:t>
            </a:r>
            <a:r>
              <a:rPr lang="tr-TR" b="0" dirty="0"/>
              <a:t>ve </a:t>
            </a:r>
            <a:r>
              <a:rPr lang="tr-TR" b="0" dirty="0" err="1"/>
              <a:t>floem</a:t>
            </a:r>
            <a:r>
              <a:rPr lang="tr-TR" b="0" dirty="0"/>
              <a:t> dokuları </a:t>
            </a:r>
            <a:r>
              <a:rPr lang="tr-TR" b="0" dirty="0" err="1"/>
              <a:t>kambiyum</a:t>
            </a:r>
            <a:r>
              <a:rPr lang="tr-TR" b="0" dirty="0"/>
              <a:t> tabakası ile birbirinden ayrılmıştır.</a:t>
            </a:r>
            <a:r>
              <a:rPr lang="tr-TR" dirty="0"/>
              <a:t/>
            </a:r>
            <a:br>
              <a:rPr lang="tr-TR" dirty="0"/>
            </a:br>
            <a:endParaRPr lang="tr-TR" dirty="0"/>
          </a:p>
        </p:txBody>
      </p:sp>
      <p:sp>
        <p:nvSpPr>
          <p:cNvPr id="4" name="Metin Yer Tutucusu 3"/>
          <p:cNvSpPr>
            <a:spLocks noGrp="1"/>
          </p:cNvSpPr>
          <p:nvPr>
            <p:ph type="body" sz="half" idx="2"/>
          </p:nvPr>
        </p:nvSpPr>
        <p:spPr>
          <a:xfrm>
            <a:off x="179512" y="5157192"/>
            <a:ext cx="3008313" cy="1112987"/>
          </a:xfrm>
        </p:spPr>
        <p:txBody>
          <a:bodyPr>
            <a:normAutofit lnSpcReduction="10000"/>
          </a:bodyPr>
          <a:lstStyle/>
          <a:p>
            <a:r>
              <a:rPr lang="tr-TR" sz="1600" b="1" dirty="0"/>
              <a:t>Materyal: </a:t>
            </a:r>
            <a:endParaRPr lang="tr-TR" sz="1600" b="1" dirty="0" smtClean="0"/>
          </a:p>
          <a:p>
            <a:r>
              <a:rPr lang="tr-TR" sz="1600" i="1" dirty="0" err="1" smtClean="0"/>
              <a:t>Helleborus</a:t>
            </a:r>
            <a:r>
              <a:rPr lang="tr-TR" sz="1600" i="1" dirty="0" smtClean="0"/>
              <a:t> </a:t>
            </a:r>
            <a:r>
              <a:rPr lang="tr-TR" sz="1600" i="1" dirty="0" err="1"/>
              <a:t>orientalis</a:t>
            </a:r>
            <a:r>
              <a:rPr lang="tr-TR" sz="1600" i="1" dirty="0"/>
              <a:t> </a:t>
            </a:r>
            <a:r>
              <a:rPr lang="tr-TR" sz="1600" dirty="0"/>
              <a:t>(</a:t>
            </a:r>
            <a:r>
              <a:rPr lang="tr-TR" sz="1600" dirty="0" err="1"/>
              <a:t>çöpleme</a:t>
            </a:r>
            <a:r>
              <a:rPr lang="tr-TR" sz="1600" dirty="0"/>
              <a:t>), açık </a:t>
            </a:r>
            <a:r>
              <a:rPr lang="tr-TR" sz="1600" dirty="0" err="1"/>
              <a:t>kollateral</a:t>
            </a:r>
            <a:r>
              <a:rPr lang="tr-TR" sz="1600" dirty="0"/>
              <a:t> iletim demeti (gövde, enine kesit)</a:t>
            </a:r>
          </a:p>
          <a:p>
            <a:endParaRPr lang="tr-TR" dirty="0"/>
          </a:p>
        </p:txBody>
      </p:sp>
      <p:pic>
        <p:nvPicPr>
          <p:cNvPr id="5" name="İçerik Yer Tutucusu 4" descr="F:\düzenlenmiş resimler\açık kollateral.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291566" y="273050"/>
            <a:ext cx="4384889" cy="6468318"/>
          </a:xfrm>
          <a:prstGeom prst="rect">
            <a:avLst/>
          </a:prstGeom>
          <a:noFill/>
          <a:ln>
            <a:noFill/>
          </a:ln>
        </p:spPr>
      </p:pic>
    </p:spTree>
    <p:extLst>
      <p:ext uri="{BB962C8B-B14F-4D97-AF65-F5344CB8AC3E}">
        <p14:creationId xmlns:p14="http://schemas.microsoft.com/office/powerpoint/2010/main" val="2168483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r="2637"/>
          <a:stretch>
            <a:fillRect/>
          </a:stretch>
        </p:blipFill>
        <p:spPr bwMode="auto">
          <a:xfrm>
            <a:off x="0" y="1340768"/>
            <a:ext cx="4572000" cy="4495800"/>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4572000" y="1196752"/>
            <a:ext cx="4572000" cy="443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4260" y="1161093"/>
            <a:ext cx="3141985" cy="3155950"/>
          </a:xfrm>
        </p:spPr>
        <p:txBody>
          <a:bodyPr>
            <a:normAutofit/>
          </a:bodyPr>
          <a:lstStyle/>
          <a:p>
            <a:r>
              <a:rPr lang="tr-TR" dirty="0"/>
              <a:t>2. </a:t>
            </a:r>
            <a:r>
              <a:rPr lang="tr-TR" dirty="0" err="1"/>
              <a:t>Bikollateral</a:t>
            </a:r>
            <a:r>
              <a:rPr lang="tr-TR" dirty="0"/>
              <a:t> Demetler: </a:t>
            </a:r>
            <a:r>
              <a:rPr lang="tr-TR" dirty="0" smtClean="0"/>
              <a:t/>
            </a:r>
            <a:br>
              <a:rPr lang="tr-TR" dirty="0" smtClean="0"/>
            </a:br>
            <a:r>
              <a:rPr lang="tr-TR" b="0" dirty="0" smtClean="0"/>
              <a:t>Bu </a:t>
            </a:r>
            <a:r>
              <a:rPr lang="tr-TR" b="0" dirty="0"/>
              <a:t>tip demetlerde </a:t>
            </a:r>
            <a:r>
              <a:rPr lang="tr-TR" b="0" dirty="0" err="1"/>
              <a:t>ksilemin</a:t>
            </a:r>
            <a:r>
              <a:rPr lang="tr-TR" b="0" dirty="0"/>
              <a:t> hem iç hem de dış tarafında birer </a:t>
            </a:r>
            <a:r>
              <a:rPr lang="tr-TR" b="0" dirty="0" err="1"/>
              <a:t>floem</a:t>
            </a:r>
            <a:r>
              <a:rPr lang="tr-TR" b="0" dirty="0"/>
              <a:t> kolu bulunur. </a:t>
            </a:r>
            <a:r>
              <a:rPr lang="tr-TR" b="0" dirty="0" smtClean="0"/>
              <a:t/>
            </a:r>
            <a:br>
              <a:rPr lang="tr-TR" b="0" dirty="0" smtClean="0"/>
            </a:br>
            <a:r>
              <a:rPr lang="tr-TR" b="0" dirty="0"/>
              <a:t/>
            </a:r>
            <a:br>
              <a:rPr lang="tr-TR" b="0" dirty="0"/>
            </a:br>
            <a:r>
              <a:rPr lang="tr-TR" b="0" dirty="0" smtClean="0"/>
              <a:t>Bu </a:t>
            </a:r>
            <a:r>
              <a:rPr lang="tr-TR" b="0" dirty="0"/>
              <a:t>tip demetler, bazı eğreltiotları ve birçok </a:t>
            </a:r>
            <a:r>
              <a:rPr lang="tr-TR" b="0" dirty="0" err="1"/>
              <a:t>dikotilin</a:t>
            </a:r>
            <a:r>
              <a:rPr lang="tr-TR" b="0" dirty="0"/>
              <a:t> gövdesinde yaygın olarak bulunmaktadır.</a:t>
            </a:r>
            <a:br>
              <a:rPr lang="tr-TR" b="0" dirty="0"/>
            </a:br>
            <a:endParaRPr lang="tr-TR" b="0" dirty="0"/>
          </a:p>
        </p:txBody>
      </p:sp>
      <p:sp>
        <p:nvSpPr>
          <p:cNvPr id="4" name="Metin Yer Tutucusu 3"/>
          <p:cNvSpPr>
            <a:spLocks noGrp="1"/>
          </p:cNvSpPr>
          <p:nvPr>
            <p:ph type="body" sz="half" idx="2"/>
          </p:nvPr>
        </p:nvSpPr>
        <p:spPr>
          <a:xfrm>
            <a:off x="201096" y="4764285"/>
            <a:ext cx="3008313" cy="1257003"/>
          </a:xfrm>
        </p:spPr>
        <p:txBody>
          <a:bodyPr>
            <a:normAutofit/>
          </a:bodyPr>
          <a:lstStyle/>
          <a:p>
            <a:r>
              <a:rPr lang="tr-TR" sz="1600" b="1" dirty="0" smtClean="0"/>
              <a:t>Materyal:</a:t>
            </a:r>
          </a:p>
          <a:p>
            <a:r>
              <a:rPr lang="tr-TR" sz="1600" i="1" dirty="0" err="1" smtClean="0"/>
              <a:t>Cucurbita</a:t>
            </a:r>
            <a:r>
              <a:rPr lang="tr-TR" sz="1600" dirty="0" smtClean="0"/>
              <a:t> </a:t>
            </a:r>
            <a:r>
              <a:rPr lang="tr-TR" sz="1600" dirty="0"/>
              <a:t>sp. (kabak), </a:t>
            </a:r>
            <a:endParaRPr lang="tr-TR" sz="1600" dirty="0" smtClean="0"/>
          </a:p>
          <a:p>
            <a:r>
              <a:rPr lang="tr-TR" sz="1600" dirty="0" err="1" smtClean="0"/>
              <a:t>bikollateral</a:t>
            </a:r>
            <a:r>
              <a:rPr lang="tr-TR" sz="1600" dirty="0" smtClean="0"/>
              <a:t> </a:t>
            </a:r>
            <a:r>
              <a:rPr lang="tr-TR" sz="1600" dirty="0"/>
              <a:t>iletim demeti </a:t>
            </a:r>
            <a:endParaRPr lang="tr-TR" sz="1600" dirty="0" smtClean="0"/>
          </a:p>
          <a:p>
            <a:r>
              <a:rPr lang="tr-TR" sz="1600" dirty="0" smtClean="0"/>
              <a:t>(</a:t>
            </a:r>
            <a:r>
              <a:rPr lang="tr-TR" sz="1600" dirty="0"/>
              <a:t>gövde, enine kesit)</a:t>
            </a:r>
          </a:p>
          <a:p>
            <a:endParaRPr lang="tr-TR" dirty="0"/>
          </a:p>
        </p:txBody>
      </p:sp>
      <p:pic>
        <p:nvPicPr>
          <p:cNvPr id="5" name="İçerik Yer Tutucusu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276245" y="764704"/>
            <a:ext cx="5688243" cy="5256584"/>
          </a:xfrm>
          <a:prstGeom prst="rect">
            <a:avLst/>
          </a:prstGeom>
          <a:noFill/>
          <a:ln>
            <a:noFill/>
          </a:ln>
        </p:spPr>
      </p:pic>
    </p:spTree>
    <p:extLst>
      <p:ext uri="{BB962C8B-B14F-4D97-AF65-F5344CB8AC3E}">
        <p14:creationId xmlns:p14="http://schemas.microsoft.com/office/powerpoint/2010/main" val="3578168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1475656" y="0"/>
            <a:ext cx="6286500" cy="671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908720"/>
            <a:ext cx="8075240" cy="1162050"/>
          </a:xfrm>
        </p:spPr>
        <p:txBody>
          <a:bodyPr>
            <a:normAutofit fontScale="90000"/>
          </a:bodyPr>
          <a:lstStyle/>
          <a:p>
            <a:r>
              <a:rPr lang="tr-TR" dirty="0"/>
              <a:t>3. </a:t>
            </a:r>
            <a:r>
              <a:rPr lang="tr-TR" dirty="0" err="1"/>
              <a:t>Radyal</a:t>
            </a:r>
            <a:r>
              <a:rPr lang="tr-TR" dirty="0"/>
              <a:t> Demetler</a:t>
            </a:r>
            <a:r>
              <a:rPr lang="tr-TR" dirty="0" smtClean="0"/>
              <a:t>:</a:t>
            </a:r>
            <a:br>
              <a:rPr lang="tr-TR" dirty="0" smtClean="0"/>
            </a:br>
            <a:r>
              <a:rPr lang="tr-TR" dirty="0" smtClean="0"/>
              <a:t> </a:t>
            </a:r>
            <a:r>
              <a:rPr lang="tr-TR" b="0" dirty="0" err="1"/>
              <a:t>Ksilem</a:t>
            </a:r>
            <a:r>
              <a:rPr lang="tr-TR" b="0" dirty="0"/>
              <a:t> ve </a:t>
            </a:r>
            <a:r>
              <a:rPr lang="tr-TR" b="0" dirty="0" err="1"/>
              <a:t>floem</a:t>
            </a:r>
            <a:r>
              <a:rPr lang="tr-TR" b="0" dirty="0"/>
              <a:t> kolları yan yana </a:t>
            </a:r>
            <a:r>
              <a:rPr lang="tr-TR" b="0" dirty="0" err="1"/>
              <a:t>almaşlı</a:t>
            </a:r>
            <a:r>
              <a:rPr lang="tr-TR" b="0" dirty="0"/>
              <a:t> olarak dizilir. </a:t>
            </a:r>
            <a:r>
              <a:rPr lang="tr-TR" b="0" dirty="0" smtClean="0"/>
              <a:t/>
            </a:r>
            <a:br>
              <a:rPr lang="tr-TR" b="0" dirty="0" smtClean="0"/>
            </a:br>
            <a:r>
              <a:rPr lang="tr-TR" b="0" dirty="0" err="1" smtClean="0"/>
              <a:t>Ksilem</a:t>
            </a:r>
            <a:r>
              <a:rPr lang="tr-TR" b="0" dirty="0" smtClean="0"/>
              <a:t> </a:t>
            </a:r>
            <a:r>
              <a:rPr lang="tr-TR" b="0" dirty="0"/>
              <a:t>kolları birleşerek yıldız şeklini oluşturabilir. </a:t>
            </a:r>
            <a:r>
              <a:rPr lang="tr-TR" b="0" dirty="0" smtClean="0"/>
              <a:t/>
            </a:r>
            <a:br>
              <a:rPr lang="tr-TR" b="0" dirty="0" smtClean="0"/>
            </a:br>
            <a:r>
              <a:rPr lang="tr-TR" b="0" dirty="0" err="1" smtClean="0"/>
              <a:t>Floem</a:t>
            </a:r>
            <a:r>
              <a:rPr lang="tr-TR" b="0" dirty="0" smtClean="0"/>
              <a:t> </a:t>
            </a:r>
            <a:r>
              <a:rPr lang="tr-TR" b="0" dirty="0"/>
              <a:t>kolları </a:t>
            </a:r>
            <a:r>
              <a:rPr lang="tr-TR" b="0" dirty="0" err="1"/>
              <a:t>ksilem</a:t>
            </a:r>
            <a:r>
              <a:rPr lang="tr-TR" b="0" dirty="0"/>
              <a:t> kollarının arasındaki girintilerde yer alır. </a:t>
            </a:r>
            <a:r>
              <a:rPr lang="tr-TR" b="0" dirty="0" smtClean="0"/>
              <a:t/>
            </a:r>
            <a:br>
              <a:rPr lang="tr-TR" b="0" dirty="0" smtClean="0"/>
            </a:br>
            <a:r>
              <a:rPr lang="tr-TR" b="0" dirty="0" smtClean="0"/>
              <a:t>Bu </a:t>
            </a:r>
            <a:r>
              <a:rPr lang="tr-TR" b="0" dirty="0"/>
              <a:t>demet tipi genellikle köklere özgüdür. </a:t>
            </a:r>
            <a:br>
              <a:rPr lang="tr-TR" b="0" dirty="0"/>
            </a:br>
            <a:r>
              <a:rPr lang="tr-TR" b="0" dirty="0"/>
              <a:t/>
            </a:r>
            <a:br>
              <a:rPr lang="tr-TR" b="0" dirty="0"/>
            </a:br>
            <a:endParaRPr lang="tr-TR" b="0" dirty="0"/>
          </a:p>
        </p:txBody>
      </p:sp>
      <p:sp>
        <p:nvSpPr>
          <p:cNvPr id="4" name="Metin Yer Tutucusu 3"/>
          <p:cNvSpPr>
            <a:spLocks noGrp="1"/>
          </p:cNvSpPr>
          <p:nvPr>
            <p:ph type="body" sz="half" idx="2"/>
          </p:nvPr>
        </p:nvSpPr>
        <p:spPr>
          <a:xfrm>
            <a:off x="179512" y="5299270"/>
            <a:ext cx="3008313" cy="1345828"/>
          </a:xfrm>
        </p:spPr>
        <p:txBody>
          <a:bodyPr>
            <a:normAutofit/>
          </a:bodyPr>
          <a:lstStyle/>
          <a:p>
            <a:r>
              <a:rPr lang="tr-TR" sz="1600" b="1" dirty="0"/>
              <a:t>Materyal: </a:t>
            </a:r>
            <a:endParaRPr lang="tr-TR" sz="1600" b="1" dirty="0" smtClean="0"/>
          </a:p>
          <a:p>
            <a:r>
              <a:rPr lang="tr-TR" sz="1600" i="1" dirty="0" err="1" smtClean="0"/>
              <a:t>Iris</a:t>
            </a:r>
            <a:r>
              <a:rPr lang="tr-TR" sz="1600" dirty="0" smtClean="0"/>
              <a:t> </a:t>
            </a:r>
            <a:r>
              <a:rPr lang="tr-TR" sz="1600" dirty="0"/>
              <a:t>sp. (süsen</a:t>
            </a:r>
            <a:r>
              <a:rPr lang="tr-TR" sz="1600" dirty="0" smtClean="0"/>
              <a:t>),</a:t>
            </a:r>
          </a:p>
          <a:p>
            <a:r>
              <a:rPr lang="tr-TR" sz="1600" dirty="0" err="1" smtClean="0"/>
              <a:t>radyal</a:t>
            </a:r>
            <a:r>
              <a:rPr lang="tr-TR" sz="1600" dirty="0" smtClean="0"/>
              <a:t> </a:t>
            </a:r>
            <a:r>
              <a:rPr lang="tr-TR" sz="1600" dirty="0"/>
              <a:t>iletim demeti </a:t>
            </a:r>
            <a:endParaRPr lang="tr-TR" sz="1600" dirty="0" smtClean="0"/>
          </a:p>
          <a:p>
            <a:r>
              <a:rPr lang="tr-TR" sz="1600" dirty="0" smtClean="0"/>
              <a:t>(</a:t>
            </a:r>
            <a:r>
              <a:rPr lang="tr-TR" sz="1600" dirty="0"/>
              <a:t>kök, enine kesit)</a:t>
            </a:r>
          </a:p>
        </p:txBody>
      </p:sp>
      <p:pic>
        <p:nvPicPr>
          <p:cNvPr id="5" name="İçerik Yer Tutucusu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555776" y="1628800"/>
            <a:ext cx="6347048" cy="5016298"/>
          </a:xfrm>
          <a:prstGeom prst="rect">
            <a:avLst/>
          </a:prstGeom>
          <a:noFill/>
          <a:ln>
            <a:noFill/>
          </a:ln>
        </p:spPr>
      </p:pic>
    </p:spTree>
    <p:extLst>
      <p:ext uri="{BB962C8B-B14F-4D97-AF65-F5344CB8AC3E}">
        <p14:creationId xmlns:p14="http://schemas.microsoft.com/office/powerpoint/2010/main" val="2198181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115616" y="1340768"/>
            <a:ext cx="6438909" cy="4320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625</Words>
  <Application>Microsoft Office PowerPoint</Application>
  <PresentationFormat>Ekran Gösterisi (4:3)</PresentationFormat>
  <Paragraphs>53</Paragraphs>
  <Slides>16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16</vt:i4>
      </vt:variant>
    </vt:vector>
  </HeadingPairs>
  <TitlesOfParts>
    <vt:vector size="19" baseType="lpstr">
      <vt:lpstr>Arial</vt:lpstr>
      <vt:lpstr>Calibri</vt:lpstr>
      <vt:lpstr>Office Theme</vt:lpstr>
      <vt:lpstr>İLETİM DOKUSU </vt:lpstr>
      <vt:lpstr>PowerPoint Sunusu</vt:lpstr>
      <vt:lpstr>PowerPoint Sunusu</vt:lpstr>
      <vt:lpstr>KSİLEM </vt:lpstr>
      <vt:lpstr>PowerPoint Sunusu</vt:lpstr>
      <vt:lpstr>FLOEM </vt:lpstr>
      <vt:lpstr>PowerPoint Sunusu</vt:lpstr>
      <vt:lpstr>PowerPoint Sunusu</vt:lpstr>
      <vt:lpstr>İLETİM DEMETİ TİPLERİ</vt:lpstr>
      <vt:lpstr> 1. Kollateral demetler:  Ksilemin merkeze floemin çevreye doğru yerleştiği bu tip de, arada kambiyum bulunup bulunmamasına göre ikiye ayrılır. a. Kapalı kollateral demetler:  Bir ksilem ve bir floem kolundan oluşmaktadır.  Ksilem ve floem farklılaşması sırasında meristem tümüyle kullanılmıştır.  Genellikle monokotil bitkilerde kollateral demetler kapalıdır.  </vt:lpstr>
      <vt:lpstr> b. Açık kollateral demetler:  Ksilem ve floem farklılaşması sırasında arada meristematik bir bölge (kambiyum) kalmışsa açık kollateral demet oluşur.   Gymnosperm ve dikotillerde demetler genellikle açık tiptendir.  Ksilem ve floem dokuları kambiyum tabakası ile birbirinden ayrılmıştır. </vt:lpstr>
      <vt:lpstr>PowerPoint Sunusu</vt:lpstr>
      <vt:lpstr>2. Bikollateral Demetler:  Bu tip demetlerde ksilemin hem iç hem de dış tarafında birer floem kolu bulunur.   Bu tip demetler, bazı eğreltiotları ve birçok dikotilin gövdesinde yaygın olarak bulunmaktadır. </vt:lpstr>
      <vt:lpstr>PowerPoint Sunusu</vt:lpstr>
      <vt:lpstr>3. Radyal Demetler:  Ksilem ve floem kolları yan yana almaşlı olarak dizilir.  Ksilem kolları birleşerek yıldız şeklini oluşturabilir.  Floem kolları ksilem kollarının arasındaki girintilerde yer alır.  Bu demet tipi genellikle köklere özgüdür.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çiğdem</dc:creator>
  <cp:lastModifiedBy>User</cp:lastModifiedBy>
  <cp:revision>17</cp:revision>
  <dcterms:created xsi:type="dcterms:W3CDTF">2010-11-01T08:45:53Z</dcterms:created>
  <dcterms:modified xsi:type="dcterms:W3CDTF">2020-09-28T19:23:35Z</dcterms:modified>
</cp:coreProperties>
</file>