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4" r:id="rId4"/>
    <p:sldId id="257" r:id="rId5"/>
    <p:sldId id="258" r:id="rId6"/>
    <p:sldId id="259" r:id="rId7"/>
    <p:sldId id="262" r:id="rId8"/>
    <p:sldId id="260" r:id="rId9"/>
    <p:sldId id="261"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E5E65FB-147C-4FF2-A130-73F7A94DFEC0}"/>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GB"/>
          </a:p>
        </p:txBody>
      </p:sp>
      <p:sp>
        <p:nvSpPr>
          <p:cNvPr id="3" name="Alt Başlık 2">
            <a:extLst>
              <a:ext uri="{FF2B5EF4-FFF2-40B4-BE49-F238E27FC236}">
                <a16:creationId xmlns:a16="http://schemas.microsoft.com/office/drawing/2014/main" id="{C3F858E5-13F5-4D1B-92F9-93FBDE5C87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GB"/>
          </a:p>
        </p:txBody>
      </p:sp>
      <p:sp>
        <p:nvSpPr>
          <p:cNvPr id="4" name="Veri Yer Tutucusu 3">
            <a:extLst>
              <a:ext uri="{FF2B5EF4-FFF2-40B4-BE49-F238E27FC236}">
                <a16:creationId xmlns:a16="http://schemas.microsoft.com/office/drawing/2014/main" id="{BCC3FC72-9931-4A6F-B768-D52ADDC985A4}"/>
              </a:ext>
            </a:extLst>
          </p:cNvPr>
          <p:cNvSpPr>
            <a:spLocks noGrp="1"/>
          </p:cNvSpPr>
          <p:nvPr>
            <p:ph type="dt" sz="half" idx="10"/>
          </p:nvPr>
        </p:nvSpPr>
        <p:spPr/>
        <p:txBody>
          <a:bodyPr/>
          <a:lstStyle/>
          <a:p>
            <a:fld id="{4D81F427-219D-45E8-B0F3-0383332842F1}" type="datetimeFigureOut">
              <a:rPr lang="en-GB" smtClean="0"/>
              <a:t>30/09/2020</a:t>
            </a:fld>
            <a:endParaRPr lang="en-GB"/>
          </a:p>
        </p:txBody>
      </p:sp>
      <p:sp>
        <p:nvSpPr>
          <p:cNvPr id="5" name="Alt Bilgi Yer Tutucusu 4">
            <a:extLst>
              <a:ext uri="{FF2B5EF4-FFF2-40B4-BE49-F238E27FC236}">
                <a16:creationId xmlns:a16="http://schemas.microsoft.com/office/drawing/2014/main" id="{81594319-0C96-42D2-A877-D0FC2E8D54DC}"/>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FE6B9DB4-FEF7-4025-A834-CD521D88CFE0}"/>
              </a:ext>
            </a:extLst>
          </p:cNvPr>
          <p:cNvSpPr>
            <a:spLocks noGrp="1"/>
          </p:cNvSpPr>
          <p:nvPr>
            <p:ph type="sldNum" sz="quarter" idx="12"/>
          </p:nvPr>
        </p:nvSpPr>
        <p:spPr/>
        <p:txBody>
          <a:bodyPr/>
          <a:lstStyle/>
          <a:p>
            <a:fld id="{57F365CD-2B89-4B8A-94DD-6259DE75E61D}" type="slidenum">
              <a:rPr lang="en-GB" smtClean="0"/>
              <a:t>‹#›</a:t>
            </a:fld>
            <a:endParaRPr lang="en-GB"/>
          </a:p>
        </p:txBody>
      </p:sp>
    </p:spTree>
    <p:extLst>
      <p:ext uri="{BB962C8B-B14F-4D97-AF65-F5344CB8AC3E}">
        <p14:creationId xmlns:p14="http://schemas.microsoft.com/office/powerpoint/2010/main" val="3842109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A614F97-1375-481D-92D1-9615B84CAA66}"/>
              </a:ext>
            </a:extLst>
          </p:cNvPr>
          <p:cNvSpPr>
            <a:spLocks noGrp="1"/>
          </p:cNvSpPr>
          <p:nvPr>
            <p:ph type="title"/>
          </p:nvPr>
        </p:nvSpPr>
        <p:spPr/>
        <p:txBody>
          <a:bodyPr/>
          <a:lstStyle/>
          <a:p>
            <a:r>
              <a:rPr lang="tr-TR"/>
              <a:t>Asıl başlık stilini düzenlemek için tıklayın</a:t>
            </a:r>
            <a:endParaRPr lang="en-GB"/>
          </a:p>
        </p:txBody>
      </p:sp>
      <p:sp>
        <p:nvSpPr>
          <p:cNvPr id="3" name="İçerik Yer Tutucusu 2">
            <a:extLst>
              <a:ext uri="{FF2B5EF4-FFF2-40B4-BE49-F238E27FC236}">
                <a16:creationId xmlns:a16="http://schemas.microsoft.com/office/drawing/2014/main" id="{0C7586DD-F8A8-4F28-9DCB-AED1A9A1B84F}"/>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Veri Yer Tutucusu 3">
            <a:extLst>
              <a:ext uri="{FF2B5EF4-FFF2-40B4-BE49-F238E27FC236}">
                <a16:creationId xmlns:a16="http://schemas.microsoft.com/office/drawing/2014/main" id="{CCB80C63-5D09-4215-BA61-975F74A0E019}"/>
              </a:ext>
            </a:extLst>
          </p:cNvPr>
          <p:cNvSpPr>
            <a:spLocks noGrp="1"/>
          </p:cNvSpPr>
          <p:nvPr>
            <p:ph type="dt" sz="half" idx="10"/>
          </p:nvPr>
        </p:nvSpPr>
        <p:spPr/>
        <p:txBody>
          <a:bodyPr/>
          <a:lstStyle/>
          <a:p>
            <a:fld id="{4D81F427-219D-45E8-B0F3-0383332842F1}" type="datetimeFigureOut">
              <a:rPr lang="en-GB" smtClean="0"/>
              <a:t>30/09/2020</a:t>
            </a:fld>
            <a:endParaRPr lang="en-GB"/>
          </a:p>
        </p:txBody>
      </p:sp>
      <p:sp>
        <p:nvSpPr>
          <p:cNvPr id="5" name="Alt Bilgi Yer Tutucusu 4">
            <a:extLst>
              <a:ext uri="{FF2B5EF4-FFF2-40B4-BE49-F238E27FC236}">
                <a16:creationId xmlns:a16="http://schemas.microsoft.com/office/drawing/2014/main" id="{45A1A82D-7838-481D-8218-1E72A55A5E33}"/>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3F6F11AA-7FBC-4747-BB3A-9825258FA440}"/>
              </a:ext>
            </a:extLst>
          </p:cNvPr>
          <p:cNvSpPr>
            <a:spLocks noGrp="1"/>
          </p:cNvSpPr>
          <p:nvPr>
            <p:ph type="sldNum" sz="quarter" idx="12"/>
          </p:nvPr>
        </p:nvSpPr>
        <p:spPr/>
        <p:txBody>
          <a:bodyPr/>
          <a:lstStyle/>
          <a:p>
            <a:fld id="{57F365CD-2B89-4B8A-94DD-6259DE75E61D}" type="slidenum">
              <a:rPr lang="en-GB" smtClean="0"/>
              <a:t>‹#›</a:t>
            </a:fld>
            <a:endParaRPr lang="en-GB"/>
          </a:p>
        </p:txBody>
      </p:sp>
    </p:spTree>
    <p:extLst>
      <p:ext uri="{BB962C8B-B14F-4D97-AF65-F5344CB8AC3E}">
        <p14:creationId xmlns:p14="http://schemas.microsoft.com/office/powerpoint/2010/main" val="450258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59DEF6F-9BDC-4D68-A3BD-CC706E7F1395}"/>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GB"/>
          </a:p>
        </p:txBody>
      </p:sp>
      <p:sp>
        <p:nvSpPr>
          <p:cNvPr id="3" name="Metin Yer Tutucusu 2">
            <a:extLst>
              <a:ext uri="{FF2B5EF4-FFF2-40B4-BE49-F238E27FC236}">
                <a16:creationId xmlns:a16="http://schemas.microsoft.com/office/drawing/2014/main" id="{BF67F91D-2295-4586-B5BB-489B4320F2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0C135AF6-E726-46A4-A744-96409525D27A}"/>
              </a:ext>
            </a:extLst>
          </p:cNvPr>
          <p:cNvSpPr>
            <a:spLocks noGrp="1"/>
          </p:cNvSpPr>
          <p:nvPr>
            <p:ph type="dt" sz="half" idx="10"/>
          </p:nvPr>
        </p:nvSpPr>
        <p:spPr/>
        <p:txBody>
          <a:bodyPr/>
          <a:lstStyle/>
          <a:p>
            <a:fld id="{4D81F427-219D-45E8-B0F3-0383332842F1}" type="datetimeFigureOut">
              <a:rPr lang="en-GB" smtClean="0"/>
              <a:t>30/09/2020</a:t>
            </a:fld>
            <a:endParaRPr lang="en-GB"/>
          </a:p>
        </p:txBody>
      </p:sp>
      <p:sp>
        <p:nvSpPr>
          <p:cNvPr id="5" name="Alt Bilgi Yer Tutucusu 4">
            <a:extLst>
              <a:ext uri="{FF2B5EF4-FFF2-40B4-BE49-F238E27FC236}">
                <a16:creationId xmlns:a16="http://schemas.microsoft.com/office/drawing/2014/main" id="{54BFB9A3-9F5B-4DBE-A596-73B910C6EA9F}"/>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A5459353-EA4C-4A10-B82C-5D998F45D622}"/>
              </a:ext>
            </a:extLst>
          </p:cNvPr>
          <p:cNvSpPr>
            <a:spLocks noGrp="1"/>
          </p:cNvSpPr>
          <p:nvPr>
            <p:ph type="sldNum" sz="quarter" idx="12"/>
          </p:nvPr>
        </p:nvSpPr>
        <p:spPr/>
        <p:txBody>
          <a:bodyPr/>
          <a:lstStyle/>
          <a:p>
            <a:fld id="{57F365CD-2B89-4B8A-94DD-6259DE75E61D}" type="slidenum">
              <a:rPr lang="en-GB" smtClean="0"/>
              <a:t>‹#›</a:t>
            </a:fld>
            <a:endParaRPr lang="en-GB"/>
          </a:p>
        </p:txBody>
      </p:sp>
    </p:spTree>
    <p:extLst>
      <p:ext uri="{BB962C8B-B14F-4D97-AF65-F5344CB8AC3E}">
        <p14:creationId xmlns:p14="http://schemas.microsoft.com/office/powerpoint/2010/main" val="4135776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1D4A307-4529-4077-858B-5617DBEA24FB}"/>
              </a:ext>
            </a:extLst>
          </p:cNvPr>
          <p:cNvSpPr>
            <a:spLocks noGrp="1"/>
          </p:cNvSpPr>
          <p:nvPr>
            <p:ph type="title"/>
          </p:nvPr>
        </p:nvSpPr>
        <p:spPr/>
        <p:txBody>
          <a:bodyPr/>
          <a:lstStyle/>
          <a:p>
            <a:r>
              <a:rPr lang="tr-TR"/>
              <a:t>Asıl başlık stilini düzenlemek için tıklayın</a:t>
            </a:r>
            <a:endParaRPr lang="en-GB"/>
          </a:p>
        </p:txBody>
      </p:sp>
      <p:sp>
        <p:nvSpPr>
          <p:cNvPr id="3" name="İçerik Yer Tutucusu 2">
            <a:extLst>
              <a:ext uri="{FF2B5EF4-FFF2-40B4-BE49-F238E27FC236}">
                <a16:creationId xmlns:a16="http://schemas.microsoft.com/office/drawing/2014/main" id="{1E5B286F-E8EE-40AF-9455-AFA735183754}"/>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İçerik Yer Tutucusu 3">
            <a:extLst>
              <a:ext uri="{FF2B5EF4-FFF2-40B4-BE49-F238E27FC236}">
                <a16:creationId xmlns:a16="http://schemas.microsoft.com/office/drawing/2014/main" id="{1E8FEC1E-DB7B-4C25-8477-6693F96D8385}"/>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5" name="Veri Yer Tutucusu 4">
            <a:extLst>
              <a:ext uri="{FF2B5EF4-FFF2-40B4-BE49-F238E27FC236}">
                <a16:creationId xmlns:a16="http://schemas.microsoft.com/office/drawing/2014/main" id="{D525FFB5-8C71-4CB5-A01E-C5BC78A5DB67}"/>
              </a:ext>
            </a:extLst>
          </p:cNvPr>
          <p:cNvSpPr>
            <a:spLocks noGrp="1"/>
          </p:cNvSpPr>
          <p:nvPr>
            <p:ph type="dt" sz="half" idx="10"/>
          </p:nvPr>
        </p:nvSpPr>
        <p:spPr/>
        <p:txBody>
          <a:bodyPr/>
          <a:lstStyle/>
          <a:p>
            <a:fld id="{4D81F427-219D-45E8-B0F3-0383332842F1}" type="datetimeFigureOut">
              <a:rPr lang="en-GB" smtClean="0"/>
              <a:t>30/09/2020</a:t>
            </a:fld>
            <a:endParaRPr lang="en-GB"/>
          </a:p>
        </p:txBody>
      </p:sp>
      <p:sp>
        <p:nvSpPr>
          <p:cNvPr id="6" name="Alt Bilgi Yer Tutucusu 5">
            <a:extLst>
              <a:ext uri="{FF2B5EF4-FFF2-40B4-BE49-F238E27FC236}">
                <a16:creationId xmlns:a16="http://schemas.microsoft.com/office/drawing/2014/main" id="{F1C54AB8-8E6C-418E-B39B-CCE6ADE6F57C}"/>
              </a:ext>
            </a:extLst>
          </p:cNvPr>
          <p:cNvSpPr>
            <a:spLocks noGrp="1"/>
          </p:cNvSpPr>
          <p:nvPr>
            <p:ph type="ftr" sz="quarter" idx="11"/>
          </p:nvPr>
        </p:nvSpPr>
        <p:spPr/>
        <p:txBody>
          <a:bodyPr/>
          <a:lstStyle/>
          <a:p>
            <a:endParaRPr lang="en-GB"/>
          </a:p>
        </p:txBody>
      </p:sp>
      <p:sp>
        <p:nvSpPr>
          <p:cNvPr id="7" name="Slayt Numarası Yer Tutucusu 6">
            <a:extLst>
              <a:ext uri="{FF2B5EF4-FFF2-40B4-BE49-F238E27FC236}">
                <a16:creationId xmlns:a16="http://schemas.microsoft.com/office/drawing/2014/main" id="{BB084564-937E-492D-9900-6C35B593751C}"/>
              </a:ext>
            </a:extLst>
          </p:cNvPr>
          <p:cNvSpPr>
            <a:spLocks noGrp="1"/>
          </p:cNvSpPr>
          <p:nvPr>
            <p:ph type="sldNum" sz="quarter" idx="12"/>
          </p:nvPr>
        </p:nvSpPr>
        <p:spPr/>
        <p:txBody>
          <a:bodyPr/>
          <a:lstStyle/>
          <a:p>
            <a:fld id="{57F365CD-2B89-4B8A-94DD-6259DE75E61D}" type="slidenum">
              <a:rPr lang="en-GB" smtClean="0"/>
              <a:t>‹#›</a:t>
            </a:fld>
            <a:endParaRPr lang="en-GB"/>
          </a:p>
        </p:txBody>
      </p:sp>
    </p:spTree>
    <p:extLst>
      <p:ext uri="{BB962C8B-B14F-4D97-AF65-F5344CB8AC3E}">
        <p14:creationId xmlns:p14="http://schemas.microsoft.com/office/powerpoint/2010/main" val="907145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5C0A95E-AE20-4865-8564-F2BC75F2DBAE}"/>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GB"/>
          </a:p>
        </p:txBody>
      </p:sp>
      <p:sp>
        <p:nvSpPr>
          <p:cNvPr id="3" name="Metin Yer Tutucusu 2">
            <a:extLst>
              <a:ext uri="{FF2B5EF4-FFF2-40B4-BE49-F238E27FC236}">
                <a16:creationId xmlns:a16="http://schemas.microsoft.com/office/drawing/2014/main" id="{9E04DF36-1626-457B-ABD1-09F6E3D5BE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4554376E-C5C9-44A8-B8C9-68DBD27A611D}"/>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5" name="Metin Yer Tutucusu 4">
            <a:extLst>
              <a:ext uri="{FF2B5EF4-FFF2-40B4-BE49-F238E27FC236}">
                <a16:creationId xmlns:a16="http://schemas.microsoft.com/office/drawing/2014/main" id="{5D4B1266-BC42-4ED5-A59F-BC5D650A9B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C226E6B2-B2DD-4D72-B533-7193F5060235}"/>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7" name="Veri Yer Tutucusu 6">
            <a:extLst>
              <a:ext uri="{FF2B5EF4-FFF2-40B4-BE49-F238E27FC236}">
                <a16:creationId xmlns:a16="http://schemas.microsoft.com/office/drawing/2014/main" id="{7F825705-A39D-404C-A4B2-614DCE2626C7}"/>
              </a:ext>
            </a:extLst>
          </p:cNvPr>
          <p:cNvSpPr>
            <a:spLocks noGrp="1"/>
          </p:cNvSpPr>
          <p:nvPr>
            <p:ph type="dt" sz="half" idx="10"/>
          </p:nvPr>
        </p:nvSpPr>
        <p:spPr/>
        <p:txBody>
          <a:bodyPr/>
          <a:lstStyle/>
          <a:p>
            <a:fld id="{4D81F427-219D-45E8-B0F3-0383332842F1}" type="datetimeFigureOut">
              <a:rPr lang="en-GB" smtClean="0"/>
              <a:t>30/09/2020</a:t>
            </a:fld>
            <a:endParaRPr lang="en-GB"/>
          </a:p>
        </p:txBody>
      </p:sp>
      <p:sp>
        <p:nvSpPr>
          <p:cNvPr id="8" name="Alt Bilgi Yer Tutucusu 7">
            <a:extLst>
              <a:ext uri="{FF2B5EF4-FFF2-40B4-BE49-F238E27FC236}">
                <a16:creationId xmlns:a16="http://schemas.microsoft.com/office/drawing/2014/main" id="{35E93265-C226-4B81-A3F4-1A6C32986306}"/>
              </a:ext>
            </a:extLst>
          </p:cNvPr>
          <p:cNvSpPr>
            <a:spLocks noGrp="1"/>
          </p:cNvSpPr>
          <p:nvPr>
            <p:ph type="ftr" sz="quarter" idx="11"/>
          </p:nvPr>
        </p:nvSpPr>
        <p:spPr/>
        <p:txBody>
          <a:bodyPr/>
          <a:lstStyle/>
          <a:p>
            <a:endParaRPr lang="en-GB"/>
          </a:p>
        </p:txBody>
      </p:sp>
      <p:sp>
        <p:nvSpPr>
          <p:cNvPr id="9" name="Slayt Numarası Yer Tutucusu 8">
            <a:extLst>
              <a:ext uri="{FF2B5EF4-FFF2-40B4-BE49-F238E27FC236}">
                <a16:creationId xmlns:a16="http://schemas.microsoft.com/office/drawing/2014/main" id="{0E4466E2-DA4D-4253-9729-18FADE7CA6BE}"/>
              </a:ext>
            </a:extLst>
          </p:cNvPr>
          <p:cNvSpPr>
            <a:spLocks noGrp="1"/>
          </p:cNvSpPr>
          <p:nvPr>
            <p:ph type="sldNum" sz="quarter" idx="12"/>
          </p:nvPr>
        </p:nvSpPr>
        <p:spPr/>
        <p:txBody>
          <a:bodyPr/>
          <a:lstStyle/>
          <a:p>
            <a:fld id="{57F365CD-2B89-4B8A-94DD-6259DE75E61D}" type="slidenum">
              <a:rPr lang="en-GB" smtClean="0"/>
              <a:t>‹#›</a:t>
            </a:fld>
            <a:endParaRPr lang="en-GB"/>
          </a:p>
        </p:txBody>
      </p:sp>
    </p:spTree>
    <p:extLst>
      <p:ext uri="{BB962C8B-B14F-4D97-AF65-F5344CB8AC3E}">
        <p14:creationId xmlns:p14="http://schemas.microsoft.com/office/powerpoint/2010/main" val="3290211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03F1FB4-CC10-4373-BB18-857531B4940E}"/>
              </a:ext>
            </a:extLst>
          </p:cNvPr>
          <p:cNvSpPr>
            <a:spLocks noGrp="1"/>
          </p:cNvSpPr>
          <p:nvPr>
            <p:ph type="title"/>
          </p:nvPr>
        </p:nvSpPr>
        <p:spPr/>
        <p:txBody>
          <a:bodyPr/>
          <a:lstStyle/>
          <a:p>
            <a:r>
              <a:rPr lang="tr-TR"/>
              <a:t>Asıl başlık stilini düzenlemek için tıklayın</a:t>
            </a:r>
            <a:endParaRPr lang="en-GB"/>
          </a:p>
        </p:txBody>
      </p:sp>
      <p:sp>
        <p:nvSpPr>
          <p:cNvPr id="3" name="Veri Yer Tutucusu 2">
            <a:extLst>
              <a:ext uri="{FF2B5EF4-FFF2-40B4-BE49-F238E27FC236}">
                <a16:creationId xmlns:a16="http://schemas.microsoft.com/office/drawing/2014/main" id="{263A854F-F979-4AED-95E0-8E04BC987429}"/>
              </a:ext>
            </a:extLst>
          </p:cNvPr>
          <p:cNvSpPr>
            <a:spLocks noGrp="1"/>
          </p:cNvSpPr>
          <p:nvPr>
            <p:ph type="dt" sz="half" idx="10"/>
          </p:nvPr>
        </p:nvSpPr>
        <p:spPr/>
        <p:txBody>
          <a:bodyPr/>
          <a:lstStyle/>
          <a:p>
            <a:fld id="{4D81F427-219D-45E8-B0F3-0383332842F1}" type="datetimeFigureOut">
              <a:rPr lang="en-GB" smtClean="0"/>
              <a:t>30/09/2020</a:t>
            </a:fld>
            <a:endParaRPr lang="en-GB"/>
          </a:p>
        </p:txBody>
      </p:sp>
      <p:sp>
        <p:nvSpPr>
          <p:cNvPr id="4" name="Alt Bilgi Yer Tutucusu 3">
            <a:extLst>
              <a:ext uri="{FF2B5EF4-FFF2-40B4-BE49-F238E27FC236}">
                <a16:creationId xmlns:a16="http://schemas.microsoft.com/office/drawing/2014/main" id="{42F11E41-1CBB-4CA1-A2A5-40D966626445}"/>
              </a:ext>
            </a:extLst>
          </p:cNvPr>
          <p:cNvSpPr>
            <a:spLocks noGrp="1"/>
          </p:cNvSpPr>
          <p:nvPr>
            <p:ph type="ftr" sz="quarter" idx="11"/>
          </p:nvPr>
        </p:nvSpPr>
        <p:spPr/>
        <p:txBody>
          <a:bodyPr/>
          <a:lstStyle/>
          <a:p>
            <a:endParaRPr lang="en-GB"/>
          </a:p>
        </p:txBody>
      </p:sp>
      <p:sp>
        <p:nvSpPr>
          <p:cNvPr id="5" name="Slayt Numarası Yer Tutucusu 4">
            <a:extLst>
              <a:ext uri="{FF2B5EF4-FFF2-40B4-BE49-F238E27FC236}">
                <a16:creationId xmlns:a16="http://schemas.microsoft.com/office/drawing/2014/main" id="{2506D714-F214-4395-AFE5-F0B108F31CE8}"/>
              </a:ext>
            </a:extLst>
          </p:cNvPr>
          <p:cNvSpPr>
            <a:spLocks noGrp="1"/>
          </p:cNvSpPr>
          <p:nvPr>
            <p:ph type="sldNum" sz="quarter" idx="12"/>
          </p:nvPr>
        </p:nvSpPr>
        <p:spPr/>
        <p:txBody>
          <a:bodyPr/>
          <a:lstStyle/>
          <a:p>
            <a:fld id="{57F365CD-2B89-4B8A-94DD-6259DE75E61D}" type="slidenum">
              <a:rPr lang="en-GB" smtClean="0"/>
              <a:t>‹#›</a:t>
            </a:fld>
            <a:endParaRPr lang="en-GB"/>
          </a:p>
        </p:txBody>
      </p:sp>
    </p:spTree>
    <p:extLst>
      <p:ext uri="{BB962C8B-B14F-4D97-AF65-F5344CB8AC3E}">
        <p14:creationId xmlns:p14="http://schemas.microsoft.com/office/powerpoint/2010/main" val="3007251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CA4556B5-D27B-4F82-AA4F-E7B0C196037C}"/>
              </a:ext>
            </a:extLst>
          </p:cNvPr>
          <p:cNvSpPr>
            <a:spLocks noGrp="1"/>
          </p:cNvSpPr>
          <p:nvPr>
            <p:ph type="dt" sz="half" idx="10"/>
          </p:nvPr>
        </p:nvSpPr>
        <p:spPr/>
        <p:txBody>
          <a:bodyPr/>
          <a:lstStyle/>
          <a:p>
            <a:fld id="{4D81F427-219D-45E8-B0F3-0383332842F1}" type="datetimeFigureOut">
              <a:rPr lang="en-GB" smtClean="0"/>
              <a:t>30/09/2020</a:t>
            </a:fld>
            <a:endParaRPr lang="en-GB"/>
          </a:p>
        </p:txBody>
      </p:sp>
      <p:sp>
        <p:nvSpPr>
          <p:cNvPr id="3" name="Alt Bilgi Yer Tutucusu 2">
            <a:extLst>
              <a:ext uri="{FF2B5EF4-FFF2-40B4-BE49-F238E27FC236}">
                <a16:creationId xmlns:a16="http://schemas.microsoft.com/office/drawing/2014/main" id="{0853BDE5-7EAE-4071-B4D2-B93AC8A6F8D0}"/>
              </a:ext>
            </a:extLst>
          </p:cNvPr>
          <p:cNvSpPr>
            <a:spLocks noGrp="1"/>
          </p:cNvSpPr>
          <p:nvPr>
            <p:ph type="ftr" sz="quarter" idx="11"/>
          </p:nvPr>
        </p:nvSpPr>
        <p:spPr/>
        <p:txBody>
          <a:bodyPr/>
          <a:lstStyle/>
          <a:p>
            <a:endParaRPr lang="en-GB"/>
          </a:p>
        </p:txBody>
      </p:sp>
      <p:sp>
        <p:nvSpPr>
          <p:cNvPr id="4" name="Slayt Numarası Yer Tutucusu 3">
            <a:extLst>
              <a:ext uri="{FF2B5EF4-FFF2-40B4-BE49-F238E27FC236}">
                <a16:creationId xmlns:a16="http://schemas.microsoft.com/office/drawing/2014/main" id="{0EFF5248-CA98-442F-9B78-F3B72AAD7485}"/>
              </a:ext>
            </a:extLst>
          </p:cNvPr>
          <p:cNvSpPr>
            <a:spLocks noGrp="1"/>
          </p:cNvSpPr>
          <p:nvPr>
            <p:ph type="sldNum" sz="quarter" idx="12"/>
          </p:nvPr>
        </p:nvSpPr>
        <p:spPr/>
        <p:txBody>
          <a:bodyPr/>
          <a:lstStyle/>
          <a:p>
            <a:fld id="{57F365CD-2B89-4B8A-94DD-6259DE75E61D}" type="slidenum">
              <a:rPr lang="en-GB" smtClean="0"/>
              <a:t>‹#›</a:t>
            </a:fld>
            <a:endParaRPr lang="en-GB"/>
          </a:p>
        </p:txBody>
      </p:sp>
    </p:spTree>
    <p:extLst>
      <p:ext uri="{BB962C8B-B14F-4D97-AF65-F5344CB8AC3E}">
        <p14:creationId xmlns:p14="http://schemas.microsoft.com/office/powerpoint/2010/main" val="226138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82775C0-C6A4-4251-8816-664431A9F86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GB"/>
          </a:p>
        </p:txBody>
      </p:sp>
      <p:sp>
        <p:nvSpPr>
          <p:cNvPr id="3" name="İçerik Yer Tutucusu 2">
            <a:extLst>
              <a:ext uri="{FF2B5EF4-FFF2-40B4-BE49-F238E27FC236}">
                <a16:creationId xmlns:a16="http://schemas.microsoft.com/office/drawing/2014/main" id="{B6451FEE-91BB-4211-8014-1CE112D1BF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Metin Yer Tutucusu 3">
            <a:extLst>
              <a:ext uri="{FF2B5EF4-FFF2-40B4-BE49-F238E27FC236}">
                <a16:creationId xmlns:a16="http://schemas.microsoft.com/office/drawing/2014/main" id="{95D1DF81-183D-4054-9439-77F4ED2784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763089F9-7A2A-4805-9A2A-1D6B28C077B3}"/>
              </a:ext>
            </a:extLst>
          </p:cNvPr>
          <p:cNvSpPr>
            <a:spLocks noGrp="1"/>
          </p:cNvSpPr>
          <p:nvPr>
            <p:ph type="dt" sz="half" idx="10"/>
          </p:nvPr>
        </p:nvSpPr>
        <p:spPr/>
        <p:txBody>
          <a:bodyPr/>
          <a:lstStyle/>
          <a:p>
            <a:fld id="{4D81F427-219D-45E8-B0F3-0383332842F1}" type="datetimeFigureOut">
              <a:rPr lang="en-GB" smtClean="0"/>
              <a:t>30/09/2020</a:t>
            </a:fld>
            <a:endParaRPr lang="en-GB"/>
          </a:p>
        </p:txBody>
      </p:sp>
      <p:sp>
        <p:nvSpPr>
          <p:cNvPr id="6" name="Alt Bilgi Yer Tutucusu 5">
            <a:extLst>
              <a:ext uri="{FF2B5EF4-FFF2-40B4-BE49-F238E27FC236}">
                <a16:creationId xmlns:a16="http://schemas.microsoft.com/office/drawing/2014/main" id="{BEE795CF-09D8-48D6-BB66-03D0C18EB92B}"/>
              </a:ext>
            </a:extLst>
          </p:cNvPr>
          <p:cNvSpPr>
            <a:spLocks noGrp="1"/>
          </p:cNvSpPr>
          <p:nvPr>
            <p:ph type="ftr" sz="quarter" idx="11"/>
          </p:nvPr>
        </p:nvSpPr>
        <p:spPr/>
        <p:txBody>
          <a:bodyPr/>
          <a:lstStyle/>
          <a:p>
            <a:endParaRPr lang="en-GB"/>
          </a:p>
        </p:txBody>
      </p:sp>
      <p:sp>
        <p:nvSpPr>
          <p:cNvPr id="7" name="Slayt Numarası Yer Tutucusu 6">
            <a:extLst>
              <a:ext uri="{FF2B5EF4-FFF2-40B4-BE49-F238E27FC236}">
                <a16:creationId xmlns:a16="http://schemas.microsoft.com/office/drawing/2014/main" id="{01B74A09-A350-492E-84F0-F1DFE26964B6}"/>
              </a:ext>
            </a:extLst>
          </p:cNvPr>
          <p:cNvSpPr>
            <a:spLocks noGrp="1"/>
          </p:cNvSpPr>
          <p:nvPr>
            <p:ph type="sldNum" sz="quarter" idx="12"/>
          </p:nvPr>
        </p:nvSpPr>
        <p:spPr/>
        <p:txBody>
          <a:bodyPr/>
          <a:lstStyle/>
          <a:p>
            <a:fld id="{57F365CD-2B89-4B8A-94DD-6259DE75E61D}" type="slidenum">
              <a:rPr lang="en-GB" smtClean="0"/>
              <a:t>‹#›</a:t>
            </a:fld>
            <a:endParaRPr lang="en-GB"/>
          </a:p>
        </p:txBody>
      </p:sp>
    </p:spTree>
    <p:extLst>
      <p:ext uri="{BB962C8B-B14F-4D97-AF65-F5344CB8AC3E}">
        <p14:creationId xmlns:p14="http://schemas.microsoft.com/office/powerpoint/2010/main" val="1356013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395A977-43EE-4A54-BF76-FD063119421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GB"/>
          </a:p>
        </p:txBody>
      </p:sp>
      <p:sp>
        <p:nvSpPr>
          <p:cNvPr id="3" name="Resim Yer Tutucusu 2">
            <a:extLst>
              <a:ext uri="{FF2B5EF4-FFF2-40B4-BE49-F238E27FC236}">
                <a16:creationId xmlns:a16="http://schemas.microsoft.com/office/drawing/2014/main" id="{1D1AD12E-0E41-4D56-A4AE-7704DFAE55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etin Yer Tutucusu 3">
            <a:extLst>
              <a:ext uri="{FF2B5EF4-FFF2-40B4-BE49-F238E27FC236}">
                <a16:creationId xmlns:a16="http://schemas.microsoft.com/office/drawing/2014/main" id="{3C5E9B1B-14EB-4274-9E81-3A55B9A825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9DCFA936-B9D2-4A55-9DB2-E2541911B142}"/>
              </a:ext>
            </a:extLst>
          </p:cNvPr>
          <p:cNvSpPr>
            <a:spLocks noGrp="1"/>
          </p:cNvSpPr>
          <p:nvPr>
            <p:ph type="dt" sz="half" idx="10"/>
          </p:nvPr>
        </p:nvSpPr>
        <p:spPr/>
        <p:txBody>
          <a:bodyPr/>
          <a:lstStyle/>
          <a:p>
            <a:fld id="{4D81F427-219D-45E8-B0F3-0383332842F1}" type="datetimeFigureOut">
              <a:rPr lang="en-GB" smtClean="0"/>
              <a:t>30/09/2020</a:t>
            </a:fld>
            <a:endParaRPr lang="en-GB"/>
          </a:p>
        </p:txBody>
      </p:sp>
      <p:sp>
        <p:nvSpPr>
          <p:cNvPr id="6" name="Alt Bilgi Yer Tutucusu 5">
            <a:extLst>
              <a:ext uri="{FF2B5EF4-FFF2-40B4-BE49-F238E27FC236}">
                <a16:creationId xmlns:a16="http://schemas.microsoft.com/office/drawing/2014/main" id="{3C797394-D9A0-4FB4-99B1-2B13110BFD2E}"/>
              </a:ext>
            </a:extLst>
          </p:cNvPr>
          <p:cNvSpPr>
            <a:spLocks noGrp="1"/>
          </p:cNvSpPr>
          <p:nvPr>
            <p:ph type="ftr" sz="quarter" idx="11"/>
          </p:nvPr>
        </p:nvSpPr>
        <p:spPr/>
        <p:txBody>
          <a:bodyPr/>
          <a:lstStyle/>
          <a:p>
            <a:endParaRPr lang="en-GB"/>
          </a:p>
        </p:txBody>
      </p:sp>
      <p:sp>
        <p:nvSpPr>
          <p:cNvPr id="7" name="Slayt Numarası Yer Tutucusu 6">
            <a:extLst>
              <a:ext uri="{FF2B5EF4-FFF2-40B4-BE49-F238E27FC236}">
                <a16:creationId xmlns:a16="http://schemas.microsoft.com/office/drawing/2014/main" id="{4B8F8400-A6D5-4D79-9FD2-81CD1A9AA64E}"/>
              </a:ext>
            </a:extLst>
          </p:cNvPr>
          <p:cNvSpPr>
            <a:spLocks noGrp="1"/>
          </p:cNvSpPr>
          <p:nvPr>
            <p:ph type="sldNum" sz="quarter" idx="12"/>
          </p:nvPr>
        </p:nvSpPr>
        <p:spPr/>
        <p:txBody>
          <a:bodyPr/>
          <a:lstStyle/>
          <a:p>
            <a:fld id="{57F365CD-2B89-4B8A-94DD-6259DE75E61D}" type="slidenum">
              <a:rPr lang="en-GB" smtClean="0"/>
              <a:t>‹#›</a:t>
            </a:fld>
            <a:endParaRPr lang="en-GB"/>
          </a:p>
        </p:txBody>
      </p:sp>
    </p:spTree>
    <p:extLst>
      <p:ext uri="{BB962C8B-B14F-4D97-AF65-F5344CB8AC3E}">
        <p14:creationId xmlns:p14="http://schemas.microsoft.com/office/powerpoint/2010/main" val="1023098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ABC9018-A478-4CAC-8197-F919842C4A37}"/>
              </a:ext>
            </a:extLst>
          </p:cNvPr>
          <p:cNvSpPr>
            <a:spLocks noGrp="1"/>
          </p:cNvSpPr>
          <p:nvPr>
            <p:ph type="title"/>
          </p:nvPr>
        </p:nvSpPr>
        <p:spPr/>
        <p:txBody>
          <a:bodyPr/>
          <a:lstStyle/>
          <a:p>
            <a:r>
              <a:rPr lang="tr-TR"/>
              <a:t>Asıl başlık stilini düzenlemek için tıklayın</a:t>
            </a:r>
            <a:endParaRPr lang="en-GB"/>
          </a:p>
        </p:txBody>
      </p:sp>
      <p:sp>
        <p:nvSpPr>
          <p:cNvPr id="3" name="Dikey Metin Yer Tutucusu 2">
            <a:extLst>
              <a:ext uri="{FF2B5EF4-FFF2-40B4-BE49-F238E27FC236}">
                <a16:creationId xmlns:a16="http://schemas.microsoft.com/office/drawing/2014/main" id="{E184D2B7-C22F-4BA9-B0EE-A10C78F856D7}"/>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Veri Yer Tutucusu 3">
            <a:extLst>
              <a:ext uri="{FF2B5EF4-FFF2-40B4-BE49-F238E27FC236}">
                <a16:creationId xmlns:a16="http://schemas.microsoft.com/office/drawing/2014/main" id="{A48B863F-04BE-4F41-8D1B-ADE941DD17DE}"/>
              </a:ext>
            </a:extLst>
          </p:cNvPr>
          <p:cNvSpPr>
            <a:spLocks noGrp="1"/>
          </p:cNvSpPr>
          <p:nvPr>
            <p:ph type="dt" sz="half" idx="10"/>
          </p:nvPr>
        </p:nvSpPr>
        <p:spPr/>
        <p:txBody>
          <a:bodyPr/>
          <a:lstStyle/>
          <a:p>
            <a:fld id="{4D81F427-219D-45E8-B0F3-0383332842F1}" type="datetimeFigureOut">
              <a:rPr lang="en-GB" smtClean="0"/>
              <a:t>30/09/2020</a:t>
            </a:fld>
            <a:endParaRPr lang="en-GB"/>
          </a:p>
        </p:txBody>
      </p:sp>
      <p:sp>
        <p:nvSpPr>
          <p:cNvPr id="5" name="Alt Bilgi Yer Tutucusu 4">
            <a:extLst>
              <a:ext uri="{FF2B5EF4-FFF2-40B4-BE49-F238E27FC236}">
                <a16:creationId xmlns:a16="http://schemas.microsoft.com/office/drawing/2014/main" id="{A4D1D090-91BE-4B17-ABD4-1520AACC1A65}"/>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F3C7E851-F6AF-4BCF-9672-EE77B2244B33}"/>
              </a:ext>
            </a:extLst>
          </p:cNvPr>
          <p:cNvSpPr>
            <a:spLocks noGrp="1"/>
          </p:cNvSpPr>
          <p:nvPr>
            <p:ph type="sldNum" sz="quarter" idx="12"/>
          </p:nvPr>
        </p:nvSpPr>
        <p:spPr/>
        <p:txBody>
          <a:bodyPr/>
          <a:lstStyle/>
          <a:p>
            <a:fld id="{57F365CD-2B89-4B8A-94DD-6259DE75E61D}" type="slidenum">
              <a:rPr lang="en-GB" smtClean="0"/>
              <a:t>‹#›</a:t>
            </a:fld>
            <a:endParaRPr lang="en-GB"/>
          </a:p>
        </p:txBody>
      </p:sp>
    </p:spTree>
    <p:extLst>
      <p:ext uri="{BB962C8B-B14F-4D97-AF65-F5344CB8AC3E}">
        <p14:creationId xmlns:p14="http://schemas.microsoft.com/office/powerpoint/2010/main" val="902811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8188D54A-8AE7-4495-891A-97477385C92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GB"/>
          </a:p>
        </p:txBody>
      </p:sp>
      <p:sp>
        <p:nvSpPr>
          <p:cNvPr id="3" name="Dikey Metin Yer Tutucusu 2">
            <a:extLst>
              <a:ext uri="{FF2B5EF4-FFF2-40B4-BE49-F238E27FC236}">
                <a16:creationId xmlns:a16="http://schemas.microsoft.com/office/drawing/2014/main" id="{47395DF2-D274-47C6-9A4E-8AC2707378BA}"/>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Veri Yer Tutucusu 3">
            <a:extLst>
              <a:ext uri="{FF2B5EF4-FFF2-40B4-BE49-F238E27FC236}">
                <a16:creationId xmlns:a16="http://schemas.microsoft.com/office/drawing/2014/main" id="{06E12B53-1CA6-45B9-919D-01611ABDEF06}"/>
              </a:ext>
            </a:extLst>
          </p:cNvPr>
          <p:cNvSpPr>
            <a:spLocks noGrp="1"/>
          </p:cNvSpPr>
          <p:nvPr>
            <p:ph type="dt" sz="half" idx="10"/>
          </p:nvPr>
        </p:nvSpPr>
        <p:spPr/>
        <p:txBody>
          <a:bodyPr/>
          <a:lstStyle/>
          <a:p>
            <a:fld id="{4D81F427-219D-45E8-B0F3-0383332842F1}" type="datetimeFigureOut">
              <a:rPr lang="en-GB" smtClean="0"/>
              <a:t>30/09/2020</a:t>
            </a:fld>
            <a:endParaRPr lang="en-GB"/>
          </a:p>
        </p:txBody>
      </p:sp>
      <p:sp>
        <p:nvSpPr>
          <p:cNvPr id="5" name="Alt Bilgi Yer Tutucusu 4">
            <a:extLst>
              <a:ext uri="{FF2B5EF4-FFF2-40B4-BE49-F238E27FC236}">
                <a16:creationId xmlns:a16="http://schemas.microsoft.com/office/drawing/2014/main" id="{0DCC72A1-F46D-4BA4-9A7C-53569CD4C45C}"/>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7556C3DB-AE2D-488A-B786-708D27DB6624}"/>
              </a:ext>
            </a:extLst>
          </p:cNvPr>
          <p:cNvSpPr>
            <a:spLocks noGrp="1"/>
          </p:cNvSpPr>
          <p:nvPr>
            <p:ph type="sldNum" sz="quarter" idx="12"/>
          </p:nvPr>
        </p:nvSpPr>
        <p:spPr/>
        <p:txBody>
          <a:bodyPr/>
          <a:lstStyle/>
          <a:p>
            <a:fld id="{57F365CD-2B89-4B8A-94DD-6259DE75E61D}" type="slidenum">
              <a:rPr lang="en-GB" smtClean="0"/>
              <a:t>‹#›</a:t>
            </a:fld>
            <a:endParaRPr lang="en-GB"/>
          </a:p>
        </p:txBody>
      </p:sp>
    </p:spTree>
    <p:extLst>
      <p:ext uri="{BB962C8B-B14F-4D97-AF65-F5344CB8AC3E}">
        <p14:creationId xmlns:p14="http://schemas.microsoft.com/office/powerpoint/2010/main" val="3661475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041AE8F1-B2EB-45F6-B1F2-C9843BC1C4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GB"/>
          </a:p>
        </p:txBody>
      </p:sp>
      <p:sp>
        <p:nvSpPr>
          <p:cNvPr id="3" name="Metin Yer Tutucusu 2">
            <a:extLst>
              <a:ext uri="{FF2B5EF4-FFF2-40B4-BE49-F238E27FC236}">
                <a16:creationId xmlns:a16="http://schemas.microsoft.com/office/drawing/2014/main" id="{B6921EAB-E981-48DB-98FF-036024ABB6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Veri Yer Tutucusu 3">
            <a:extLst>
              <a:ext uri="{FF2B5EF4-FFF2-40B4-BE49-F238E27FC236}">
                <a16:creationId xmlns:a16="http://schemas.microsoft.com/office/drawing/2014/main" id="{31F917B9-11DA-4E51-9D5D-E46FFF18A2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81F427-219D-45E8-B0F3-0383332842F1}" type="datetimeFigureOut">
              <a:rPr lang="en-GB" smtClean="0"/>
              <a:t>30/09/2020</a:t>
            </a:fld>
            <a:endParaRPr lang="en-GB"/>
          </a:p>
        </p:txBody>
      </p:sp>
      <p:sp>
        <p:nvSpPr>
          <p:cNvPr id="5" name="Alt Bilgi Yer Tutucusu 4">
            <a:extLst>
              <a:ext uri="{FF2B5EF4-FFF2-40B4-BE49-F238E27FC236}">
                <a16:creationId xmlns:a16="http://schemas.microsoft.com/office/drawing/2014/main" id="{6441FD4C-44D4-4D51-8289-1F58010C88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ayt Numarası Yer Tutucusu 5">
            <a:extLst>
              <a:ext uri="{FF2B5EF4-FFF2-40B4-BE49-F238E27FC236}">
                <a16:creationId xmlns:a16="http://schemas.microsoft.com/office/drawing/2014/main" id="{F3E6CF32-BB89-402E-9B26-0191186E8D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F365CD-2B89-4B8A-94DD-6259DE75E61D}" type="slidenum">
              <a:rPr lang="en-GB" smtClean="0"/>
              <a:t>‹#›</a:t>
            </a:fld>
            <a:endParaRPr lang="en-GB"/>
          </a:p>
        </p:txBody>
      </p:sp>
    </p:spTree>
    <p:extLst>
      <p:ext uri="{BB962C8B-B14F-4D97-AF65-F5344CB8AC3E}">
        <p14:creationId xmlns:p14="http://schemas.microsoft.com/office/powerpoint/2010/main" val="2075829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6BC89D6-1926-49EB-A606-DBCD5AD1E912}"/>
              </a:ext>
            </a:extLst>
          </p:cNvPr>
          <p:cNvSpPr>
            <a:spLocks noGrp="1"/>
          </p:cNvSpPr>
          <p:nvPr>
            <p:ph type="ctrTitle"/>
          </p:nvPr>
        </p:nvSpPr>
        <p:spPr/>
        <p:txBody>
          <a:bodyPr/>
          <a:lstStyle/>
          <a:p>
            <a:r>
              <a:rPr lang="tr-TR" dirty="0" err="1" smtClean="0"/>
              <a:t>Plazmoliz-deplazmoliz</a:t>
            </a:r>
            <a:endParaRPr lang="en-GB" dirty="0"/>
          </a:p>
        </p:txBody>
      </p:sp>
      <p:sp>
        <p:nvSpPr>
          <p:cNvPr id="3" name="Alt Başlık 2">
            <a:extLst>
              <a:ext uri="{FF2B5EF4-FFF2-40B4-BE49-F238E27FC236}">
                <a16:creationId xmlns:a16="http://schemas.microsoft.com/office/drawing/2014/main" id="{5C0D0FC5-33BE-4554-B870-E3CB3F93CFB0}"/>
              </a:ext>
            </a:extLst>
          </p:cNvPr>
          <p:cNvSpPr>
            <a:spLocks noGrp="1"/>
          </p:cNvSpPr>
          <p:nvPr>
            <p:ph type="subTitle" idx="1"/>
          </p:nvPr>
        </p:nvSpPr>
        <p:spPr/>
        <p:txBody>
          <a:bodyPr/>
          <a:lstStyle/>
          <a:p>
            <a:pPr>
              <a:spcBef>
                <a:spcPct val="0"/>
              </a:spcBef>
            </a:pPr>
            <a:r>
              <a:rPr lang="tr-TR" sz="6000" dirty="0" err="1">
                <a:latin typeface="+mj-lt"/>
                <a:ea typeface="+mj-ea"/>
                <a:cs typeface="+mj-cs"/>
              </a:rPr>
              <a:t>Stoplazma</a:t>
            </a:r>
            <a:r>
              <a:rPr lang="tr-TR" sz="6000" dirty="0">
                <a:latin typeface="+mj-lt"/>
                <a:ea typeface="+mj-ea"/>
                <a:cs typeface="+mj-cs"/>
              </a:rPr>
              <a:t> hareketleri</a:t>
            </a:r>
            <a:endParaRPr lang="en-GB" sz="6000" dirty="0">
              <a:latin typeface="+mj-lt"/>
              <a:ea typeface="+mj-ea"/>
              <a:cs typeface="+mj-cs"/>
            </a:endParaRPr>
          </a:p>
        </p:txBody>
      </p:sp>
    </p:spTree>
    <p:extLst>
      <p:ext uri="{BB962C8B-B14F-4D97-AF65-F5344CB8AC3E}">
        <p14:creationId xmlns:p14="http://schemas.microsoft.com/office/powerpoint/2010/main" val="2944965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061893"/>
          </a:xfrm>
        </p:spPr>
        <p:txBody>
          <a:bodyPr>
            <a:normAutofit/>
          </a:bodyPr>
          <a:lstStyle/>
          <a:p>
            <a:r>
              <a:rPr lang="tr-TR" b="1" dirty="0" err="1"/>
              <a:t>Stoplazma</a:t>
            </a:r>
            <a:r>
              <a:rPr lang="tr-TR" b="1" dirty="0"/>
              <a:t> </a:t>
            </a:r>
            <a:r>
              <a:rPr lang="tr-TR" b="1" dirty="0" smtClean="0"/>
              <a:t>hareketleri</a:t>
            </a:r>
            <a:endParaRPr lang="tr-TR" b="1" dirty="0"/>
          </a:p>
        </p:txBody>
      </p:sp>
      <p:sp>
        <p:nvSpPr>
          <p:cNvPr id="3" name="İçerik Yer Tutucusu 2"/>
          <p:cNvSpPr>
            <a:spLocks noGrp="1"/>
          </p:cNvSpPr>
          <p:nvPr>
            <p:ph idx="1"/>
          </p:nvPr>
        </p:nvSpPr>
        <p:spPr>
          <a:xfrm>
            <a:off x="727363" y="1427018"/>
            <a:ext cx="11173691" cy="4351338"/>
          </a:xfrm>
        </p:spPr>
        <p:txBody>
          <a:bodyPr>
            <a:normAutofit fontScale="92500" lnSpcReduction="10000"/>
          </a:bodyPr>
          <a:lstStyle/>
          <a:p>
            <a:r>
              <a:rPr lang="tr-TR" dirty="0"/>
              <a:t>Hücreler, homojen bir yapıya sahip değildirler. </a:t>
            </a:r>
            <a:endParaRPr lang="tr-TR" dirty="0" smtClean="0"/>
          </a:p>
          <a:p>
            <a:r>
              <a:rPr lang="tr-TR" dirty="0" smtClean="0"/>
              <a:t>Bitki </a:t>
            </a:r>
            <a:r>
              <a:rPr lang="tr-TR" dirty="0"/>
              <a:t>hücreleri </a:t>
            </a:r>
            <a:r>
              <a:rPr lang="tr-TR" b="1" dirty="0"/>
              <a:t>selülozik</a:t>
            </a:r>
            <a:r>
              <a:rPr lang="tr-TR" dirty="0"/>
              <a:t> yapıda bir çeperle çevrilidir. </a:t>
            </a:r>
            <a:endParaRPr lang="tr-TR" dirty="0" smtClean="0"/>
          </a:p>
          <a:p>
            <a:r>
              <a:rPr lang="tr-TR" dirty="0" smtClean="0"/>
              <a:t>Çeperin </a:t>
            </a:r>
            <a:r>
              <a:rPr lang="tr-TR" dirty="0"/>
              <a:t>altında, </a:t>
            </a:r>
            <a:r>
              <a:rPr lang="tr-TR" b="1" dirty="0"/>
              <a:t>plazma zarı </a:t>
            </a:r>
            <a:r>
              <a:rPr lang="tr-TR" dirty="0"/>
              <a:t>(</a:t>
            </a:r>
            <a:r>
              <a:rPr lang="tr-TR" dirty="0" err="1"/>
              <a:t>plazmalemma</a:t>
            </a:r>
            <a:r>
              <a:rPr lang="tr-TR" dirty="0"/>
              <a:t>) bulunur. </a:t>
            </a:r>
            <a:endParaRPr lang="tr-TR" dirty="0" smtClean="0"/>
          </a:p>
          <a:p>
            <a:r>
              <a:rPr lang="tr-TR" dirty="0" smtClean="0"/>
              <a:t>Plazmanın </a:t>
            </a:r>
            <a:r>
              <a:rPr lang="tr-TR" dirty="0"/>
              <a:t>altında </a:t>
            </a:r>
            <a:r>
              <a:rPr lang="tr-TR" dirty="0" err="1" smtClean="0"/>
              <a:t>organelleri</a:t>
            </a:r>
            <a:r>
              <a:rPr lang="tr-TR" dirty="0" smtClean="0"/>
              <a:t> </a:t>
            </a:r>
            <a:r>
              <a:rPr lang="tr-TR" dirty="0"/>
              <a:t>içeren </a:t>
            </a:r>
            <a:r>
              <a:rPr lang="tr-TR" b="1" dirty="0" smtClean="0"/>
              <a:t>sitoplazma</a:t>
            </a:r>
            <a:r>
              <a:rPr lang="tr-TR" dirty="0" smtClean="0"/>
              <a:t> </a:t>
            </a:r>
            <a:r>
              <a:rPr lang="tr-TR" dirty="0"/>
              <a:t>bulunur. </a:t>
            </a:r>
            <a:endParaRPr lang="tr-TR" dirty="0" smtClean="0"/>
          </a:p>
          <a:p>
            <a:r>
              <a:rPr lang="tr-TR" dirty="0" smtClean="0"/>
              <a:t>Hücrede </a:t>
            </a:r>
            <a:r>
              <a:rPr lang="tr-TR" dirty="0"/>
              <a:t>bulunan zarsız yapılar </a:t>
            </a:r>
            <a:r>
              <a:rPr lang="tr-TR" b="1" dirty="0"/>
              <a:t>ribozom</a:t>
            </a:r>
            <a:r>
              <a:rPr lang="tr-TR" dirty="0"/>
              <a:t> ve </a:t>
            </a:r>
            <a:r>
              <a:rPr lang="tr-TR" b="1" dirty="0" err="1"/>
              <a:t>sentriol</a:t>
            </a:r>
            <a:r>
              <a:rPr lang="tr-TR" dirty="0"/>
              <a:t>, tek zarlı </a:t>
            </a:r>
            <a:r>
              <a:rPr lang="tr-TR" dirty="0" err="1"/>
              <a:t>organeller</a:t>
            </a:r>
            <a:r>
              <a:rPr lang="tr-TR" dirty="0"/>
              <a:t> </a:t>
            </a:r>
            <a:r>
              <a:rPr lang="tr-TR" b="1" dirty="0"/>
              <a:t>E.R</a:t>
            </a:r>
            <a:r>
              <a:rPr lang="tr-TR" dirty="0"/>
              <a:t>., </a:t>
            </a:r>
            <a:r>
              <a:rPr lang="tr-TR" b="1" dirty="0" err="1"/>
              <a:t>golgi</a:t>
            </a:r>
            <a:r>
              <a:rPr lang="tr-TR" b="1" dirty="0"/>
              <a:t> aygıtı</a:t>
            </a:r>
            <a:r>
              <a:rPr lang="tr-TR" dirty="0"/>
              <a:t>, </a:t>
            </a:r>
            <a:r>
              <a:rPr lang="tr-TR" b="1" dirty="0" err="1"/>
              <a:t>vakuol</a:t>
            </a:r>
            <a:r>
              <a:rPr lang="tr-TR" dirty="0"/>
              <a:t> ve plazma zarı, çift zarlı </a:t>
            </a:r>
            <a:r>
              <a:rPr lang="tr-TR" dirty="0" err="1"/>
              <a:t>organeller</a:t>
            </a:r>
            <a:r>
              <a:rPr lang="tr-TR" dirty="0"/>
              <a:t> ise </a:t>
            </a:r>
            <a:r>
              <a:rPr lang="tr-TR" b="1" dirty="0"/>
              <a:t>çekirdek</a:t>
            </a:r>
            <a:r>
              <a:rPr lang="tr-TR" dirty="0"/>
              <a:t>, </a:t>
            </a:r>
            <a:r>
              <a:rPr lang="tr-TR" b="1" dirty="0"/>
              <a:t>mitokondri</a:t>
            </a:r>
            <a:r>
              <a:rPr lang="tr-TR" dirty="0"/>
              <a:t> ve </a:t>
            </a:r>
            <a:r>
              <a:rPr lang="tr-TR" b="1" dirty="0" err="1"/>
              <a:t>plastidler</a:t>
            </a:r>
            <a:r>
              <a:rPr lang="tr-TR" dirty="0" err="1"/>
              <a:t>dir</a:t>
            </a:r>
            <a:r>
              <a:rPr lang="tr-TR" dirty="0"/>
              <a:t>. </a:t>
            </a:r>
            <a:endParaRPr lang="tr-TR" dirty="0" smtClean="0"/>
          </a:p>
          <a:p>
            <a:r>
              <a:rPr lang="tr-TR" dirty="0" smtClean="0"/>
              <a:t>Hücre çekirdeği genellikle </a:t>
            </a:r>
            <a:r>
              <a:rPr lang="tr-TR" dirty="0"/>
              <a:t>hücrenin ortasında veya ortaya yakın kısmında yerleşmiştir. </a:t>
            </a:r>
            <a:r>
              <a:rPr lang="tr-TR" dirty="0" smtClean="0"/>
              <a:t>Sitoplazmadan </a:t>
            </a:r>
            <a:r>
              <a:rPr lang="tr-TR" dirty="0"/>
              <a:t>bir zar (Çekirdek zarı) vasıtasıyla ayrılmıştır. </a:t>
            </a:r>
            <a:endParaRPr lang="tr-TR" dirty="0" smtClean="0"/>
          </a:p>
          <a:p>
            <a:r>
              <a:rPr lang="tr-TR" dirty="0" smtClean="0"/>
              <a:t>Çekirdeğin </a:t>
            </a:r>
            <a:r>
              <a:rPr lang="tr-TR" dirty="0"/>
              <a:t>içinde çekirdek sıvısı yani </a:t>
            </a:r>
            <a:r>
              <a:rPr lang="tr-TR" b="1" dirty="0" err="1"/>
              <a:t>nükleoplazma</a:t>
            </a:r>
            <a:r>
              <a:rPr lang="tr-TR" dirty="0"/>
              <a:t> bulunur. </a:t>
            </a:r>
            <a:r>
              <a:rPr lang="tr-TR" dirty="0" err="1"/>
              <a:t>Nükleoplazma</a:t>
            </a:r>
            <a:r>
              <a:rPr lang="tr-TR" dirty="0"/>
              <a:t> içinde </a:t>
            </a:r>
            <a:r>
              <a:rPr lang="tr-TR" b="1" dirty="0"/>
              <a:t>çekirdekçik</a:t>
            </a:r>
            <a:r>
              <a:rPr lang="tr-TR" dirty="0"/>
              <a:t> ve </a:t>
            </a:r>
            <a:r>
              <a:rPr lang="tr-TR" b="1" dirty="0"/>
              <a:t>kromatin</a:t>
            </a:r>
            <a:r>
              <a:rPr lang="tr-TR" dirty="0"/>
              <a:t> ağı bulunmaktadır.</a:t>
            </a:r>
          </a:p>
        </p:txBody>
      </p:sp>
    </p:spTree>
    <p:extLst>
      <p:ext uri="{BB962C8B-B14F-4D97-AF65-F5344CB8AC3E}">
        <p14:creationId xmlns:p14="http://schemas.microsoft.com/office/powerpoint/2010/main" val="2618735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1835" y="1326861"/>
            <a:ext cx="11021291" cy="4351338"/>
          </a:xfrm>
        </p:spPr>
        <p:txBody>
          <a:bodyPr>
            <a:normAutofit lnSpcReduction="10000"/>
          </a:bodyPr>
          <a:lstStyle/>
          <a:p>
            <a:r>
              <a:rPr lang="tr-TR" dirty="0"/>
              <a:t>Tek yönde ve hücre çeperine paralel olan harekete </a:t>
            </a:r>
            <a:r>
              <a:rPr lang="tr-TR" b="1" dirty="0"/>
              <a:t>rotasyon</a:t>
            </a:r>
            <a:r>
              <a:rPr lang="tr-TR" dirty="0"/>
              <a:t>, </a:t>
            </a:r>
            <a:r>
              <a:rPr lang="tr-TR" dirty="0" err="1"/>
              <a:t>vakuoller</a:t>
            </a:r>
            <a:r>
              <a:rPr lang="tr-TR" dirty="0"/>
              <a:t> çevresinde değişik yönlerde olan harekete </a:t>
            </a:r>
            <a:r>
              <a:rPr lang="tr-TR" b="1" dirty="0"/>
              <a:t>sirkülasyon</a:t>
            </a:r>
            <a:r>
              <a:rPr lang="tr-TR" dirty="0"/>
              <a:t> denir. </a:t>
            </a:r>
            <a:endParaRPr lang="tr-TR" dirty="0" smtClean="0"/>
          </a:p>
          <a:p>
            <a:r>
              <a:rPr lang="tr-TR" dirty="0" smtClean="0"/>
              <a:t>Rotasyon </a:t>
            </a:r>
            <a:r>
              <a:rPr lang="tr-TR" dirty="0"/>
              <a:t>hareketi, </a:t>
            </a:r>
            <a:r>
              <a:rPr lang="tr-TR" i="1" dirty="0" err="1"/>
              <a:t>Elodea</a:t>
            </a:r>
            <a:r>
              <a:rPr lang="tr-TR" dirty="0"/>
              <a:t> sp. bitkisinin yapraklarında gözlemlenirken, sirkülasyon hareketi </a:t>
            </a:r>
            <a:r>
              <a:rPr lang="tr-TR" i="1" dirty="0" err="1"/>
              <a:t>Tradescantia</a:t>
            </a:r>
            <a:r>
              <a:rPr lang="tr-TR" dirty="0"/>
              <a:t> sp. bitkisinin </a:t>
            </a:r>
            <a:r>
              <a:rPr lang="tr-TR" dirty="0" err="1"/>
              <a:t>stamen</a:t>
            </a:r>
            <a:r>
              <a:rPr lang="tr-TR" dirty="0"/>
              <a:t> tüy hücrelerinde gözlemlenir. </a:t>
            </a:r>
            <a:endParaRPr lang="tr-TR" dirty="0" smtClean="0"/>
          </a:p>
          <a:p>
            <a:r>
              <a:rPr lang="tr-TR" dirty="0" smtClean="0"/>
              <a:t>Rotasyon </a:t>
            </a:r>
            <a:r>
              <a:rPr lang="tr-TR" dirty="0"/>
              <a:t>hareketini gözlemlemek için preparatı incelemeye başlamadan önce bir kaç dakika </a:t>
            </a:r>
            <a:r>
              <a:rPr lang="tr-TR" b="1" dirty="0"/>
              <a:t>yüksek ışık şiddetinde </a:t>
            </a:r>
            <a:r>
              <a:rPr lang="tr-TR" dirty="0"/>
              <a:t>bekleterek kloroplastların aktifleşmesi sağlanır. </a:t>
            </a:r>
            <a:endParaRPr lang="tr-TR" dirty="0" smtClean="0"/>
          </a:p>
          <a:p>
            <a:r>
              <a:rPr lang="tr-TR" dirty="0" smtClean="0"/>
              <a:t>Hareket </a:t>
            </a:r>
            <a:r>
              <a:rPr lang="tr-TR" dirty="0"/>
              <a:t>yaprağın taban kısmında daha net görülebilmektedir. Sirkülasyon hareketinin gözlemlenmesinde en önemli nokta preparatın </a:t>
            </a:r>
            <a:r>
              <a:rPr lang="tr-TR" b="1" dirty="0"/>
              <a:t>hızlı bir şekilde </a:t>
            </a:r>
            <a:r>
              <a:rPr lang="tr-TR" dirty="0"/>
              <a:t>hazırlanıp incelenmesidir.</a:t>
            </a:r>
          </a:p>
        </p:txBody>
      </p:sp>
    </p:spTree>
    <p:extLst>
      <p:ext uri="{BB962C8B-B14F-4D97-AF65-F5344CB8AC3E}">
        <p14:creationId xmlns:p14="http://schemas.microsoft.com/office/powerpoint/2010/main" val="1543333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3F0C179-CA68-4A55-8072-6FA60141D33D}"/>
              </a:ext>
            </a:extLst>
          </p:cNvPr>
          <p:cNvSpPr>
            <a:spLocks noGrp="1"/>
          </p:cNvSpPr>
          <p:nvPr>
            <p:ph type="title"/>
          </p:nvPr>
        </p:nvSpPr>
        <p:spPr>
          <a:xfrm>
            <a:off x="838200" y="955060"/>
            <a:ext cx="10515600" cy="1325563"/>
          </a:xfrm>
        </p:spPr>
        <p:txBody>
          <a:bodyPr>
            <a:normAutofit/>
          </a:bodyPr>
          <a:lstStyle/>
          <a:p>
            <a:r>
              <a:rPr lang="tr-TR" sz="4000" b="1" dirty="0"/>
              <a:t>Konu: </a:t>
            </a:r>
            <a:r>
              <a:rPr lang="tr-TR" sz="4000" dirty="0"/>
              <a:t>Hücrede </a:t>
            </a:r>
            <a:r>
              <a:rPr lang="tr-TR" sz="4000" dirty="0" err="1"/>
              <a:t>stoplazmik</a:t>
            </a:r>
            <a:r>
              <a:rPr lang="tr-TR" sz="4000" dirty="0"/>
              <a:t> hareketler</a:t>
            </a:r>
            <a:endParaRPr lang="en-GB" sz="4000" dirty="0"/>
          </a:p>
        </p:txBody>
      </p:sp>
      <p:sp>
        <p:nvSpPr>
          <p:cNvPr id="3" name="İçerik Yer Tutucusu 2">
            <a:extLst>
              <a:ext uri="{FF2B5EF4-FFF2-40B4-BE49-F238E27FC236}">
                <a16:creationId xmlns:a16="http://schemas.microsoft.com/office/drawing/2014/main" id="{8B7987E0-7294-4BA0-9A0A-12E58A368206}"/>
              </a:ext>
            </a:extLst>
          </p:cNvPr>
          <p:cNvSpPr>
            <a:spLocks noGrp="1"/>
          </p:cNvSpPr>
          <p:nvPr>
            <p:ph idx="1"/>
          </p:nvPr>
        </p:nvSpPr>
        <p:spPr>
          <a:xfrm>
            <a:off x="838200" y="2551471"/>
            <a:ext cx="10515600" cy="3625492"/>
          </a:xfrm>
        </p:spPr>
        <p:txBody>
          <a:bodyPr/>
          <a:lstStyle/>
          <a:p>
            <a:r>
              <a:rPr lang="tr-TR" b="1" dirty="0"/>
              <a:t>Amaç:</a:t>
            </a:r>
            <a:r>
              <a:rPr lang="tr-TR" dirty="0"/>
              <a:t> Bitki hücrelerinde rotasyon ve sirkülasyon hareketlerinin gözlemlenmesi</a:t>
            </a:r>
          </a:p>
          <a:p>
            <a:r>
              <a:rPr lang="tr-TR" b="1" dirty="0"/>
              <a:t>Materyal:</a:t>
            </a:r>
            <a:r>
              <a:rPr lang="tr-TR" dirty="0"/>
              <a:t> </a:t>
            </a:r>
            <a:r>
              <a:rPr lang="tr-TR" i="1" dirty="0" err="1"/>
              <a:t>Elodea</a:t>
            </a:r>
            <a:r>
              <a:rPr lang="tr-TR" i="1" dirty="0"/>
              <a:t> </a:t>
            </a:r>
            <a:r>
              <a:rPr lang="tr-TR" i="1" dirty="0" err="1"/>
              <a:t>canadensis</a:t>
            </a:r>
            <a:endParaRPr lang="tr-TR" i="1" dirty="0"/>
          </a:p>
          <a:p>
            <a:r>
              <a:rPr lang="tr-TR" b="1" dirty="0"/>
              <a:t>İnceleme ortamı: </a:t>
            </a:r>
            <a:r>
              <a:rPr lang="tr-TR" dirty="0"/>
              <a:t>Su</a:t>
            </a:r>
          </a:p>
          <a:p>
            <a:r>
              <a:rPr lang="tr-TR" b="1" dirty="0"/>
              <a:t>Mikroskop büyütmesi: </a:t>
            </a:r>
            <a:r>
              <a:rPr lang="tr-TR" dirty="0"/>
              <a:t>10x10, 10x40</a:t>
            </a:r>
            <a:endParaRPr lang="en-GB" dirty="0"/>
          </a:p>
        </p:txBody>
      </p:sp>
    </p:spTree>
    <p:extLst>
      <p:ext uri="{BB962C8B-B14F-4D97-AF65-F5344CB8AC3E}">
        <p14:creationId xmlns:p14="http://schemas.microsoft.com/office/powerpoint/2010/main" val="1382138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BACFD1A-0F8E-4D6E-9BDC-2FDD2137C5A0}"/>
              </a:ext>
            </a:extLst>
          </p:cNvPr>
          <p:cNvSpPr>
            <a:spLocks noGrp="1"/>
          </p:cNvSpPr>
          <p:nvPr>
            <p:ph type="title"/>
          </p:nvPr>
        </p:nvSpPr>
        <p:spPr>
          <a:xfrm>
            <a:off x="838200" y="681037"/>
            <a:ext cx="10515600" cy="1009651"/>
          </a:xfrm>
        </p:spPr>
        <p:txBody>
          <a:bodyPr>
            <a:normAutofit fontScale="90000"/>
          </a:bodyPr>
          <a:lstStyle/>
          <a:p>
            <a:r>
              <a:rPr lang="tr-TR" sz="3600" b="1" dirty="0"/>
              <a:t>Rotasyon:</a:t>
            </a:r>
            <a:r>
              <a:rPr lang="tr-TR" sz="3600" dirty="0"/>
              <a:t> </a:t>
            </a:r>
            <a:r>
              <a:rPr lang="tr-TR" sz="3600" dirty="0" smtClean="0"/>
              <a:t/>
            </a:r>
            <a:br>
              <a:rPr lang="tr-TR" sz="3600" dirty="0" smtClean="0"/>
            </a:br>
            <a:r>
              <a:rPr lang="tr-TR" sz="2700" dirty="0" smtClean="0"/>
              <a:t>Tek</a:t>
            </a:r>
            <a:r>
              <a:rPr lang="tr-TR" sz="3100" dirty="0" smtClean="0"/>
              <a:t> </a:t>
            </a:r>
            <a:r>
              <a:rPr lang="tr-TR" sz="3100" dirty="0"/>
              <a:t>yönde ve hücre çeperine paralel olan harekete de</a:t>
            </a:r>
            <a:r>
              <a:rPr lang="tr-TR" sz="3600" dirty="0"/>
              <a:t>nir</a:t>
            </a:r>
            <a:r>
              <a:rPr lang="en-GB" dirty="0"/>
              <a:t/>
            </a:r>
            <a:br>
              <a:rPr lang="en-GB" dirty="0"/>
            </a:br>
            <a:endParaRPr lang="en-GB" dirty="0"/>
          </a:p>
        </p:txBody>
      </p:sp>
      <p:pic>
        <p:nvPicPr>
          <p:cNvPr id="4" name="Cyclosis in Elodea">
            <a:hlinkClick r:id="" action="ppaction://media"/>
            <a:extLst>
              <a:ext uri="{FF2B5EF4-FFF2-40B4-BE49-F238E27FC236}">
                <a16:creationId xmlns:a16="http://schemas.microsoft.com/office/drawing/2014/main" id="{7045207B-881C-4678-B67C-43BD369F85D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557463" y="1825625"/>
            <a:ext cx="7078662" cy="4351338"/>
          </a:xfrm>
        </p:spPr>
      </p:pic>
    </p:spTree>
    <p:extLst>
      <p:ext uri="{BB962C8B-B14F-4D97-AF65-F5344CB8AC3E}">
        <p14:creationId xmlns:p14="http://schemas.microsoft.com/office/powerpoint/2010/main" val="144545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1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CF1FF63-B741-434F-8054-19963CD8E7B0}"/>
              </a:ext>
            </a:extLst>
          </p:cNvPr>
          <p:cNvSpPr>
            <a:spLocks noGrp="1"/>
          </p:cNvSpPr>
          <p:nvPr>
            <p:ph type="title"/>
          </p:nvPr>
        </p:nvSpPr>
        <p:spPr/>
        <p:txBody>
          <a:bodyPr>
            <a:normAutofit/>
          </a:bodyPr>
          <a:lstStyle/>
          <a:p>
            <a:r>
              <a:rPr lang="tr-TR" sz="3200" b="1" dirty="0"/>
              <a:t>Sirkülasyon</a:t>
            </a:r>
            <a:r>
              <a:rPr lang="tr-TR" sz="3600" b="1" dirty="0" smtClean="0"/>
              <a:t>:</a:t>
            </a:r>
            <a:r>
              <a:rPr lang="tr-TR" b="1" dirty="0" smtClean="0"/>
              <a:t/>
            </a:r>
            <a:br>
              <a:rPr lang="tr-TR" b="1" dirty="0" smtClean="0"/>
            </a:br>
            <a:r>
              <a:rPr lang="tr-TR" sz="2800" dirty="0" err="1" smtClean="0"/>
              <a:t>Vakuoller</a:t>
            </a:r>
            <a:r>
              <a:rPr lang="tr-TR" sz="2800" dirty="0" smtClean="0"/>
              <a:t> </a:t>
            </a:r>
            <a:r>
              <a:rPr lang="tr-TR" sz="2800" dirty="0"/>
              <a:t>çevresinde değişik yönlerde olan harekete denir.</a:t>
            </a:r>
            <a:endParaRPr lang="en-GB" sz="2800" dirty="0"/>
          </a:p>
        </p:txBody>
      </p:sp>
      <p:pic>
        <p:nvPicPr>
          <p:cNvPr id="4" name="Movement of organelles in Tradescantia stamen hair cells">
            <a:hlinkClick r:id="" action="ppaction://media"/>
            <a:extLst>
              <a:ext uri="{FF2B5EF4-FFF2-40B4-BE49-F238E27FC236}">
                <a16:creationId xmlns:a16="http://schemas.microsoft.com/office/drawing/2014/main" id="{6F61B251-040D-4A41-A0E6-BBDCA7E1CC3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7263" y="1825625"/>
            <a:ext cx="7735887" cy="4351338"/>
          </a:xfrm>
        </p:spPr>
      </p:pic>
    </p:spTree>
    <p:extLst>
      <p:ext uri="{BB962C8B-B14F-4D97-AF65-F5344CB8AC3E}">
        <p14:creationId xmlns:p14="http://schemas.microsoft.com/office/powerpoint/2010/main" val="223816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3F0C179-CA68-4A55-8072-6FA60141D33D}"/>
              </a:ext>
            </a:extLst>
          </p:cNvPr>
          <p:cNvSpPr>
            <a:spLocks noGrp="1"/>
          </p:cNvSpPr>
          <p:nvPr>
            <p:ph type="title"/>
          </p:nvPr>
        </p:nvSpPr>
        <p:spPr>
          <a:xfrm>
            <a:off x="838200" y="955060"/>
            <a:ext cx="10515600" cy="1325563"/>
          </a:xfrm>
        </p:spPr>
        <p:txBody>
          <a:bodyPr>
            <a:normAutofit/>
          </a:bodyPr>
          <a:lstStyle/>
          <a:p>
            <a:r>
              <a:rPr lang="tr-TR" sz="4000" b="1" dirty="0"/>
              <a:t>Konu</a:t>
            </a:r>
            <a:r>
              <a:rPr lang="tr-TR" b="1" dirty="0"/>
              <a:t>: </a:t>
            </a:r>
            <a:r>
              <a:rPr lang="tr-TR" sz="4000" dirty="0" err="1"/>
              <a:t>Plazmoliz-Deplazmoliz</a:t>
            </a:r>
            <a:endParaRPr lang="en-GB" dirty="0"/>
          </a:p>
        </p:txBody>
      </p:sp>
      <p:sp>
        <p:nvSpPr>
          <p:cNvPr id="3" name="İçerik Yer Tutucusu 2">
            <a:extLst>
              <a:ext uri="{FF2B5EF4-FFF2-40B4-BE49-F238E27FC236}">
                <a16:creationId xmlns:a16="http://schemas.microsoft.com/office/drawing/2014/main" id="{8B7987E0-7294-4BA0-9A0A-12E58A368206}"/>
              </a:ext>
            </a:extLst>
          </p:cNvPr>
          <p:cNvSpPr>
            <a:spLocks noGrp="1"/>
          </p:cNvSpPr>
          <p:nvPr>
            <p:ph idx="1"/>
          </p:nvPr>
        </p:nvSpPr>
        <p:spPr>
          <a:xfrm>
            <a:off x="838200" y="2551471"/>
            <a:ext cx="10515600" cy="3625492"/>
          </a:xfrm>
        </p:spPr>
        <p:txBody>
          <a:bodyPr/>
          <a:lstStyle/>
          <a:p>
            <a:r>
              <a:rPr lang="tr-TR" b="1" dirty="0"/>
              <a:t>Amaç:</a:t>
            </a:r>
            <a:r>
              <a:rPr lang="tr-TR" dirty="0"/>
              <a:t> Soğan zarı hücrelerinde </a:t>
            </a:r>
            <a:r>
              <a:rPr lang="tr-TR" dirty="0" err="1"/>
              <a:t>plazmoliz</a:t>
            </a:r>
            <a:r>
              <a:rPr lang="tr-TR" dirty="0"/>
              <a:t> ve </a:t>
            </a:r>
            <a:r>
              <a:rPr lang="tr-TR" dirty="0" err="1"/>
              <a:t>deplazmoliz</a:t>
            </a:r>
            <a:r>
              <a:rPr lang="tr-TR" dirty="0"/>
              <a:t> olaylarının gözlemlenmesi</a:t>
            </a:r>
          </a:p>
          <a:p>
            <a:r>
              <a:rPr lang="tr-TR" b="1" dirty="0"/>
              <a:t>Materyal:</a:t>
            </a:r>
            <a:r>
              <a:rPr lang="tr-TR" dirty="0"/>
              <a:t> </a:t>
            </a:r>
            <a:r>
              <a:rPr lang="tr-TR" i="1" dirty="0" err="1"/>
              <a:t>Allium</a:t>
            </a:r>
            <a:r>
              <a:rPr lang="tr-TR" i="1" dirty="0"/>
              <a:t> </a:t>
            </a:r>
            <a:r>
              <a:rPr lang="tr-TR" i="1" dirty="0" err="1"/>
              <a:t>cepa</a:t>
            </a:r>
            <a:endParaRPr lang="tr-TR" i="1" dirty="0"/>
          </a:p>
          <a:p>
            <a:r>
              <a:rPr lang="tr-TR" b="1" dirty="0"/>
              <a:t>İnceleme ortamı: </a:t>
            </a:r>
            <a:r>
              <a:rPr lang="tr-TR" dirty="0"/>
              <a:t>Su, tuzlu su</a:t>
            </a:r>
          </a:p>
          <a:p>
            <a:r>
              <a:rPr lang="tr-TR" b="1" dirty="0"/>
              <a:t>Mikroskop büyütmesi: </a:t>
            </a:r>
            <a:r>
              <a:rPr lang="tr-TR" dirty="0"/>
              <a:t>10x10, 10x40</a:t>
            </a:r>
            <a:endParaRPr lang="en-GB" dirty="0"/>
          </a:p>
        </p:txBody>
      </p:sp>
    </p:spTree>
    <p:extLst>
      <p:ext uri="{BB962C8B-B14F-4D97-AF65-F5344CB8AC3E}">
        <p14:creationId xmlns:p14="http://schemas.microsoft.com/office/powerpoint/2010/main" val="1634329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89E2BE2-6C25-41DE-A17B-DE2AB2A55B8C}"/>
              </a:ext>
            </a:extLst>
          </p:cNvPr>
          <p:cNvSpPr>
            <a:spLocks noGrp="1"/>
          </p:cNvSpPr>
          <p:nvPr>
            <p:ph type="title"/>
          </p:nvPr>
        </p:nvSpPr>
        <p:spPr>
          <a:xfrm>
            <a:off x="498691" y="2027670"/>
            <a:ext cx="11250035" cy="1325563"/>
          </a:xfrm>
        </p:spPr>
        <p:txBody>
          <a:bodyPr>
            <a:noAutofit/>
          </a:bodyPr>
          <a:lstStyle/>
          <a:p>
            <a:r>
              <a:rPr lang="tr-TR" sz="2400" b="1" dirty="0" err="1"/>
              <a:t>Plazmoliz</a:t>
            </a:r>
            <a:r>
              <a:rPr lang="tr-TR" sz="2400" b="1" dirty="0"/>
              <a:t>:</a:t>
            </a:r>
            <a:r>
              <a:rPr lang="tr-TR" sz="2400" dirty="0"/>
              <a:t> </a:t>
            </a:r>
            <a:r>
              <a:rPr lang="tr-TR" sz="2400" dirty="0" smtClean="0"/>
              <a:t/>
            </a:r>
            <a:br>
              <a:rPr lang="tr-TR" sz="2400" dirty="0" smtClean="0"/>
            </a:br>
            <a:r>
              <a:rPr lang="tr-TR" sz="2400" dirty="0" smtClean="0"/>
              <a:t>Bir </a:t>
            </a:r>
            <a:r>
              <a:rPr lang="tr-TR" sz="2400" dirty="0"/>
              <a:t>bitki hücresinin; kendinden daha yoğun (</a:t>
            </a:r>
            <a:r>
              <a:rPr lang="tr-TR" sz="2400" b="1" dirty="0" err="1"/>
              <a:t>hipertonik</a:t>
            </a:r>
            <a:r>
              <a:rPr lang="tr-TR" sz="2400" dirty="0"/>
              <a:t>) ortama bırakıldığında dış ortamın </a:t>
            </a:r>
            <a:r>
              <a:rPr lang="tr-TR" sz="2400" b="1" dirty="0"/>
              <a:t>yüksek </a:t>
            </a:r>
            <a:r>
              <a:rPr lang="tr-TR" sz="2400" b="1" dirty="0" err="1"/>
              <a:t>ozmotik</a:t>
            </a:r>
            <a:r>
              <a:rPr lang="tr-TR" sz="2400" b="1" dirty="0"/>
              <a:t> potansiyelinden </a:t>
            </a:r>
            <a:r>
              <a:rPr lang="tr-TR" sz="2400" dirty="0"/>
              <a:t>dolayı su kaybederek </a:t>
            </a:r>
            <a:r>
              <a:rPr lang="tr-TR" sz="2400" b="1" dirty="0"/>
              <a:t>hacminin azalması </a:t>
            </a:r>
            <a:r>
              <a:rPr lang="tr-TR" sz="2400" dirty="0"/>
              <a:t>sonucu hücre </a:t>
            </a:r>
            <a:r>
              <a:rPr lang="tr-TR" sz="2400" b="1" dirty="0"/>
              <a:t>zarının çeperden ayrılmasına </a:t>
            </a:r>
            <a:r>
              <a:rPr lang="tr-TR" sz="2400" dirty="0"/>
              <a:t>denir</a:t>
            </a:r>
            <a:r>
              <a:rPr lang="tr-TR" sz="2400" dirty="0"/>
              <a:t>.</a:t>
            </a:r>
            <a:br>
              <a:rPr lang="tr-TR" sz="2400" dirty="0"/>
            </a:br>
            <a:r>
              <a:rPr lang="tr-TR" sz="2400" dirty="0" smtClean="0"/>
              <a:t/>
            </a:r>
            <a:br>
              <a:rPr lang="tr-TR" sz="2400" dirty="0" smtClean="0"/>
            </a:br>
            <a:r>
              <a:rPr lang="tr-TR" sz="2400" dirty="0" smtClean="0"/>
              <a:t>Bir </a:t>
            </a:r>
            <a:r>
              <a:rPr lang="tr-TR" sz="2400" dirty="0"/>
              <a:t>bitki hücresi kendisinden daha yoğun bir ortama bırakıldığında, bitki hücresi dış ortamın </a:t>
            </a:r>
            <a:r>
              <a:rPr lang="tr-TR" sz="2400" dirty="0" err="1"/>
              <a:t>ozmotik</a:t>
            </a:r>
            <a:r>
              <a:rPr lang="tr-TR" sz="2400" dirty="0"/>
              <a:t> potansiyelinin yüksek olmasından dolayı su kaybedecektir. </a:t>
            </a:r>
            <a:br>
              <a:rPr lang="tr-TR" sz="2400" dirty="0"/>
            </a:br>
            <a:r>
              <a:rPr lang="tr-TR" sz="2400" dirty="0"/>
              <a:t>Bu durumda bitki hücresinin hacmi azalacak ve hücre zarı hücre çeperinden ayrılacaktır. </a:t>
            </a:r>
            <a:r>
              <a:rPr lang="tr-TR" sz="2400" dirty="0" smtClean="0"/>
              <a:t/>
            </a:r>
            <a:br>
              <a:rPr lang="tr-TR" sz="2400" dirty="0" smtClean="0"/>
            </a:br>
            <a:r>
              <a:rPr lang="tr-TR" sz="2400" dirty="0"/>
              <a:t/>
            </a:r>
            <a:br>
              <a:rPr lang="tr-TR" sz="2400" dirty="0"/>
            </a:br>
            <a:r>
              <a:rPr lang="tr-TR" sz="2400" dirty="0"/>
              <a:t>İlk ayrıldığı noktaya da limit </a:t>
            </a:r>
            <a:r>
              <a:rPr lang="tr-TR" sz="2400" dirty="0" err="1"/>
              <a:t>plazmoliz</a:t>
            </a:r>
            <a:r>
              <a:rPr lang="tr-TR" sz="2400" dirty="0"/>
              <a:t> denir. </a:t>
            </a:r>
            <a:br>
              <a:rPr lang="tr-TR" sz="2400" dirty="0"/>
            </a:br>
            <a:r>
              <a:rPr lang="tr-TR" sz="2400" dirty="0" smtClean="0"/>
              <a:t/>
            </a:r>
            <a:br>
              <a:rPr lang="tr-TR" sz="2400" dirty="0" smtClean="0"/>
            </a:br>
            <a:r>
              <a:rPr lang="tr-TR" sz="2400" dirty="0" smtClean="0"/>
              <a:t>Bunun </a:t>
            </a:r>
            <a:r>
              <a:rPr lang="tr-TR" sz="2400" dirty="0"/>
              <a:t>için soğan zarından alınan kesit ilk önce inceleme ortamı tuzlu su olan preparatta incelenmelidir. </a:t>
            </a:r>
            <a:br>
              <a:rPr lang="tr-TR" sz="2400" dirty="0"/>
            </a:br>
            <a:r>
              <a:rPr lang="en-GB" sz="2400" dirty="0"/>
              <a:t/>
            </a:r>
            <a:br>
              <a:rPr lang="en-GB" sz="2400" dirty="0"/>
            </a:br>
            <a:endParaRPr lang="en-GB" sz="2400" dirty="0"/>
          </a:p>
        </p:txBody>
      </p:sp>
      <p:pic>
        <p:nvPicPr>
          <p:cNvPr id="4" name="plazmoliz-deplazmoliz">
            <a:hlinkClick r:id="" action="ppaction://media"/>
            <a:extLst>
              <a:ext uri="{FF2B5EF4-FFF2-40B4-BE49-F238E27FC236}">
                <a16:creationId xmlns:a16="http://schemas.microsoft.com/office/drawing/2014/main" id="{4CF54E42-E5B2-4F4D-A8B4-0059471C1A3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123709" y="4051113"/>
            <a:ext cx="3685165" cy="2680031"/>
          </a:xfrm>
        </p:spPr>
      </p:pic>
    </p:spTree>
    <p:extLst>
      <p:ext uri="{BB962C8B-B14F-4D97-AF65-F5344CB8AC3E}">
        <p14:creationId xmlns:p14="http://schemas.microsoft.com/office/powerpoint/2010/main" val="398112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0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C91FE4E-6929-41B8-8649-A5D18CEADCF5}"/>
              </a:ext>
            </a:extLst>
          </p:cNvPr>
          <p:cNvSpPr>
            <a:spLocks noGrp="1"/>
          </p:cNvSpPr>
          <p:nvPr>
            <p:ph type="title"/>
          </p:nvPr>
        </p:nvSpPr>
        <p:spPr>
          <a:xfrm>
            <a:off x="422563" y="1556616"/>
            <a:ext cx="11187546" cy="1325563"/>
          </a:xfrm>
        </p:spPr>
        <p:txBody>
          <a:bodyPr>
            <a:noAutofit/>
          </a:bodyPr>
          <a:lstStyle/>
          <a:p>
            <a:r>
              <a:rPr lang="tr-TR" sz="2400" b="1" dirty="0" err="1"/>
              <a:t>Deplazmoliz</a:t>
            </a:r>
            <a:r>
              <a:rPr lang="tr-TR" sz="2400" b="1" dirty="0"/>
              <a:t>: </a:t>
            </a:r>
            <a:r>
              <a:rPr lang="tr-TR" sz="2400" b="1" dirty="0" smtClean="0"/>
              <a:t/>
            </a:r>
            <a:br>
              <a:rPr lang="tr-TR" sz="2400" b="1" dirty="0" smtClean="0"/>
            </a:br>
            <a:r>
              <a:rPr lang="tr-TR" sz="2400" b="1" dirty="0" smtClean="0"/>
              <a:t/>
            </a:r>
            <a:br>
              <a:rPr lang="tr-TR" sz="2400" b="1" dirty="0" smtClean="0"/>
            </a:br>
            <a:r>
              <a:rPr lang="tr-TR" sz="2400" b="1" dirty="0" err="1" smtClean="0"/>
              <a:t>Plazmolize</a:t>
            </a:r>
            <a:r>
              <a:rPr lang="tr-TR" sz="2400" b="1" dirty="0" smtClean="0"/>
              <a:t> </a:t>
            </a:r>
            <a:r>
              <a:rPr lang="tr-TR" sz="2400" b="1" dirty="0"/>
              <a:t>uğramış </a:t>
            </a:r>
            <a:r>
              <a:rPr lang="tr-TR" sz="2400" dirty="0"/>
              <a:t>bir bitki hücresinin kendinden daha az yoğun (</a:t>
            </a:r>
            <a:r>
              <a:rPr lang="tr-TR" sz="2400" b="1" dirty="0" err="1"/>
              <a:t>hipotonik</a:t>
            </a:r>
            <a:r>
              <a:rPr lang="tr-TR" sz="2400" dirty="0"/>
              <a:t>) bir ortama konulduğunda </a:t>
            </a:r>
            <a:r>
              <a:rPr lang="tr-TR" sz="2400" b="1" dirty="0"/>
              <a:t>hücrenin </a:t>
            </a:r>
            <a:r>
              <a:rPr lang="tr-TR" sz="2400" b="1" dirty="0" err="1"/>
              <a:t>ozmotik</a:t>
            </a:r>
            <a:r>
              <a:rPr lang="tr-TR" sz="2400" b="1" dirty="0"/>
              <a:t> potansiyelinin yüksek </a:t>
            </a:r>
            <a:r>
              <a:rPr lang="tr-TR" sz="2400" dirty="0"/>
              <a:t>olmasından dolayı kaybettiği suyu geri kalmasına ve hücre </a:t>
            </a:r>
            <a:r>
              <a:rPr lang="tr-TR" sz="2400" b="1" dirty="0"/>
              <a:t>zarının tekrar çepere yaklaşmasına </a:t>
            </a:r>
            <a:r>
              <a:rPr lang="tr-TR" sz="2400" dirty="0"/>
              <a:t>denir</a:t>
            </a:r>
            <a:r>
              <a:rPr lang="tr-TR" sz="2400" dirty="0"/>
              <a:t>.</a:t>
            </a:r>
            <a:br>
              <a:rPr lang="tr-TR" sz="2400" dirty="0"/>
            </a:br>
            <a:r>
              <a:rPr lang="tr-TR" sz="2400" dirty="0" smtClean="0"/>
              <a:t/>
            </a:r>
            <a:br>
              <a:rPr lang="tr-TR" sz="2400" dirty="0" smtClean="0"/>
            </a:br>
            <a:r>
              <a:rPr lang="tr-TR" sz="2400" dirty="0" err="1" smtClean="0"/>
              <a:t>Plazmolize</a:t>
            </a:r>
            <a:r>
              <a:rPr lang="tr-TR" sz="2400" dirty="0" smtClean="0"/>
              <a:t> </a:t>
            </a:r>
            <a:r>
              <a:rPr lang="tr-TR" sz="2400" dirty="0"/>
              <a:t>uğramış bir bitki hücresinin bulunduğu </a:t>
            </a:r>
            <a:r>
              <a:rPr lang="tr-TR" sz="2400" b="1" dirty="0"/>
              <a:t>ortamın yoğunluğunu düşürürsek</a:t>
            </a:r>
            <a:r>
              <a:rPr lang="tr-TR" sz="2400" dirty="0"/>
              <a:t> bu sefer hücrenin </a:t>
            </a:r>
            <a:r>
              <a:rPr lang="tr-TR" sz="2400" dirty="0" err="1"/>
              <a:t>ozmotik</a:t>
            </a:r>
            <a:r>
              <a:rPr lang="tr-TR" sz="2400" dirty="0"/>
              <a:t> basıncı artacak ve hücre su alarak eski haline dönecektir. </a:t>
            </a:r>
            <a:br>
              <a:rPr lang="tr-TR" sz="2400" dirty="0"/>
            </a:br>
            <a:r>
              <a:rPr lang="tr-TR" sz="2400" dirty="0" smtClean="0"/>
              <a:t> </a:t>
            </a:r>
            <a:r>
              <a:rPr lang="tr-TR" sz="2400" dirty="0"/>
              <a:t/>
            </a:r>
            <a:br>
              <a:rPr lang="tr-TR" sz="2400" dirty="0"/>
            </a:br>
            <a:r>
              <a:rPr lang="tr-TR" sz="2400" dirty="0"/>
              <a:t>Bunun için hazırlanan preparattaki inceleme ortamı sıvısını </a:t>
            </a:r>
            <a:r>
              <a:rPr lang="tr-TR" sz="2400" b="1" dirty="0"/>
              <a:t>saf su </a:t>
            </a:r>
            <a:r>
              <a:rPr lang="tr-TR" sz="2400" dirty="0"/>
              <a:t>ile değiştirilmesi gerekir.</a:t>
            </a:r>
            <a:br>
              <a:rPr lang="tr-TR" sz="2400" dirty="0"/>
            </a:br>
            <a:endParaRPr lang="en-GB" sz="2400" dirty="0"/>
          </a:p>
        </p:txBody>
      </p:sp>
      <p:pic>
        <p:nvPicPr>
          <p:cNvPr id="4" name="plazmoliz-deplazmoliz">
            <a:hlinkClick r:id="" action="ppaction://media"/>
            <a:extLst>
              <a:ext uri="{FF2B5EF4-FFF2-40B4-BE49-F238E27FC236}">
                <a16:creationId xmlns:a16="http://schemas.microsoft.com/office/drawing/2014/main" id="{D2F4B6BC-EF99-4528-A439-7CA467ED65F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188036" y="4318103"/>
            <a:ext cx="2632220" cy="1914278"/>
          </a:xfrm>
        </p:spPr>
      </p:pic>
    </p:spTree>
    <p:extLst>
      <p:ext uri="{BB962C8B-B14F-4D97-AF65-F5344CB8AC3E}">
        <p14:creationId xmlns:p14="http://schemas.microsoft.com/office/powerpoint/2010/main" val="2452981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0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252</Words>
  <Application>Microsoft Office PowerPoint</Application>
  <PresentationFormat>Geniş ekran</PresentationFormat>
  <Paragraphs>28</Paragraphs>
  <Slides>9</Slides>
  <Notes>0</Notes>
  <HiddenSlides>0</HiddenSlides>
  <MMClips>4</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vt:i4>
      </vt:variant>
    </vt:vector>
  </HeadingPairs>
  <TitlesOfParts>
    <vt:vector size="13" baseType="lpstr">
      <vt:lpstr>Arial</vt:lpstr>
      <vt:lpstr>Calibri</vt:lpstr>
      <vt:lpstr>Calibri Light</vt:lpstr>
      <vt:lpstr>Office Teması</vt:lpstr>
      <vt:lpstr>Plazmoliz-deplazmoliz</vt:lpstr>
      <vt:lpstr>Stoplazma hareketleri</vt:lpstr>
      <vt:lpstr>PowerPoint Sunusu</vt:lpstr>
      <vt:lpstr>Konu: Hücrede stoplazmik hareketler</vt:lpstr>
      <vt:lpstr>Rotasyon:  Tek yönde ve hücre çeperine paralel olan harekete denir </vt:lpstr>
      <vt:lpstr>Sirkülasyon: Vakuoller çevresinde değişik yönlerde olan harekete denir.</vt:lpstr>
      <vt:lpstr>Konu: Plazmoliz-Deplazmoliz</vt:lpstr>
      <vt:lpstr>Plazmoliz:  Bir bitki hücresinin; kendinden daha yoğun (hipertonik) ortama bırakıldığında dış ortamın yüksek ozmotik potansiyelinden dolayı su kaybederek hacminin azalması sonucu hücre zarının çeperden ayrılmasına denir.  Bir bitki hücresi kendisinden daha yoğun bir ortama bırakıldığında, bitki hücresi dış ortamın ozmotik potansiyelinin yüksek olmasından dolayı su kaybedecektir.  Bu durumda bitki hücresinin hacmi azalacak ve hücre zarı hücre çeperinden ayrılacaktır.   İlk ayrıldığı noktaya da limit plazmoliz denir.   Bunun için soğan zarından alınan kesit ilk önce inceleme ortamı tuzlu su olan preparatta incelenmelidir.   </vt:lpstr>
      <vt:lpstr>Deplazmoliz:   Plazmolize uğramış bir bitki hücresinin kendinden daha az yoğun (hipotonik) bir ortama konulduğunda hücrenin ozmotik potansiyelinin yüksek olmasından dolayı kaybettiği suyu geri kalmasına ve hücre zarının tekrar çepere yaklaşmasına denir.  Plazmolize uğramış bir bitki hücresinin bulunduğu ortamın yoğunluğunu düşürürsek bu sefer hücrenin ozmotik basıncı artacak ve hücre su alarak eski haline dönecektir.    Bunun için hazırlanan preparattaki inceleme ortamı sıvısını saf su ile değiştirilmesi gerekir.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Plazmoliz-deplazmoliz</dc:title>
  <dc:creator>HP</dc:creator>
  <cp:lastModifiedBy>User</cp:lastModifiedBy>
  <cp:revision>13</cp:revision>
  <dcterms:created xsi:type="dcterms:W3CDTF">2018-10-10T06:34:39Z</dcterms:created>
  <dcterms:modified xsi:type="dcterms:W3CDTF">2020-09-30T13:08:39Z</dcterms:modified>
</cp:coreProperties>
</file>