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EDBF3-6080-4852-B9AF-7D72D19F6BC4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E95DF-B717-4938-B2F7-04637E5F85C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PERİDERMA VE LENTİSEL</a:t>
            </a:r>
            <a:br>
              <a:rPr lang="tr-TR" b="1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6350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0704" cy="1143000"/>
          </a:xfrm>
        </p:spPr>
        <p:txBody>
          <a:bodyPr/>
          <a:lstStyle/>
          <a:p>
            <a:r>
              <a:rPr lang="tr-TR" dirty="0" err="1" smtClean="0"/>
              <a:t>Periderma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tr-TR" sz="2600" dirty="0" err="1"/>
              <a:t>Epiderma</a:t>
            </a:r>
            <a:r>
              <a:rPr lang="tr-TR" sz="2600" dirty="0"/>
              <a:t> kısa ömürlü olduğu için genellikle çok yıllık bitkilerde, </a:t>
            </a:r>
            <a:r>
              <a:rPr lang="tr-TR" sz="2600" dirty="0" err="1"/>
              <a:t>sekonder</a:t>
            </a:r>
            <a:r>
              <a:rPr lang="tr-TR" sz="2600" dirty="0"/>
              <a:t> büyüme sırasında epidermisin yerini alan, onun koruyucu ve örtücü görevini yapan dokuya </a:t>
            </a:r>
            <a:r>
              <a:rPr lang="tr-TR" sz="2600" b="1" dirty="0" err="1"/>
              <a:t>periderma</a:t>
            </a:r>
            <a:r>
              <a:rPr lang="tr-TR" sz="2600" dirty="0"/>
              <a:t> adı verilmektedir. </a:t>
            </a:r>
          </a:p>
          <a:p>
            <a:r>
              <a:rPr lang="tr-TR" sz="2600" dirty="0"/>
              <a:t>Yapısal olarak </a:t>
            </a:r>
            <a:r>
              <a:rPr lang="tr-TR" sz="2600" dirty="0" err="1"/>
              <a:t>periderm</a:t>
            </a:r>
            <a:r>
              <a:rPr lang="tr-TR" sz="2600" dirty="0"/>
              <a:t> üç kısımdan meydana gelmektedir: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b="1" dirty="0" err="1"/>
              <a:t>Fellogen</a:t>
            </a:r>
            <a:r>
              <a:rPr lang="tr-TR" sz="2600" b="1" dirty="0"/>
              <a:t> (mantar </a:t>
            </a:r>
            <a:r>
              <a:rPr lang="tr-TR" sz="2600" b="1" dirty="0" err="1"/>
              <a:t>kambiyumu</a:t>
            </a:r>
            <a:r>
              <a:rPr lang="tr-TR" sz="2600" b="1" dirty="0"/>
              <a:t>),</a:t>
            </a:r>
            <a:r>
              <a:rPr lang="tr-TR" sz="2600" dirty="0"/>
              <a:t> </a:t>
            </a:r>
            <a:r>
              <a:rPr lang="tr-TR" sz="2600" dirty="0" err="1"/>
              <a:t>peridermi</a:t>
            </a:r>
            <a:r>
              <a:rPr lang="tr-TR" sz="2600" dirty="0"/>
              <a:t> oluşturan </a:t>
            </a:r>
            <a:r>
              <a:rPr lang="tr-TR" sz="2600" dirty="0" err="1"/>
              <a:t>lateral</a:t>
            </a:r>
            <a:r>
              <a:rPr lang="tr-TR" sz="2600" dirty="0"/>
              <a:t> meristem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b="1" dirty="0" err="1"/>
              <a:t>Fellem</a:t>
            </a:r>
            <a:r>
              <a:rPr lang="tr-TR" sz="2600" b="1" dirty="0"/>
              <a:t> (mantar),</a:t>
            </a:r>
            <a:r>
              <a:rPr lang="tr-TR" sz="2600" dirty="0"/>
              <a:t> dışa doğru </a:t>
            </a:r>
            <a:r>
              <a:rPr lang="tr-TR" sz="2600" dirty="0" err="1"/>
              <a:t>fellogen</a:t>
            </a:r>
            <a:r>
              <a:rPr lang="tr-TR" sz="2600" dirty="0"/>
              <a:t> tarafından meydana getirilen tabaka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b="1" dirty="0" err="1"/>
              <a:t>Felloderm</a:t>
            </a:r>
            <a:r>
              <a:rPr lang="tr-TR" sz="2600" b="1" dirty="0"/>
              <a:t>,</a:t>
            </a:r>
            <a:r>
              <a:rPr lang="tr-TR" sz="2600" dirty="0"/>
              <a:t> korteks parankimasına benzeyen </a:t>
            </a:r>
            <a:r>
              <a:rPr lang="tr-TR" sz="2600" dirty="0" err="1"/>
              <a:t>fellogenin</a:t>
            </a:r>
            <a:r>
              <a:rPr lang="tr-TR" sz="2600" dirty="0"/>
              <a:t> iç türevlerinden oluşan tabaka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2782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/>
              <a:t>Periderm</a:t>
            </a:r>
            <a:r>
              <a:rPr lang="tr-TR" dirty="0"/>
              <a:t>, </a:t>
            </a:r>
            <a:r>
              <a:rPr lang="tr-TR" dirty="0" err="1"/>
              <a:t>sekonder</a:t>
            </a:r>
            <a:r>
              <a:rPr lang="tr-TR" dirty="0"/>
              <a:t> büyüme ile kalınlık arttıran </a:t>
            </a:r>
            <a:r>
              <a:rPr lang="tr-TR" b="1" dirty="0" err="1"/>
              <a:t>dikotillerde</a:t>
            </a:r>
            <a:r>
              <a:rPr lang="tr-TR" dirty="0"/>
              <a:t> ve </a:t>
            </a:r>
            <a:r>
              <a:rPr lang="tr-TR" b="1" dirty="0" err="1"/>
              <a:t>Gymnospermlerde</a:t>
            </a:r>
            <a:r>
              <a:rPr lang="tr-TR" dirty="0"/>
              <a:t> genellikle kök, gövde ve dalların üzerinde yer alır. </a:t>
            </a:r>
            <a:endParaRPr lang="tr-TR" dirty="0" smtClean="0"/>
          </a:p>
          <a:p>
            <a:r>
              <a:rPr lang="tr-TR" dirty="0" smtClean="0"/>
              <a:t>Yapraklarda </a:t>
            </a:r>
            <a:r>
              <a:rPr lang="tr-TR" dirty="0"/>
              <a:t>mantar doku yoktur fakat bazı </a:t>
            </a:r>
            <a:r>
              <a:rPr lang="tr-TR" b="1" dirty="0" err="1"/>
              <a:t>meyvalar</a:t>
            </a:r>
            <a:r>
              <a:rPr lang="tr-TR" dirty="0"/>
              <a:t> üzerinde de gelişir. </a:t>
            </a:r>
            <a:endParaRPr lang="tr-TR" dirty="0" smtClean="0"/>
          </a:p>
          <a:p>
            <a:r>
              <a:rPr lang="tr-TR" dirty="0" smtClean="0"/>
              <a:t>Otsu </a:t>
            </a:r>
            <a:r>
              <a:rPr lang="tr-TR" dirty="0" err="1"/>
              <a:t>dikotillerde</a:t>
            </a:r>
            <a:r>
              <a:rPr lang="tr-TR" dirty="0"/>
              <a:t> özellikle gövde ve köklerin en yaşlı kısımlarında bulunur. </a:t>
            </a:r>
            <a:endParaRPr lang="tr-TR" dirty="0" smtClean="0"/>
          </a:p>
          <a:p>
            <a:r>
              <a:rPr lang="tr-TR" dirty="0" err="1"/>
              <a:t>Periderm</a:t>
            </a:r>
            <a:r>
              <a:rPr lang="tr-TR" dirty="0"/>
              <a:t> terimi, teknik olmayan bir terim olan kabuktan ayırt edilmelidir. </a:t>
            </a:r>
            <a:r>
              <a:rPr lang="tr-TR" b="1" dirty="0"/>
              <a:t>Kabuk</a:t>
            </a:r>
            <a:r>
              <a:rPr lang="tr-TR" dirty="0"/>
              <a:t>, eksenin </a:t>
            </a:r>
            <a:r>
              <a:rPr lang="tr-TR" dirty="0" err="1"/>
              <a:t>vaskuler</a:t>
            </a:r>
            <a:r>
              <a:rPr lang="tr-TR" dirty="0"/>
              <a:t> </a:t>
            </a:r>
            <a:r>
              <a:rPr lang="tr-TR" dirty="0" err="1"/>
              <a:t>kambiyumu</a:t>
            </a:r>
            <a:r>
              <a:rPr lang="tr-TR" dirty="0"/>
              <a:t> dışındaki bütün dokuları içermektedir.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477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23644" y="692696"/>
            <a:ext cx="3538736" cy="1162050"/>
          </a:xfrm>
        </p:spPr>
        <p:txBody>
          <a:bodyPr>
            <a:normAutofit fontScale="90000"/>
          </a:bodyPr>
          <a:lstStyle/>
          <a:p>
            <a:r>
              <a:rPr lang="tr-TR" dirty="0"/>
              <a:t>Materyal:</a:t>
            </a:r>
            <a:r>
              <a:rPr lang="tr-TR" i="1" dirty="0"/>
              <a:t> </a:t>
            </a:r>
            <a:r>
              <a:rPr lang="tr-TR" i="1" dirty="0" smtClean="0"/>
              <a:t/>
            </a:r>
            <a:br>
              <a:rPr lang="tr-TR" i="1" dirty="0" smtClean="0"/>
            </a:br>
            <a:r>
              <a:rPr lang="tr-TR" b="0" i="1" dirty="0" err="1" smtClean="0"/>
              <a:t>Betula</a:t>
            </a:r>
            <a:r>
              <a:rPr lang="tr-TR" b="0" dirty="0" smtClean="0"/>
              <a:t> </a:t>
            </a:r>
            <a:r>
              <a:rPr lang="tr-TR" b="0" dirty="0"/>
              <a:t>sp. (huş),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dağınık </a:t>
            </a:r>
            <a:r>
              <a:rPr lang="tr-TR" b="0" dirty="0"/>
              <a:t>delikli odunda </a:t>
            </a:r>
            <a:r>
              <a:rPr lang="tr-TR" b="0" dirty="0" err="1"/>
              <a:t>periderma</a:t>
            </a:r>
            <a:r>
              <a:rPr lang="tr-TR" b="0" dirty="0"/>
              <a:t>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(</a:t>
            </a:r>
            <a:r>
              <a:rPr lang="tr-TR" b="0" dirty="0"/>
              <a:t>enine kesit)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Resim 4" descr="F:\düzenlenmiş resimler\Periderm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811477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29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98576" cy="1143000"/>
          </a:xfrm>
        </p:spPr>
        <p:txBody>
          <a:bodyPr/>
          <a:lstStyle/>
          <a:p>
            <a:r>
              <a:rPr lang="tr-TR" dirty="0" err="1" smtClean="0"/>
              <a:t>Lentisel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Odunlu bitkilerin büyük bir bölümünde, gevşek dizilmiş, hücrelerarası alanları fazla, mercek şeklindeki kabarcıkların oluşturduğu yapılara </a:t>
            </a:r>
            <a:r>
              <a:rPr lang="tr-TR" b="1" dirty="0" err="1"/>
              <a:t>lentisel</a:t>
            </a:r>
            <a:r>
              <a:rPr lang="tr-TR" dirty="0"/>
              <a:t> denir.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Genellikle </a:t>
            </a:r>
            <a:r>
              <a:rPr lang="tr-TR" dirty="0" err="1"/>
              <a:t>lentiseller</a:t>
            </a:r>
            <a:r>
              <a:rPr lang="tr-TR" dirty="0"/>
              <a:t> gövde ve dallar gibi bitkilerin toprak üstü kısımlarında, köklerde ve seyrek de olsa </a:t>
            </a:r>
            <a:r>
              <a:rPr lang="tr-TR" dirty="0" err="1"/>
              <a:t>meyva</a:t>
            </a:r>
            <a:r>
              <a:rPr lang="tr-TR" dirty="0"/>
              <a:t> yüzeylerinde bulunur.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Örneğin </a:t>
            </a:r>
            <a:r>
              <a:rPr lang="tr-TR" dirty="0"/>
              <a:t>elma ve armut </a:t>
            </a:r>
            <a:r>
              <a:rPr lang="tr-TR" dirty="0" err="1"/>
              <a:t>meyvalarının</a:t>
            </a:r>
            <a:r>
              <a:rPr lang="tr-TR" dirty="0"/>
              <a:t> yüzeyi üzerinde küçük noktalar şeklinde yer alır.</a:t>
            </a:r>
          </a:p>
        </p:txBody>
      </p:sp>
    </p:spTree>
    <p:extLst>
      <p:ext uri="{BB962C8B-B14F-4D97-AF65-F5344CB8AC3E}">
        <p14:creationId xmlns:p14="http://schemas.microsoft.com/office/powerpoint/2010/main" val="373572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34076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tr-TR" b="1" dirty="0" err="1"/>
              <a:t>Lentiseller</a:t>
            </a:r>
            <a:r>
              <a:rPr lang="tr-TR" dirty="0"/>
              <a:t>, </a:t>
            </a:r>
            <a:r>
              <a:rPr lang="tr-TR" dirty="0" err="1"/>
              <a:t>peridermaya</a:t>
            </a:r>
            <a:r>
              <a:rPr lang="tr-TR" dirty="0"/>
              <a:t> sahip bitkilerde </a:t>
            </a:r>
            <a:r>
              <a:rPr lang="tr-TR" b="1" dirty="0" err="1"/>
              <a:t>stomanın</a:t>
            </a:r>
            <a:r>
              <a:rPr lang="tr-TR" dirty="0"/>
              <a:t> yerini alır ve yapı bakımından </a:t>
            </a:r>
            <a:r>
              <a:rPr lang="tr-TR" dirty="0" err="1"/>
              <a:t>peridermanın</a:t>
            </a:r>
            <a:r>
              <a:rPr lang="tr-TR" dirty="0"/>
              <a:t> farklılaşmış bir kısmı olarak kabul edilir. </a:t>
            </a:r>
            <a:endParaRPr lang="tr-TR" dirty="0" smtClean="0"/>
          </a:p>
          <a:p>
            <a:r>
              <a:rPr lang="tr-TR" dirty="0" err="1" smtClean="0"/>
              <a:t>Lentisel</a:t>
            </a:r>
            <a:r>
              <a:rPr lang="tr-TR" dirty="0" smtClean="0"/>
              <a:t> </a:t>
            </a:r>
            <a:r>
              <a:rPr lang="tr-TR" dirty="0"/>
              <a:t>dokusunda hücrelerarası boşlukların varlığı ve gövdenin içlerine kadar bu alanların sürekliliği, hücrelerin nispeten gevşek sıralanışı, </a:t>
            </a:r>
            <a:r>
              <a:rPr lang="tr-TR" dirty="0" err="1"/>
              <a:t>lentisellerin</a:t>
            </a:r>
            <a:r>
              <a:rPr lang="tr-TR" dirty="0"/>
              <a:t> </a:t>
            </a:r>
            <a:r>
              <a:rPr lang="tr-TR" dirty="0" err="1"/>
              <a:t>stomalar</a:t>
            </a:r>
            <a:r>
              <a:rPr lang="tr-TR" dirty="0"/>
              <a:t> gibi gaz alışverişi ile ilgili olduğunu göstermektedir.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332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11560" y="764704"/>
            <a:ext cx="7632848" cy="563925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İlk gelişen </a:t>
            </a:r>
            <a:r>
              <a:rPr lang="tr-TR" sz="2400" dirty="0" err="1"/>
              <a:t>lentiseller</a:t>
            </a:r>
            <a:r>
              <a:rPr lang="tr-TR" sz="2400" dirty="0"/>
              <a:t> bir </a:t>
            </a:r>
            <a:r>
              <a:rPr lang="tr-TR" sz="2400" dirty="0" err="1"/>
              <a:t>stoma</a:t>
            </a:r>
            <a:r>
              <a:rPr lang="tr-TR" sz="2400" dirty="0"/>
              <a:t> ya da </a:t>
            </a:r>
            <a:r>
              <a:rPr lang="tr-TR" sz="2400" dirty="0" err="1"/>
              <a:t>stoma</a:t>
            </a:r>
            <a:r>
              <a:rPr lang="tr-TR" sz="2400" dirty="0"/>
              <a:t> grubu altında meydana gelir. </a:t>
            </a: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err="1" smtClean="0"/>
              <a:t>Lentisel</a:t>
            </a:r>
            <a:r>
              <a:rPr lang="tr-TR" sz="2400" dirty="0" smtClean="0"/>
              <a:t> </a:t>
            </a:r>
            <a:r>
              <a:rPr lang="tr-TR" sz="2400" dirty="0" err="1"/>
              <a:t>fellogeni</a:t>
            </a:r>
            <a:r>
              <a:rPr lang="tr-TR" sz="2400" dirty="0"/>
              <a:t> </a:t>
            </a:r>
            <a:r>
              <a:rPr lang="tr-TR" sz="2400" dirty="0" err="1"/>
              <a:t>stoma</a:t>
            </a:r>
            <a:r>
              <a:rPr lang="tr-TR" sz="2400" dirty="0"/>
              <a:t> altında gelişir ve </a:t>
            </a:r>
            <a:r>
              <a:rPr lang="tr-TR" sz="2400" dirty="0" err="1"/>
              <a:t>komplementer</a:t>
            </a:r>
            <a:r>
              <a:rPr lang="tr-TR" sz="2400" dirty="0"/>
              <a:t> hücreler oluşmasıyla </a:t>
            </a:r>
            <a:r>
              <a:rPr lang="tr-TR" sz="2400" dirty="0" err="1"/>
              <a:t>epidermis</a:t>
            </a:r>
            <a:r>
              <a:rPr lang="tr-TR" sz="2400" dirty="0"/>
              <a:t> parçalanır. </a:t>
            </a: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err="1" smtClean="0"/>
              <a:t>Stoma</a:t>
            </a:r>
            <a:r>
              <a:rPr lang="tr-TR" sz="2400" dirty="0" smtClean="0"/>
              <a:t> </a:t>
            </a:r>
            <a:r>
              <a:rPr lang="tr-TR" sz="2400" dirty="0"/>
              <a:t>altındaki parankimanın ve </a:t>
            </a:r>
            <a:r>
              <a:rPr lang="tr-TR" sz="2400" dirty="0" err="1"/>
              <a:t>lentisel</a:t>
            </a:r>
            <a:r>
              <a:rPr lang="tr-TR" sz="2400" dirty="0"/>
              <a:t> </a:t>
            </a:r>
            <a:r>
              <a:rPr lang="tr-TR" sz="2400" dirty="0" err="1"/>
              <a:t>fellogeninin</a:t>
            </a:r>
            <a:r>
              <a:rPr lang="tr-TR" sz="2400" dirty="0"/>
              <a:t> etkinliğiyle dışarı doğru oluşan hücreler </a:t>
            </a:r>
            <a:r>
              <a:rPr lang="tr-TR" sz="2400" b="1" dirty="0" err="1"/>
              <a:t>komplementer</a:t>
            </a:r>
            <a:r>
              <a:rPr lang="tr-TR" sz="2400" b="1" dirty="0"/>
              <a:t> hücreleri</a:t>
            </a:r>
            <a:r>
              <a:rPr lang="tr-TR" sz="2400" dirty="0"/>
              <a:t> meydana getirir. </a:t>
            </a: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err="1" smtClean="0"/>
              <a:t>Komplementer</a:t>
            </a:r>
            <a:r>
              <a:rPr lang="tr-TR" sz="2400" dirty="0" smtClean="0"/>
              <a:t> </a:t>
            </a:r>
            <a:r>
              <a:rPr lang="tr-TR" sz="2400" dirty="0"/>
              <a:t>hücrelere aynı zamanda aynı zamanda </a:t>
            </a:r>
            <a:r>
              <a:rPr lang="tr-TR" sz="2400" b="1" dirty="0"/>
              <a:t>tamamlayıcı hücreler</a:t>
            </a:r>
            <a:r>
              <a:rPr lang="tr-TR" sz="2400" dirty="0"/>
              <a:t> ya da </a:t>
            </a:r>
            <a:r>
              <a:rPr lang="tr-TR" sz="2400" b="1" dirty="0"/>
              <a:t>kapatıcı hücreler</a:t>
            </a:r>
            <a:r>
              <a:rPr lang="tr-TR" sz="2400" dirty="0"/>
              <a:t> adı da verilmektedir. </a:t>
            </a: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smtClean="0"/>
              <a:t>Bu </a:t>
            </a:r>
            <a:r>
              <a:rPr lang="tr-TR" sz="2400" dirty="0"/>
              <a:t>hücrelerin miktarının çoğalması epidermisin parçalanmasına neden olur ve </a:t>
            </a:r>
            <a:r>
              <a:rPr lang="tr-TR" sz="2400" dirty="0" err="1"/>
              <a:t>komplementer</a:t>
            </a:r>
            <a:r>
              <a:rPr lang="tr-TR" sz="2400" dirty="0"/>
              <a:t> hücreler organ yüzeyinden dışarı doğru yükselir.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9183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94018" y="620688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dirty="0"/>
              <a:t>Materyal:</a:t>
            </a:r>
            <a:r>
              <a:rPr lang="tr-TR" i="1" dirty="0"/>
              <a:t> </a:t>
            </a:r>
            <a:r>
              <a:rPr lang="tr-TR" i="1" dirty="0" smtClean="0"/>
              <a:t/>
            </a:r>
            <a:br>
              <a:rPr lang="tr-TR" i="1" dirty="0" smtClean="0"/>
            </a:br>
            <a:r>
              <a:rPr lang="tr-TR" b="0" i="1" dirty="0" err="1" smtClean="0"/>
              <a:t>Betula</a:t>
            </a:r>
            <a:r>
              <a:rPr lang="tr-TR" b="0" dirty="0" smtClean="0"/>
              <a:t> </a:t>
            </a:r>
            <a:r>
              <a:rPr lang="tr-TR" b="0" dirty="0"/>
              <a:t>sp. (huş),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dağınık </a:t>
            </a:r>
            <a:r>
              <a:rPr lang="tr-TR" b="0" dirty="0"/>
              <a:t>delikli odunda </a:t>
            </a:r>
            <a:r>
              <a:rPr lang="tr-TR" b="0" dirty="0" err="1"/>
              <a:t>lentisel</a:t>
            </a:r>
            <a:r>
              <a:rPr lang="tr-TR" b="0" dirty="0"/>
              <a:t> (enine kesit)</a:t>
            </a:r>
            <a:br>
              <a:rPr lang="tr-TR" b="0" dirty="0"/>
            </a:br>
            <a:endParaRPr lang="tr-TR" b="0" dirty="0"/>
          </a:p>
        </p:txBody>
      </p:sp>
      <p:pic>
        <p:nvPicPr>
          <p:cNvPr id="5" name="Resim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1" y="1628800"/>
            <a:ext cx="7943478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667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314</Words>
  <Application>Microsoft Office PowerPoint</Application>
  <PresentationFormat>Ekran Gösterisi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PERİDERMA VE LENTİSEL </vt:lpstr>
      <vt:lpstr>Periderma</vt:lpstr>
      <vt:lpstr>PowerPoint Sunusu</vt:lpstr>
      <vt:lpstr>Materyal:  Betula sp. (huş),  dağınık delikli odunda periderma  (enine kesit) </vt:lpstr>
      <vt:lpstr>Lentisel</vt:lpstr>
      <vt:lpstr>PowerPoint Sunusu</vt:lpstr>
      <vt:lpstr>PowerPoint Sunusu</vt:lpstr>
      <vt:lpstr>Materyal:  Betula sp. (huş),  dağınık delikli odunda lentisel (enine kesit)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çiğdem</dc:creator>
  <cp:lastModifiedBy>User</cp:lastModifiedBy>
  <cp:revision>20</cp:revision>
  <dcterms:created xsi:type="dcterms:W3CDTF">2010-11-21T15:59:25Z</dcterms:created>
  <dcterms:modified xsi:type="dcterms:W3CDTF">2020-10-07T13:17:43Z</dcterms:modified>
</cp:coreProperties>
</file>