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9" r:id="rId21"/>
    <p:sldId id="281" r:id="rId22"/>
    <p:sldId id="282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4" r:id="rId33"/>
    <p:sldId id="295" r:id="rId34"/>
    <p:sldId id="297" r:id="rId35"/>
    <p:sldId id="298" r:id="rId36"/>
    <p:sldId id="299" r:id="rId37"/>
    <p:sldId id="300" r:id="rId38"/>
    <p:sldId id="302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4" r:id="rId49"/>
    <p:sldId id="315" r:id="rId50"/>
    <p:sldId id="316" r:id="rId51"/>
    <p:sldId id="317" r:id="rId52"/>
    <p:sldId id="319" r:id="rId53"/>
    <p:sldId id="321" r:id="rId54"/>
    <p:sldId id="323" r:id="rId55"/>
    <p:sldId id="324" r:id="rId56"/>
    <p:sldId id="325" r:id="rId57"/>
    <p:sldId id="326" r:id="rId58"/>
    <p:sldId id="328" r:id="rId59"/>
    <p:sldId id="330" r:id="rId60"/>
    <p:sldId id="331" r:id="rId61"/>
    <p:sldId id="332" r:id="rId62"/>
    <p:sldId id="333" r:id="rId63"/>
    <p:sldId id="334" r:id="rId64"/>
    <p:sldId id="335" r:id="rId65"/>
    <p:sldId id="338" r:id="rId66"/>
    <p:sldId id="339" r:id="rId67"/>
    <p:sldId id="340" r:id="rId68"/>
    <p:sldId id="341" r:id="rId6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382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239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592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923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550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21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67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39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552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207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347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76684-7CD3-4064-B4E1-C84F68BC8456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6D27F-AD32-4316-80FD-97428EB4F3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961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com.tr/url?sa=i&amp;rct=j&amp;q=&amp;esrc=s&amp;frm=1&amp;source=images&amp;cd=&amp;cad=rja&amp;uact=8&amp;ved=0CAcQjRw&amp;url=https://blossoms.mit.edu/sites/default/files/video/guide/Pollination-Teacher-Guide.docx&amp;ei=3-GrVJ7eK8jvavWJgUg&amp;bvm=bv.82001339,d.d2s&amp;psig=AFQjCNGov1XKul9JiRdJ11h34kQz95WoBA&amp;ust=1420637012737319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daviddarling.info/encyclopedia/I/inflorescence.html&amp;ei=4OKrVNDvHI2qaen2gJAI&amp;bvm=bv.82001339,d.d2s&amp;psig=AFQjCNGov1XKul9JiRdJ11h34kQz95WoBA&amp;ust=1420637012737319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8569325" cy="3413125"/>
          </a:xfrm>
        </p:spPr>
        <p:txBody>
          <a:bodyPr/>
          <a:lstStyle/>
          <a:p>
            <a:pPr algn="ctr">
              <a:buFontTx/>
              <a:buNone/>
            </a:pPr>
            <a:r>
              <a:rPr lang="tr-TR" altLang="tr-TR" sz="5400" b="1" smtClean="0"/>
              <a:t>BİTKİLERDE</a:t>
            </a:r>
          </a:p>
          <a:p>
            <a:pPr algn="ctr">
              <a:buFontTx/>
              <a:buNone/>
            </a:pPr>
            <a:r>
              <a:rPr lang="tr-TR" altLang="tr-TR" sz="5400" b="1" smtClean="0"/>
              <a:t>GENERATİF ORGANLAR </a:t>
            </a:r>
            <a:br>
              <a:rPr lang="tr-TR" altLang="tr-TR" sz="5400" b="1" smtClean="0"/>
            </a:br>
            <a:r>
              <a:rPr lang="tr-TR" altLang="tr-TR" sz="5400" b="1" smtClean="0"/>
              <a:t>(Üreme organları)</a:t>
            </a:r>
          </a:p>
        </p:txBody>
      </p:sp>
    </p:spTree>
    <p:extLst>
      <p:ext uri="{BB962C8B-B14F-4D97-AF65-F5344CB8AC3E}">
        <p14:creationId xmlns:p14="http://schemas.microsoft.com/office/powerpoint/2010/main" val="859244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709AA73-989D-4ED6-8789-ECDBECC64C5B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tr-TR" altLang="tr-TR" sz="1400" smtClean="0"/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/>
              <a:t>GENERATİF ORGANLAR </a:t>
            </a:r>
            <a:br>
              <a:rPr lang="tr-TR" altLang="tr-TR" sz="3200" smtClean="0"/>
            </a:br>
            <a:r>
              <a:rPr lang="tr-TR" altLang="tr-TR" sz="3200" smtClean="0"/>
              <a:t>(Üreme organları)</a:t>
            </a:r>
          </a:p>
        </p:txBody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smtClean="0"/>
              <a:t>	Canlıların kendilerine benzer bireyler meydana getirmesine </a:t>
            </a:r>
            <a:r>
              <a:rPr lang="tr-TR" altLang="tr-TR" b="1" smtClean="0">
                <a:solidFill>
                  <a:srgbClr val="FF0000"/>
                </a:solidFill>
              </a:rPr>
              <a:t>ü r e m e</a:t>
            </a:r>
            <a:r>
              <a:rPr lang="tr-TR" altLang="tr-TR" sz="2800" smtClean="0"/>
              <a:t> denir. </a:t>
            </a:r>
          </a:p>
          <a:p>
            <a:pPr eaLnBrk="1" hangingPunct="1">
              <a:buFontTx/>
              <a:buNone/>
            </a:pPr>
            <a:endParaRPr lang="tr-TR" altLang="tr-TR" sz="12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Üreme eşeyli ve eşeysiz olarak meydana gelir.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Eşeysiz üreme bazen bitkiden ayrılan bir tek hücrenin gelişerek canlıyı vermesiyle olur.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Bu hücreye </a:t>
            </a:r>
            <a:r>
              <a:rPr lang="tr-TR" altLang="tr-TR" b="1" smtClean="0">
                <a:solidFill>
                  <a:srgbClr val="FF0000"/>
                </a:solidFill>
              </a:rPr>
              <a:t>s p o r,</a:t>
            </a:r>
            <a:r>
              <a:rPr lang="tr-TR" altLang="tr-TR" sz="2800" smtClean="0"/>
              <a:t>  bu tip üremeye sporlu üreme denir. </a:t>
            </a:r>
          </a:p>
        </p:txBody>
      </p:sp>
    </p:spTree>
    <p:extLst>
      <p:ext uri="{BB962C8B-B14F-4D97-AF65-F5344CB8AC3E}">
        <p14:creationId xmlns:p14="http://schemas.microsoft.com/office/powerpoint/2010/main" val="793120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E88088-A8E2-4D70-83A2-E0D1B0DAD1A3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tr-TR" altLang="tr-TR" sz="1400" smtClean="0"/>
          </a:p>
        </p:txBody>
      </p:sp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Sporu veren bitkiye sporofit adı verilmektedir.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Sporlar meydana geliş biçimine göre ekzospor, endospor olmak üzere ikiye ayrılır. </a:t>
            </a:r>
          </a:p>
        </p:txBody>
      </p:sp>
    </p:spTree>
    <p:extLst>
      <p:ext uri="{BB962C8B-B14F-4D97-AF65-F5344CB8AC3E}">
        <p14:creationId xmlns:p14="http://schemas.microsoft.com/office/powerpoint/2010/main" val="399058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Ekzosporlar dışa doğru meydana gelen sporlardır.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Endosporlar ise sporang ismi verilen bir kese içerisinde meydana gelirler. 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693881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86DBBF0-9A8D-4C5C-9273-C6E2EF25FFA2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tr-TR" altLang="tr-TR" sz="1400" smtClean="0"/>
          </a:p>
        </p:txBody>
      </p:sp>
      <p:sp>
        <p:nvSpPr>
          <p:cNvPr id="139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Endosporlar birbirine benzer ise, böyle sporlara </a:t>
            </a:r>
            <a:r>
              <a:rPr lang="tr-TR" altLang="tr-TR" b="1" smtClean="0">
                <a:solidFill>
                  <a:srgbClr val="FFFF00"/>
                </a:solidFill>
              </a:rPr>
              <a:t>izosporlar veya homosporlar</a:t>
            </a:r>
            <a:r>
              <a:rPr lang="tr-TR" altLang="tr-TR" smtClean="0"/>
              <a:t> denir.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Birbirine benzemez ise, bu tip sporlara ise </a:t>
            </a:r>
            <a:r>
              <a:rPr lang="tr-TR" altLang="tr-TR" b="1" smtClean="0">
                <a:solidFill>
                  <a:srgbClr val="FFFF00"/>
                </a:solidFill>
              </a:rPr>
              <a:t>anizosporlar veya heterosporlar</a:t>
            </a:r>
            <a:r>
              <a:rPr lang="tr-TR" altLang="tr-TR" smtClean="0"/>
              <a:t> denir.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Anizosporlardan küçük ve erkek olarak kabul olunan sporlara </a:t>
            </a:r>
            <a:r>
              <a:rPr lang="tr-TR" altLang="tr-TR" b="1" smtClean="0">
                <a:solidFill>
                  <a:srgbClr val="FFFF00"/>
                </a:solidFill>
              </a:rPr>
              <a:t>mikrospor</a:t>
            </a:r>
            <a:r>
              <a:rPr lang="tr-TR" altLang="tr-TR" smtClean="0"/>
              <a:t> denir ve </a:t>
            </a:r>
            <a:r>
              <a:rPr lang="tr-TR" altLang="tr-TR" b="1" smtClean="0">
                <a:solidFill>
                  <a:srgbClr val="FFFF00"/>
                </a:solidFill>
              </a:rPr>
              <a:t>mikrosporanglarda</a:t>
            </a:r>
            <a:r>
              <a:rPr lang="tr-TR" altLang="tr-TR" smtClean="0"/>
              <a:t> meydana gelirler. </a:t>
            </a:r>
          </a:p>
        </p:txBody>
      </p:sp>
    </p:spTree>
    <p:extLst>
      <p:ext uri="{BB962C8B-B14F-4D97-AF65-F5344CB8AC3E}">
        <p14:creationId xmlns:p14="http://schemas.microsoft.com/office/powerpoint/2010/main" val="4120050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smtClean="0"/>
              <a:t>GENERATİF ORGANLAR </a:t>
            </a:r>
            <a:br>
              <a:rPr lang="tr-TR" altLang="tr-TR" sz="3200" smtClean="0"/>
            </a:br>
            <a:r>
              <a:rPr lang="tr-TR" altLang="tr-TR" sz="3200" smtClean="0"/>
              <a:t>(Üreme organları)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Büyük ve dişi olarak kabul olunan sporlara ise </a:t>
            </a:r>
            <a:r>
              <a:rPr lang="tr-TR" altLang="tr-TR" b="1" smtClean="0">
                <a:solidFill>
                  <a:srgbClr val="FFFF00"/>
                </a:solidFill>
              </a:rPr>
              <a:t>makrospor (veya megaspor)</a:t>
            </a:r>
            <a:r>
              <a:rPr lang="tr-TR" altLang="tr-TR" smtClean="0"/>
              <a:t> denir ve </a:t>
            </a:r>
            <a:r>
              <a:rPr lang="tr-TR" altLang="tr-TR" b="1" smtClean="0">
                <a:solidFill>
                  <a:srgbClr val="FFFF00"/>
                </a:solidFill>
              </a:rPr>
              <a:t>makrosporanglarda </a:t>
            </a:r>
            <a:r>
              <a:rPr lang="tr-TR" altLang="tr-TR" smtClean="0"/>
              <a:t>meydana gelirler. 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294522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7ABBF3-F818-4B0F-8848-599750897887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tr-TR" altLang="tr-TR" sz="1400" smtClean="0"/>
          </a:p>
        </p:txBody>
      </p:sp>
      <p:sp>
        <p:nvSpPr>
          <p:cNvPr id="141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29600" cy="41370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Üzerinde sporang taşıyan yapraklara sporangdaki spora göre </a:t>
            </a:r>
            <a:r>
              <a:rPr lang="tr-TR" altLang="tr-TR" b="1" smtClean="0">
                <a:solidFill>
                  <a:srgbClr val="FFFF00"/>
                </a:solidFill>
              </a:rPr>
              <a:t>mikrosporofil </a:t>
            </a:r>
            <a:r>
              <a:rPr lang="tr-TR" altLang="tr-TR" smtClean="0"/>
              <a:t>veya </a:t>
            </a:r>
            <a:r>
              <a:rPr lang="tr-TR" altLang="tr-TR" b="1" smtClean="0">
                <a:solidFill>
                  <a:srgbClr val="FFFF00"/>
                </a:solidFill>
              </a:rPr>
              <a:t>makrosporofil (veya megasporofil) </a:t>
            </a:r>
            <a:r>
              <a:rPr lang="tr-TR" altLang="tr-TR" smtClean="0"/>
              <a:t>adı verilmektedir. </a:t>
            </a:r>
          </a:p>
        </p:txBody>
      </p:sp>
    </p:spTree>
    <p:extLst>
      <p:ext uri="{BB962C8B-B14F-4D97-AF65-F5344CB8AC3E}">
        <p14:creationId xmlns:p14="http://schemas.microsoft.com/office/powerpoint/2010/main" val="376865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smtClean="0"/>
              <a:t>GENERATİF ORGANLAR </a:t>
            </a:r>
            <a:br>
              <a:rPr lang="tr-TR" altLang="tr-TR" sz="3200" smtClean="0"/>
            </a:br>
            <a:r>
              <a:rPr lang="tr-TR" altLang="tr-TR" sz="3200" smtClean="0"/>
              <a:t>(Üreme organları)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smtClean="0"/>
              <a:t>Diğer bir tip eşeysiz üreme de, bitkiden ayrılan çok hücreli vegetatif organların, veya organ parçalarının gelişerek yeni bir bitki meydana getirmesiyle olur. </a:t>
            </a:r>
          </a:p>
          <a:p>
            <a:endParaRPr lang="tr-TR" altLang="tr-TR" sz="1600" smtClean="0"/>
          </a:p>
          <a:p>
            <a:r>
              <a:rPr lang="tr-TR" altLang="tr-TR" smtClean="0"/>
              <a:t>Bu üreme şekline </a:t>
            </a:r>
            <a:r>
              <a:rPr lang="tr-TR" altLang="tr-TR" b="1" smtClean="0">
                <a:solidFill>
                  <a:srgbClr val="FFFF00"/>
                </a:solidFill>
              </a:rPr>
              <a:t>vejetatif üreme</a:t>
            </a:r>
            <a:r>
              <a:rPr lang="tr-TR" altLang="tr-TR" smtClean="0"/>
              <a:t> denir</a:t>
            </a:r>
          </a:p>
        </p:txBody>
      </p:sp>
    </p:spTree>
    <p:extLst>
      <p:ext uri="{BB962C8B-B14F-4D97-AF65-F5344CB8AC3E}">
        <p14:creationId xmlns:p14="http://schemas.microsoft.com/office/powerpoint/2010/main" val="259727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0C5E3AB-D638-45D8-A3E4-CC1F3F0C1486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tr-TR" altLang="tr-TR" sz="1400" smtClean="0"/>
          </a:p>
        </p:txBody>
      </p:sp>
      <p:sp>
        <p:nvSpPr>
          <p:cNvPr id="14336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336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Soğan, soğancık, stolon ve yumrulardan yeni bitkilerin meydana gelmesi, veya uygulamada kullanılan kök, gövde ve yaprak çelikleriyle bitkileri çoğaltma </a:t>
            </a:r>
            <a:r>
              <a:rPr lang="tr-TR" altLang="tr-TR" b="1" smtClean="0">
                <a:solidFill>
                  <a:srgbClr val="FFFF00"/>
                </a:solidFill>
              </a:rPr>
              <a:t>vejetatif üremeye</a:t>
            </a:r>
            <a:r>
              <a:rPr lang="tr-TR" altLang="tr-TR" smtClean="0"/>
              <a:t> örnek olarak gösterilebilir. 	</a:t>
            </a:r>
          </a:p>
        </p:txBody>
      </p:sp>
    </p:spTree>
    <p:extLst>
      <p:ext uri="{BB962C8B-B14F-4D97-AF65-F5344CB8AC3E}">
        <p14:creationId xmlns:p14="http://schemas.microsoft.com/office/powerpoint/2010/main" val="3989852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256749A-735E-4908-A3E6-1189E708DF49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tr-TR" altLang="tr-TR" sz="1400" smtClean="0"/>
          </a:p>
        </p:txBody>
      </p:sp>
      <p:sp>
        <p:nvSpPr>
          <p:cNvPr id="144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b="1" dirty="0" smtClean="0">
                <a:solidFill>
                  <a:srgbClr val="FFFF00"/>
                </a:solidFill>
                <a:latin typeface="Comic Sans MS" pitchFamily="66" charset="0"/>
              </a:rPr>
              <a:t>Eşeyli üreme</a:t>
            </a:r>
            <a:r>
              <a:rPr lang="tr-TR" altLang="tr-TR" dirty="0" smtClean="0"/>
              <a:t>, aynı veya ayrı bireylerden gelen iki hücrenin birleşmesi (döllenme) sonucu meydana gelen hücre (zigot) </a:t>
            </a:r>
            <a:r>
              <a:rPr lang="tr-TR" altLang="tr-TR" dirty="0" err="1" smtClean="0"/>
              <a:t>nin</a:t>
            </a:r>
            <a:r>
              <a:rPr lang="tr-TR" altLang="tr-TR" dirty="0" smtClean="0"/>
              <a:t> bölünüp gelişmesiyle yeni canlının meydana gelmesidir. </a:t>
            </a:r>
          </a:p>
          <a:p>
            <a:pPr eaLnBrk="1" hangingPunct="1">
              <a:buFontTx/>
              <a:buNone/>
            </a:pPr>
            <a:endParaRPr lang="tr-TR" altLang="tr-TR" sz="1000" dirty="0" smtClean="0"/>
          </a:p>
          <a:p>
            <a:pPr eaLnBrk="1" hangingPunct="1">
              <a:buFontTx/>
              <a:buNone/>
            </a:pPr>
            <a:r>
              <a:rPr lang="tr-TR" altLang="tr-TR" dirty="0" smtClean="0"/>
              <a:t>	Eşeyli üremede birleşen iki hücreye          </a:t>
            </a:r>
            <a:r>
              <a:rPr lang="tr-TR" altLang="tr-TR" b="1" dirty="0" smtClean="0">
                <a:solidFill>
                  <a:srgbClr val="FFFF00"/>
                </a:solidFill>
              </a:rPr>
              <a:t>g a m e t (eşey hücresi),</a:t>
            </a:r>
            <a:r>
              <a:rPr lang="tr-TR" altLang="tr-TR" dirty="0" smtClean="0"/>
              <a:t> gametleri veren bitkilere  </a:t>
            </a:r>
            <a:r>
              <a:rPr lang="tr-TR" altLang="tr-TR" b="1" dirty="0" err="1" smtClean="0">
                <a:solidFill>
                  <a:srgbClr val="FFFF00"/>
                </a:solidFill>
              </a:rPr>
              <a:t>gametofit</a:t>
            </a:r>
            <a:r>
              <a:rPr lang="tr-TR" altLang="tr-TR" dirty="0" smtClean="0"/>
              <a:t>   denir.</a:t>
            </a:r>
          </a:p>
        </p:txBody>
      </p:sp>
    </p:spTree>
    <p:extLst>
      <p:ext uri="{BB962C8B-B14F-4D97-AF65-F5344CB8AC3E}">
        <p14:creationId xmlns:p14="http://schemas.microsoft.com/office/powerpoint/2010/main" val="1500297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491862-B1F6-4182-ADC8-7AF03D598F25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tr-TR" altLang="tr-TR" sz="1400" smtClean="0"/>
          </a:p>
        </p:txBody>
      </p:sp>
      <p:sp>
        <p:nvSpPr>
          <p:cNvPr id="145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2800" smtClean="0"/>
              <a:t>Gametler ya şekil ve büyüklük bakımından birbirine benzer.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Böyle gametlere </a:t>
            </a:r>
            <a:r>
              <a:rPr lang="tr-TR" altLang="tr-TR" sz="2800" b="1" smtClean="0">
                <a:solidFill>
                  <a:srgbClr val="FFFF00"/>
                </a:solidFill>
              </a:rPr>
              <a:t>i z o g a m e t</a:t>
            </a:r>
            <a:r>
              <a:rPr lang="tr-TR" altLang="tr-TR" sz="2800" smtClean="0"/>
              <a:t>, bu tip döllenmeye </a:t>
            </a:r>
            <a:r>
              <a:rPr lang="tr-TR" altLang="tr-TR" sz="2800" b="1" smtClean="0">
                <a:solidFill>
                  <a:srgbClr val="FFFF00"/>
                </a:solidFill>
              </a:rPr>
              <a:t>i z o g a m i</a:t>
            </a:r>
            <a:r>
              <a:rPr lang="tr-TR" altLang="tr-TR" sz="2800" smtClean="0"/>
              <a:t> denir. </a:t>
            </a:r>
          </a:p>
          <a:p>
            <a:pPr eaLnBrk="1" hangingPunct="1">
              <a:buFontTx/>
              <a:buNone/>
            </a:pPr>
            <a:r>
              <a:rPr lang="tr-TR" altLang="tr-TR" sz="10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z="2800" smtClean="0"/>
              <a:t>	Kamçısı bulunan hareket yeteneğine sahip gametlere </a:t>
            </a:r>
            <a:r>
              <a:rPr lang="tr-TR" altLang="tr-TR" sz="2800" b="1" smtClean="0">
                <a:solidFill>
                  <a:srgbClr val="FFFF00"/>
                </a:solidFill>
              </a:rPr>
              <a:t>zoogamet</a:t>
            </a:r>
            <a:r>
              <a:rPr lang="tr-TR" altLang="tr-TR" sz="2800" smtClean="0"/>
              <a:t> adı verilir.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İzogamiye en çok alglerde ve mantarlarda rastlanır.</a:t>
            </a:r>
          </a:p>
        </p:txBody>
      </p:sp>
    </p:spTree>
    <p:extLst>
      <p:ext uri="{BB962C8B-B14F-4D97-AF65-F5344CB8AC3E}">
        <p14:creationId xmlns:p14="http://schemas.microsoft.com/office/powerpoint/2010/main" val="158866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6C290E-6FC5-40D7-9B1B-5E294230AA33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tr-TR" altLang="tr-TR" sz="1400" smtClean="0"/>
          </a:p>
        </p:txBody>
      </p:sp>
      <p:sp>
        <p:nvSpPr>
          <p:cNvPr id="146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64235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Gametler şekil ve büyüklük bakımından farklı olursa bu tip gametlere </a:t>
            </a:r>
            <a:r>
              <a:rPr lang="tr-TR" altLang="tr-TR" b="1" smtClean="0">
                <a:solidFill>
                  <a:srgbClr val="FFFF00"/>
                </a:solidFill>
              </a:rPr>
              <a:t>a n i z o g a m e t</a:t>
            </a:r>
            <a:r>
              <a:rPr lang="tr-TR" altLang="tr-TR" smtClean="0"/>
              <a:t> (heterogamet) bu tip döllenmeye de </a:t>
            </a:r>
            <a:r>
              <a:rPr lang="tr-TR" altLang="tr-TR" b="1" smtClean="0">
                <a:solidFill>
                  <a:srgbClr val="FFFF00"/>
                </a:solidFill>
              </a:rPr>
              <a:t>anizogami</a:t>
            </a:r>
            <a:r>
              <a:rPr lang="tr-TR" altLang="tr-TR" smtClean="0"/>
              <a:t> (heterogami) denir.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Her ikisi kamçılı ve dolayısıyla hareketli olan gametlerden büyük olan dişi eşey hücresine </a:t>
            </a:r>
            <a:r>
              <a:rPr lang="tr-TR" altLang="tr-TR" b="1" smtClean="0">
                <a:solidFill>
                  <a:srgbClr val="FFFF00"/>
                </a:solidFill>
              </a:rPr>
              <a:t>makrogamet</a:t>
            </a:r>
            <a:r>
              <a:rPr lang="tr-TR" altLang="tr-TR" smtClean="0"/>
              <a:t>, küçük olan erkek eşey hücresine </a:t>
            </a:r>
            <a:r>
              <a:rPr lang="tr-TR" altLang="tr-TR" b="1" smtClean="0">
                <a:solidFill>
                  <a:srgbClr val="FFFF00"/>
                </a:solidFill>
              </a:rPr>
              <a:t>mikrogamet </a:t>
            </a:r>
            <a:r>
              <a:rPr lang="tr-TR" altLang="tr-TR" smtClean="0"/>
              <a:t>  denir.</a:t>
            </a:r>
          </a:p>
        </p:txBody>
      </p:sp>
    </p:spTree>
    <p:extLst>
      <p:ext uri="{BB962C8B-B14F-4D97-AF65-F5344CB8AC3E}">
        <p14:creationId xmlns:p14="http://schemas.microsoft.com/office/powerpoint/2010/main" val="1308999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9570D2-E5B4-4E38-9F7D-133E768FA398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tr-TR" altLang="tr-TR" sz="1400" smtClean="0"/>
          </a:p>
        </p:txBody>
      </p:sp>
      <p:sp>
        <p:nvSpPr>
          <p:cNvPr id="147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Anizogaminin daha ileri şeklinde dişi gamet hücresi büyük ve hareketsiz, plazması bol bir hal alır.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1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Böyle gamete </a:t>
            </a:r>
            <a:r>
              <a:rPr lang="tr-TR" altLang="tr-TR" b="1" smtClean="0">
                <a:solidFill>
                  <a:srgbClr val="FFFF00"/>
                </a:solidFill>
              </a:rPr>
              <a:t>yumurta hücresi</a:t>
            </a:r>
            <a:r>
              <a:rPr lang="tr-TR" altLang="tr-TR" smtClean="0"/>
              <a:t>, bu tip döllenmeye </a:t>
            </a:r>
            <a:r>
              <a:rPr lang="tr-TR" altLang="tr-TR" b="1" smtClean="0">
                <a:solidFill>
                  <a:srgbClr val="FFFF00"/>
                </a:solidFill>
              </a:rPr>
              <a:t>O o g a m i</a:t>
            </a:r>
            <a:r>
              <a:rPr lang="tr-TR" altLang="tr-TR" smtClean="0"/>
              <a:t> denir.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1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Erkek gamet küçük ve genellikle hareketli olup </a:t>
            </a:r>
            <a:r>
              <a:rPr lang="tr-TR" altLang="tr-TR" b="1" smtClean="0">
                <a:solidFill>
                  <a:srgbClr val="FFFF00"/>
                </a:solidFill>
              </a:rPr>
              <a:t>spermatozoid,   sperma   veya   sperma   hücresi</a:t>
            </a:r>
            <a:r>
              <a:rPr lang="tr-TR" altLang="tr-TR" smtClean="0"/>
              <a:t>  ismini alır.</a:t>
            </a:r>
          </a:p>
        </p:txBody>
      </p:sp>
    </p:spTree>
    <p:extLst>
      <p:ext uri="{BB962C8B-B14F-4D97-AF65-F5344CB8AC3E}">
        <p14:creationId xmlns:p14="http://schemas.microsoft.com/office/powerpoint/2010/main" val="546607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C4293A-AB05-409E-ADBC-60C4BE015F0E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tr-TR" altLang="tr-TR" sz="1400" smtClean="0"/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Eşeysel üreme gösteren bitkilerin üremesinde rol oynayan organlara </a:t>
            </a:r>
            <a:r>
              <a:rPr lang="tr-TR" altLang="tr-TR" b="1" smtClean="0">
                <a:solidFill>
                  <a:srgbClr val="FFFF00"/>
                </a:solidFill>
              </a:rPr>
              <a:t>generatif organlar (üreme organları)</a:t>
            </a:r>
            <a:r>
              <a:rPr lang="tr-TR" altLang="tr-TR" smtClean="0"/>
              <a:t> denir.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Yüksek yapılı bitkilerde üreme organları    </a:t>
            </a:r>
            <a:r>
              <a:rPr lang="tr-TR" altLang="tr-TR" b="1" smtClean="0">
                <a:solidFill>
                  <a:srgbClr val="FFFF00"/>
                </a:solidFill>
              </a:rPr>
              <a:t>ç i ç e k</a:t>
            </a:r>
            <a:r>
              <a:rPr lang="tr-TR" altLang="tr-TR" smtClean="0"/>
              <a:t>   denen yapıda bulunur. </a:t>
            </a:r>
          </a:p>
        </p:txBody>
      </p:sp>
    </p:spTree>
    <p:extLst>
      <p:ext uri="{BB962C8B-B14F-4D97-AF65-F5344CB8AC3E}">
        <p14:creationId xmlns:p14="http://schemas.microsoft.com/office/powerpoint/2010/main" val="2102492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5D22C7D-390D-4991-A5CD-F7A36FE8E073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tr-TR" altLang="tr-TR" sz="1400" smtClean="0"/>
          </a:p>
        </p:txBody>
      </p:sp>
      <p:sp>
        <p:nvSpPr>
          <p:cNvPr id="149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568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3600" smtClean="0"/>
              <a:t>	</a:t>
            </a:r>
            <a:r>
              <a:rPr lang="tr-TR" altLang="tr-TR" smtClean="0"/>
              <a:t>Çiçek taşıyan bitkilere </a:t>
            </a:r>
            <a:r>
              <a:rPr lang="tr-TR" altLang="tr-TR" b="1" smtClean="0">
                <a:solidFill>
                  <a:srgbClr val="FFFF00"/>
                </a:solidFill>
              </a:rPr>
              <a:t>antofit (çiçekli bitki),</a:t>
            </a:r>
            <a:r>
              <a:rPr lang="tr-TR" altLang="tr-TR" smtClean="0"/>
              <a:t> veya tohum meydana getirdikleri için  </a:t>
            </a:r>
            <a:r>
              <a:rPr lang="tr-TR" altLang="tr-TR" b="1" smtClean="0">
                <a:solidFill>
                  <a:srgbClr val="FFFF00"/>
                </a:solidFill>
              </a:rPr>
              <a:t>s p e r m a t o f i t (tohumlu bitki)</a:t>
            </a:r>
            <a:r>
              <a:rPr lang="tr-TR" altLang="tr-TR" smtClean="0"/>
              <a:t> denir.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Çiçek </a:t>
            </a:r>
            <a:r>
              <a:rPr lang="tr-TR" altLang="tr-TR" b="1" smtClean="0">
                <a:solidFill>
                  <a:srgbClr val="FFFF00"/>
                </a:solidFill>
              </a:rPr>
              <a:t>generatif organları</a:t>
            </a:r>
            <a:r>
              <a:rPr lang="tr-TR" altLang="tr-TR" smtClean="0"/>
              <a:t> ve bunları muhafaza eden </a:t>
            </a:r>
            <a:r>
              <a:rPr lang="tr-TR" altLang="tr-TR" b="1" smtClean="0">
                <a:solidFill>
                  <a:srgbClr val="FFFF00"/>
                </a:solidFill>
              </a:rPr>
              <a:t>periant (çiçek örtüsü)</a:t>
            </a:r>
            <a:r>
              <a:rPr lang="tr-TR" altLang="tr-TR" smtClean="0"/>
              <a:t> yapraklarını meydana getirmek üzere metamorfoza uğramış yapraklardan oluşmuştur. </a:t>
            </a:r>
          </a:p>
        </p:txBody>
      </p:sp>
    </p:spTree>
    <p:extLst>
      <p:ext uri="{BB962C8B-B14F-4D97-AF65-F5344CB8AC3E}">
        <p14:creationId xmlns:p14="http://schemas.microsoft.com/office/powerpoint/2010/main" val="690759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F38168-258F-46E8-9CF0-252BDEADD236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tr-TR" altLang="tr-TR" sz="1400" smtClean="0"/>
          </a:p>
        </p:txBody>
      </p:sp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3600" smtClean="0"/>
              <a:t>	</a:t>
            </a:r>
            <a:r>
              <a:rPr lang="tr-TR" altLang="tr-TR" smtClean="0"/>
              <a:t>Üreme organlarını meydana getirmek üzere metamorfoza uğramış yapraklara    </a:t>
            </a:r>
            <a:r>
              <a:rPr lang="tr-TR" altLang="tr-TR" b="1" smtClean="0">
                <a:solidFill>
                  <a:srgbClr val="FFFF00"/>
                </a:solidFill>
              </a:rPr>
              <a:t>s p o r</a:t>
            </a:r>
            <a:r>
              <a:rPr lang="tr-TR" altLang="tr-TR" smtClean="0"/>
              <a:t> taşıdıkları için </a:t>
            </a:r>
            <a:r>
              <a:rPr lang="tr-TR" altLang="tr-TR" b="1" smtClean="0">
                <a:solidFill>
                  <a:srgbClr val="FFFF00"/>
                </a:solidFill>
              </a:rPr>
              <a:t>s p o r o f i l</a:t>
            </a:r>
            <a:r>
              <a:rPr lang="tr-TR" altLang="tr-TR" smtClean="0"/>
              <a:t> denir. </a:t>
            </a:r>
            <a:endParaRPr lang="tr-TR" altLang="tr-TR" sz="3600" smtClean="0"/>
          </a:p>
        </p:txBody>
      </p:sp>
    </p:spTree>
    <p:extLst>
      <p:ext uri="{BB962C8B-B14F-4D97-AF65-F5344CB8AC3E}">
        <p14:creationId xmlns:p14="http://schemas.microsoft.com/office/powerpoint/2010/main" val="370286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smtClean="0"/>
              <a:t>GENERATİF ORGANLAR </a:t>
            </a:r>
            <a:br>
              <a:rPr lang="tr-TR" altLang="tr-TR" sz="3200" smtClean="0"/>
            </a:br>
            <a:r>
              <a:rPr lang="tr-TR" altLang="tr-TR" sz="3200" smtClean="0"/>
              <a:t>(Üreme organları)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>
                <a:solidFill>
                  <a:srgbClr val="FFFF00"/>
                </a:solidFill>
              </a:rPr>
              <a:t>	</a:t>
            </a:r>
            <a:r>
              <a:rPr lang="tr-TR" altLang="tr-TR" b="1" smtClean="0">
                <a:solidFill>
                  <a:srgbClr val="FFFF00"/>
                </a:solidFill>
              </a:rPr>
              <a:t>Stamen (erkek organ)</a:t>
            </a:r>
            <a:r>
              <a:rPr lang="tr-TR" altLang="tr-TR" smtClean="0"/>
              <a:t> leri meydana getirmek üzere metamorfoza uğramış sporofillere mikrospor taşıdıklarından </a:t>
            </a:r>
            <a:r>
              <a:rPr lang="tr-TR" altLang="tr-TR" b="1" smtClean="0">
                <a:solidFill>
                  <a:srgbClr val="FFFF00"/>
                </a:solidFill>
              </a:rPr>
              <a:t>mikrosporofil</a:t>
            </a:r>
            <a:r>
              <a:rPr lang="tr-TR" altLang="tr-TR" b="1" smtClean="0"/>
              <a:t>; </a:t>
            </a:r>
            <a:r>
              <a:rPr lang="tr-TR" altLang="tr-TR" b="1" smtClean="0">
                <a:solidFill>
                  <a:srgbClr val="FFFF00"/>
                </a:solidFill>
              </a:rPr>
              <a:t>pistil (dişi organ)</a:t>
            </a:r>
            <a:r>
              <a:rPr lang="tr-TR" altLang="tr-TR" smtClean="0"/>
              <a:t> leri meydana getirmek üzere metamorfoza uğramış yapraklara megaspor taşıdıkları için </a:t>
            </a:r>
            <a:r>
              <a:rPr lang="tr-TR" altLang="tr-TR" sz="3600" b="1" smtClean="0">
                <a:solidFill>
                  <a:srgbClr val="FFFF00"/>
                </a:solidFill>
                <a:latin typeface="Comic Sans MS" pitchFamily="66" charset="0"/>
              </a:rPr>
              <a:t>megasporofil</a:t>
            </a:r>
            <a:r>
              <a:rPr lang="tr-TR" altLang="tr-TR" smtClean="0"/>
              <a:t> denir.</a:t>
            </a:r>
            <a:r>
              <a:rPr lang="tr-TR" altLang="tr-TR" sz="3600" smtClean="0"/>
              <a:t> 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4137772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03D40D-3ED9-477E-AAA3-4ED8BEC78CFC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tr-TR" altLang="tr-TR" sz="1400" smtClean="0"/>
          </a:p>
        </p:txBody>
      </p:sp>
      <p:sp>
        <p:nvSpPr>
          <p:cNvPr id="152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3600" smtClean="0"/>
              <a:t>	</a:t>
            </a:r>
            <a:r>
              <a:rPr lang="tr-TR" altLang="tr-TR" smtClean="0"/>
              <a:t>Stamen ve pistil bir çiçekte bulunursa böyle çiçeklere         </a:t>
            </a:r>
            <a:r>
              <a:rPr lang="tr-TR" altLang="tr-TR" b="1" smtClean="0">
                <a:solidFill>
                  <a:srgbClr val="FFFF00"/>
                </a:solidFill>
              </a:rPr>
              <a:t>m o n o k l i n</a:t>
            </a:r>
            <a:r>
              <a:rPr lang="tr-TR" altLang="tr-TR" b="1" smtClean="0"/>
              <a:t>          </a:t>
            </a:r>
            <a:r>
              <a:rPr lang="tr-TR" altLang="tr-TR" smtClean="0"/>
              <a:t>veya              </a:t>
            </a:r>
            <a:r>
              <a:rPr lang="tr-TR" altLang="tr-TR" b="1" smtClean="0">
                <a:solidFill>
                  <a:srgbClr val="FFFF00"/>
                </a:solidFill>
              </a:rPr>
              <a:t>h e r m a f r o d i t (erdişi),</a:t>
            </a:r>
            <a:r>
              <a:rPr lang="tr-TR" altLang="tr-TR" smtClean="0"/>
              <a:t> ayrı çiçeklerde bulunursa böyle çiçeklere   </a:t>
            </a:r>
            <a:r>
              <a:rPr lang="tr-TR" altLang="tr-TR" b="1" smtClean="0">
                <a:solidFill>
                  <a:srgbClr val="FFFF00"/>
                </a:solidFill>
              </a:rPr>
              <a:t>d i k l i n</a:t>
            </a:r>
            <a:r>
              <a:rPr lang="tr-TR" altLang="tr-TR" smtClean="0"/>
              <a:t>  veya </a:t>
            </a:r>
            <a:r>
              <a:rPr lang="tr-TR" altLang="tr-TR" b="1" smtClean="0">
                <a:solidFill>
                  <a:srgbClr val="FFFF00"/>
                </a:solidFill>
              </a:rPr>
              <a:t>tek cinsli</a:t>
            </a:r>
            <a:r>
              <a:rPr lang="tr-TR" altLang="tr-TR" smtClean="0"/>
              <a:t> çiçek denir.</a:t>
            </a:r>
            <a:r>
              <a:rPr lang="tr-TR" altLang="tr-TR" sz="360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2109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Diklin çiçekler aynı bitkide bulunursa bitkiye </a:t>
            </a: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</a:rPr>
              <a:t>m o n o i k (tek evcikli),</a:t>
            </a:r>
            <a:r>
              <a:rPr lang="tr-TR" altLang="tr-TR" smtClean="0"/>
              <a:t> ayrı bitkilerde bulunursa bitkiye </a:t>
            </a:r>
            <a:r>
              <a:rPr lang="tr-TR" altLang="tr-TR" b="1" smtClean="0">
                <a:solidFill>
                  <a:srgbClr val="FFFF00"/>
                </a:solidFill>
                <a:latin typeface="Comic Sans MS" pitchFamily="66" charset="0"/>
              </a:rPr>
              <a:t>d i o i k (iki evcikli)</a:t>
            </a:r>
            <a:r>
              <a:rPr lang="tr-TR" altLang="tr-TR" smtClean="0"/>
              <a:t> bitki denir. </a:t>
            </a:r>
          </a:p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802097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4D97C9-E96C-4488-B38E-2F6BB2CF35CA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tr-TR" altLang="tr-TR" sz="1400" smtClean="0"/>
          </a:p>
        </p:txBody>
      </p:sp>
      <p:sp>
        <p:nvSpPr>
          <p:cNvPr id="1576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smtClean="0"/>
              <a:t>GENERATİF ORGANLAR </a:t>
            </a:r>
            <a:br>
              <a:rPr lang="tr-TR" altLang="tr-TR" sz="2800" smtClean="0"/>
            </a:br>
            <a:r>
              <a:rPr lang="tr-TR" altLang="tr-TR" sz="2800" smtClean="0"/>
              <a:t>(Üreme organları)</a:t>
            </a:r>
          </a:p>
        </p:txBody>
      </p:sp>
      <p:sp>
        <p:nvSpPr>
          <p:cNvPr id="15770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748713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3600" smtClean="0"/>
              <a:t>	</a:t>
            </a:r>
            <a:r>
              <a:rPr lang="tr-TR" altLang="tr-TR" smtClean="0"/>
              <a:t>Dişi organı meydana getiren megasporofillerin ve megasporofillere bağlı tohum taslaklarının durumuna göre spermatofitler iki kısma ayrılır: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1- Gymnospermler  (Açık-tohumlular)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2- Angiospermler    (Kapalı-tohumlular)	</a:t>
            </a:r>
          </a:p>
        </p:txBody>
      </p:sp>
    </p:spTree>
    <p:extLst>
      <p:ext uri="{BB962C8B-B14F-4D97-AF65-F5344CB8AC3E}">
        <p14:creationId xmlns:p14="http://schemas.microsoft.com/office/powerpoint/2010/main" val="1378258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542EC3-D37B-4DAD-983D-69CCACA9C8AA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tr-TR" altLang="tr-TR" sz="1400" smtClean="0"/>
          </a:p>
        </p:txBody>
      </p:sp>
      <p:sp>
        <p:nvSpPr>
          <p:cNvPr id="159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827463" cy="1143000"/>
          </a:xfrm>
        </p:spPr>
        <p:txBody>
          <a:bodyPr/>
          <a:lstStyle/>
          <a:p>
            <a:pPr eaLnBrk="1" hangingPunct="1"/>
            <a:r>
              <a:rPr lang="tr-TR" altLang="tr-TR" sz="2000" smtClean="0"/>
              <a:t>GENERATİF ORGANLAR </a:t>
            </a:r>
            <a:br>
              <a:rPr lang="tr-TR" altLang="tr-TR" sz="2000" smtClean="0"/>
            </a:br>
            <a:r>
              <a:rPr lang="tr-TR" altLang="tr-TR" sz="2000" smtClean="0"/>
              <a:t>(Üreme organları)</a:t>
            </a:r>
          </a:p>
        </p:txBody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485933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3600" smtClean="0"/>
              <a:t>	</a:t>
            </a:r>
            <a:r>
              <a:rPr lang="tr-TR" altLang="tr-TR" smtClean="0"/>
              <a:t>Gymnospermlerde tohum taslakları ve tohum taslaklarından meydana gelen tohumlar megasporofiller üzerinde açıkta bulunur. </a:t>
            </a:r>
            <a:endParaRPr lang="tr-TR" altLang="tr-TR" sz="3600" smtClean="0"/>
          </a:p>
        </p:txBody>
      </p:sp>
      <p:pic>
        <p:nvPicPr>
          <p:cNvPr id="15974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29987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89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683000" cy="1143000"/>
          </a:xfrm>
        </p:spPr>
        <p:txBody>
          <a:bodyPr/>
          <a:lstStyle/>
          <a:p>
            <a:r>
              <a:rPr lang="tr-TR" altLang="tr-TR" sz="2000" smtClean="0"/>
              <a:t>GENERATİF ORGANLAR </a:t>
            </a:r>
            <a:br>
              <a:rPr lang="tr-TR" altLang="tr-TR" sz="2000" smtClean="0"/>
            </a:br>
            <a:r>
              <a:rPr lang="tr-TR" altLang="tr-TR" sz="2000" smtClean="0"/>
              <a:t>(Üreme organları)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5003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Angiospermlerde ise tohum taslakları ve tohum taslaklarından meydana gelen tohumlar, megasporofillerin meydana getirdiği bir odacık içerisinde kapalıdır.</a:t>
            </a:r>
            <a:r>
              <a:rPr lang="tr-TR" altLang="tr-TR" sz="3600" smtClean="0"/>
              <a:t> </a:t>
            </a:r>
          </a:p>
          <a:p>
            <a:pPr>
              <a:lnSpc>
                <a:spcPct val="90000"/>
              </a:lnSpc>
            </a:pPr>
            <a:endParaRPr lang="tr-TR" altLang="tr-TR" smtClean="0"/>
          </a:p>
        </p:txBody>
      </p:sp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29987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643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9DF4C4A-0FF7-458F-8EE1-72C28E440D76}" type="slidenum">
              <a:rPr lang="tr-TR" altLang="tr-TR"/>
              <a:pPr eaLnBrk="1" hangingPunct="1"/>
              <a:t>23</a:t>
            </a:fld>
            <a:endParaRPr lang="tr-TR" altLang="tr-TR"/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852738"/>
            <a:ext cx="8229600" cy="1143000"/>
          </a:xfrm>
        </p:spPr>
        <p:txBody>
          <a:bodyPr/>
          <a:lstStyle/>
          <a:p>
            <a:pPr eaLnBrk="1" hangingPunct="1"/>
            <a:endParaRPr lang="tr-TR" altLang="tr-TR" sz="5400" b="1" smtClean="0"/>
          </a:p>
        </p:txBody>
      </p:sp>
      <p:pic>
        <p:nvPicPr>
          <p:cNvPr id="2052" name="Picture 7" descr="flowers-2-ph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258888" y="2636838"/>
            <a:ext cx="6913562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tr-TR" sz="8800" b="1">
                <a:solidFill>
                  <a:srgbClr val="FF00FF"/>
                </a:solidFill>
                <a:latin typeface="Tahoma" pitchFamily="34" charset="0"/>
              </a:rPr>
              <a:t>ÇİÇEK</a:t>
            </a:r>
          </a:p>
        </p:txBody>
      </p:sp>
    </p:spTree>
    <p:extLst>
      <p:ext uri="{BB962C8B-B14F-4D97-AF65-F5344CB8AC3E}">
        <p14:creationId xmlns:p14="http://schemas.microsoft.com/office/powerpoint/2010/main" val="365710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95390CF-06F6-4549-9017-68A59E8974DE}" type="slidenum">
              <a:rPr lang="tr-TR" altLang="tr-TR"/>
              <a:pPr eaLnBrk="1" hangingPunct="1"/>
              <a:t>24</a:t>
            </a:fld>
            <a:endParaRPr lang="tr-TR" altLang="tr-TR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smtClean="0"/>
              <a:t>	Gymnospermlerde çiçekler genellikle diklindir. </a:t>
            </a:r>
          </a:p>
          <a:p>
            <a:pPr eaLnBrk="1" hangingPunct="1">
              <a:buFontTx/>
              <a:buNone/>
            </a:pPr>
            <a:endParaRPr lang="tr-TR" altLang="tr-TR" sz="9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Çok seyrek olarak hermafrodit olanlara rastlanır. </a:t>
            </a:r>
          </a:p>
          <a:p>
            <a:pPr eaLnBrk="1" hangingPunct="1">
              <a:buFontTx/>
              <a:buNone/>
            </a:pPr>
            <a:endParaRPr lang="tr-TR" altLang="tr-TR" sz="9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Çiçekler sporofillerin bir eksen etrafında spiral biçimde dizilmesiyle meydana gelmiş kozalaklar halindedir. </a:t>
            </a:r>
          </a:p>
          <a:p>
            <a:pPr eaLnBrk="1" hangingPunct="1">
              <a:buFontTx/>
              <a:buNone/>
            </a:pPr>
            <a:endParaRPr lang="tr-TR" altLang="tr-TR" sz="8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Periant yaprakları ya yoktur veya az gelişmiştir.</a:t>
            </a:r>
          </a:p>
        </p:txBody>
      </p:sp>
    </p:spTree>
    <p:extLst>
      <p:ext uri="{BB962C8B-B14F-4D97-AF65-F5344CB8AC3E}">
        <p14:creationId xmlns:p14="http://schemas.microsoft.com/office/powerpoint/2010/main" val="1464278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AABBB37-C078-4C67-B14E-9FD2D4B52029}" type="slidenum">
              <a:rPr lang="tr-TR" altLang="tr-TR"/>
              <a:pPr eaLnBrk="1" hangingPunct="1"/>
              <a:t>25</a:t>
            </a:fld>
            <a:endParaRPr lang="tr-TR" altLang="tr-TR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Angiospermlerde çiçek Gymnospermlere kıyasla daha fazla gelişmiştir.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Yaprakları metamorfoza uğramış, internodları kısalmış veya tamamıyla ortadan kalkmış, uzaması durmuş bir dal olarak tarif edilir. </a:t>
            </a:r>
          </a:p>
        </p:txBody>
      </p:sp>
    </p:spTree>
    <p:extLst>
      <p:ext uri="{BB962C8B-B14F-4D97-AF65-F5344CB8AC3E}">
        <p14:creationId xmlns:p14="http://schemas.microsoft.com/office/powerpoint/2010/main" val="2905850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274D05-6D4A-430C-9868-F5E778311834}" type="slidenum">
              <a:rPr lang="tr-TR" altLang="tr-TR"/>
              <a:pPr eaLnBrk="1" hangingPunct="1"/>
              <a:t>26</a:t>
            </a:fld>
            <a:endParaRPr lang="tr-TR" altLang="tr-TR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Çiçek ya yapraklı ana gövdenin uç kısmında bulunur (</a:t>
            </a:r>
            <a:r>
              <a:rPr lang="tr-TR" altLang="tr-TR" smtClean="0">
                <a:solidFill>
                  <a:srgbClr val="FF00FF"/>
                </a:solidFill>
              </a:rPr>
              <a:t>terminal çiçek</a:t>
            </a:r>
            <a:r>
              <a:rPr lang="tr-TR" altLang="tr-TR" smtClean="0"/>
              <a:t>) veya gövde üzerinde bulunan </a:t>
            </a:r>
            <a:r>
              <a:rPr lang="tr-TR" altLang="tr-TR" smtClean="0">
                <a:solidFill>
                  <a:srgbClr val="FF00FF"/>
                </a:solidFill>
              </a:rPr>
              <a:t>b r a k t e</a:t>
            </a:r>
            <a:r>
              <a:rPr lang="tr-TR" altLang="tr-TR" smtClean="0"/>
              <a:t> (taşıyıcı yaprak) denen bir yaprağın koltuğunda bir kısa sürgün halindedir (</a:t>
            </a:r>
            <a:r>
              <a:rPr lang="tr-TR" altLang="tr-TR" smtClean="0">
                <a:solidFill>
                  <a:srgbClr val="FF00FF"/>
                </a:solidFill>
              </a:rPr>
              <a:t>lateral çiçek</a:t>
            </a:r>
            <a:r>
              <a:rPr lang="tr-TR" altLang="tr-TR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77865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93D386D-E1F0-45AC-BE29-88588DDDF38F}" type="slidenum">
              <a:rPr lang="tr-TR" altLang="tr-TR"/>
              <a:pPr eaLnBrk="1" hangingPunct="1"/>
              <a:t>27</a:t>
            </a:fld>
            <a:endParaRPr lang="tr-TR" altLang="tr-TR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Her çiçek, kısa veya uzun bir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pedinkul</a:t>
            </a:r>
            <a:r>
              <a:rPr lang="tr-TR" altLang="tr-TR" b="1" smtClean="0">
                <a:latin typeface="Comic Sans MS" pitchFamily="66" charset="0"/>
              </a:rPr>
              <a:t> </a:t>
            </a:r>
            <a:r>
              <a:rPr lang="tr-TR" altLang="tr-TR" smtClean="0"/>
              <a:t>(çiçek sapı) un ucunda bulunur. </a:t>
            </a:r>
          </a:p>
          <a:p>
            <a:pPr eaLnBrk="1" hangingPunct="1">
              <a:buFontTx/>
              <a:buNone/>
            </a:pPr>
            <a:endParaRPr lang="tr-TR" altLang="tr-TR" sz="1200" smtClean="0"/>
          </a:p>
          <a:p>
            <a:pPr eaLnBrk="1" hangingPunct="1">
              <a:buFontTx/>
              <a:buNone/>
            </a:pPr>
            <a:r>
              <a:rPr lang="tr-TR" altLang="tr-TR" smtClean="0"/>
              <a:t>	Çiçek parçaları pedinkulun nispeten genişlemiş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reseptakl</a:t>
            </a:r>
            <a:r>
              <a:rPr lang="tr-TR" altLang="tr-TR" smtClean="0"/>
              <a:t> (çiçek tablası) denen kısmına bağlanmıştır. </a:t>
            </a:r>
          </a:p>
        </p:txBody>
      </p:sp>
    </p:spTree>
    <p:extLst>
      <p:ext uri="{BB962C8B-B14F-4D97-AF65-F5344CB8AC3E}">
        <p14:creationId xmlns:p14="http://schemas.microsoft.com/office/powerpoint/2010/main" val="3484923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FCFE209-0CFD-4310-90CB-7CC74C4439EB}" type="slidenum">
              <a:rPr lang="tr-TR" altLang="tr-TR"/>
              <a:pPr eaLnBrk="1" hangingPunct="1"/>
              <a:t>28</a:t>
            </a:fld>
            <a:endParaRPr lang="tr-TR" altLang="tr-TR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Çiçek, dış kısmında </a:t>
            </a:r>
            <a:r>
              <a:rPr lang="tr-TR" altLang="tr-TR" smtClean="0">
                <a:solidFill>
                  <a:srgbClr val="FF00FF"/>
                </a:solidFill>
              </a:rPr>
              <a:t>periant </a:t>
            </a:r>
            <a:r>
              <a:rPr lang="tr-TR" altLang="tr-TR" smtClean="0"/>
              <a:t>(çiçek örtüsü) ve örtünün iç kısmında bulunan </a:t>
            </a:r>
            <a:r>
              <a:rPr lang="tr-TR" altLang="tr-TR" smtClean="0">
                <a:solidFill>
                  <a:srgbClr val="FF00FF"/>
                </a:solidFill>
              </a:rPr>
              <a:t>generatif organlar</a:t>
            </a:r>
            <a:r>
              <a:rPr lang="tr-TR" altLang="tr-TR" smtClean="0"/>
              <a:t> (üreme organları)dan yapılmıştır. </a:t>
            </a:r>
          </a:p>
          <a:p>
            <a:pPr eaLnBrk="1" hangingPunct="1"/>
            <a:endParaRPr lang="tr-TR" altLang="tr-TR" sz="1000" smtClean="0"/>
          </a:p>
          <a:p>
            <a:pPr eaLnBrk="1" hangingPunct="1"/>
            <a:r>
              <a:rPr lang="tr-TR" altLang="tr-TR" smtClean="0"/>
              <a:t>Generatif organlar </a:t>
            </a:r>
            <a:r>
              <a:rPr lang="tr-TR" altLang="tr-TR" smtClean="0">
                <a:solidFill>
                  <a:srgbClr val="FF00FF"/>
                </a:solidFill>
              </a:rPr>
              <a:t>stamen</a:t>
            </a:r>
            <a:r>
              <a:rPr lang="tr-TR" altLang="tr-TR" smtClean="0"/>
              <a:t> (erkek organ) ve   </a:t>
            </a:r>
            <a:r>
              <a:rPr lang="tr-TR" altLang="tr-TR" smtClean="0">
                <a:solidFill>
                  <a:srgbClr val="FF00FF"/>
                </a:solidFill>
              </a:rPr>
              <a:t>pistil  </a:t>
            </a:r>
            <a:r>
              <a:rPr lang="tr-TR" altLang="tr-TR" smtClean="0"/>
              <a:t> (dişi organ) den oluşmuştur.</a:t>
            </a:r>
          </a:p>
        </p:txBody>
      </p:sp>
    </p:spTree>
    <p:extLst>
      <p:ext uri="{BB962C8B-B14F-4D97-AF65-F5344CB8AC3E}">
        <p14:creationId xmlns:p14="http://schemas.microsoft.com/office/powerpoint/2010/main" val="3549277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E5A071B-6C15-48E7-854B-EADCC3A061E3}" type="slidenum">
              <a:rPr lang="tr-TR" altLang="tr-TR"/>
              <a:pPr eaLnBrk="1" hangingPunct="1"/>
              <a:t>29</a:t>
            </a:fld>
            <a:endParaRPr lang="tr-TR" altLang="tr-TR"/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8101012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4392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1B87E2-EC7A-406A-89A0-52E73753A0BA}" type="slidenum">
              <a:rPr lang="tr-TR" altLang="tr-TR"/>
              <a:pPr eaLnBrk="1" hangingPunct="1"/>
              <a:t>30</a:t>
            </a:fld>
            <a:endParaRPr lang="tr-TR" altLang="tr-TR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Periant genellikle farklı tipte yapraklardan yapılmış iç içe iki halka halindedir.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Dıştaki, yeşil renkli, daha çok yaprağa benzeyen yapraklardan yapılmış </a:t>
            </a:r>
            <a:r>
              <a:rPr lang="tr-TR" altLang="tr-TR" b="1" smtClean="0">
                <a:solidFill>
                  <a:srgbClr val="FF00FF"/>
                </a:solidFill>
              </a:rPr>
              <a:t>k a l i k s</a:t>
            </a:r>
            <a:r>
              <a:rPr lang="tr-TR" altLang="tr-TR" smtClean="0"/>
              <a:t> (çanak) ismini alan örtüdür. </a:t>
            </a:r>
          </a:p>
        </p:txBody>
      </p:sp>
    </p:spTree>
    <p:extLst>
      <p:ext uri="{BB962C8B-B14F-4D97-AF65-F5344CB8AC3E}">
        <p14:creationId xmlns:p14="http://schemas.microsoft.com/office/powerpoint/2010/main" val="30616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53F132-744D-4E8C-BFD3-DBB76B7A571B}" type="slidenum">
              <a:rPr lang="tr-TR" altLang="tr-TR"/>
              <a:pPr eaLnBrk="1" hangingPunct="1"/>
              <a:t>31</a:t>
            </a:fld>
            <a:endParaRPr lang="tr-TR" altLang="tr-TR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Kaliksin her bir yaprağına </a:t>
            </a:r>
            <a:r>
              <a:rPr lang="tr-TR" altLang="tr-TR" b="1" smtClean="0">
                <a:solidFill>
                  <a:srgbClr val="FF00FF"/>
                </a:solidFill>
              </a:rPr>
              <a:t>sepal</a:t>
            </a:r>
            <a:r>
              <a:rPr lang="tr-TR" altLang="tr-TR" smtClean="0"/>
              <a:t> (çanak yaprağı) denir ve tomurcuk halindeyken çiçeğin iç kısmındaki parçaları örter. 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731960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FE7059-7C9A-4327-AD2A-E8524EEBDC71}" type="slidenum">
              <a:rPr lang="tr-TR" altLang="tr-TR"/>
              <a:pPr eaLnBrk="1" hangingPunct="1"/>
              <a:t>32</a:t>
            </a:fld>
            <a:endParaRPr lang="tr-TR" altLang="tr-TR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Kaliksin iç kısmında bulunan genellikle parlak renkli yapraklar </a:t>
            </a:r>
            <a:r>
              <a:rPr lang="tr-TR" altLang="tr-TR" smtClean="0">
                <a:solidFill>
                  <a:srgbClr val="FF00FF"/>
                </a:solidFill>
              </a:rPr>
              <a:t>k o r o l l a</a:t>
            </a:r>
            <a:r>
              <a:rPr lang="tr-TR" altLang="tr-TR" smtClean="0"/>
              <a:t> (taç) denen çiçek örtüsünü meydana getirir.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Korollanın her bir yaprağına </a:t>
            </a:r>
            <a:r>
              <a:rPr lang="tr-TR" altLang="tr-TR" b="1" smtClean="0">
                <a:solidFill>
                  <a:srgbClr val="FF00FF"/>
                </a:solidFill>
              </a:rPr>
              <a:t>petal</a:t>
            </a:r>
            <a:r>
              <a:rPr lang="tr-TR" altLang="tr-TR" smtClean="0"/>
              <a:t> (taç yaprağı) denir. </a:t>
            </a:r>
          </a:p>
        </p:txBody>
      </p:sp>
    </p:spTree>
    <p:extLst>
      <p:ext uri="{BB962C8B-B14F-4D97-AF65-F5344CB8AC3E}">
        <p14:creationId xmlns:p14="http://schemas.microsoft.com/office/powerpoint/2010/main" val="627581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C37273-D6EA-441D-882E-F199FE521C10}" type="slidenum">
              <a:rPr lang="tr-TR" altLang="tr-TR"/>
              <a:pPr eaLnBrk="1" hangingPunct="1"/>
              <a:t>33</a:t>
            </a:fld>
            <a:endParaRPr lang="tr-TR" altLang="tr-TR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Bazı çiçeklerde ise periantın bütün yaprakları birbirine benzer. 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Böyle perianta </a:t>
            </a:r>
            <a:r>
              <a:rPr lang="tr-TR" altLang="tr-TR" b="1" smtClean="0">
                <a:solidFill>
                  <a:srgbClr val="FF00FF"/>
                </a:solidFill>
              </a:rPr>
              <a:t>p e r i g o n</a:t>
            </a:r>
            <a:r>
              <a:rPr lang="tr-TR" altLang="tr-TR" smtClean="0"/>
              <a:t> , perigonun her bir yaprağına </a:t>
            </a:r>
            <a:r>
              <a:rPr lang="tr-TR" altLang="tr-TR" b="1" smtClean="0">
                <a:solidFill>
                  <a:srgbClr val="FF00FF"/>
                </a:solidFill>
              </a:rPr>
              <a:t>t e p a l</a:t>
            </a:r>
            <a:r>
              <a:rPr lang="tr-TR" altLang="tr-TR" smtClean="0"/>
              <a:t>  denir.</a:t>
            </a:r>
          </a:p>
        </p:txBody>
      </p:sp>
    </p:spTree>
    <p:extLst>
      <p:ext uri="{BB962C8B-B14F-4D97-AF65-F5344CB8AC3E}">
        <p14:creationId xmlns:p14="http://schemas.microsoft.com/office/powerpoint/2010/main" val="4208874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8560168-7AB9-4DA7-8B19-E28DEA28FF32}" type="slidenum">
              <a:rPr lang="tr-TR" altLang="tr-TR"/>
              <a:pPr eaLnBrk="1" hangingPunct="1"/>
              <a:t>34</a:t>
            </a:fld>
            <a:endParaRPr lang="tr-TR" altLang="tr-TR"/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1536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Periantı meydana getiren yapraklar birbirinden tamamıyla ayrı olabilir.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Böyle yapraklara </a:t>
            </a:r>
            <a:r>
              <a:rPr lang="tr-TR" altLang="tr-TR" b="1" smtClean="0">
                <a:solidFill>
                  <a:srgbClr val="FF00FF"/>
                </a:solidFill>
              </a:rPr>
              <a:t>korisepal, koripetal, koritepal</a:t>
            </a:r>
            <a:r>
              <a:rPr lang="tr-TR" altLang="tr-TR" smtClean="0"/>
              <a:t> denir. </a:t>
            </a:r>
          </a:p>
        </p:txBody>
      </p:sp>
    </p:spTree>
    <p:extLst>
      <p:ext uri="{BB962C8B-B14F-4D97-AF65-F5344CB8AC3E}">
        <p14:creationId xmlns:p14="http://schemas.microsoft.com/office/powerpoint/2010/main" val="4234219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8163447-1EB2-433C-9878-1204492A6C31}" type="slidenum">
              <a:rPr lang="tr-TR" altLang="tr-TR"/>
              <a:pPr eaLnBrk="1" hangingPunct="1"/>
              <a:t>35</a:t>
            </a:fld>
            <a:endParaRPr lang="tr-TR" altLang="tr-TR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ÇİÇEK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Periantı meydana getiren yapraklar kısmen veya tümüyle birbirine birleşmiş halde bulunurlar.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Böyle periant yapraklarına ise kalikste, korollada veya perigonda oluşuna göre </a:t>
            </a:r>
            <a:r>
              <a:rPr lang="tr-TR" altLang="tr-TR" b="1" smtClean="0">
                <a:solidFill>
                  <a:srgbClr val="FF00FF"/>
                </a:solidFill>
              </a:rPr>
              <a:t>sinsepal, sinpetal,  sintepal</a:t>
            </a:r>
            <a:r>
              <a:rPr lang="tr-TR" altLang="tr-TR" smtClean="0"/>
              <a:t> denir.	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442013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C57F86-B29E-47ED-9EB2-F38939E12F62}" type="slidenum">
              <a:rPr lang="tr-TR" altLang="tr-TR"/>
              <a:pPr eaLnBrk="1" hangingPunct="1"/>
              <a:t>36</a:t>
            </a:fld>
            <a:endParaRPr lang="tr-TR" altLang="tr-TR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Stamen (Erkek organ)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8820150" cy="47132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Stamenler periantın iç kısmında bir, genellikle iki veya çok sayıda halka, ya da spiral meydana getirmek üzere sıralanmıştır.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Stamenlerin tümüne </a:t>
            </a:r>
            <a:r>
              <a:rPr lang="tr-TR" altLang="tr-TR" b="1" smtClean="0">
                <a:solidFill>
                  <a:srgbClr val="FF00FF"/>
                </a:solidFill>
              </a:rPr>
              <a:t>a n d r o k e u m</a:t>
            </a:r>
            <a:r>
              <a:rPr lang="tr-TR" altLang="tr-TR" smtClean="0"/>
              <a:t> denir.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Her halkadaki stamen sayısı bitkinin türüne göre 1, 2, 3, 4, 5 veya daha çok olabilir.</a:t>
            </a:r>
          </a:p>
        </p:txBody>
      </p:sp>
    </p:spTree>
    <p:extLst>
      <p:ext uri="{BB962C8B-B14F-4D97-AF65-F5344CB8AC3E}">
        <p14:creationId xmlns:p14="http://schemas.microsoft.com/office/powerpoint/2010/main" val="42814283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005B301-5F7F-4998-B22B-61A206277456}" type="slidenum">
              <a:rPr lang="tr-TR" altLang="tr-TR"/>
              <a:pPr eaLnBrk="1" hangingPunct="1"/>
              <a:t>37</a:t>
            </a:fld>
            <a:endParaRPr lang="tr-TR" altLang="tr-TR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Stamen (Erkek organ)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Tipik bir stamende genellikle </a:t>
            </a:r>
            <a:r>
              <a:rPr lang="tr-TR" altLang="tr-TR" b="1" smtClean="0">
                <a:solidFill>
                  <a:srgbClr val="FF00FF"/>
                </a:solidFill>
              </a:rPr>
              <a:t>filament (sapcık)</a:t>
            </a:r>
            <a:r>
              <a:rPr lang="tr-TR" altLang="tr-TR" smtClean="0"/>
              <a:t> ve bir </a:t>
            </a:r>
            <a:r>
              <a:rPr lang="tr-TR" altLang="tr-TR" b="1" smtClean="0">
                <a:solidFill>
                  <a:srgbClr val="FF00FF"/>
                </a:solidFill>
              </a:rPr>
              <a:t>anter (başçık)</a:t>
            </a:r>
            <a:r>
              <a:rPr lang="tr-TR" altLang="tr-TR" smtClean="0"/>
              <a:t> bulunur.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Her anter iki 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t e k a</a:t>
            </a:r>
            <a:r>
              <a:rPr lang="tr-TR" altLang="tr-TR" smtClean="0"/>
              <a:t>, her teka da, iki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polen</a:t>
            </a:r>
            <a:r>
              <a:rPr lang="tr-TR" altLang="tr-TR" smtClean="0">
                <a:solidFill>
                  <a:srgbClr val="FF00FF"/>
                </a:solidFill>
              </a:rPr>
              <a:t> 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kesesi</a:t>
            </a:r>
            <a:r>
              <a:rPr lang="tr-TR" altLang="tr-TR" smtClean="0"/>
              <a:t>   ihtiva eder (Bazı bitkilerde bu sayılar değişik olabilir). </a:t>
            </a:r>
          </a:p>
          <a:p>
            <a:pPr eaLnBrk="1" hangingPunct="1">
              <a:buFontTx/>
              <a:buNone/>
            </a:pPr>
            <a:endParaRPr lang="tr-TR" altLang="tr-TR" sz="1200" smtClean="0"/>
          </a:p>
          <a:p>
            <a:pPr eaLnBrk="1" hangingPunct="1">
              <a:buFontTx/>
              <a:buNone/>
            </a:pPr>
            <a:r>
              <a:rPr lang="tr-TR" altLang="tr-TR" smtClean="0"/>
              <a:t>	İki tekayı birbirine bağlayan kısma  </a:t>
            </a:r>
            <a:r>
              <a:rPr lang="tr-TR" altLang="tr-TR" b="1" smtClean="0">
                <a:solidFill>
                  <a:srgbClr val="FF00FF"/>
                </a:solidFill>
              </a:rPr>
              <a:t>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konnektif</a:t>
            </a:r>
            <a:r>
              <a:rPr lang="tr-TR" altLang="tr-TR" b="1" smtClean="0">
                <a:solidFill>
                  <a:srgbClr val="FF00FF"/>
                </a:solidFill>
              </a:rPr>
              <a:t> </a:t>
            </a:r>
            <a:r>
              <a:rPr lang="tr-TR" altLang="tr-TR" smtClean="0"/>
              <a:t>  adı verilir </a:t>
            </a:r>
          </a:p>
        </p:txBody>
      </p:sp>
    </p:spTree>
    <p:extLst>
      <p:ext uri="{BB962C8B-B14F-4D97-AF65-F5344CB8AC3E}">
        <p14:creationId xmlns:p14="http://schemas.microsoft.com/office/powerpoint/2010/main" val="1496904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E3C9A89-595D-45C0-9B92-D8E8E9F8AAFB}" type="slidenum">
              <a:rPr lang="tr-TR" altLang="tr-TR"/>
              <a:pPr eaLnBrk="1" hangingPunct="1"/>
              <a:t>38</a:t>
            </a:fld>
            <a:endParaRPr lang="tr-TR" altLang="tr-TR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Stamen (Erkek organ)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785225" cy="3024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 </a:t>
            </a:r>
            <a:r>
              <a:rPr lang="tr-TR" altLang="tr-TR" sz="4000" b="1" smtClean="0">
                <a:solidFill>
                  <a:srgbClr val="FF00FF"/>
                </a:solidFill>
              </a:rPr>
              <a:t>Polen :</a:t>
            </a:r>
            <a:r>
              <a:rPr lang="tr-TR" altLang="tr-TR" smtClean="0"/>
              <a:t> Tozlaşmaya hazır iki hücreden oluşmuş mikrospora </a:t>
            </a:r>
            <a:r>
              <a:rPr lang="tr-TR" altLang="tr-TR" b="1" smtClean="0">
                <a:solidFill>
                  <a:srgbClr val="FF00FF"/>
                </a:solidFill>
              </a:rPr>
              <a:t>p o l e n</a:t>
            </a:r>
            <a:r>
              <a:rPr lang="tr-TR" altLang="tr-TR" smtClean="0"/>
              <a:t> denir. Tozlaşmadan sonra polenin vegetatif hücresi </a:t>
            </a:r>
            <a:r>
              <a:rPr lang="tr-TR" altLang="tr-TR" smtClean="0">
                <a:solidFill>
                  <a:srgbClr val="FF00FF"/>
                </a:solidFill>
              </a:rPr>
              <a:t>p o l en tüpünü</a:t>
            </a:r>
            <a:r>
              <a:rPr lang="tr-TR" altLang="tr-TR" smtClean="0"/>
              <a:t> , generatif hücresi ise mitoz bölünmeyle polen tüpündeki iki </a:t>
            </a:r>
            <a:r>
              <a:rPr lang="tr-TR" altLang="tr-TR" smtClean="0">
                <a:solidFill>
                  <a:srgbClr val="FF00FF"/>
                </a:solidFill>
              </a:rPr>
              <a:t>s p e r m a</a:t>
            </a:r>
            <a:r>
              <a:rPr lang="tr-TR" altLang="tr-TR" smtClean="0"/>
              <a:t> hücresini verir </a:t>
            </a:r>
          </a:p>
        </p:txBody>
      </p:sp>
    </p:spTree>
    <p:extLst>
      <p:ext uri="{BB962C8B-B14F-4D97-AF65-F5344CB8AC3E}">
        <p14:creationId xmlns:p14="http://schemas.microsoft.com/office/powerpoint/2010/main" val="24688952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F63C9C9-4593-48FF-9F67-B804E65FDAF5}" type="slidenum">
              <a:rPr lang="tr-TR" altLang="tr-TR"/>
              <a:pPr eaLnBrk="1" hangingPunct="1"/>
              <a:t>39</a:t>
            </a:fld>
            <a:endParaRPr lang="tr-TR" altLang="tr-TR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Polen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Farklı türlerin, hatta çeşitlerin polen taneleri gerek şekil, gerek büyüklük bakımından çok değişiktir.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Küre, basık küre, köşeli ve daha birçok değişik şekilli polen tanelerine rastlamak mümkündür.</a:t>
            </a:r>
          </a:p>
        </p:txBody>
      </p:sp>
    </p:spTree>
    <p:extLst>
      <p:ext uri="{BB962C8B-B14F-4D97-AF65-F5344CB8AC3E}">
        <p14:creationId xmlns:p14="http://schemas.microsoft.com/office/powerpoint/2010/main" val="8207362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7934169-357F-49C0-8D03-B7280BC1FB24}" type="slidenum">
              <a:rPr lang="tr-TR" altLang="tr-TR"/>
              <a:pPr eaLnBrk="1" hangingPunct="1"/>
              <a:t>40</a:t>
            </a:fld>
            <a:endParaRPr lang="tr-TR" altLang="tr-TR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800" b="1" smtClean="0">
                <a:solidFill>
                  <a:srgbClr val="FF00FF"/>
                </a:solidFill>
              </a:rPr>
              <a:t>Polen 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00FF"/>
                </a:solidFill>
              </a:rPr>
              <a:t>	</a:t>
            </a:r>
            <a:r>
              <a:rPr lang="tr-TR" altLang="tr-TR" smtClean="0"/>
              <a:t>Gymnosperm (Açık-tohumlu) bitkilerde genellikle küresel olan polen taneleri rüzgârla dağılmalarını kolaylaştırmak üzere hava ile dolu keseciklere sahiptir.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mtClean="0"/>
              <a:t>	Çok ender olarak denizin sığ bölgelerinde yaşayan bazı monokotil (Tek-çenekli) türlerde ipliksi, ince çeperli polen tanelerine de rastlanabilir.</a:t>
            </a:r>
          </a:p>
        </p:txBody>
      </p:sp>
    </p:spTree>
    <p:extLst>
      <p:ext uri="{BB962C8B-B14F-4D97-AF65-F5344CB8AC3E}">
        <p14:creationId xmlns:p14="http://schemas.microsoft.com/office/powerpoint/2010/main" val="1068362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4013E7C-BB60-4CEE-96C3-0570D16FD07A}" type="slidenum">
              <a:rPr lang="tr-TR" altLang="tr-TR"/>
              <a:pPr eaLnBrk="1" hangingPunct="1"/>
              <a:t>41</a:t>
            </a:fld>
            <a:endParaRPr lang="tr-TR" altLang="tr-TR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800" b="1" smtClean="0">
                <a:solidFill>
                  <a:srgbClr val="FF00FF"/>
                </a:solidFill>
              </a:rPr>
              <a:t>Polen 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713788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Polen taneleri hayvanlar, rüzgar, ve su vasıtasıyla dişi organa iletilir.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Polen tanelerinin dişi organın stigmasına ulaşmasına </a:t>
            </a:r>
            <a:r>
              <a:rPr lang="tr-TR" altLang="tr-TR" b="1" smtClean="0">
                <a:solidFill>
                  <a:srgbClr val="FF00FF"/>
                </a:solidFill>
              </a:rPr>
              <a:t>p o l i n i z a s y o n (tozlaşma) </a:t>
            </a:r>
            <a:r>
              <a:rPr lang="tr-TR" altLang="tr-TR" smtClean="0"/>
              <a:t>denir.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31274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DE157BC-89B0-4C67-B07B-46775DA3D12A}" type="slidenum">
              <a:rPr lang="tr-TR" altLang="tr-TR"/>
              <a:pPr eaLnBrk="1" hangingPunct="1"/>
              <a:t>42</a:t>
            </a:fld>
            <a:endParaRPr lang="tr-TR" altLang="tr-TR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800" b="1" smtClean="0">
                <a:solidFill>
                  <a:srgbClr val="FF00FF"/>
                </a:solidFill>
              </a:rPr>
              <a:t>Polen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/>
              <a:t>Rüzgâr ve su yardımıyla taşınan polen tanelerinin yüzeyi genellikle düzgün, böcek veya kuş gibi hayvanlar vasıtasıyla taşınan polen tanelerinin yüzeyi farklı şekillerde girinti çıkıntılar göstermektedir. </a:t>
            </a:r>
          </a:p>
          <a:p>
            <a:pPr eaLnBrk="1" hangingPunct="1">
              <a:lnSpc>
                <a:spcPct val="90000"/>
              </a:lnSpc>
            </a:pPr>
            <a:endParaRPr lang="tr-TR" altLang="tr-TR" sz="1200" smtClean="0"/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Bu süsler polen tanelerinin gerek hayvanlara, gerek dişi organın stigmasındaki girintili, çıkıntılı yüzeye tutunmasına yarar.</a:t>
            </a:r>
          </a:p>
        </p:txBody>
      </p:sp>
    </p:spTree>
    <p:extLst>
      <p:ext uri="{BB962C8B-B14F-4D97-AF65-F5344CB8AC3E}">
        <p14:creationId xmlns:p14="http://schemas.microsoft.com/office/powerpoint/2010/main" val="7706309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D4F3C43-D59A-4246-A60A-47BA3C6EDF06}" type="slidenum">
              <a:rPr lang="tr-TR" altLang="tr-TR"/>
              <a:pPr eaLnBrk="1" hangingPunct="1"/>
              <a:t>43</a:t>
            </a:fld>
            <a:endParaRPr lang="tr-TR" altLang="tr-T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Pistil   (dişi organ) in yaprak metamorfozundan meydana geldiğini kabul etmek stamen (erkek organ) e kıyasla daha kolaydır.  </a:t>
            </a:r>
          </a:p>
        </p:txBody>
      </p:sp>
    </p:spTree>
    <p:extLst>
      <p:ext uri="{BB962C8B-B14F-4D97-AF65-F5344CB8AC3E}">
        <p14:creationId xmlns:p14="http://schemas.microsoft.com/office/powerpoint/2010/main" val="8011780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FF2D8C0-BBFF-4919-985F-47D0194BEC79}" type="slidenum">
              <a:rPr lang="tr-TR" altLang="tr-TR"/>
              <a:pPr eaLnBrk="1" hangingPunct="1"/>
              <a:t>44</a:t>
            </a:fld>
            <a:endParaRPr lang="tr-TR" altLang="tr-TR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Örneğin, dişi organın gelişmesiyle meydana gelen </a:t>
            </a:r>
            <a:r>
              <a:rPr lang="tr-TR" altLang="tr-TR" i="1" smtClean="0"/>
              <a:t>Leguminoseae </a:t>
            </a:r>
            <a:r>
              <a:rPr lang="tr-TR" altLang="tr-TR" smtClean="0"/>
              <a:t>(Baklagiller) familyasındaki bitkilerin bezelye, fasulye, veya bakla gibi meyvaları göz önüne getirilecek olursa metamorfoza uğrayan yaprağın orta damarı ve bu damardan çıkan yan damarlar belli bir şekilde ayırt edilebilir. 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6525936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FFEC282-F48A-4405-8D0F-CE411AB38F05}" type="slidenum">
              <a:rPr lang="tr-TR" altLang="tr-TR"/>
              <a:pPr eaLnBrk="1" hangingPunct="1"/>
              <a:t>45</a:t>
            </a:fld>
            <a:endParaRPr lang="tr-TR" altLang="tr-TR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558006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	Bir çiçekte pistillerin tümüne ginekeum adı verilir. Megasporofillere angiospermler (Kapalı tohumlular) de genellikle  </a:t>
            </a:r>
            <a:r>
              <a:rPr lang="tr-TR" altLang="tr-TR" sz="2800" smtClean="0">
                <a:solidFill>
                  <a:srgbClr val="FF00FF"/>
                </a:solidFill>
              </a:rPr>
              <a:t>k a r p e l (meyva yaprağı)</a:t>
            </a:r>
            <a:r>
              <a:rPr lang="tr-TR" altLang="tr-TR" sz="2800" smtClean="0"/>
              <a:t> denir.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000" smtClean="0">
              <a:solidFill>
                <a:srgbClr val="FF00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>
                <a:solidFill>
                  <a:srgbClr val="FF00FF"/>
                </a:solidFill>
              </a:rPr>
              <a:t>	Pistil, ovaryum (yumurtalık), stilus (boyuncuk), ve stigma (tepecik)</a:t>
            </a:r>
            <a:r>
              <a:rPr lang="tr-TR" altLang="tr-TR" sz="2800" smtClean="0"/>
              <a:t> denen üç kısımdan yapılmıştır.</a:t>
            </a:r>
          </a:p>
        </p:txBody>
      </p:sp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1268413"/>
            <a:ext cx="3551237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6014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36AA2FB-7B04-46D3-AB4B-F7A7E63DCDF0}" type="slidenum">
              <a:rPr lang="tr-TR" altLang="tr-TR"/>
              <a:pPr eaLnBrk="1" hangingPunct="1"/>
              <a:t>46</a:t>
            </a:fld>
            <a:endParaRPr lang="tr-TR" altLang="tr-TR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latin typeface="Comic Sans MS" pitchFamily="66" charset="0"/>
              </a:rPr>
              <a:t>Ovaryum</a:t>
            </a:r>
            <a:r>
              <a:rPr lang="tr-TR" altLang="tr-TR" smtClean="0"/>
              <a:t> pistilin alt tarafında, içerisinde     </a:t>
            </a:r>
            <a:r>
              <a:rPr lang="tr-TR" altLang="tr-TR" smtClean="0">
                <a:solidFill>
                  <a:srgbClr val="FF00FF"/>
                </a:solidFill>
              </a:rPr>
              <a:t>o v u l u m (tohum taslağı)</a:t>
            </a:r>
            <a:r>
              <a:rPr lang="tr-TR" altLang="tr-TR" smtClean="0"/>
              <a:t> ları ihtiva eden şişkin kısımdır. </a:t>
            </a:r>
          </a:p>
          <a:p>
            <a:pPr eaLnBrk="1" hangingPunct="1">
              <a:buFontTx/>
              <a:buNone/>
            </a:pPr>
            <a:endParaRPr lang="tr-TR" altLang="tr-TR" sz="1400" smtClean="0"/>
          </a:p>
          <a:p>
            <a:pPr eaLnBrk="1" hangingPunct="1">
              <a:buFontTx/>
              <a:buNone/>
            </a:pPr>
            <a:r>
              <a:rPr lang="tr-TR" altLang="tr-TR" smtClean="0"/>
              <a:t>	Ovaryumun üstündeki ince kısma stilus, stilusun genellikle genişlemiş uç kısmına stigma denir. </a:t>
            </a:r>
          </a:p>
        </p:txBody>
      </p:sp>
    </p:spTree>
    <p:extLst>
      <p:ext uri="{BB962C8B-B14F-4D97-AF65-F5344CB8AC3E}">
        <p14:creationId xmlns:p14="http://schemas.microsoft.com/office/powerpoint/2010/main" val="36224210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EFABD3-FC0B-4BF1-9186-80A537E26BF8}" type="slidenum">
              <a:rPr lang="tr-TR" altLang="tr-TR"/>
              <a:pPr eaLnBrk="1" hangingPunct="1"/>
              <a:t>47</a:t>
            </a:fld>
            <a:endParaRPr lang="tr-TR" altLang="tr-TR"/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3072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Pistil ya bir veya birden fazla karpelden meydana gelmiştir.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Pistil birden fazla karpelden meydana geldiği takdirde, karpeller birbirinden ayrı olarak (</a:t>
            </a:r>
            <a:r>
              <a:rPr lang="tr-TR" altLang="tr-TR" smtClean="0">
                <a:solidFill>
                  <a:srgbClr val="FF00FF"/>
                </a:solidFill>
              </a:rPr>
              <a:t>apokarp ginekeum</a:t>
            </a:r>
            <a:r>
              <a:rPr lang="tr-TR" altLang="tr-TR" smtClean="0"/>
              <a:t>) veya birbiriyle birleşerek dişi organı meydana getirir (</a:t>
            </a:r>
            <a:r>
              <a:rPr lang="tr-TR" altLang="tr-TR" smtClean="0">
                <a:solidFill>
                  <a:srgbClr val="FF00FF"/>
                </a:solidFill>
              </a:rPr>
              <a:t>sönokarp ginekeum</a:t>
            </a:r>
            <a:r>
              <a:rPr lang="tr-TR" altLang="tr-TR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6090329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1A612CB-3F9A-43A1-8C1D-3ABDBCB050BF}" type="slidenum">
              <a:rPr lang="tr-TR" altLang="tr-TR"/>
              <a:pPr eaLnBrk="1" hangingPunct="1"/>
              <a:t>48</a:t>
            </a:fld>
            <a:endParaRPr lang="tr-TR" altLang="tr-TR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smtClean="0"/>
              <a:t>	Sönokarp ginekeumda karpellerin birleşme şekilleri farklıdır. </a:t>
            </a:r>
          </a:p>
          <a:p>
            <a:pPr eaLnBrk="1" hangingPunct="1">
              <a:buFontTx/>
              <a:buNone/>
            </a:pPr>
            <a:endParaRPr lang="tr-TR" altLang="tr-TR" sz="9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Karpeller kenarlarından birleşerek tek odalı ovaryum (</a:t>
            </a:r>
            <a:r>
              <a:rPr lang="tr-TR" altLang="tr-TR" sz="2800" smtClean="0">
                <a:solidFill>
                  <a:srgbClr val="FF00FF"/>
                </a:solidFill>
              </a:rPr>
              <a:t>parakarp ovaryum</a:t>
            </a:r>
            <a:r>
              <a:rPr lang="tr-TR" altLang="tr-TR" sz="2800" smtClean="0"/>
              <a:t>) meydana gelir.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Her karpel komşu karpellerle merkeze kadar devam eden yüzeyleriyle birleşerek septum (bölme) oluşturup bölünmüş çok odalı ovaryum (</a:t>
            </a:r>
            <a:r>
              <a:rPr lang="tr-TR" altLang="tr-TR" sz="2800" smtClean="0">
                <a:solidFill>
                  <a:srgbClr val="FF00FF"/>
                </a:solidFill>
              </a:rPr>
              <a:t>sinkarp ovaryum</a:t>
            </a:r>
            <a:r>
              <a:rPr lang="tr-TR" altLang="tr-TR" sz="2800" smtClean="0"/>
              <a:t>) meydana getirir. </a:t>
            </a:r>
          </a:p>
        </p:txBody>
      </p:sp>
    </p:spTree>
    <p:extLst>
      <p:ext uri="{BB962C8B-B14F-4D97-AF65-F5344CB8AC3E}">
        <p14:creationId xmlns:p14="http://schemas.microsoft.com/office/powerpoint/2010/main" val="26970584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DF009DC-02ED-4D14-89E5-8E27AB5AF3F3}" type="slidenum">
              <a:rPr lang="tr-TR" altLang="tr-TR"/>
              <a:pPr eaLnBrk="1" hangingPunct="1"/>
              <a:t>49</a:t>
            </a:fld>
            <a:endParaRPr lang="tr-TR" altLang="tr-TR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FF"/>
                </a:solidFill>
                <a:latin typeface="Comic Sans MS" pitchFamily="66" charset="0"/>
              </a:rPr>
              <a:t>Stilus</a:t>
            </a:r>
            <a:r>
              <a:rPr lang="tr-TR" altLang="tr-TR" smtClean="0"/>
              <a:t> karpellerin verimsiz bir uzantısıdır, ve ödevi polen tüpünü ovaryuma iletmektir.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Polenleri tutan ve çimlenmesini sağlayan </a:t>
            </a:r>
            <a:r>
              <a:rPr lang="tr-TR" altLang="tr-TR" b="1" smtClean="0">
                <a:solidFill>
                  <a:srgbClr val="FF00FF"/>
                </a:solidFill>
              </a:rPr>
              <a:t>stigma</a:t>
            </a:r>
            <a:r>
              <a:rPr lang="tr-TR" altLang="tr-TR" smtClean="0"/>
              <a:t> stilusun üst kısmında bulunur. </a:t>
            </a:r>
          </a:p>
        </p:txBody>
      </p:sp>
    </p:spTree>
    <p:extLst>
      <p:ext uri="{BB962C8B-B14F-4D97-AF65-F5344CB8AC3E}">
        <p14:creationId xmlns:p14="http://schemas.microsoft.com/office/powerpoint/2010/main" val="10751278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99606B-2919-48F0-9700-0747D87B3F60}" type="slidenum">
              <a:rPr lang="tr-TR" altLang="tr-TR"/>
              <a:pPr eaLnBrk="1" hangingPunct="1"/>
              <a:t>50</a:t>
            </a:fld>
            <a:endParaRPr lang="tr-TR" altLang="tr-TR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Stigmanın yüzeyi polenlerin tutunmasını kolaylaştırmak amacıyla girintili çıkıntılıdır ve yapışkan bir sıvı salar.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Angiospermlerde stigma hemen ovaryumun üzerinde bulunur. 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1599715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D6298A-923B-4CD5-B134-634B4EAAA9AC}" type="slidenum">
              <a:rPr lang="tr-TR" altLang="tr-TR"/>
              <a:pPr eaLnBrk="1" hangingPunct="1"/>
              <a:t>51</a:t>
            </a:fld>
            <a:endParaRPr lang="tr-TR" altLang="tr-TR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Ovaryumun çiçeğin diğer kısımlarına göre durumu göz önüne alınacak olursa çiçekler 3 tipe ayrılabilir: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FF"/>
                </a:solidFill>
              </a:rPr>
              <a:t>1. Hipogin çiçek (ovaryum üst durumlu)</a:t>
            </a:r>
            <a:r>
              <a:rPr lang="tr-TR" altLang="tr-TR" smtClean="0"/>
              <a:t> Çiçeğin diğer parçaları ovaryumun altından çıkar.</a:t>
            </a:r>
          </a:p>
        </p:txBody>
      </p:sp>
    </p:spTree>
    <p:extLst>
      <p:ext uri="{BB962C8B-B14F-4D97-AF65-F5344CB8AC3E}">
        <p14:creationId xmlns:p14="http://schemas.microsoft.com/office/powerpoint/2010/main" val="32750928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98131DD-CFE1-4758-B4CE-9FC2BE21920B}" type="slidenum">
              <a:rPr lang="tr-TR" altLang="tr-TR"/>
              <a:pPr eaLnBrk="1" hangingPunct="1"/>
              <a:t>52</a:t>
            </a:fld>
            <a:endParaRPr lang="tr-TR" altLang="tr-TR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tr-TR" altLang="tr-TR" sz="2800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642350" cy="25923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FF"/>
                </a:solidFill>
              </a:rPr>
              <a:t>2.	Perigin çiçek (ovaryum orta durumlu)</a:t>
            </a:r>
            <a:r>
              <a:rPr lang="tr-TR" altLang="tr-TR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mtClean="0"/>
              <a:t>	Çiçeğin diğer parçaları ovaryumun</a:t>
            </a:r>
            <a:br>
              <a:rPr lang="tr-TR" altLang="tr-TR" smtClean="0"/>
            </a:br>
            <a:r>
              <a:rPr lang="tr-TR" altLang="tr-TR" smtClean="0"/>
              <a:t>alt kısmından bir çanak gibi büyüyen çiçek ekseninin   kenarından çıkar.</a:t>
            </a:r>
          </a:p>
        </p:txBody>
      </p:sp>
    </p:spTree>
    <p:extLst>
      <p:ext uri="{BB962C8B-B14F-4D97-AF65-F5344CB8AC3E}">
        <p14:creationId xmlns:p14="http://schemas.microsoft.com/office/powerpoint/2010/main" val="25960818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017EC7C-3D5E-474E-BDFB-FE0699D3208C}" type="slidenum">
              <a:rPr lang="tr-TR" altLang="tr-TR"/>
              <a:pPr eaLnBrk="1" hangingPunct="1"/>
              <a:t>53</a:t>
            </a:fld>
            <a:endParaRPr lang="tr-TR" altLang="tr-TR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964612" cy="31670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FF"/>
                </a:solidFill>
              </a:rPr>
              <a:t>3.	Epigin çiçek (ovaryum alt durumlu)</a:t>
            </a:r>
            <a:r>
              <a:rPr lang="tr-TR" altLang="tr-TR" smtClean="0"/>
              <a:t>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Çiçeğin diğer kısımlan ovaryumun</a:t>
            </a:r>
            <a:br>
              <a:rPr lang="tr-TR" altLang="tr-TR" smtClean="0"/>
            </a:br>
            <a:r>
              <a:rPr lang="tr-TR" altLang="tr-TR" smtClean="0"/>
              <a:t>etrafında bir çanak gibi büyüyerek ovaryumla birleşmiş olan çiçek ekseninin kenarından çıkar. </a:t>
            </a:r>
          </a:p>
        </p:txBody>
      </p:sp>
    </p:spTree>
    <p:extLst>
      <p:ext uri="{BB962C8B-B14F-4D97-AF65-F5344CB8AC3E}">
        <p14:creationId xmlns:p14="http://schemas.microsoft.com/office/powerpoint/2010/main" val="42344468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7265BB3-0437-461B-8C71-EC77A6699091}" type="slidenum">
              <a:rPr lang="tr-TR" altLang="tr-TR"/>
              <a:pPr eaLnBrk="1" hangingPunct="1"/>
              <a:t>54</a:t>
            </a:fld>
            <a:endParaRPr lang="tr-TR" altLang="tr-TR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402138" cy="1143000"/>
          </a:xfrm>
        </p:spPr>
        <p:txBody>
          <a:bodyPr/>
          <a:lstStyle/>
          <a:p>
            <a:pPr eaLnBrk="1" hangingPunct="1"/>
            <a:r>
              <a:rPr lang="tr-TR" altLang="tr-TR" sz="2800" b="1" smtClean="0">
                <a:solidFill>
                  <a:srgbClr val="FF00FF"/>
                </a:solidFill>
              </a:rPr>
              <a:t>Pistil (Dişi organ)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5580063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800" smtClean="0"/>
              <a:t>	</a:t>
            </a:r>
            <a:r>
              <a:rPr lang="tr-TR" altLang="tr-TR" sz="2800" b="1" smtClean="0">
                <a:solidFill>
                  <a:srgbClr val="FF00FF"/>
                </a:solidFill>
              </a:rPr>
              <a:t>Ovulum (Tohum taslağı):</a:t>
            </a:r>
            <a:r>
              <a:rPr lang="tr-TR" altLang="tr-TR" sz="2800" smtClean="0"/>
              <a:t> </a:t>
            </a:r>
          </a:p>
          <a:p>
            <a:pPr eaLnBrk="1" hangingPunct="1">
              <a:buFontTx/>
              <a:buNone/>
            </a:pPr>
            <a:r>
              <a:rPr lang="tr-TR" altLang="tr-TR" sz="9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z="2800" smtClean="0"/>
              <a:t>	Bir ovaryum içerisinde bulunan ovulumlar bir veya yüzlerce olabilir. </a:t>
            </a:r>
          </a:p>
          <a:p>
            <a:pPr eaLnBrk="1" hangingPunct="1">
              <a:buFontTx/>
              <a:buNone/>
            </a:pPr>
            <a:endParaRPr lang="tr-TR" altLang="tr-TR" sz="1000" smtClean="0"/>
          </a:p>
          <a:p>
            <a:pPr eaLnBrk="1" hangingPunct="1">
              <a:buFontTx/>
              <a:buNone/>
            </a:pPr>
            <a:r>
              <a:rPr lang="tr-TR" altLang="tr-TR" sz="2800" smtClean="0"/>
              <a:t>	Ovulumların ovaryum içersinde karpele bağlandığı yere      </a:t>
            </a:r>
            <a:r>
              <a:rPr lang="tr-TR" altLang="tr-TR" sz="2800" smtClean="0">
                <a:solidFill>
                  <a:srgbClr val="FF00FF"/>
                </a:solidFill>
              </a:rPr>
              <a:t>plasenta</a:t>
            </a:r>
            <a:r>
              <a:rPr lang="tr-TR" altLang="tr-TR" sz="2800" smtClean="0"/>
              <a:t>, bağlanma şekline </a:t>
            </a:r>
            <a:r>
              <a:rPr lang="tr-TR" altLang="tr-TR" sz="2800" smtClean="0">
                <a:solidFill>
                  <a:srgbClr val="FF00FF"/>
                </a:solidFill>
              </a:rPr>
              <a:t>plasentalanma</a:t>
            </a:r>
            <a:r>
              <a:rPr lang="tr-TR" altLang="tr-TR" sz="2800" smtClean="0"/>
              <a:t> denir. </a:t>
            </a:r>
          </a:p>
        </p:txBody>
      </p:sp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8" y="404813"/>
            <a:ext cx="3649662" cy="645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749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6B66C2F-928E-4357-90F0-25A45F9FB96F}" type="slidenum">
              <a:rPr lang="tr-TR" altLang="tr-TR"/>
              <a:pPr eaLnBrk="1" hangingPunct="1"/>
              <a:t>55</a:t>
            </a:fld>
            <a:endParaRPr lang="tr-TR" altLang="tr-TR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Karakteristik bir ovulum genellikle dış kısmında bir veya iki integüment, integümentler içerisinde, temel doku olan 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n u s e l l u s</a:t>
            </a:r>
            <a:r>
              <a:rPr lang="tr-TR" altLang="tr-TR" smtClean="0"/>
              <a:t>   ve   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o v u l u m u</a:t>
            </a:r>
            <a:r>
              <a:rPr lang="tr-TR" altLang="tr-TR" smtClean="0"/>
              <a:t> ovaryuma bağlayan 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funikulus</a:t>
            </a:r>
            <a:r>
              <a:rPr lang="tr-TR" altLang="tr-TR" smtClean="0"/>
              <a:t>  tan  ibarettir. </a:t>
            </a:r>
          </a:p>
        </p:txBody>
      </p:sp>
    </p:spTree>
    <p:extLst>
      <p:ext uri="{BB962C8B-B14F-4D97-AF65-F5344CB8AC3E}">
        <p14:creationId xmlns:p14="http://schemas.microsoft.com/office/powerpoint/2010/main" val="31390025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A4592E-E0BB-462E-8DD5-4F2B3CBF28F1}" type="slidenum">
              <a:rPr lang="tr-TR" altLang="tr-TR"/>
              <a:pPr eaLnBrk="1" hangingPunct="1"/>
              <a:t>56</a:t>
            </a:fld>
            <a:endParaRPr lang="tr-TR" altLang="tr-TR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Dışta bulunan integümentler uç kısımlarında </a:t>
            </a:r>
            <a:r>
              <a:rPr lang="tr-TR" altLang="tr-TR" smtClean="0">
                <a:solidFill>
                  <a:srgbClr val="FF00FF"/>
                </a:solidFill>
              </a:rPr>
              <a:t>mikropil</a:t>
            </a:r>
            <a:r>
              <a:rPr lang="tr-TR" altLang="tr-TR" smtClean="0"/>
              <a:t> denen bir açıklık bırakırlar.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Ovulumu ovaryuma bağlayan funikulus düz veya kıvrık olabilir. </a:t>
            </a:r>
          </a:p>
        </p:txBody>
      </p:sp>
    </p:spTree>
    <p:extLst>
      <p:ext uri="{BB962C8B-B14F-4D97-AF65-F5344CB8AC3E}">
        <p14:creationId xmlns:p14="http://schemas.microsoft.com/office/powerpoint/2010/main" val="18734774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8C31CF-7FDC-437D-BF51-68654DEC4B7E}" type="slidenum">
              <a:rPr lang="tr-TR" altLang="tr-TR"/>
              <a:pPr eaLnBrk="1" hangingPunct="1"/>
              <a:t>57</a:t>
            </a:fld>
            <a:endParaRPr lang="tr-TR" altLang="tr-TR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Funikulusun ovuluma bağlandığı yere </a:t>
            </a:r>
            <a:r>
              <a:rPr lang="tr-TR" altLang="tr-TR" smtClean="0">
                <a:solidFill>
                  <a:srgbClr val="FF00FF"/>
                </a:solidFill>
              </a:rPr>
              <a:t>hilum</a:t>
            </a:r>
            <a:r>
              <a:rPr lang="tr-TR" altLang="tr-TR" smtClean="0"/>
              <a:t> adı verilir.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Funikulus bir kısmıyla bu bağlantıya iştirak etmiş ise funikulusun bu bölgesine </a:t>
            </a:r>
            <a:r>
              <a:rPr lang="tr-TR" altLang="tr-TR" smtClean="0">
                <a:solidFill>
                  <a:srgbClr val="FF00FF"/>
                </a:solidFill>
              </a:rPr>
              <a:t>r a f e</a:t>
            </a:r>
            <a:r>
              <a:rPr lang="tr-TR" altLang="tr-TR" smtClean="0"/>
              <a:t> denir.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mtClean="0"/>
              <a:t>	Ovulumların temel dokusunu teşkil eden nusellusun taban kısmı </a:t>
            </a:r>
            <a:r>
              <a:rPr lang="tr-TR" altLang="tr-TR" smtClean="0">
                <a:solidFill>
                  <a:srgbClr val="FF00FF"/>
                </a:solidFill>
              </a:rPr>
              <a:t>kalaza</a:t>
            </a:r>
            <a:r>
              <a:rPr lang="tr-TR" altLang="tr-TR" smtClean="0"/>
              <a:t> olarak adlandırılır.</a:t>
            </a:r>
          </a:p>
        </p:txBody>
      </p:sp>
    </p:spTree>
    <p:extLst>
      <p:ext uri="{BB962C8B-B14F-4D97-AF65-F5344CB8AC3E}">
        <p14:creationId xmlns:p14="http://schemas.microsoft.com/office/powerpoint/2010/main" val="21238444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73A646-9FE8-4C3A-83E1-9995C3BE9E02}" type="slidenum">
              <a:rPr lang="tr-TR" altLang="tr-TR"/>
              <a:pPr eaLnBrk="1" hangingPunct="1"/>
              <a:t>58</a:t>
            </a:fld>
            <a:endParaRPr lang="tr-TR" altLang="tr-TR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Ovulumlar şekillerine göre  </a:t>
            </a:r>
            <a:r>
              <a:rPr lang="tr-TR" altLang="tr-TR" smtClean="0">
                <a:solidFill>
                  <a:srgbClr val="FF00FF"/>
                </a:solidFill>
              </a:rPr>
              <a:t>atrop  (ortotrop),  anatrop,   kampilotrop</a:t>
            </a:r>
            <a:r>
              <a:rPr lang="tr-TR" altLang="tr-TR" smtClean="0"/>
              <a:t>  olmak üzere üç tiptedir.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Atrop durumlu ovulumda mikropil ile hilum, funikulusun devamını teşkil eden çizginin üzerinde, zıt kutuplarda yer almıştır. </a:t>
            </a:r>
          </a:p>
        </p:txBody>
      </p:sp>
    </p:spTree>
    <p:extLst>
      <p:ext uri="{BB962C8B-B14F-4D97-AF65-F5344CB8AC3E}">
        <p14:creationId xmlns:p14="http://schemas.microsoft.com/office/powerpoint/2010/main" val="26274686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D6DC140-D1FA-4779-AE4A-9AE157D2921B}" type="slidenum">
              <a:rPr lang="tr-TR" altLang="tr-TR"/>
              <a:pPr eaLnBrk="1" hangingPunct="1"/>
              <a:t>59</a:t>
            </a:fld>
            <a:endParaRPr lang="tr-TR" altLang="tr-TR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Çiçek açma zamanında ovulumun büyük bir kısmı parankima dokusundan yapılmıştır.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Nusellus içerisinde embriyo kesesi bulunur. </a:t>
            </a:r>
          </a:p>
        </p:txBody>
      </p:sp>
    </p:spTree>
    <p:extLst>
      <p:ext uri="{BB962C8B-B14F-4D97-AF65-F5344CB8AC3E}">
        <p14:creationId xmlns:p14="http://schemas.microsoft.com/office/powerpoint/2010/main" val="41637337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5DDD064-20F4-4323-B117-D0D153166A0D}" type="slidenum">
              <a:rPr lang="tr-TR" altLang="tr-TR"/>
              <a:pPr eaLnBrk="1" hangingPunct="1"/>
              <a:t>60</a:t>
            </a:fld>
            <a:endParaRPr lang="tr-TR" altLang="tr-TR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Embriyo kesesi nusellus içerisinde, diğer hücrelerden daha büyük bir veya bazen daha fazla sayıda hücre (megaspor ana hücresi) nin mayoz bölünmesiyle meydana getirdiği megasporun, ardışık mitoz bölünmeye uğramasıyla meydana gelir.</a:t>
            </a:r>
          </a:p>
        </p:txBody>
      </p:sp>
    </p:spTree>
    <p:extLst>
      <p:ext uri="{BB962C8B-B14F-4D97-AF65-F5344CB8AC3E}">
        <p14:creationId xmlns:p14="http://schemas.microsoft.com/office/powerpoint/2010/main" val="22733834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0D7690-238E-4EC5-B68B-4ED3933481BD}" type="slidenum">
              <a:rPr lang="tr-TR" altLang="tr-TR"/>
              <a:pPr eaLnBrk="1" hangingPunct="1"/>
              <a:t>61</a:t>
            </a:fld>
            <a:endParaRPr lang="tr-TR" altLang="tr-TR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330700" cy="1143000"/>
          </a:xfrm>
        </p:spPr>
        <p:txBody>
          <a:bodyPr/>
          <a:lstStyle/>
          <a:p>
            <a:pPr eaLnBrk="1" hangingPunct="1"/>
            <a:r>
              <a:rPr lang="tr-TR" altLang="tr-TR" sz="2400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4140200" cy="48529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Bitkiler aleminde  embriyo kesesinin meydana geliş tarzı ve embriyo kesesinin yapısı çeşitli türlerde farklıdır.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</p:txBody>
      </p:sp>
      <p:pic>
        <p:nvPicPr>
          <p:cNvPr id="5120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38496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9157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3875A6-6158-40B4-B000-91FA55AF07B5}" type="slidenum">
              <a:rPr lang="tr-TR" altLang="tr-TR"/>
              <a:pPr eaLnBrk="1" hangingPunct="1"/>
              <a:t>62</a:t>
            </a:fld>
            <a:endParaRPr lang="tr-TR" altLang="tr-TR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Ovulum (Tohum taslağı)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Angiosperm bir bitkide embriyo kesesinde, kalaza tarafında    </a:t>
            </a:r>
            <a:r>
              <a:rPr lang="tr-TR" altLang="tr-TR" smtClean="0">
                <a:solidFill>
                  <a:srgbClr val="FF00FF"/>
                </a:solidFill>
              </a:rPr>
              <a:t>3 tane  a n t i p o d</a:t>
            </a:r>
            <a:r>
              <a:rPr lang="tr-TR" altLang="tr-TR" smtClean="0"/>
              <a:t> hücresi, mikropil tarafında ortada </a:t>
            </a:r>
            <a:r>
              <a:rPr lang="tr-TR" altLang="tr-TR" smtClean="0">
                <a:solidFill>
                  <a:srgbClr val="FF00FF"/>
                </a:solidFill>
              </a:rPr>
              <a:t>büyük yumurta</a:t>
            </a:r>
            <a:r>
              <a:rPr lang="tr-TR" altLang="tr-TR" smtClean="0"/>
              <a:t> ve yumurtanın yanında </a:t>
            </a:r>
            <a:r>
              <a:rPr lang="tr-TR" altLang="tr-TR" smtClean="0">
                <a:solidFill>
                  <a:srgbClr val="FF00FF"/>
                </a:solidFill>
              </a:rPr>
              <a:t>2 tane     s i n e r g i d</a:t>
            </a:r>
            <a:r>
              <a:rPr lang="tr-TR" altLang="tr-TR" smtClean="0"/>
              <a:t> hücresi ve ortada </a:t>
            </a:r>
            <a:r>
              <a:rPr lang="tr-TR" altLang="tr-TR" smtClean="0">
                <a:solidFill>
                  <a:srgbClr val="FF00FF"/>
                </a:solidFill>
              </a:rPr>
              <a:t>2</a:t>
            </a:r>
            <a:r>
              <a:rPr lang="tr-TR" altLang="tr-TR" smtClean="0"/>
              <a:t> </a:t>
            </a:r>
            <a:r>
              <a:rPr lang="tr-TR" altLang="tr-TR" smtClean="0">
                <a:solidFill>
                  <a:srgbClr val="FF00FF"/>
                </a:solidFill>
              </a:rPr>
              <a:t>haploid kutup nukleusunun</a:t>
            </a:r>
            <a:r>
              <a:rPr lang="tr-TR" altLang="tr-TR" smtClean="0"/>
              <a:t> sonradan birleşmesiyle meydana gelen diploid embriyo kesesi sekonder nukleusu bulunur.</a:t>
            </a:r>
          </a:p>
        </p:txBody>
      </p:sp>
    </p:spTree>
    <p:extLst>
      <p:ext uri="{BB962C8B-B14F-4D97-AF65-F5344CB8AC3E}">
        <p14:creationId xmlns:p14="http://schemas.microsoft.com/office/powerpoint/2010/main" val="4861355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B70B1B-A7F0-4228-8BB1-F09D50EF92A0}" type="slidenum">
              <a:rPr lang="tr-TR" altLang="tr-TR"/>
              <a:pPr eaLnBrk="1" hangingPunct="1"/>
              <a:t>63</a:t>
            </a:fld>
            <a:endParaRPr lang="tr-TR" altLang="tr-TR"/>
          </a:p>
        </p:txBody>
      </p:sp>
      <p:pic>
        <p:nvPicPr>
          <p:cNvPr id="53251" name="Picture 5" descr="inflorescenc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6663"/>
            <a:ext cx="9144000" cy="562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İnfloresans (Çiçek durumu)</a:t>
            </a:r>
          </a:p>
        </p:txBody>
      </p:sp>
    </p:spTree>
    <p:extLst>
      <p:ext uri="{BB962C8B-B14F-4D97-AF65-F5344CB8AC3E}">
        <p14:creationId xmlns:p14="http://schemas.microsoft.com/office/powerpoint/2010/main" val="22647399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6B12D7-9FB9-4433-AA16-927F05BE6EC1}" type="slidenum">
              <a:rPr lang="tr-TR" altLang="tr-TR"/>
              <a:pPr eaLnBrk="1" hangingPunct="1"/>
              <a:t>64</a:t>
            </a:fld>
            <a:endParaRPr lang="tr-TR" altLang="tr-TR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İnfloresans (Çiçek durumu)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2620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Bazı bitkilerde bir çiçek sapı üzerinde bir tek çiçek bulunduğu halde bazılarında birden fazla çiçek bir çiçek sapı üzerinde kümeler meydana getirecek tarzda toplanmıştır.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tr-TR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800" smtClean="0"/>
              <a:t>	Böyle bir araya toplanmış çiçek gruplarına </a:t>
            </a:r>
            <a:r>
              <a:rPr lang="tr-TR" altLang="tr-TR" sz="2800" smtClean="0">
                <a:solidFill>
                  <a:srgbClr val="FF00FF"/>
                </a:solidFill>
              </a:rPr>
              <a:t>infloresans (çiçek durumu)</a:t>
            </a:r>
            <a:r>
              <a:rPr lang="tr-TR" altLang="tr-TR" sz="2800" smtClean="0"/>
              <a:t> denir. </a:t>
            </a:r>
          </a:p>
        </p:txBody>
      </p:sp>
    </p:spTree>
    <p:extLst>
      <p:ext uri="{BB962C8B-B14F-4D97-AF65-F5344CB8AC3E}">
        <p14:creationId xmlns:p14="http://schemas.microsoft.com/office/powerpoint/2010/main" val="18611408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1534144-8A1A-4408-9976-C98E567C0A7B}" type="slidenum">
              <a:rPr lang="tr-TR" altLang="tr-TR"/>
              <a:pPr eaLnBrk="1" hangingPunct="1"/>
              <a:t>65</a:t>
            </a:fld>
            <a:endParaRPr lang="tr-TR" altLang="tr-TR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İnfloresans (Çiçek durumu)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Morfoloji bakımından infloresans birden fazla çiçek taşıyan eksen, veya dallanmış eksenden oluşmuştur. </a:t>
            </a:r>
          </a:p>
        </p:txBody>
      </p:sp>
    </p:spTree>
    <p:extLst>
      <p:ext uri="{BB962C8B-B14F-4D97-AF65-F5344CB8AC3E}">
        <p14:creationId xmlns:p14="http://schemas.microsoft.com/office/powerpoint/2010/main" val="21343100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2CFBBF8-86E2-4486-84ED-7CC0CFEFC563}" type="slidenum">
              <a:rPr lang="tr-TR" altLang="tr-TR"/>
              <a:pPr eaLnBrk="1" hangingPunct="1"/>
              <a:t>66</a:t>
            </a:fld>
            <a:endParaRPr lang="tr-TR" altLang="tr-TR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İnfloresans (Çiçek durumu)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İnfloresans sapına </a:t>
            </a:r>
            <a:r>
              <a:rPr lang="tr-TR" altLang="tr-TR" smtClean="0">
                <a:solidFill>
                  <a:srgbClr val="FF00FF"/>
                </a:solidFill>
              </a:rPr>
              <a:t>pedunkul</a:t>
            </a:r>
            <a:r>
              <a:rPr lang="tr-TR" altLang="tr-TR" smtClean="0"/>
              <a:t>, infloresansdaki her bir çiçeğin sapına         </a:t>
            </a:r>
            <a:r>
              <a:rPr lang="tr-TR" altLang="tr-TR" smtClean="0">
                <a:solidFill>
                  <a:srgbClr val="FF00FF"/>
                </a:solidFill>
              </a:rPr>
              <a:t>p e d i s e l</a:t>
            </a:r>
            <a:r>
              <a:rPr lang="tr-TR" altLang="tr-TR" smtClean="0"/>
              <a:t> denir. </a:t>
            </a:r>
          </a:p>
          <a:p>
            <a:pPr eaLnBrk="1" hangingPunct="1">
              <a:buFontTx/>
              <a:buNone/>
            </a:pPr>
            <a:endParaRPr lang="tr-TR" altLang="tr-TR" sz="1800" smtClean="0"/>
          </a:p>
          <a:p>
            <a:pPr eaLnBrk="1" hangingPunct="1">
              <a:buFontTx/>
              <a:buNone/>
            </a:pPr>
            <a:r>
              <a:rPr lang="tr-TR" altLang="tr-TR" smtClean="0"/>
              <a:t>	Çiçek durumlarındaki çiçekler veya çiçekli dallar </a:t>
            </a:r>
            <a:r>
              <a:rPr lang="tr-TR" altLang="tr-TR" smtClean="0">
                <a:solidFill>
                  <a:srgbClr val="FF00FF"/>
                </a:solidFill>
              </a:rPr>
              <a:t>brakte (taşıyıcı yaprak)</a:t>
            </a:r>
            <a:r>
              <a:rPr lang="tr-TR" altLang="tr-TR" smtClean="0"/>
              <a:t> lerin koltuğundan çıkar. 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6631530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3B6EC3B-BBA2-4EAC-9F5C-3C386677F215}" type="slidenum">
              <a:rPr lang="tr-TR" altLang="tr-TR"/>
              <a:pPr eaLnBrk="1" hangingPunct="1"/>
              <a:t>67</a:t>
            </a:fld>
            <a:endParaRPr lang="tr-TR" altLang="tr-TR"/>
          </a:p>
        </p:txBody>
      </p:sp>
      <p:pic>
        <p:nvPicPr>
          <p:cNvPr id="59395" name="Picture 5" descr="inflorescenc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275"/>
            <a:ext cx="9144000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0765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58DF76-5DF7-49E0-A963-F6842095B408}" type="slidenum">
              <a:rPr lang="tr-TR" altLang="tr-TR"/>
              <a:pPr eaLnBrk="1" hangingPunct="1"/>
              <a:t>68</a:t>
            </a:fld>
            <a:endParaRPr lang="tr-TR" altLang="tr-TR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İnfloresans (Çiçek durumu)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Bir nodda birden fazla brakte dairesel olarak sıralanmışsa bu brakte halkasına </a:t>
            </a:r>
            <a:r>
              <a:rPr lang="tr-TR" altLang="tr-TR" smtClean="0">
                <a:solidFill>
                  <a:srgbClr val="FF00FF"/>
                </a:solidFill>
              </a:rPr>
              <a:t>involukrum</a:t>
            </a:r>
            <a:r>
              <a:rPr lang="tr-TR" altLang="tr-TR" smtClean="0"/>
              <a:t> denir. </a:t>
            </a:r>
          </a:p>
          <a:p>
            <a:pPr eaLnBrk="1" hangingPunct="1">
              <a:buFontTx/>
              <a:buNone/>
            </a:pPr>
            <a:endParaRPr lang="tr-TR" altLang="tr-TR" sz="1600" smtClean="0"/>
          </a:p>
          <a:p>
            <a:pPr eaLnBrk="1" hangingPunct="1">
              <a:buFontTx/>
              <a:buNone/>
            </a:pPr>
            <a:r>
              <a:rPr lang="tr-TR" altLang="tr-TR" smtClean="0"/>
              <a:t>	İnfloresens </a:t>
            </a:r>
            <a:r>
              <a:rPr lang="tr-TR" altLang="tr-TR" smtClean="0">
                <a:solidFill>
                  <a:srgbClr val="FF00FF"/>
                </a:solidFill>
              </a:rPr>
              <a:t>b a s i t veya b i l e ş i k</a:t>
            </a:r>
            <a:r>
              <a:rPr lang="tr-TR" altLang="tr-TR" smtClean="0"/>
              <a:t> tipte olabilir. </a:t>
            </a:r>
          </a:p>
        </p:txBody>
      </p:sp>
    </p:spTree>
    <p:extLst>
      <p:ext uri="{BB962C8B-B14F-4D97-AF65-F5344CB8AC3E}">
        <p14:creationId xmlns:p14="http://schemas.microsoft.com/office/powerpoint/2010/main" val="156650348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478</Words>
  <Application>Microsoft Office PowerPoint</Application>
  <PresentationFormat>Ekran Gösterisi (4:3)</PresentationFormat>
  <Paragraphs>309</Paragraphs>
  <Slides>68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68</vt:i4>
      </vt:variant>
    </vt:vector>
  </HeadingPairs>
  <TitlesOfParts>
    <vt:vector size="69" baseType="lpstr">
      <vt:lpstr>Ofis Teması</vt:lpstr>
      <vt:lpstr>PowerPoint Sunusu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GENERATİF ORGANLAR  (Üreme organları)</vt:lpstr>
      <vt:lpstr>PowerPoint Sunusu</vt:lpstr>
      <vt:lpstr>ÇİÇEK</vt:lpstr>
      <vt:lpstr>ÇİÇEK</vt:lpstr>
      <vt:lpstr>ÇİÇEK</vt:lpstr>
      <vt:lpstr>ÇİÇEK</vt:lpstr>
      <vt:lpstr>ÇİÇEK</vt:lpstr>
      <vt:lpstr>PowerPoint Sunusu</vt:lpstr>
      <vt:lpstr>ÇİÇEK</vt:lpstr>
      <vt:lpstr>ÇİÇEK</vt:lpstr>
      <vt:lpstr>ÇİÇEK</vt:lpstr>
      <vt:lpstr>ÇİÇEK</vt:lpstr>
      <vt:lpstr>ÇİÇEK</vt:lpstr>
      <vt:lpstr>ÇİÇEK</vt:lpstr>
      <vt:lpstr>Stamen (Erkek organ)</vt:lpstr>
      <vt:lpstr>Stamen (Erkek organ)</vt:lpstr>
      <vt:lpstr>Stamen (Erkek organ)</vt:lpstr>
      <vt:lpstr>Polen</vt:lpstr>
      <vt:lpstr>Polen </vt:lpstr>
      <vt:lpstr>Polen </vt:lpstr>
      <vt:lpstr>Polen</vt:lpstr>
      <vt:lpstr>Pistil (Dişi organ)</vt:lpstr>
      <vt:lpstr>Pistil (Dişi organ)</vt:lpstr>
      <vt:lpstr>Pistil (Dişi organ)</vt:lpstr>
      <vt:lpstr>Pistil (Dişi organ)</vt:lpstr>
      <vt:lpstr>Pistil (Dişi organ)</vt:lpstr>
      <vt:lpstr>Pistil (Dişi organ)</vt:lpstr>
      <vt:lpstr>Pistil (Dişi organ)</vt:lpstr>
      <vt:lpstr>Pistil (Dişi organ)</vt:lpstr>
      <vt:lpstr>Pistil (Dişi organ)</vt:lpstr>
      <vt:lpstr>Pistil (Dişi organ)</vt:lpstr>
      <vt:lpstr>Pistil (Dişi organ)</vt:lpstr>
      <vt:lpstr>Pistil (Dişi organ)</vt:lpstr>
      <vt:lpstr>Ovulum (Tohum taslağı)</vt:lpstr>
      <vt:lpstr>Ovulum (Tohum taslağı)</vt:lpstr>
      <vt:lpstr>Ovulum (Tohum taslağı)</vt:lpstr>
      <vt:lpstr>Ovulum (Tohum taslağı)</vt:lpstr>
      <vt:lpstr>Ovulum (Tohum taslağı)</vt:lpstr>
      <vt:lpstr>Ovulum (Tohum taslağı)</vt:lpstr>
      <vt:lpstr>Ovulum (Tohum taslağı)</vt:lpstr>
      <vt:lpstr>Ovulum (Tohum taslağı)</vt:lpstr>
      <vt:lpstr>İnfloresans (Çiçek durumu)</vt:lpstr>
      <vt:lpstr>İnfloresans (Çiçek durumu)</vt:lpstr>
      <vt:lpstr>İnfloresans (Çiçek durumu)</vt:lpstr>
      <vt:lpstr>İnfloresans (Çiçek durumu)</vt:lpstr>
      <vt:lpstr>PowerPoint Sunusu</vt:lpstr>
      <vt:lpstr>İnfloresans (Çiçek durumu)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2</cp:revision>
  <dcterms:created xsi:type="dcterms:W3CDTF">2020-03-17T20:24:33Z</dcterms:created>
  <dcterms:modified xsi:type="dcterms:W3CDTF">2020-03-17T20:52:31Z</dcterms:modified>
</cp:coreProperties>
</file>