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307" r:id="rId9"/>
    <p:sldId id="308" r:id="rId10"/>
    <p:sldId id="304" r:id="rId11"/>
    <p:sldId id="305" r:id="rId12"/>
    <p:sldId id="306" r:id="rId13"/>
    <p:sldId id="267" r:id="rId14"/>
    <p:sldId id="268" r:id="rId15"/>
    <p:sldId id="309" r:id="rId16"/>
    <p:sldId id="270" r:id="rId17"/>
    <p:sldId id="271" r:id="rId18"/>
    <p:sldId id="310" r:id="rId19"/>
    <p:sldId id="273" r:id="rId20"/>
    <p:sldId id="274" r:id="rId21"/>
    <p:sldId id="311" r:id="rId22"/>
    <p:sldId id="276" r:id="rId23"/>
    <p:sldId id="312" r:id="rId24"/>
    <p:sldId id="277" r:id="rId25"/>
    <p:sldId id="278" r:id="rId26"/>
    <p:sldId id="313" r:id="rId27"/>
    <p:sldId id="314" r:id="rId28"/>
    <p:sldId id="315" r:id="rId29"/>
    <p:sldId id="316" r:id="rId30"/>
    <p:sldId id="317" r:id="rId31"/>
    <p:sldId id="280" r:id="rId32"/>
    <p:sldId id="281" r:id="rId33"/>
    <p:sldId id="283" r:id="rId34"/>
    <p:sldId id="284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318" r:id="rId48"/>
    <p:sldId id="299" r:id="rId49"/>
    <p:sldId id="319" r:id="rId50"/>
    <p:sldId id="320" r:id="rId51"/>
    <p:sldId id="301" r:id="rId52"/>
    <p:sldId id="303" r:id="rId53"/>
    <p:sldId id="321" r:id="rId5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3" autoAdjust="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47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306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975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224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812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8190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96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15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9643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6412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162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181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6F39D-7644-4C67-A2C7-6799A0D300A1}" type="datetimeFigureOut">
              <a:rPr lang="tr-TR" smtClean="0"/>
              <a:t>6.04.2020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9423E-52FE-483C-8D22-BAB8A0C395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6466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www.google.com.tr/url?sa=i&amp;rct=j&amp;q=&amp;esrc=s&amp;frm=1&amp;source=images&amp;cd=&amp;cad=rja&amp;uact=8&amp;ved=0CAcQjRw&amp;url=http://kognozi.blogspot.com/2012/03/anason-rezene-ve-kisnis.html&amp;ei=zOurVPPnEYPrOLWogfgM&amp;bvm=bv.82001339,d.d2s&amp;psig=AFQjCNEkI0MWuCsKjpPIcUoo9e24te8QOw&amp;ust=142063926441252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98CC2CC-7C51-45B7-95CA-15FF5AF98308}" type="slidenum">
              <a:rPr lang="tr-TR" altLang="tr-TR"/>
              <a:pPr eaLnBrk="1" hangingPunct="1"/>
              <a:t>1</a:t>
            </a:fld>
            <a:endParaRPr lang="tr-TR" altLang="tr-TR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 </a:t>
            </a:r>
          </a:p>
        </p:txBody>
      </p:sp>
      <p:pic>
        <p:nvPicPr>
          <p:cNvPr id="62468" name="Picture 5" descr="meyve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50825" y="3213100"/>
            <a:ext cx="82804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7200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MEYVA</a:t>
            </a:r>
          </a:p>
        </p:txBody>
      </p:sp>
    </p:spTree>
    <p:extLst>
      <p:ext uri="{BB962C8B-B14F-4D97-AF65-F5344CB8AC3E}">
        <p14:creationId xmlns:p14="http://schemas.microsoft.com/office/powerpoint/2010/main" val="365532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60E871-105C-49EC-836A-DC9E14D6AD13}" type="slidenum">
              <a:rPr lang="tr-TR" altLang="tr-TR"/>
              <a:pPr eaLnBrk="1" hangingPunct="1"/>
              <a:t>2</a:t>
            </a:fld>
            <a:endParaRPr lang="tr-TR" altLang="tr-TR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MEYVA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Döllenmeden sonra ovaryum büyüyüp gelişerek </a:t>
            </a:r>
            <a:r>
              <a:rPr lang="tr-TR" altLang="tr-TR" smtClean="0">
                <a:solidFill>
                  <a:srgbClr val="FF00FF"/>
                </a:solidFill>
              </a:rPr>
              <a:t>m e y v a</a:t>
            </a:r>
            <a:r>
              <a:rPr lang="tr-TR" altLang="tr-TR" smtClean="0"/>
              <a:t> yı meydana getirir. </a:t>
            </a:r>
          </a:p>
          <a:p>
            <a:pPr eaLnBrk="1" hangingPunct="1">
              <a:buFontTx/>
              <a:buNone/>
            </a:pPr>
            <a:endParaRPr lang="tr-TR" altLang="tr-TR" sz="1800" smtClean="0">
              <a:solidFill>
                <a:srgbClr val="FF00FF"/>
              </a:solidFill>
            </a:endParaRPr>
          </a:p>
          <a:p>
            <a:pPr eaLnBrk="1" hangingPunct="1">
              <a:buFontTx/>
              <a:buNone/>
            </a:pPr>
            <a:r>
              <a:rPr lang="tr-TR" altLang="tr-TR" smtClean="0">
                <a:solidFill>
                  <a:srgbClr val="FF00FF"/>
                </a:solidFill>
              </a:rPr>
              <a:t>	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Karpel (meyva yaprağı)</a:t>
            </a:r>
            <a:r>
              <a:rPr lang="tr-TR" altLang="tr-TR" smtClean="0"/>
              <a:t> meyva meydana geldikten sonra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perikarp</a:t>
            </a:r>
            <a:r>
              <a:rPr lang="tr-TR" altLang="tr-TR" smtClean="0">
                <a:solidFill>
                  <a:srgbClr val="FF00FF"/>
                </a:solidFill>
              </a:rPr>
              <a:t> (meyva çeperi)</a:t>
            </a:r>
            <a:r>
              <a:rPr lang="tr-TR" altLang="tr-TR" smtClean="0"/>
              <a:t>ı oluşturur. </a:t>
            </a:r>
          </a:p>
          <a:p>
            <a:pPr eaLnBrk="1" hangingPunct="1">
              <a:buFontTx/>
              <a:buNone/>
            </a:pPr>
            <a:endParaRPr lang="tr-TR" altLang="tr-TR" sz="1400" smtClean="0"/>
          </a:p>
          <a:p>
            <a:pPr eaLnBrk="1" hangingPunct="1">
              <a:buFontTx/>
              <a:buNone/>
            </a:pPr>
            <a:r>
              <a:rPr lang="tr-TR" altLang="tr-TR" smtClean="0"/>
              <a:t>	Karpelin gelişmesiyle meydana gelen meyvalara   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g e r ç e k</a:t>
            </a:r>
            <a:r>
              <a:rPr lang="tr-TR" altLang="tr-TR" smtClean="0">
                <a:solidFill>
                  <a:srgbClr val="FF00FF"/>
                </a:solidFill>
              </a:rPr>
              <a:t> meyva</a:t>
            </a:r>
            <a:r>
              <a:rPr lang="tr-TR" altLang="tr-TR" smtClean="0"/>
              <a:t> denir. </a:t>
            </a:r>
          </a:p>
        </p:txBody>
      </p:sp>
    </p:spTree>
    <p:extLst>
      <p:ext uri="{BB962C8B-B14F-4D97-AF65-F5344CB8AC3E}">
        <p14:creationId xmlns:p14="http://schemas.microsoft.com/office/powerpoint/2010/main" val="1248125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66C8D98-2E18-431D-8E65-B5BE32B86104}" type="slidenum">
              <a:rPr lang="tr-TR" altLang="tr-TR"/>
              <a:pPr eaLnBrk="1" hangingPunct="1"/>
              <a:t>3</a:t>
            </a:fld>
            <a:endParaRPr lang="tr-TR" altLang="tr-TR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MEYVA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Bazı hallerde meyvaya çiçek ekseni, brakte veya periant gibi çiçek veya çiçek durumlarının diğer kısımları da iştirak eder. </a:t>
            </a:r>
          </a:p>
          <a:p>
            <a:pPr eaLnBrk="1" hangingPunct="1">
              <a:buFontTx/>
              <a:buNone/>
            </a:pPr>
            <a:endParaRPr lang="tr-TR" altLang="tr-TR" sz="1600" smtClean="0"/>
          </a:p>
          <a:p>
            <a:pPr eaLnBrk="1" hangingPunct="1">
              <a:buFontTx/>
              <a:buNone/>
            </a:pPr>
            <a:r>
              <a:rPr lang="tr-TR" altLang="tr-TR" smtClean="0"/>
              <a:t>	Böyle meyvalara </a:t>
            </a:r>
            <a:r>
              <a:rPr lang="tr-TR" altLang="tr-TR" smtClean="0">
                <a:solidFill>
                  <a:srgbClr val="FF00FF"/>
                </a:solidFill>
                <a:latin typeface="Comic Sans MS" pitchFamily="66" charset="0"/>
              </a:rPr>
              <a:t>yalancı meyva</a:t>
            </a:r>
            <a:r>
              <a:rPr lang="tr-TR" altLang="tr-TR" smtClean="0"/>
              <a:t> adı verilir. 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60735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55C30D-8A37-40BA-A49B-71984690EC24}" type="slidenum">
              <a:rPr lang="tr-TR" altLang="tr-TR"/>
              <a:pPr eaLnBrk="1" hangingPunct="1"/>
              <a:t>4</a:t>
            </a:fld>
            <a:endParaRPr lang="tr-TR" altLang="tr-TR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MEYVA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Kural olarak döllenme ve tohum meydana gelmeden meyva gelişmezse de bazı hallerde tohum taşımayan meyvalara rastlamak mümkündür.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Döllenme meydana gelmeden meyva oluşumuna </a:t>
            </a:r>
            <a:r>
              <a:rPr lang="tr-TR" altLang="tr-TR" smtClean="0">
                <a:solidFill>
                  <a:srgbClr val="FF00FF"/>
                </a:solidFill>
                <a:latin typeface="Comic Sans MS" pitchFamily="66" charset="0"/>
              </a:rPr>
              <a:t>partenokarpi</a:t>
            </a:r>
            <a:r>
              <a:rPr lang="tr-TR" altLang="tr-TR" smtClean="0"/>
              <a:t>,   böyle meyvalara   da  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partenokarp meyva</a:t>
            </a:r>
            <a:r>
              <a:rPr lang="tr-TR" altLang="tr-TR" smtClean="0"/>
              <a:t> denir.</a:t>
            </a:r>
          </a:p>
        </p:txBody>
      </p:sp>
    </p:spTree>
    <p:extLst>
      <p:ext uri="{BB962C8B-B14F-4D97-AF65-F5344CB8AC3E}">
        <p14:creationId xmlns:p14="http://schemas.microsoft.com/office/powerpoint/2010/main" val="3606147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E8CA6A6-F94C-4DA5-B738-1C1FA1D1EDAC}" type="slidenum">
              <a:rPr lang="tr-TR" altLang="tr-TR"/>
              <a:pPr eaLnBrk="1" hangingPunct="1"/>
              <a:t>5</a:t>
            </a:fld>
            <a:endParaRPr lang="tr-TR" altLang="tr-TR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rgbClr val="FF00FF"/>
                </a:solidFill>
              </a:rPr>
              <a:t>MEYVA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Meyvaları, 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basit meyvalar, 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	agregat (küme) m e y v a l a r, 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	bileşik   meyvalar</a:t>
            </a:r>
            <a:r>
              <a:rPr lang="tr-TR" altLang="tr-TR" smtClean="0"/>
              <a:t>   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diye üç kısma ayırmak mümkündür. </a:t>
            </a:r>
          </a:p>
        </p:txBody>
      </p:sp>
    </p:spTree>
    <p:extLst>
      <p:ext uri="{BB962C8B-B14F-4D97-AF65-F5344CB8AC3E}">
        <p14:creationId xmlns:p14="http://schemas.microsoft.com/office/powerpoint/2010/main" val="2722084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F130956-7102-47DB-BBEB-5D6EAF5AB9EC}" type="slidenum">
              <a:rPr lang="tr-TR" altLang="tr-TR"/>
              <a:pPr eaLnBrk="1" hangingPunct="1"/>
              <a:t>6</a:t>
            </a:fld>
            <a:endParaRPr lang="tr-TR" altLang="tr-TR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MEYVA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Basit meyvalar</a:t>
            </a:r>
            <a:r>
              <a:rPr lang="tr-TR" altLang="tr-TR" smtClean="0"/>
              <a:t> bir çiçeğe ait bir tek ovaryumun gelişmesiyle meydana gelir. </a:t>
            </a:r>
          </a:p>
          <a:p>
            <a:pPr eaLnBrk="1" hangingPunct="1">
              <a:buFontTx/>
              <a:buNone/>
            </a:pP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Bu ovaryum tek karpelden veya birden fazla karpelden yapılmış olabilir. </a:t>
            </a:r>
            <a:endParaRPr lang="tr-TR" altLang="tr-TR" i="1" smtClean="0"/>
          </a:p>
        </p:txBody>
      </p:sp>
    </p:spTree>
    <p:extLst>
      <p:ext uri="{BB962C8B-B14F-4D97-AF65-F5344CB8AC3E}">
        <p14:creationId xmlns:p14="http://schemas.microsoft.com/office/powerpoint/2010/main" val="2940594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89FAB3B-F207-47DB-BC09-28AD571696B1}" type="slidenum">
              <a:rPr lang="tr-TR" altLang="tr-TR"/>
              <a:pPr eaLnBrk="1" hangingPunct="1"/>
              <a:t>7</a:t>
            </a:fld>
            <a:endParaRPr lang="tr-TR" altLang="tr-TR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MEYVA</a:t>
            </a: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b="1" dirty="0" err="1" smtClean="0">
                <a:solidFill>
                  <a:srgbClr val="FF00FF"/>
                </a:solidFill>
              </a:rPr>
              <a:t>Agregat</a:t>
            </a:r>
            <a:r>
              <a:rPr lang="tr-TR" altLang="tr-TR" b="1" dirty="0" smtClean="0">
                <a:solidFill>
                  <a:srgbClr val="FF00FF"/>
                </a:solidFill>
              </a:rPr>
              <a:t> </a:t>
            </a:r>
            <a:r>
              <a:rPr lang="tr-TR" altLang="tr-TR" b="1" dirty="0" err="1" smtClean="0">
                <a:solidFill>
                  <a:srgbClr val="FF00FF"/>
                </a:solidFill>
              </a:rPr>
              <a:t>meyvalar</a:t>
            </a:r>
            <a:r>
              <a:rPr lang="tr-TR" altLang="tr-TR" b="1" dirty="0" smtClean="0">
                <a:solidFill>
                  <a:srgbClr val="FF00FF"/>
                </a:solidFill>
              </a:rPr>
              <a:t>;</a:t>
            </a:r>
            <a:r>
              <a:rPr lang="tr-TR" altLang="tr-TR" dirty="0" smtClean="0"/>
              <a:t> bir çiçeğe ait birbirinden ayrı </a:t>
            </a:r>
            <a:r>
              <a:rPr lang="tr-TR" altLang="tr-TR" dirty="0" err="1" smtClean="0"/>
              <a:t>ovaryumların</a:t>
            </a:r>
            <a:r>
              <a:rPr lang="tr-TR" altLang="tr-TR" dirty="0" smtClean="0"/>
              <a:t> </a:t>
            </a:r>
            <a:r>
              <a:rPr lang="tr-TR" altLang="tr-TR" i="1" dirty="0" smtClean="0"/>
              <a:t>(</a:t>
            </a:r>
            <a:r>
              <a:rPr lang="tr-TR" altLang="tr-TR" i="1" dirty="0" err="1" smtClean="0"/>
              <a:t>Rubus</a:t>
            </a:r>
            <a:r>
              <a:rPr lang="tr-TR" altLang="tr-TR" i="1" dirty="0" smtClean="0"/>
              <a:t> </a:t>
            </a:r>
            <a:r>
              <a:rPr lang="tr-TR" altLang="tr-TR" i="1" dirty="0" err="1" smtClean="0"/>
              <a:t>fruticosus</a:t>
            </a:r>
            <a:r>
              <a:rPr lang="tr-TR" altLang="tr-TR" i="1" dirty="0" smtClean="0"/>
              <a:t> - Böğürtlen; </a:t>
            </a:r>
            <a:r>
              <a:rPr lang="tr-TR" altLang="tr-TR" i="1" dirty="0" err="1" smtClean="0"/>
              <a:t>Fragaria</a:t>
            </a:r>
            <a:r>
              <a:rPr lang="tr-TR" altLang="tr-TR" i="1" dirty="0" smtClean="0"/>
              <a:t>-Çilek)</a:t>
            </a:r>
          </a:p>
          <a:p>
            <a:pPr eaLnBrk="1" hangingPunct="1">
              <a:buFontTx/>
              <a:buNone/>
            </a:pPr>
            <a:endParaRPr lang="tr-TR" altLang="tr-TR" i="1" dirty="0" smtClean="0"/>
          </a:p>
          <a:p>
            <a:pPr eaLnBrk="1" hangingPunct="1">
              <a:buFontTx/>
              <a:buNone/>
            </a:pPr>
            <a:r>
              <a:rPr lang="tr-TR" altLang="tr-TR" i="1" dirty="0" smtClean="0"/>
              <a:t>	</a:t>
            </a:r>
            <a:r>
              <a:rPr lang="tr-TR" altLang="tr-TR" b="1" dirty="0" smtClean="0">
                <a:solidFill>
                  <a:srgbClr val="FF00FF"/>
                </a:solidFill>
              </a:rPr>
              <a:t>Bileşik </a:t>
            </a:r>
            <a:r>
              <a:rPr lang="tr-TR" altLang="tr-TR" b="1" dirty="0" err="1" smtClean="0">
                <a:solidFill>
                  <a:srgbClr val="FF00FF"/>
                </a:solidFill>
              </a:rPr>
              <a:t>meyvalar</a:t>
            </a:r>
            <a:r>
              <a:rPr lang="tr-TR" altLang="tr-TR" dirty="0" smtClean="0"/>
              <a:t> ise birden fazla çiçeğe ait </a:t>
            </a:r>
            <a:r>
              <a:rPr lang="tr-TR" altLang="tr-TR" dirty="0" err="1" smtClean="0"/>
              <a:t>ovaryumların</a:t>
            </a:r>
            <a:r>
              <a:rPr lang="tr-TR" altLang="tr-TR" dirty="0" smtClean="0"/>
              <a:t> aşağı yukarı bir bütün olarak gelişmesiyle meydana gelen </a:t>
            </a:r>
            <a:r>
              <a:rPr lang="tr-TR" altLang="tr-TR" dirty="0" err="1" smtClean="0"/>
              <a:t>meyvalardır</a:t>
            </a:r>
            <a:r>
              <a:rPr lang="tr-TR" altLang="tr-TR" dirty="0" smtClean="0"/>
              <a:t> </a:t>
            </a:r>
            <a:r>
              <a:rPr lang="tr-TR" altLang="tr-TR" i="1" dirty="0" smtClean="0"/>
              <a:t>(</a:t>
            </a:r>
            <a:r>
              <a:rPr lang="tr-TR" altLang="tr-TR" i="1" dirty="0" err="1" smtClean="0"/>
              <a:t>Morus</a:t>
            </a:r>
            <a:r>
              <a:rPr lang="tr-TR" altLang="tr-TR" i="1" dirty="0" smtClean="0"/>
              <a:t>-Dut; </a:t>
            </a:r>
            <a:r>
              <a:rPr lang="tr-TR" altLang="tr-TR" i="1" dirty="0" err="1" smtClean="0"/>
              <a:t>Ficus</a:t>
            </a:r>
            <a:r>
              <a:rPr lang="tr-TR" altLang="tr-TR" i="1" dirty="0" smtClean="0"/>
              <a:t>-İncir).</a:t>
            </a:r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75925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2800" dirty="0" err="1"/>
              <a:t>Agregat</a:t>
            </a:r>
            <a:r>
              <a:rPr lang="tr-TR" altLang="tr-TR" sz="2800" dirty="0"/>
              <a:t> </a:t>
            </a:r>
            <a:r>
              <a:rPr lang="tr-TR" altLang="tr-TR" sz="2800" dirty="0" err="1" smtClean="0"/>
              <a:t>meyvalara</a:t>
            </a:r>
            <a:r>
              <a:rPr lang="tr-TR" altLang="tr-TR" sz="2800" dirty="0" smtClean="0"/>
              <a:t> örnek böğürtlen (</a:t>
            </a:r>
            <a:r>
              <a:rPr lang="tr-TR" altLang="tr-TR" sz="2800" i="1" dirty="0" err="1" smtClean="0"/>
              <a:t>Rubus</a:t>
            </a:r>
            <a:r>
              <a:rPr lang="tr-TR" altLang="tr-TR" sz="2800" i="1" dirty="0" smtClean="0"/>
              <a:t> </a:t>
            </a:r>
            <a:r>
              <a:rPr lang="tr-TR" altLang="tr-TR" sz="2800" i="1" dirty="0" err="1" smtClean="0"/>
              <a:t>fruticosus</a:t>
            </a:r>
            <a:r>
              <a:rPr lang="tr-TR" altLang="tr-TR" sz="2800" dirty="0" smtClean="0"/>
              <a:t>)</a:t>
            </a:r>
            <a:endParaRPr lang="tr-TR" sz="2800" dirty="0"/>
          </a:p>
        </p:txBody>
      </p:sp>
      <p:pic>
        <p:nvPicPr>
          <p:cNvPr id="4098" name="Picture 2" descr="Blackber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99185"/>
            <a:ext cx="4212000" cy="300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1"/>
          <a:stretch/>
        </p:blipFill>
        <p:spPr bwMode="auto">
          <a:xfrm>
            <a:off x="4572000" y="1854232"/>
            <a:ext cx="4356000" cy="3093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49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 err="1"/>
              <a:t>Agregat</a:t>
            </a:r>
            <a:r>
              <a:rPr lang="tr-TR" altLang="tr-TR" sz="2800" dirty="0"/>
              <a:t> </a:t>
            </a:r>
            <a:r>
              <a:rPr lang="tr-TR" altLang="tr-TR" sz="2800" dirty="0" err="1"/>
              <a:t>meyvalara</a:t>
            </a:r>
            <a:r>
              <a:rPr lang="tr-TR" altLang="tr-TR" sz="2800" dirty="0"/>
              <a:t> örnek </a:t>
            </a:r>
            <a:r>
              <a:rPr lang="tr-TR" altLang="tr-TR" sz="2800" dirty="0" smtClean="0"/>
              <a:t>çilek </a:t>
            </a:r>
            <a:r>
              <a:rPr lang="tr-TR" altLang="tr-TR" sz="2800" i="1" dirty="0" smtClean="0"/>
              <a:t>(</a:t>
            </a:r>
            <a:r>
              <a:rPr lang="tr-TR" altLang="tr-TR" sz="2800" i="1" dirty="0" err="1" smtClean="0"/>
              <a:t>Fragaria</a:t>
            </a:r>
            <a:r>
              <a:rPr lang="tr-TR" altLang="tr-TR" sz="2800" i="1" dirty="0" smtClean="0"/>
              <a:t> </a:t>
            </a:r>
            <a:r>
              <a:rPr lang="tr-TR" altLang="tr-TR" sz="2800" i="1" dirty="0" err="1" smtClean="0"/>
              <a:t>vesca</a:t>
            </a:r>
            <a:r>
              <a:rPr lang="tr-TR" altLang="tr-TR" sz="2800" i="1" dirty="0" smtClean="0"/>
              <a:t>)</a:t>
            </a:r>
            <a:endParaRPr lang="tr-TR" sz="2800" i="1" dirty="0"/>
          </a:p>
        </p:txBody>
      </p:sp>
      <p:pic>
        <p:nvPicPr>
          <p:cNvPr id="5122" name="Picture 2" descr="Glossary Details – French Guianan E-Flora Proj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3"/>
            <a:ext cx="4876800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nternal And External Structure Of Strawberry Aggregate Frui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04864"/>
            <a:ext cx="4212000" cy="22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906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smtClean="0"/>
              <a:t>Bileşik </a:t>
            </a:r>
            <a:r>
              <a:rPr lang="tr-TR" sz="2800" dirty="0" err="1" smtClean="0"/>
              <a:t>Meyvalara</a:t>
            </a:r>
            <a:r>
              <a:rPr lang="tr-TR" sz="2800" dirty="0" smtClean="0"/>
              <a:t> Örnek</a:t>
            </a:r>
            <a:br>
              <a:rPr lang="tr-TR" sz="2800" dirty="0" smtClean="0"/>
            </a:br>
            <a:r>
              <a:rPr lang="tr-TR" sz="2800" dirty="0" smtClean="0"/>
              <a:t>İncirde </a:t>
            </a:r>
            <a:r>
              <a:rPr lang="tr-TR" sz="2800" dirty="0"/>
              <a:t>(</a:t>
            </a:r>
            <a:r>
              <a:rPr lang="tr-TR" sz="2800" i="1" dirty="0" err="1"/>
              <a:t>Ficus</a:t>
            </a:r>
            <a:r>
              <a:rPr lang="tr-TR" sz="2800" i="1" dirty="0"/>
              <a:t> </a:t>
            </a:r>
            <a:r>
              <a:rPr lang="tr-TR" sz="2800" i="1" dirty="0" err="1"/>
              <a:t>carica</a:t>
            </a:r>
            <a:r>
              <a:rPr lang="tr-TR" sz="2800" i="1" dirty="0" smtClean="0"/>
              <a:t>) </a:t>
            </a:r>
            <a:r>
              <a:rPr lang="tr-TR" sz="2800" dirty="0" err="1" smtClean="0"/>
              <a:t>Sinkonyum</a:t>
            </a:r>
            <a:endParaRPr lang="tr-T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01903"/>
            <a:ext cx="3381375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multiple fruit - Students | Britannica Kids | Homework Hel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" t="26769" r="7285" b="6465"/>
          <a:stretch/>
        </p:blipFill>
        <p:spPr bwMode="auto">
          <a:xfrm>
            <a:off x="3770989" y="2132856"/>
            <a:ext cx="5412518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" name="Metin kutusu 3"/>
          <p:cNvSpPr txBox="1"/>
          <p:nvPr/>
        </p:nvSpPr>
        <p:spPr>
          <a:xfrm>
            <a:off x="4860032" y="2130215"/>
            <a:ext cx="244827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b="1" dirty="0" smtClean="0"/>
              <a:t>Çiçek durumu ekseni</a:t>
            </a:r>
          </a:p>
          <a:p>
            <a:r>
              <a:rPr lang="tr-TR" b="1" dirty="0" smtClean="0"/>
              <a:t>(</a:t>
            </a:r>
            <a:r>
              <a:rPr lang="tr-TR" b="1" dirty="0" err="1" smtClean="0"/>
              <a:t>reseptakulun</a:t>
            </a:r>
            <a:r>
              <a:rPr lang="tr-TR" b="1" dirty="0" smtClean="0"/>
              <a:t>)</a:t>
            </a:r>
            <a:endParaRPr lang="tr-TR" b="1" dirty="0"/>
          </a:p>
        </p:txBody>
      </p:sp>
      <p:sp useBgFill="1">
        <p:nvSpPr>
          <p:cNvPr id="5" name="Metin kutusu 4"/>
          <p:cNvSpPr txBox="1"/>
          <p:nvPr/>
        </p:nvSpPr>
        <p:spPr>
          <a:xfrm>
            <a:off x="6084168" y="2776546"/>
            <a:ext cx="1440160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Dişi </a:t>
            </a:r>
          </a:p>
          <a:p>
            <a:r>
              <a:rPr lang="tr-TR" sz="2000" b="1" dirty="0" smtClean="0"/>
              <a:t>çiçek</a:t>
            </a:r>
            <a:endParaRPr lang="tr-TR" sz="2000" b="1" dirty="0"/>
          </a:p>
        </p:txBody>
      </p:sp>
      <p:sp useBgFill="1">
        <p:nvSpPr>
          <p:cNvPr id="8" name="Metin kutusu 7"/>
          <p:cNvSpPr txBox="1"/>
          <p:nvPr/>
        </p:nvSpPr>
        <p:spPr>
          <a:xfrm>
            <a:off x="6084168" y="3958056"/>
            <a:ext cx="1440160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Erkek </a:t>
            </a:r>
          </a:p>
          <a:p>
            <a:r>
              <a:rPr lang="tr-TR" sz="2000" b="1" dirty="0" smtClean="0"/>
              <a:t>çiçek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149075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Bileşik </a:t>
            </a:r>
            <a:r>
              <a:rPr lang="tr-TR" sz="2800" dirty="0" err="1"/>
              <a:t>Meyvalara</a:t>
            </a:r>
            <a:r>
              <a:rPr lang="tr-TR" sz="2800" dirty="0" smtClean="0"/>
              <a:t> </a:t>
            </a:r>
            <a:r>
              <a:rPr lang="tr-TR" sz="2800" dirty="0"/>
              <a:t>Örnek</a:t>
            </a:r>
            <a:br>
              <a:rPr lang="tr-TR" sz="2800" dirty="0"/>
            </a:br>
            <a:r>
              <a:rPr lang="tr-TR" sz="2800" dirty="0" err="1" smtClean="0"/>
              <a:t>Dut’da</a:t>
            </a:r>
            <a:r>
              <a:rPr lang="tr-TR" sz="2800" dirty="0" smtClean="0"/>
              <a:t> </a:t>
            </a:r>
            <a:r>
              <a:rPr lang="tr-TR" sz="2800" i="1" dirty="0" smtClean="0"/>
              <a:t>(</a:t>
            </a:r>
            <a:r>
              <a:rPr lang="tr-TR" sz="2800" i="1" dirty="0" err="1" smtClean="0"/>
              <a:t>Morus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nigra</a:t>
            </a:r>
            <a:r>
              <a:rPr lang="tr-TR" sz="2800" i="1" dirty="0" smtClean="0"/>
              <a:t> </a:t>
            </a:r>
            <a:r>
              <a:rPr lang="tr-TR" sz="2800" dirty="0" smtClean="0"/>
              <a:t>ve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Morus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alba</a:t>
            </a:r>
            <a:r>
              <a:rPr lang="tr-TR" sz="2800" i="1" dirty="0" smtClean="0"/>
              <a:t>) </a:t>
            </a:r>
            <a:r>
              <a:rPr lang="tr-TR" sz="2800" dirty="0" err="1" smtClean="0"/>
              <a:t>Sorosis</a:t>
            </a:r>
            <a:endParaRPr lang="tr-TR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4428000" cy="280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96609"/>
            <a:ext cx="4356000" cy="2784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1765"/>
          <a:stretch/>
        </p:blipFill>
        <p:spPr bwMode="auto">
          <a:xfrm>
            <a:off x="1703850" y="4142155"/>
            <a:ext cx="2724150" cy="266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Mulberry - Charlotte Russe + FREE Pot - All Fruit Trees - Fruit Tree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4509119"/>
            <a:ext cx="2340000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42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Bileşik </a:t>
            </a:r>
            <a:r>
              <a:rPr lang="tr-TR" sz="2800" dirty="0" err="1"/>
              <a:t>Meyvalara</a:t>
            </a:r>
            <a:r>
              <a:rPr lang="tr-TR" sz="2800" dirty="0" smtClean="0"/>
              <a:t> </a:t>
            </a:r>
            <a:r>
              <a:rPr lang="tr-TR" sz="2800" dirty="0"/>
              <a:t>Örnek</a:t>
            </a:r>
            <a:br>
              <a:rPr lang="tr-TR" sz="2800" dirty="0"/>
            </a:br>
            <a:r>
              <a:rPr lang="tr-TR" sz="2800" dirty="0" err="1" smtClean="0"/>
              <a:t>Ananas’da</a:t>
            </a:r>
            <a:r>
              <a:rPr lang="tr-TR" sz="2800" dirty="0" smtClean="0"/>
              <a:t> </a:t>
            </a:r>
            <a:r>
              <a:rPr lang="tr-TR" sz="2800" i="1" dirty="0" smtClean="0"/>
              <a:t>(Ananas </a:t>
            </a:r>
            <a:r>
              <a:rPr lang="tr-TR" sz="2800" i="1" dirty="0" err="1" smtClean="0"/>
              <a:t>comusum</a:t>
            </a:r>
            <a:r>
              <a:rPr lang="tr-TR" sz="2800" i="1" dirty="0" smtClean="0"/>
              <a:t>) </a:t>
            </a:r>
            <a:r>
              <a:rPr lang="tr-TR" sz="2800" dirty="0" err="1" smtClean="0"/>
              <a:t>koenokarpiyum</a:t>
            </a:r>
            <a:endParaRPr lang="tr-TR" sz="2800" dirty="0"/>
          </a:p>
        </p:txBody>
      </p:sp>
      <p:pic>
        <p:nvPicPr>
          <p:cNvPr id="3074" name="Picture 2" descr="Multiple Fruit, Pineapple | Fruit, Biodiversit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" t="2345" r="3082" b="2292"/>
          <a:stretch/>
        </p:blipFill>
        <p:spPr bwMode="auto">
          <a:xfrm>
            <a:off x="418011" y="1658983"/>
            <a:ext cx="3937966" cy="415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" name="Metin kutusu 3"/>
          <p:cNvSpPr txBox="1"/>
          <p:nvPr/>
        </p:nvSpPr>
        <p:spPr>
          <a:xfrm>
            <a:off x="3059831" y="2564904"/>
            <a:ext cx="1392245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b="1" dirty="0" smtClean="0"/>
              <a:t>Taç oluşturmuş</a:t>
            </a:r>
          </a:p>
          <a:p>
            <a:r>
              <a:rPr lang="tr-TR" b="1" dirty="0" err="1" smtClean="0"/>
              <a:t>Brakteler</a:t>
            </a:r>
            <a:endParaRPr lang="tr-TR" b="1" dirty="0"/>
          </a:p>
        </p:txBody>
      </p:sp>
      <p:sp useBgFill="1">
        <p:nvSpPr>
          <p:cNvPr id="7" name="Metin kutusu 6"/>
          <p:cNvSpPr txBox="1"/>
          <p:nvPr/>
        </p:nvSpPr>
        <p:spPr>
          <a:xfrm>
            <a:off x="3155933" y="4682021"/>
            <a:ext cx="1296144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Meyvalar</a:t>
            </a:r>
            <a:endParaRPr lang="tr-TR" b="1" dirty="0"/>
          </a:p>
        </p:txBody>
      </p:sp>
      <p:pic>
        <p:nvPicPr>
          <p:cNvPr id="3076" name="Picture 4" descr="Glossary Details – French Guianan E-Flora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18" y="1484783"/>
            <a:ext cx="3886306" cy="52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48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96534A0-F50B-45C6-B63C-294F64185D81}" type="slidenum">
              <a:rPr lang="tr-TR" altLang="tr-TR"/>
              <a:pPr eaLnBrk="1" hangingPunct="1"/>
              <a:t>13</a:t>
            </a:fld>
            <a:endParaRPr lang="tr-TR" altLang="tr-TR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MEYVA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Gerek basit, gerek agregat ve bileşik olan meyvalarda hem gerçek, hem yalancı meyvalara rastlamak mümkündür.</a:t>
            </a:r>
          </a:p>
          <a:p>
            <a:pPr eaLnBrk="1" hangingPunct="1">
              <a:buFontTx/>
              <a:buNone/>
            </a:pPr>
            <a:r>
              <a:rPr lang="tr-TR" altLang="tr-TR" sz="140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Çiçekte, esas itibariyle epiderma, parankima ve iletim dokusundan yapılmış olan karpel, meyva gelişirken büyük değişikliğe uğrayarak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perikarp (meyva çeperi)</a:t>
            </a:r>
            <a:r>
              <a:rPr lang="tr-TR" altLang="tr-TR" smtClean="0"/>
              <a:t> yapısını meydana getirir. </a:t>
            </a:r>
          </a:p>
        </p:txBody>
      </p:sp>
    </p:spTree>
    <p:extLst>
      <p:ext uri="{BB962C8B-B14F-4D97-AF65-F5344CB8AC3E}">
        <p14:creationId xmlns:p14="http://schemas.microsoft.com/office/powerpoint/2010/main" val="64588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DFE0CCC-EDD4-4281-864D-46D7E1C70865}" type="slidenum">
              <a:rPr lang="tr-TR" altLang="tr-TR"/>
              <a:pPr eaLnBrk="1" hangingPunct="1"/>
              <a:t>14</a:t>
            </a:fld>
            <a:endParaRPr lang="tr-TR" altLang="tr-TR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MEYVA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19431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tr-TR" altLang="tr-TR" smtClean="0"/>
              <a:t>	Perikarpta genellikle dıştan içe doğru; </a:t>
            </a:r>
            <a:r>
              <a:rPr lang="tr-TR" altLang="tr-TR" b="1" smtClean="0">
                <a:solidFill>
                  <a:srgbClr val="FF00FF"/>
                </a:solidFill>
                <a:latin typeface="Comic Sans MS" pitchFamily="66" charset="0"/>
              </a:rPr>
              <a:t>ekzokarp (veya epikarp), mezokarp, endokarp</a:t>
            </a:r>
            <a:r>
              <a:rPr lang="tr-TR" altLang="tr-TR" smtClean="0"/>
              <a:t> olmak üzere üç bölge ayırt edilmektedir. </a:t>
            </a:r>
          </a:p>
        </p:txBody>
      </p:sp>
    </p:spTree>
    <p:extLst>
      <p:ext uri="{BB962C8B-B14F-4D97-AF65-F5344CB8AC3E}">
        <p14:creationId xmlns:p14="http://schemas.microsoft.com/office/powerpoint/2010/main" val="237685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Şeftalide (</a:t>
            </a:r>
            <a:r>
              <a:rPr lang="tr-TR" sz="2800" i="1" dirty="0" smtClean="0"/>
              <a:t>Prunus </a:t>
            </a:r>
            <a:r>
              <a:rPr lang="tr-TR" sz="2800" i="1" dirty="0" err="1" smtClean="0"/>
              <a:t>persica</a:t>
            </a:r>
            <a:r>
              <a:rPr lang="tr-TR" sz="2800" dirty="0" smtClean="0"/>
              <a:t>)</a:t>
            </a:r>
            <a:r>
              <a:rPr lang="tr-TR" sz="2800" i="1" dirty="0" smtClean="0"/>
              <a:t> </a:t>
            </a:r>
            <a:r>
              <a:rPr lang="tr-TR" sz="2800" dirty="0" err="1" smtClean="0"/>
              <a:t>Meyvanın</a:t>
            </a:r>
            <a:r>
              <a:rPr lang="tr-TR" sz="2800" dirty="0" smtClean="0"/>
              <a:t> Kısımları</a:t>
            </a:r>
            <a:endParaRPr lang="tr-TR" sz="2800" dirty="0"/>
          </a:p>
        </p:txBody>
      </p:sp>
      <p:sp>
        <p:nvSpPr>
          <p:cNvPr id="4" name="AutoShape 2" descr="mesocarp - Liberal Dictio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150" name="Picture 6" descr="The Four Types of Fruit – Biolife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0422"/>
            <a:ext cx="4716000" cy="306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35 Best Plants and Civilization Notes images | Plants, Plant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47" y="1880422"/>
            <a:ext cx="4471153" cy="296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8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D315E45-4013-4784-98CE-3425BFFB732F}" type="slidenum">
              <a:rPr lang="tr-TR" altLang="tr-TR"/>
              <a:pPr eaLnBrk="1" hangingPunct="1"/>
              <a:t>16</a:t>
            </a:fld>
            <a:endParaRPr lang="tr-TR" altLang="tr-TR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MEYVA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Meyvalarda perikarp ya genellikle sukkulent (etli) parankima hücrelerinden yapılmıştır, ya da sukkulent olmayan parankima ile birlikte sklerankima hücrelerinden oluşmuştur. </a:t>
            </a:r>
          </a:p>
          <a:p>
            <a:pPr eaLnBrk="1" hangingPunct="1">
              <a:buFontTx/>
              <a:buNone/>
            </a:pPr>
            <a:endParaRPr lang="tr-TR" altLang="tr-TR" sz="1400" smtClean="0"/>
          </a:p>
          <a:p>
            <a:pPr eaLnBrk="1" hangingPunct="1">
              <a:buFontTx/>
              <a:buNone/>
            </a:pPr>
            <a:r>
              <a:rPr lang="tr-TR" altLang="tr-TR" smtClean="0"/>
              <a:t>	Bu farktan dolayı meyvalar </a:t>
            </a:r>
            <a:r>
              <a:rPr lang="tr-TR" altLang="tr-TR" smtClean="0">
                <a:solidFill>
                  <a:srgbClr val="FF00FF"/>
                </a:solidFill>
                <a:latin typeface="Comic Sans MS" pitchFamily="66" charset="0"/>
              </a:rPr>
              <a:t>etli ve kuru</a:t>
            </a:r>
            <a:r>
              <a:rPr lang="tr-TR" altLang="tr-TR" smtClean="0"/>
              <a:t> olmak üzere iki kısma ayrılır.</a:t>
            </a:r>
          </a:p>
        </p:txBody>
      </p:sp>
    </p:spTree>
    <p:extLst>
      <p:ext uri="{BB962C8B-B14F-4D97-AF65-F5344CB8AC3E}">
        <p14:creationId xmlns:p14="http://schemas.microsoft.com/office/powerpoint/2010/main" val="24214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C14DFD-A7C2-4EFD-B216-BB26C475A8CF}" type="slidenum">
              <a:rPr lang="tr-TR" altLang="tr-TR"/>
              <a:pPr eaLnBrk="1" hangingPunct="1"/>
              <a:t>17</a:t>
            </a:fld>
            <a:endParaRPr lang="tr-TR" altLang="tr-TR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rgbClr val="FF00FF"/>
                </a:solidFill>
              </a:rPr>
              <a:t>Etli </a:t>
            </a:r>
            <a:r>
              <a:rPr lang="tr-TR" altLang="tr-TR" b="1" dirty="0" err="1" smtClean="0">
                <a:solidFill>
                  <a:srgbClr val="FF00FF"/>
                </a:solidFill>
              </a:rPr>
              <a:t>Meyvalar</a:t>
            </a:r>
            <a:endParaRPr lang="tr-TR" altLang="tr-TR" b="1" dirty="0" smtClean="0">
              <a:solidFill>
                <a:srgbClr val="FF00FF"/>
              </a:solidFill>
            </a:endParaRP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dirty="0" smtClean="0"/>
              <a:t>	Etli </a:t>
            </a:r>
            <a:r>
              <a:rPr lang="tr-TR" altLang="tr-TR" sz="2800" dirty="0" err="1" smtClean="0"/>
              <a:t>meyvalar</a:t>
            </a:r>
            <a:r>
              <a:rPr lang="tr-TR" altLang="tr-TR" sz="2800" dirty="0" smtClean="0"/>
              <a:t> genellikle iki tipte bulunur: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altLang="tr-TR" sz="1000" dirty="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b="1" dirty="0" smtClean="0"/>
              <a:t>	</a:t>
            </a:r>
            <a:r>
              <a:rPr lang="tr-TR" altLang="tr-TR" sz="2800" b="1" dirty="0" smtClean="0">
                <a:solidFill>
                  <a:srgbClr val="FF00FF"/>
                </a:solidFill>
                <a:latin typeface="Comic Sans MS" pitchFamily="66" charset="0"/>
              </a:rPr>
              <a:t>1.	</a:t>
            </a:r>
            <a:r>
              <a:rPr lang="tr-TR" altLang="tr-TR" sz="2800" b="1" dirty="0" err="1" smtClean="0">
                <a:solidFill>
                  <a:srgbClr val="FF00FF"/>
                </a:solidFill>
                <a:latin typeface="Comic Sans MS" pitchFamily="66" charset="0"/>
              </a:rPr>
              <a:t>Bakka</a:t>
            </a:r>
            <a:r>
              <a:rPr lang="tr-TR" altLang="tr-TR" sz="2800" b="1" dirty="0" smtClean="0">
                <a:solidFill>
                  <a:srgbClr val="FF00FF"/>
                </a:solidFill>
                <a:latin typeface="Comic Sans MS" pitchFamily="66" charset="0"/>
              </a:rPr>
              <a:t> (</a:t>
            </a:r>
            <a:r>
              <a:rPr lang="tr-TR" altLang="tr-TR" sz="2800" b="1" dirty="0" err="1" smtClean="0">
                <a:solidFill>
                  <a:srgbClr val="FF00FF"/>
                </a:solidFill>
                <a:latin typeface="Comic Sans MS" pitchFamily="66" charset="0"/>
              </a:rPr>
              <a:t>Üzümsü</a:t>
            </a:r>
            <a:r>
              <a:rPr lang="tr-TR" altLang="tr-TR" sz="2800" b="1" dirty="0" smtClean="0">
                <a:solidFill>
                  <a:srgbClr val="FF00FF"/>
                </a:solidFill>
                <a:latin typeface="Comic Sans MS" pitchFamily="66" charset="0"/>
              </a:rPr>
              <a:t> </a:t>
            </a:r>
            <a:r>
              <a:rPr lang="tr-TR" altLang="tr-TR" sz="2800" b="1" dirty="0" err="1" smtClean="0">
                <a:solidFill>
                  <a:srgbClr val="FF00FF"/>
                </a:solidFill>
                <a:latin typeface="Comic Sans MS" pitchFamily="66" charset="0"/>
              </a:rPr>
              <a:t>meyva</a:t>
            </a:r>
            <a:r>
              <a:rPr lang="tr-TR" altLang="tr-TR" sz="2800" b="1" dirty="0" smtClean="0">
                <a:solidFill>
                  <a:srgbClr val="FF00FF"/>
                </a:solidFill>
                <a:latin typeface="Comic Sans MS" pitchFamily="66" charset="0"/>
              </a:rPr>
              <a:t>):</a:t>
            </a:r>
            <a:r>
              <a:rPr lang="tr-TR" altLang="tr-TR" sz="2800" dirty="0" smtClean="0"/>
              <a:t> Bütün </a:t>
            </a:r>
            <a:r>
              <a:rPr lang="tr-TR" altLang="tr-TR" sz="2800" dirty="0" err="1" smtClean="0"/>
              <a:t>perikarp</a:t>
            </a:r>
            <a:r>
              <a:rPr lang="tr-TR" altLang="tr-TR" sz="2800" dirty="0" smtClean="0"/>
              <a:t> etlidir </a:t>
            </a:r>
            <a:r>
              <a:rPr lang="tr-TR" altLang="tr-TR" sz="2800" i="1" dirty="0" smtClean="0"/>
              <a:t>(</a:t>
            </a:r>
            <a:r>
              <a:rPr lang="tr-TR" altLang="tr-TR" sz="2800" i="1" dirty="0" err="1" smtClean="0"/>
              <a:t>Vitis</a:t>
            </a:r>
            <a:r>
              <a:rPr lang="tr-TR" altLang="tr-TR" sz="2800" i="1" dirty="0" smtClean="0"/>
              <a:t>-Üzüm; </a:t>
            </a:r>
            <a:r>
              <a:rPr lang="tr-TR" altLang="tr-TR" sz="2800" i="1" dirty="0" err="1" smtClean="0"/>
              <a:t>Lycopersicum</a:t>
            </a:r>
            <a:r>
              <a:rPr lang="tr-TR" altLang="tr-TR" sz="2800" i="1" dirty="0" smtClean="0"/>
              <a:t>-Domates).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800" i="1" dirty="0" smtClean="0"/>
              <a:t>	</a:t>
            </a:r>
          </a:p>
        </p:txBody>
      </p:sp>
      <p:pic>
        <p:nvPicPr>
          <p:cNvPr id="1026" name="Picture 2" descr="Home 1 - Dalmonte Davide e Achil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56992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mato - Crops - Fertilg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3442716"/>
            <a:ext cx="4048125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08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FF"/>
                </a:solidFill>
              </a:rPr>
              <a:t>Etli </a:t>
            </a:r>
            <a:r>
              <a:rPr lang="tr-TR" altLang="tr-TR" b="1" dirty="0" err="1">
                <a:solidFill>
                  <a:srgbClr val="FF00FF"/>
                </a:solidFill>
              </a:rPr>
              <a:t>Meyvalar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altLang="tr-TR" b="1" dirty="0">
                <a:solidFill>
                  <a:srgbClr val="FF00FF"/>
                </a:solidFill>
                <a:latin typeface="Comic Sans MS" pitchFamily="66" charset="0"/>
              </a:rPr>
              <a:t>2.	D r u p a (</a:t>
            </a:r>
            <a:r>
              <a:rPr lang="tr-TR" altLang="tr-TR" b="1" dirty="0" err="1">
                <a:solidFill>
                  <a:srgbClr val="FF00FF"/>
                </a:solidFill>
                <a:latin typeface="Comic Sans MS" pitchFamily="66" charset="0"/>
              </a:rPr>
              <a:t>Eriksi</a:t>
            </a:r>
            <a:r>
              <a:rPr lang="tr-TR" altLang="tr-TR" b="1" dirty="0">
                <a:solidFill>
                  <a:srgbClr val="FF00FF"/>
                </a:solidFill>
                <a:latin typeface="Comic Sans MS" pitchFamily="66" charset="0"/>
              </a:rPr>
              <a:t> </a:t>
            </a:r>
            <a:r>
              <a:rPr lang="tr-TR" altLang="tr-TR" b="1" dirty="0" err="1">
                <a:solidFill>
                  <a:srgbClr val="FF00FF"/>
                </a:solidFill>
                <a:latin typeface="Comic Sans MS" pitchFamily="66" charset="0"/>
              </a:rPr>
              <a:t>meyva</a:t>
            </a:r>
            <a:r>
              <a:rPr lang="tr-TR" altLang="tr-TR" b="1" dirty="0">
                <a:solidFill>
                  <a:srgbClr val="FF00FF"/>
                </a:solidFill>
                <a:latin typeface="Comic Sans MS" pitchFamily="66" charset="0"/>
              </a:rPr>
              <a:t>):</a:t>
            </a:r>
            <a:r>
              <a:rPr lang="tr-TR" altLang="tr-TR" dirty="0"/>
              <a:t> Yalnız </a:t>
            </a:r>
            <a:r>
              <a:rPr lang="tr-TR" altLang="tr-TR" dirty="0" err="1"/>
              <a:t>endokarp</a:t>
            </a:r>
            <a:r>
              <a:rPr lang="tr-TR" altLang="tr-TR" dirty="0"/>
              <a:t> etlenmemiş sert bir yapı gösterir </a:t>
            </a:r>
            <a:r>
              <a:rPr lang="tr-TR" altLang="tr-TR" i="1" dirty="0"/>
              <a:t>(Prunus </a:t>
            </a:r>
            <a:r>
              <a:rPr lang="tr-TR" altLang="tr-TR" i="1" dirty="0" err="1"/>
              <a:t>cerasus</a:t>
            </a:r>
            <a:r>
              <a:rPr lang="tr-TR" altLang="tr-TR" i="1" dirty="0"/>
              <a:t>-Vişne; Prunus domestica-Erik).</a:t>
            </a:r>
          </a:p>
          <a:p>
            <a:endParaRPr lang="tr-TR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73"/>
          <a:stretch/>
        </p:blipFill>
        <p:spPr bwMode="auto">
          <a:xfrm>
            <a:off x="1043608" y="3573016"/>
            <a:ext cx="5400000" cy="239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837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EF8A93-65DA-4C40-9193-5E4F3F94E512}" type="slidenum">
              <a:rPr lang="tr-TR" altLang="tr-TR"/>
              <a:pPr eaLnBrk="1" hangingPunct="1"/>
              <a:t>19</a:t>
            </a:fld>
            <a:endParaRPr lang="tr-TR" altLang="tr-TR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Kuru Meyvalar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Kuru meyvalar ya açılıp tohumlarını dışarı atarlar. 	Böyle meyvalar kural olarak birden fazla tohum taşır. 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smtClean="0"/>
              <a:t>	Ya da sertleşmiş haldeki perikarp açılmadan kalır. Böyle meyvalar ise kural olarak tek tohumludur.</a:t>
            </a:r>
          </a:p>
        </p:txBody>
      </p:sp>
    </p:spTree>
    <p:extLst>
      <p:ext uri="{BB962C8B-B14F-4D97-AF65-F5344CB8AC3E}">
        <p14:creationId xmlns:p14="http://schemas.microsoft.com/office/powerpoint/2010/main" val="2378956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859FF11-A93E-46BF-9D50-E80B251F1EC8}" type="slidenum">
              <a:rPr lang="tr-TR" altLang="tr-TR"/>
              <a:pPr eaLnBrk="1" hangingPunct="1"/>
              <a:t>20</a:t>
            </a:fld>
            <a:endParaRPr lang="tr-TR" altLang="tr-TR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tr-TR" altLang="tr-TR" sz="2400" b="1" smtClean="0">
                <a:solidFill>
                  <a:srgbClr val="FF00FF"/>
                </a:solidFill>
              </a:rPr>
              <a:t>Kuru Meyvalar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Açılan Kuru </a:t>
            </a:r>
            <a:r>
              <a:rPr lang="tr-TR" altLang="tr-TR" sz="3600" b="1" dirty="0" err="1" smtClean="0">
                <a:solidFill>
                  <a:srgbClr val="FF00FF"/>
                </a:solidFill>
              </a:rPr>
              <a:t>Meyvalar</a:t>
            </a:r>
            <a:r>
              <a:rPr lang="tr-TR" altLang="tr-TR" dirty="0" smtClean="0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r-TR" altLang="tr-TR" dirty="0" smtClean="0"/>
              <a:t>	Açılan kuru </a:t>
            </a:r>
            <a:r>
              <a:rPr lang="tr-TR" altLang="tr-TR" dirty="0" err="1" smtClean="0"/>
              <a:t>meyvalar</a:t>
            </a:r>
            <a:r>
              <a:rPr lang="tr-TR" altLang="tr-TR" dirty="0" smtClean="0"/>
              <a:t> açılış biçimlerine göre farklı isimler alır.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b="1" dirty="0" smtClean="0">
                <a:solidFill>
                  <a:srgbClr val="FF00FF"/>
                </a:solidFill>
              </a:rPr>
              <a:t>1- F o l i k ü l :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Apokarp</a:t>
            </a:r>
            <a:r>
              <a:rPr lang="tr-TR" altLang="tr-TR" dirty="0" smtClean="0"/>
              <a:t> (tek gözlü) </a:t>
            </a:r>
            <a:r>
              <a:rPr lang="tr-TR" altLang="tr-TR" dirty="0" err="1" smtClean="0"/>
              <a:t>ginekeumlu</a:t>
            </a:r>
            <a:r>
              <a:rPr lang="tr-TR" altLang="tr-TR" dirty="0" smtClean="0"/>
              <a:t> çiçeklerde her bir bağımsız </a:t>
            </a:r>
            <a:r>
              <a:rPr lang="tr-TR" altLang="tr-TR" dirty="0" err="1" smtClean="0"/>
              <a:t>pistilden</a:t>
            </a:r>
            <a:r>
              <a:rPr lang="tr-TR" altLang="tr-TR" dirty="0" smtClean="0"/>
              <a:t> meydana gelen </a:t>
            </a:r>
            <a:r>
              <a:rPr lang="tr-TR" altLang="tr-TR" dirty="0" err="1" smtClean="0"/>
              <a:t>meyvaya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folikül</a:t>
            </a:r>
            <a:r>
              <a:rPr lang="tr-TR" altLang="tr-TR" dirty="0" smtClean="0"/>
              <a:t> denir.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tr-TR" altLang="tr-TR" sz="12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r-TR" altLang="tr-TR" dirty="0" smtClean="0"/>
              <a:t>	Olgun </a:t>
            </a:r>
            <a:r>
              <a:rPr lang="tr-TR" altLang="tr-TR" dirty="0" err="1" smtClean="0"/>
              <a:t>meyva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karpellerin</a:t>
            </a:r>
            <a:r>
              <a:rPr lang="tr-TR" altLang="tr-TR" dirty="0" smtClean="0"/>
              <a:t> birleşme yerinden yarıkla açılır. </a:t>
            </a:r>
          </a:p>
        </p:txBody>
      </p:sp>
    </p:spTree>
    <p:extLst>
      <p:ext uri="{BB962C8B-B14F-4D97-AF65-F5344CB8AC3E}">
        <p14:creationId xmlns:p14="http://schemas.microsoft.com/office/powerpoint/2010/main" val="3913247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FF"/>
                </a:solidFill>
              </a:rPr>
              <a:t>F o l i k ü </a:t>
            </a:r>
            <a:r>
              <a:rPr lang="tr-TR" altLang="tr-TR" b="1" dirty="0" smtClean="0">
                <a:solidFill>
                  <a:srgbClr val="FF00FF"/>
                </a:solidFill>
              </a:rPr>
              <a:t>l </a:t>
            </a:r>
            <a:r>
              <a:rPr lang="tr-TR" altLang="tr-TR" b="1" dirty="0" err="1" smtClean="0">
                <a:solidFill>
                  <a:srgbClr val="FF00FF"/>
                </a:solidFill>
              </a:rPr>
              <a:t>Meyva</a:t>
            </a:r>
            <a:endParaRPr lang="tr-TR" dirty="0"/>
          </a:p>
        </p:txBody>
      </p:sp>
      <p:pic>
        <p:nvPicPr>
          <p:cNvPr id="2050" name="Picture 2" descr="https://upload.wikimedia.org/wikipedia/commons/thumb/2/2f/Aquilegia_vulgaris_004.JPG/240px-Aquilegia_vulgaris_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48921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'ancolie cornette ou ancolie commune (Aquilegia vulgari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48921"/>
            <a:ext cx="2385715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124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F194615-CFF8-4B90-9479-A057A093275A}" type="slidenum">
              <a:rPr lang="tr-TR" altLang="tr-TR"/>
              <a:pPr eaLnBrk="1" hangingPunct="1"/>
              <a:t>22</a:t>
            </a:fld>
            <a:endParaRPr lang="tr-TR" altLang="tr-TR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rgbClr val="FF00FF"/>
                </a:solidFill>
              </a:rPr>
              <a:t>Açılan Kuru Meyvalar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820150" cy="4525963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2- </a:t>
            </a:r>
            <a:r>
              <a:rPr lang="tr-TR" altLang="tr-TR" sz="3600" b="1" dirty="0" err="1" smtClean="0">
                <a:solidFill>
                  <a:srgbClr val="FF00FF"/>
                </a:solidFill>
              </a:rPr>
              <a:t>Legumen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 (Bakla):</a:t>
            </a:r>
            <a:r>
              <a:rPr lang="tr-TR" altLang="tr-TR" dirty="0" smtClean="0"/>
              <a:t> Tek </a:t>
            </a:r>
            <a:r>
              <a:rPr lang="tr-TR" altLang="tr-TR" dirty="0" err="1" smtClean="0"/>
              <a:t>karpelden</a:t>
            </a:r>
            <a:r>
              <a:rPr lang="tr-TR" altLang="tr-TR" dirty="0" smtClean="0"/>
              <a:t> meydana gelmiş olup olgunlaştığı zaman </a:t>
            </a:r>
            <a:r>
              <a:rPr lang="tr-TR" altLang="tr-TR" dirty="0" err="1" smtClean="0"/>
              <a:t>karpelin</a:t>
            </a:r>
            <a:r>
              <a:rPr lang="tr-TR" altLang="tr-TR" dirty="0" smtClean="0"/>
              <a:t> hem birleşme yerinden, hem sırt kısmından olmak üzere iki yarıkla açılan </a:t>
            </a:r>
            <a:r>
              <a:rPr lang="tr-TR" altLang="tr-TR" dirty="0" err="1" smtClean="0"/>
              <a:t>meyvalardır</a:t>
            </a:r>
            <a:r>
              <a:rPr lang="tr-TR" altLang="tr-TR" dirty="0" smtClean="0"/>
              <a:t>. </a:t>
            </a:r>
          </a:p>
          <a:p>
            <a:pPr marL="609600" indent="-609600" eaLnBrk="1" hangingPunct="1">
              <a:buFontTx/>
              <a:buNone/>
            </a:pPr>
            <a:endParaRPr lang="tr-TR" altLang="tr-TR" sz="1400" dirty="0" smtClean="0"/>
          </a:p>
          <a:p>
            <a:pPr marL="609600" indent="-609600" eaLnBrk="1" hangingPunct="1">
              <a:buFontTx/>
              <a:buNone/>
            </a:pPr>
            <a:r>
              <a:rPr lang="tr-TR" altLang="tr-TR" dirty="0" smtClean="0"/>
              <a:t>	Bu tip </a:t>
            </a:r>
            <a:r>
              <a:rPr lang="tr-TR" altLang="tr-TR" dirty="0" err="1" smtClean="0"/>
              <a:t>meyvalar</a:t>
            </a:r>
            <a:r>
              <a:rPr lang="tr-TR" altLang="tr-TR" dirty="0" smtClean="0"/>
              <a:t> </a:t>
            </a:r>
            <a:r>
              <a:rPr lang="tr-TR" altLang="tr-TR" i="1" dirty="0" err="1" smtClean="0"/>
              <a:t>Phaseolus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(Fasulye), </a:t>
            </a:r>
            <a:r>
              <a:rPr lang="tr-TR" altLang="tr-TR" i="1" dirty="0" err="1" smtClean="0"/>
              <a:t>Pisum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(Bezelye) gibi </a:t>
            </a:r>
            <a:r>
              <a:rPr lang="tr-TR" altLang="tr-TR" i="1" dirty="0" err="1" smtClean="0"/>
              <a:t>Leguminosae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(Baklagiller) familyasındaki bitkiler için karakteristiktir.</a:t>
            </a:r>
          </a:p>
        </p:txBody>
      </p:sp>
    </p:spTree>
    <p:extLst>
      <p:ext uri="{BB962C8B-B14F-4D97-AF65-F5344CB8AC3E}">
        <p14:creationId xmlns:p14="http://schemas.microsoft.com/office/powerpoint/2010/main" val="4059571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 err="1" smtClean="0">
                <a:solidFill>
                  <a:srgbClr val="FF00FF"/>
                </a:solidFill>
              </a:rPr>
              <a:t>Legumen</a:t>
            </a:r>
            <a:r>
              <a:rPr lang="tr-TR" altLang="tr-TR" b="1" dirty="0" smtClean="0">
                <a:solidFill>
                  <a:srgbClr val="FF00FF"/>
                </a:solidFill>
              </a:rPr>
              <a:t> </a:t>
            </a:r>
            <a:r>
              <a:rPr lang="tr-TR" altLang="tr-TR" b="1" dirty="0" err="1" smtClean="0">
                <a:solidFill>
                  <a:srgbClr val="FF00FF"/>
                </a:solidFill>
              </a:rPr>
              <a:t>Meyva</a:t>
            </a:r>
            <a:endParaRPr lang="tr-TR" dirty="0"/>
          </a:p>
        </p:txBody>
      </p:sp>
      <p:pic>
        <p:nvPicPr>
          <p:cNvPr id="3074" name="Picture 2" descr="Test: UNIDAD 3. REPRODUCCION 11IB (reproducción - mitosi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4728"/>
            <a:ext cx="431226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eds for Peas Seeds | Buy Pea Seeds at AllThatGrows | Matar Seed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" t="4506" r="4242" b="3968"/>
          <a:stretch/>
        </p:blipFill>
        <p:spPr bwMode="auto">
          <a:xfrm>
            <a:off x="4716016" y="1704728"/>
            <a:ext cx="4212000" cy="324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887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3A9397-1219-4E74-94E0-154BBD642A97}" type="slidenum">
              <a:rPr lang="tr-TR" altLang="tr-TR"/>
              <a:pPr eaLnBrk="1" hangingPunct="1"/>
              <a:t>24</a:t>
            </a:fld>
            <a:endParaRPr lang="tr-TR" altLang="tr-TR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rgbClr val="FF00FF"/>
                </a:solidFill>
              </a:rPr>
              <a:t>Açılan Kuru Meyvalar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  <a:r>
              <a:rPr lang="tr-TR" altLang="tr-TR" sz="3600" b="1" smtClean="0">
                <a:solidFill>
                  <a:srgbClr val="FF00FF"/>
                </a:solidFill>
              </a:rPr>
              <a:t>3- Kapsül:</a:t>
            </a:r>
            <a:r>
              <a:rPr lang="tr-TR" altLang="tr-TR" smtClean="0"/>
              <a:t> Genel olarak birden fazla karpelden yapılmış sinkarp (çok odacıklı) ovaryumdan meydana gelmiş meyvalardır. </a:t>
            </a:r>
          </a:p>
          <a:p>
            <a:pPr eaLnBrk="1" hangingPunct="1">
              <a:buFontTx/>
              <a:buNone/>
            </a:pPr>
            <a:endParaRPr lang="tr-TR" altLang="tr-TR" sz="1800" smtClean="0"/>
          </a:p>
          <a:p>
            <a:pPr eaLnBrk="1" hangingPunct="1">
              <a:buFontTx/>
              <a:buNone/>
            </a:pPr>
            <a:r>
              <a:rPr lang="tr-TR" altLang="tr-TR" smtClean="0"/>
              <a:t>	Kapsüller açılışlarına göre </a:t>
            </a:r>
            <a:r>
              <a:rPr lang="en-US" altLang="tr-TR" smtClean="0"/>
              <a:t>fark</a:t>
            </a:r>
            <a:r>
              <a:rPr lang="tr-TR" altLang="tr-TR" smtClean="0"/>
              <a:t>lı</a:t>
            </a:r>
            <a:r>
              <a:rPr lang="en-US" altLang="tr-TR" smtClean="0"/>
              <a:t> adlar a</a:t>
            </a:r>
            <a:r>
              <a:rPr lang="tr-TR" altLang="tr-TR" smtClean="0"/>
              <a:t>lı</a:t>
            </a:r>
            <a:r>
              <a:rPr lang="en-US" altLang="tr-TR" smtClean="0"/>
              <a:t>r.</a:t>
            </a:r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64622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58D79B7-AE8B-405C-A1E2-615A2CDF712D}" type="slidenum">
              <a:rPr lang="tr-TR" altLang="tr-TR"/>
              <a:pPr eaLnBrk="1" hangingPunct="1"/>
              <a:t>25</a:t>
            </a:fld>
            <a:endParaRPr lang="tr-TR" altLang="tr-TR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rgbClr val="FF00FF"/>
                </a:solidFill>
              </a:rPr>
              <a:t>Açılan Kuru Meyvalar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39752" y="1600200"/>
            <a:ext cx="6347048" cy="45259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dirty="0" err="1" smtClean="0"/>
              <a:t>a.Septisid</a:t>
            </a:r>
            <a:r>
              <a:rPr lang="tr-TR" altLang="tr-TR" dirty="0" smtClean="0"/>
              <a:t> </a:t>
            </a:r>
            <a:r>
              <a:rPr lang="tr-TR" altLang="tr-TR" dirty="0" smtClean="0"/>
              <a:t>kapsül</a:t>
            </a:r>
            <a:endParaRPr lang="tr-TR" altLang="tr-TR" dirty="0" smtClean="0"/>
          </a:p>
          <a:p>
            <a:pPr algn="just"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dirty="0" err="1" smtClean="0"/>
              <a:t>b.Lokulusid</a:t>
            </a:r>
            <a:r>
              <a:rPr lang="tr-TR" altLang="tr-TR" dirty="0" smtClean="0"/>
              <a:t> </a:t>
            </a:r>
            <a:r>
              <a:rPr lang="tr-TR" altLang="tr-TR" dirty="0" smtClean="0"/>
              <a:t>kapsül</a:t>
            </a:r>
            <a:endParaRPr lang="tr-TR" altLang="tr-TR" dirty="0" smtClean="0"/>
          </a:p>
          <a:p>
            <a:pPr algn="just"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dirty="0" err="1" smtClean="0"/>
              <a:t>c.Dendisit</a:t>
            </a:r>
            <a:r>
              <a:rPr lang="tr-TR" altLang="tr-TR" dirty="0" smtClean="0"/>
              <a:t> </a:t>
            </a:r>
            <a:r>
              <a:rPr lang="tr-TR" altLang="tr-TR" dirty="0" smtClean="0"/>
              <a:t>kapsül</a:t>
            </a:r>
            <a:endParaRPr lang="tr-TR" altLang="tr-TR" dirty="0" smtClean="0"/>
          </a:p>
          <a:p>
            <a:pPr algn="just"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dirty="0" err="1" smtClean="0"/>
              <a:t>d.Porisid</a:t>
            </a:r>
            <a:r>
              <a:rPr lang="tr-TR" altLang="tr-TR" dirty="0" smtClean="0"/>
              <a:t> </a:t>
            </a:r>
            <a:r>
              <a:rPr lang="tr-TR" altLang="tr-TR" dirty="0" smtClean="0"/>
              <a:t>kapsül</a:t>
            </a:r>
            <a:endParaRPr lang="tr-TR" altLang="tr-TR" dirty="0" smtClean="0"/>
          </a:p>
          <a:p>
            <a:pPr algn="just"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dirty="0" err="1" smtClean="0"/>
              <a:t>e.Piksid</a:t>
            </a:r>
            <a:r>
              <a:rPr lang="tr-TR" altLang="tr-TR" dirty="0" smtClean="0"/>
              <a:t> </a:t>
            </a:r>
            <a:r>
              <a:rPr lang="tr-TR" altLang="tr-TR" dirty="0" smtClean="0"/>
              <a:t>kapsül </a:t>
            </a:r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4244792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indent="-342900" algn="just">
              <a:spcBef>
                <a:spcPct val="20000"/>
              </a:spcBef>
            </a:pPr>
            <a:r>
              <a:rPr lang="tr-TR" altLang="tr-TR" sz="2800" dirty="0" err="1">
                <a:solidFill>
                  <a:srgbClr val="FF00FF"/>
                </a:solidFill>
                <a:ea typeface="+mn-ea"/>
                <a:cs typeface="+mn-cs"/>
              </a:rPr>
              <a:t>Septisid</a:t>
            </a:r>
            <a:r>
              <a:rPr lang="tr-TR" altLang="tr-TR" sz="2800" dirty="0">
                <a:solidFill>
                  <a:srgbClr val="FF00FF"/>
                </a:solidFill>
                <a:ea typeface="+mn-ea"/>
                <a:cs typeface="+mn-cs"/>
              </a:rPr>
              <a:t> kapsül:</a:t>
            </a:r>
            <a:r>
              <a:rPr lang="tr-TR" altLang="tr-TR" sz="2800" dirty="0">
                <a:solidFill>
                  <a:prstClr val="black"/>
                </a:solidFill>
                <a:ea typeface="+mn-ea"/>
                <a:cs typeface="+mn-cs"/>
              </a:rPr>
              <a:t> Açılma </a:t>
            </a:r>
            <a:r>
              <a:rPr lang="tr-TR" altLang="tr-TR" sz="2800" dirty="0" err="1">
                <a:solidFill>
                  <a:prstClr val="black"/>
                </a:solidFill>
                <a:ea typeface="+mn-ea"/>
                <a:cs typeface="+mn-cs"/>
              </a:rPr>
              <a:t>karpellerin</a:t>
            </a:r>
            <a:r>
              <a:rPr lang="tr-TR" altLang="tr-TR" sz="2800" dirty="0">
                <a:solidFill>
                  <a:prstClr val="black"/>
                </a:solidFill>
                <a:ea typeface="+mn-ea"/>
                <a:cs typeface="+mn-cs"/>
              </a:rPr>
              <a:t> birleştikleri yerde olur</a:t>
            </a:r>
            <a:r>
              <a:rPr lang="tr-TR" altLang="tr-TR" sz="2800" dirty="0" smtClean="0">
                <a:solidFill>
                  <a:prstClr val="black"/>
                </a:solidFill>
                <a:ea typeface="+mn-ea"/>
                <a:cs typeface="+mn-cs"/>
              </a:rPr>
              <a:t>.</a:t>
            </a:r>
            <a:endParaRPr lang="tr-TR" sz="2800" dirty="0"/>
          </a:p>
        </p:txBody>
      </p:sp>
      <p:pic>
        <p:nvPicPr>
          <p:cNvPr id="4098" name="Picture 2" descr="Glossary Details - The William &amp; Lynda Steere Herba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844824"/>
            <a:ext cx="416538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lossary Details – French Guianan E-Flora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391477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85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tr-TR" altLang="tr-TR" sz="2800" dirty="0" err="1">
                <a:solidFill>
                  <a:srgbClr val="FF00FF"/>
                </a:solidFill>
                <a:ea typeface="+mn-ea"/>
                <a:cs typeface="+mn-cs"/>
              </a:rPr>
              <a:t>Lokulusid</a:t>
            </a:r>
            <a:r>
              <a:rPr lang="tr-TR" altLang="tr-TR" sz="2800" dirty="0">
                <a:solidFill>
                  <a:srgbClr val="FF00FF"/>
                </a:solidFill>
                <a:ea typeface="+mn-ea"/>
                <a:cs typeface="+mn-cs"/>
              </a:rPr>
              <a:t> kapsül:</a:t>
            </a:r>
            <a:r>
              <a:rPr lang="tr-TR" altLang="tr-TR" sz="2800" dirty="0">
                <a:solidFill>
                  <a:prstClr val="black"/>
                </a:solidFill>
                <a:ea typeface="+mn-ea"/>
                <a:cs typeface="+mn-cs"/>
              </a:rPr>
              <a:t> </a:t>
            </a:r>
            <a:r>
              <a:rPr lang="tr-TR" altLang="tr-TR" sz="2800" dirty="0" err="1">
                <a:solidFill>
                  <a:prstClr val="black"/>
                </a:solidFill>
                <a:ea typeface="+mn-ea"/>
                <a:cs typeface="+mn-cs"/>
              </a:rPr>
              <a:t>Karpellerin</a:t>
            </a:r>
            <a:r>
              <a:rPr lang="tr-TR" altLang="tr-TR" sz="2800" dirty="0">
                <a:solidFill>
                  <a:prstClr val="black"/>
                </a:solidFill>
                <a:ea typeface="+mn-ea"/>
                <a:cs typeface="+mn-cs"/>
              </a:rPr>
              <a:t> sırt tarafından yarılarak açılırlar.</a:t>
            </a:r>
            <a:endParaRPr lang="tr-TR" sz="2800" dirty="0"/>
          </a:p>
        </p:txBody>
      </p:sp>
      <p:pic>
        <p:nvPicPr>
          <p:cNvPr id="1026" name="Picture 2" descr="Şifalı Bitkiler Ansiklopedisi Lokman Hekim : Pamuk Ve Pamuğu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439" y="2102002"/>
            <a:ext cx="3688813" cy="32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mukta bu iki uygulama verimi arttırıyor | tarlaser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4" t="6600" r="15043" b="13143"/>
          <a:stretch/>
        </p:blipFill>
        <p:spPr bwMode="auto">
          <a:xfrm>
            <a:off x="179512" y="2120002"/>
            <a:ext cx="4996236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315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tr-TR" altLang="tr-TR" sz="2800" dirty="0" err="1">
                <a:solidFill>
                  <a:srgbClr val="FF00FF"/>
                </a:solidFill>
              </a:rPr>
              <a:t>Dendisit</a:t>
            </a:r>
            <a:r>
              <a:rPr lang="tr-TR" altLang="tr-TR" sz="2800" dirty="0">
                <a:solidFill>
                  <a:srgbClr val="FF00FF"/>
                </a:solidFill>
              </a:rPr>
              <a:t> kapsül:</a:t>
            </a:r>
            <a:r>
              <a:rPr lang="tr-TR" altLang="tr-TR" sz="2800" dirty="0"/>
              <a:t> Kapsül tepe kısmında bulunan kısa diş halindeki yarıklarla açılır</a:t>
            </a:r>
            <a:r>
              <a:rPr lang="tr-TR" altLang="tr-TR" sz="2800" dirty="0" smtClean="0"/>
              <a:t>.</a:t>
            </a:r>
            <a:endParaRPr lang="tr-TR" sz="2800" dirty="0"/>
          </a:p>
        </p:txBody>
      </p:sp>
      <p:pic>
        <p:nvPicPr>
          <p:cNvPr id="6146" name="Picture 2" descr="Silene latifolia (white campion): Go Botan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4" t="15388" b="14845"/>
          <a:stretch/>
        </p:blipFill>
        <p:spPr bwMode="auto">
          <a:xfrm>
            <a:off x="858253" y="1844824"/>
            <a:ext cx="3493387" cy="368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ilene latifolia (White Campion): Minnesota Wildflowe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3" b="5432"/>
          <a:stretch/>
        </p:blipFill>
        <p:spPr bwMode="auto">
          <a:xfrm>
            <a:off x="4499992" y="1412776"/>
            <a:ext cx="4286250" cy="479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103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3200" dirty="0" err="1">
                <a:solidFill>
                  <a:srgbClr val="FF00FF"/>
                </a:solidFill>
              </a:rPr>
              <a:t>Porisid</a:t>
            </a:r>
            <a:r>
              <a:rPr lang="tr-TR" altLang="tr-TR" sz="3200" dirty="0">
                <a:solidFill>
                  <a:srgbClr val="FF00FF"/>
                </a:solidFill>
              </a:rPr>
              <a:t> kapsül:</a:t>
            </a:r>
            <a:r>
              <a:rPr lang="tr-TR" altLang="tr-TR" sz="3200" dirty="0"/>
              <a:t> Kapsül delikler ile açılır.</a:t>
            </a:r>
            <a:endParaRPr lang="tr-TR" sz="3200" dirty="0"/>
          </a:p>
        </p:txBody>
      </p:sp>
      <p:pic>
        <p:nvPicPr>
          <p:cNvPr id="7170" name="Picture 2" descr="Opium Poppies And how to make op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0"/>
          <a:stretch/>
        </p:blipFill>
        <p:spPr bwMode="auto">
          <a:xfrm>
            <a:off x="5508104" y="1574113"/>
            <a:ext cx="3000375" cy="383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ruit Capsule free images. 57+ CC0 license pictures on Mav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5" r="9593"/>
          <a:stretch/>
        </p:blipFill>
        <p:spPr bwMode="auto">
          <a:xfrm>
            <a:off x="849083" y="1556791"/>
            <a:ext cx="4222752" cy="38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926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altLang="tr-TR" sz="3200" dirty="0" err="1">
                <a:solidFill>
                  <a:srgbClr val="FF00FF"/>
                </a:solidFill>
              </a:rPr>
              <a:t>Piksid</a:t>
            </a:r>
            <a:r>
              <a:rPr lang="tr-TR" altLang="tr-TR" sz="3200" dirty="0">
                <a:solidFill>
                  <a:srgbClr val="FF00FF"/>
                </a:solidFill>
              </a:rPr>
              <a:t> kapsül:</a:t>
            </a:r>
            <a:r>
              <a:rPr lang="tr-TR" altLang="tr-TR" sz="3200" dirty="0"/>
              <a:t> Kapsül bir kapakla açılır. </a:t>
            </a:r>
            <a:endParaRPr lang="tr-TR" sz="3200" dirty="0"/>
          </a:p>
        </p:txBody>
      </p:sp>
      <p:pic>
        <p:nvPicPr>
          <p:cNvPr id="8194" name="Picture 2" descr="Hyoscyamus niger - fruit | Black Henbane - Pyxidium an urn-s… | Flick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4294800" cy="322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408" y="1268760"/>
            <a:ext cx="3597275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970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9C83F26-3FAD-45D0-93A9-38DC8C6E56E5}" type="slidenum">
              <a:rPr lang="tr-TR" altLang="tr-TR"/>
              <a:pPr eaLnBrk="1" hangingPunct="1"/>
              <a:t>31</a:t>
            </a:fld>
            <a:endParaRPr lang="tr-TR" altLang="tr-TR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rgbClr val="FF00FF"/>
                </a:solidFill>
              </a:rPr>
              <a:t>Açılan Kuru Meyvalar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00200"/>
            <a:ext cx="8064896" cy="4525963"/>
          </a:xfrm>
        </p:spPr>
        <p:txBody>
          <a:bodyPr>
            <a:noAutofit/>
          </a:bodyPr>
          <a:lstStyle/>
          <a:p>
            <a:pPr marL="0" indent="-360000" algn="just" eaLnBrk="1" hangingPunct="1">
              <a:spcBef>
                <a:spcPts val="0"/>
              </a:spcBef>
              <a:buFontTx/>
              <a:buNone/>
            </a:pPr>
            <a:r>
              <a:rPr lang="tr-TR" altLang="tr-TR" sz="2800" b="1" dirty="0" smtClean="0">
                <a:solidFill>
                  <a:srgbClr val="FF00FF"/>
                </a:solidFill>
              </a:rPr>
              <a:t>f. </a:t>
            </a:r>
            <a:r>
              <a:rPr lang="tr-TR" altLang="tr-TR" sz="2800" b="1" dirty="0" err="1" smtClean="0">
                <a:solidFill>
                  <a:srgbClr val="FF00FF"/>
                </a:solidFill>
              </a:rPr>
              <a:t>Septifragal</a:t>
            </a:r>
            <a:r>
              <a:rPr lang="tr-TR" altLang="tr-TR" sz="2800" b="1" dirty="0" smtClean="0">
                <a:solidFill>
                  <a:srgbClr val="FF00FF"/>
                </a:solidFill>
              </a:rPr>
              <a:t> kapsül: </a:t>
            </a:r>
            <a:r>
              <a:rPr lang="tr-TR" altLang="tr-TR" sz="2800" dirty="0" err="1" smtClean="0"/>
              <a:t>Lokulusid</a:t>
            </a:r>
            <a:r>
              <a:rPr lang="tr-TR" altLang="tr-TR" sz="2800" dirty="0" smtClean="0"/>
              <a:t> </a:t>
            </a:r>
            <a:r>
              <a:rPr lang="tr-TR" altLang="tr-TR" sz="2800" dirty="0" smtClean="0"/>
              <a:t>olan </a:t>
            </a:r>
            <a:r>
              <a:rPr lang="tr-TR" altLang="tr-TR" sz="2800" dirty="0" err="1" smtClean="0"/>
              <a:t>meyvada</a:t>
            </a:r>
            <a:r>
              <a:rPr lang="tr-TR" altLang="tr-TR" sz="2800" dirty="0" smtClean="0"/>
              <a:t> birleşmiş </a:t>
            </a:r>
            <a:r>
              <a:rPr lang="tr-TR" altLang="tr-TR" sz="2800" dirty="0" smtClean="0"/>
              <a:t>olan </a:t>
            </a:r>
            <a:r>
              <a:rPr lang="tr-TR" altLang="tr-TR" sz="2800" dirty="0" err="1" smtClean="0"/>
              <a:t>karpellerin</a:t>
            </a:r>
            <a:r>
              <a:rPr lang="tr-TR" altLang="tr-TR" sz="2800" dirty="0" smtClean="0"/>
              <a:t> iç </a:t>
            </a:r>
            <a:r>
              <a:rPr lang="tr-TR" altLang="tr-TR" sz="2800" dirty="0" smtClean="0"/>
              <a:t>kısmı bir sütun halinde kalırken </a:t>
            </a:r>
            <a:r>
              <a:rPr lang="tr-TR" altLang="tr-TR" sz="2800" dirty="0" err="1" smtClean="0"/>
              <a:t>karpellerin</a:t>
            </a:r>
            <a:r>
              <a:rPr lang="tr-TR" altLang="tr-TR" sz="2800" dirty="0" smtClean="0"/>
              <a:t> tabanında tohum taşıyan dış kısımları birbirinden ayrılarak yukarı kalkar ve böylece </a:t>
            </a:r>
            <a:r>
              <a:rPr lang="tr-TR" altLang="tr-TR" sz="2800" dirty="0" smtClean="0"/>
              <a:t>tohum dışarı atılmış olur. </a:t>
            </a:r>
          </a:p>
          <a:p>
            <a:pPr marL="0" indent="-360000" algn="just" eaLnBrk="1" hangingPunct="1">
              <a:spcBef>
                <a:spcPts val="0"/>
              </a:spcBef>
              <a:buFontTx/>
              <a:buNone/>
            </a:pPr>
            <a:endParaRPr lang="tr-TR" altLang="tr-TR" sz="2800" dirty="0" smtClean="0"/>
          </a:p>
          <a:p>
            <a:pPr marL="0" eaLnBrk="1" hangingPunct="1">
              <a:lnSpc>
                <a:spcPct val="90000"/>
              </a:lnSpc>
              <a:buFontTx/>
              <a:buNone/>
            </a:pPr>
            <a:r>
              <a:rPr lang="tr-TR" altLang="tr-TR" sz="2800" dirty="0" err="1" smtClean="0"/>
              <a:t>Meyva</a:t>
            </a:r>
            <a:r>
              <a:rPr lang="tr-TR" altLang="tr-TR" sz="2800" dirty="0" smtClean="0"/>
              <a:t> </a:t>
            </a:r>
            <a:r>
              <a:rPr lang="tr-TR" altLang="tr-TR" sz="2800" dirty="0" smtClean="0"/>
              <a:t>açıldıktan sonra </a:t>
            </a:r>
            <a:r>
              <a:rPr lang="tr-TR" altLang="tr-TR" sz="2800" dirty="0" err="1" smtClean="0"/>
              <a:t>karpeller</a:t>
            </a:r>
            <a:r>
              <a:rPr lang="tr-TR" altLang="tr-TR" sz="2800" dirty="0" smtClean="0"/>
              <a:t> üst kısımda ortadaki sütuna bağlı kalır. (</a:t>
            </a:r>
            <a:r>
              <a:rPr lang="tr-TR" altLang="tr-TR" sz="2800" dirty="0" err="1" smtClean="0"/>
              <a:t>Geranium</a:t>
            </a:r>
            <a:r>
              <a:rPr lang="tr-TR" altLang="tr-TR" sz="2800" dirty="0" smtClean="0"/>
              <a:t>-Turnagagası). </a:t>
            </a:r>
          </a:p>
        </p:txBody>
      </p:sp>
    </p:spTree>
    <p:extLst>
      <p:ext uri="{BB962C8B-B14F-4D97-AF65-F5344CB8AC3E}">
        <p14:creationId xmlns:p14="http://schemas.microsoft.com/office/powerpoint/2010/main" val="1338144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CBDBA5C-0BAC-41AA-A267-9ADD3DEBCCA6}" type="slidenum">
              <a:rPr lang="tr-TR" altLang="tr-TR"/>
              <a:pPr eaLnBrk="1" hangingPunct="1"/>
              <a:t>32</a:t>
            </a:fld>
            <a:endParaRPr lang="tr-TR" altLang="tr-TR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47050" cy="3460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4000" smtClean="0">
                <a:solidFill>
                  <a:schemeClr val="tx1"/>
                </a:solidFill>
              </a:rPr>
              <a:t>Septifragal kapsül</a:t>
            </a:r>
          </a:p>
        </p:txBody>
      </p:sp>
      <p:pic>
        <p:nvPicPr>
          <p:cNvPr id="87044" name="Picture 5" descr="477Geranium-bicknelli-sch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65175"/>
            <a:ext cx="8388350" cy="588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216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F0E7700-D00B-4362-8F98-E4F309D4D638}" type="slidenum">
              <a:rPr lang="tr-TR" altLang="tr-TR"/>
              <a:pPr eaLnBrk="1" hangingPunct="1"/>
              <a:t>33</a:t>
            </a:fld>
            <a:endParaRPr lang="tr-TR" altLang="tr-TR"/>
          </a:p>
        </p:txBody>
      </p:sp>
      <p:sp>
        <p:nvSpPr>
          <p:cNvPr id="8909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Açılan Kuru Meyvalar</a:t>
            </a:r>
          </a:p>
        </p:txBody>
      </p:sp>
      <p:sp>
        <p:nvSpPr>
          <p:cNvPr id="8909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algn="just" eaLnBrk="1" hangingPunct="1">
              <a:spcBef>
                <a:spcPts val="0"/>
              </a:spcBef>
              <a:buFontTx/>
              <a:buNone/>
            </a:pPr>
            <a:r>
              <a:rPr lang="tr-TR" altLang="tr-TR" sz="3600" b="1" dirty="0" smtClean="0">
                <a:solidFill>
                  <a:srgbClr val="FF00FF"/>
                </a:solidFill>
              </a:rPr>
              <a:t>g. </a:t>
            </a:r>
            <a:r>
              <a:rPr lang="tr-TR" altLang="tr-TR" sz="3600" b="1" dirty="0" err="1" smtClean="0">
                <a:solidFill>
                  <a:srgbClr val="FF00FF"/>
                </a:solidFill>
              </a:rPr>
              <a:t>Silikva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 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ve </a:t>
            </a:r>
            <a:r>
              <a:rPr lang="tr-TR" altLang="tr-TR" sz="3600" b="1" dirty="0" err="1" smtClean="0">
                <a:solidFill>
                  <a:srgbClr val="FF00FF"/>
                </a:solidFill>
              </a:rPr>
              <a:t>silikula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:</a:t>
            </a:r>
            <a:r>
              <a:rPr lang="tr-TR" altLang="tr-TR" sz="3600" dirty="0" smtClean="0"/>
              <a:t> </a:t>
            </a:r>
            <a:r>
              <a:rPr lang="tr-TR" altLang="tr-TR" dirty="0" smtClean="0"/>
              <a:t>İki </a:t>
            </a:r>
            <a:r>
              <a:rPr lang="tr-TR" altLang="tr-TR" dirty="0" err="1" smtClean="0"/>
              <a:t>karpelden</a:t>
            </a:r>
            <a:r>
              <a:rPr lang="tr-TR" altLang="tr-TR" dirty="0" smtClean="0"/>
              <a:t> yapılmış </a:t>
            </a:r>
            <a:r>
              <a:rPr lang="tr-TR" altLang="tr-TR" dirty="0" err="1" smtClean="0"/>
              <a:t>parakarp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ovaryum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sekonder</a:t>
            </a:r>
            <a:r>
              <a:rPr lang="tr-TR" altLang="tr-TR" dirty="0" smtClean="0"/>
              <a:t> bir bölme ile iki odaya ayrılmıştır. </a:t>
            </a:r>
          </a:p>
          <a:p>
            <a:pPr marL="0" eaLnBrk="1" hangingPunct="1">
              <a:spcBef>
                <a:spcPts val="0"/>
              </a:spcBef>
              <a:buFontTx/>
              <a:buNone/>
            </a:pPr>
            <a:endParaRPr lang="tr-TR" altLang="tr-TR" dirty="0" smtClean="0"/>
          </a:p>
          <a:p>
            <a:pPr marL="0" algn="just" eaLnBrk="1" hangingPunct="1">
              <a:spcBef>
                <a:spcPts val="0"/>
              </a:spcBef>
              <a:buFontTx/>
              <a:buNone/>
            </a:pPr>
            <a:r>
              <a:rPr lang="tr-TR" altLang="tr-TR" dirty="0" smtClean="0"/>
              <a:t>Olgunlaştığı </a:t>
            </a:r>
            <a:r>
              <a:rPr lang="tr-TR" altLang="tr-TR" dirty="0" smtClean="0"/>
              <a:t>zaman iki </a:t>
            </a:r>
            <a:r>
              <a:rPr lang="tr-TR" altLang="tr-TR" dirty="0" err="1" smtClean="0"/>
              <a:t>karpel</a:t>
            </a:r>
            <a:r>
              <a:rPr lang="tr-TR" altLang="tr-TR" dirty="0" smtClean="0"/>
              <a:t> kapak halinde yarılarak tohumları taşıyan </a:t>
            </a:r>
            <a:r>
              <a:rPr lang="tr-TR" altLang="tr-TR" dirty="0" err="1" smtClean="0"/>
              <a:t>sekonder</a:t>
            </a:r>
            <a:r>
              <a:rPr lang="tr-TR" altLang="tr-TR" dirty="0" smtClean="0"/>
              <a:t> bölmeden ayrılır. </a:t>
            </a:r>
          </a:p>
          <a:p>
            <a:pPr marL="0" eaLnBrk="1" hangingPunct="1">
              <a:spcBef>
                <a:spcPts val="0"/>
              </a:spcBef>
              <a:buFontTx/>
              <a:buNone/>
            </a:pPr>
            <a:r>
              <a:rPr lang="tr-TR" altLang="tr-TR" i="1" dirty="0" smtClean="0"/>
              <a:t>	</a:t>
            </a:r>
            <a:endParaRPr lang="tr-TR" altLang="tr-TR" sz="3600" dirty="0" smtClean="0"/>
          </a:p>
        </p:txBody>
      </p:sp>
    </p:spTree>
    <p:extLst>
      <p:ext uri="{BB962C8B-B14F-4D97-AF65-F5344CB8AC3E}">
        <p14:creationId xmlns:p14="http://schemas.microsoft.com/office/powerpoint/2010/main" val="2974561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C644898-C2F3-4C2C-A5E4-F180764AE9D2}" type="slidenum">
              <a:rPr lang="tr-TR" altLang="tr-TR"/>
              <a:pPr eaLnBrk="1" hangingPunct="1"/>
              <a:t>34</a:t>
            </a:fld>
            <a:endParaRPr lang="tr-TR" altLang="tr-TR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eaLnBrk="1" hangingPunct="1"/>
            <a:r>
              <a:rPr lang="tr-TR" altLang="tr-TR" sz="3600" b="1" dirty="0" err="1" smtClean="0">
                <a:solidFill>
                  <a:srgbClr val="FF00FF"/>
                </a:solidFill>
              </a:rPr>
              <a:t>Silikva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 ve </a:t>
            </a:r>
            <a:r>
              <a:rPr lang="tr-TR" altLang="tr-TR" sz="3600" b="1" dirty="0" err="1" smtClean="0">
                <a:solidFill>
                  <a:srgbClr val="FF00FF"/>
                </a:solidFill>
              </a:rPr>
              <a:t>silikula</a:t>
            </a:r>
            <a:endParaRPr lang="tr-TR" altLang="tr-TR" sz="3600" b="1" dirty="0" smtClean="0">
              <a:solidFill>
                <a:srgbClr val="FF00FF"/>
              </a:solidFill>
            </a:endParaRPr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12776"/>
            <a:ext cx="8568952" cy="1612776"/>
          </a:xfrm>
        </p:spPr>
        <p:txBody>
          <a:bodyPr>
            <a:normAutofit lnSpcReduction="10000"/>
          </a:bodyPr>
          <a:lstStyle/>
          <a:p>
            <a:pPr marL="0" indent="0" algn="just" eaLnBrk="1" hangingPunct="1">
              <a:buNone/>
            </a:pPr>
            <a:r>
              <a:rPr lang="tr-TR" altLang="tr-TR" i="1" dirty="0" err="1" smtClean="0"/>
              <a:t>Cruciferae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</a:t>
            </a:r>
            <a:r>
              <a:rPr lang="tr-TR" altLang="tr-TR" dirty="0" err="1" smtClean="0"/>
              <a:t>Turpgiller</a:t>
            </a:r>
            <a:r>
              <a:rPr lang="tr-TR" altLang="tr-TR" dirty="0" smtClean="0"/>
              <a:t>) için </a:t>
            </a:r>
            <a:r>
              <a:rPr lang="tr-TR" altLang="tr-TR" dirty="0" smtClean="0"/>
              <a:t>karakteristik olan bu tip </a:t>
            </a:r>
            <a:r>
              <a:rPr lang="tr-TR" altLang="tr-TR" dirty="0" err="1" smtClean="0"/>
              <a:t>meyvada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meyvanın</a:t>
            </a:r>
            <a:r>
              <a:rPr lang="tr-TR" altLang="tr-TR" dirty="0" smtClean="0"/>
              <a:t> boyu eninin üç katından fazla ise   </a:t>
            </a:r>
            <a:r>
              <a:rPr lang="tr-TR" altLang="tr-TR" b="1" dirty="0" err="1" smtClean="0">
                <a:solidFill>
                  <a:srgbClr val="FF00FF"/>
                </a:solidFill>
                <a:latin typeface="Comic Sans MS" pitchFamily="66" charset="0"/>
              </a:rPr>
              <a:t>silikva</a:t>
            </a:r>
            <a:r>
              <a:rPr lang="tr-TR" altLang="tr-TR" dirty="0" smtClean="0"/>
              <a:t>,   değilse   </a:t>
            </a:r>
            <a:r>
              <a:rPr lang="tr-TR" altLang="tr-TR" b="1" dirty="0" err="1" smtClean="0">
                <a:solidFill>
                  <a:srgbClr val="FF00FF"/>
                </a:solidFill>
                <a:latin typeface="Comic Sans MS" pitchFamily="66" charset="0"/>
              </a:rPr>
              <a:t>silikula</a:t>
            </a:r>
            <a:r>
              <a:rPr lang="tr-TR" altLang="tr-TR" dirty="0" smtClean="0"/>
              <a:t>   ismini alır.</a:t>
            </a:r>
            <a:r>
              <a:rPr lang="tr-TR" altLang="tr-TR" sz="3600" dirty="0" smtClean="0"/>
              <a:t>	</a:t>
            </a:r>
          </a:p>
        </p:txBody>
      </p:sp>
      <p:sp>
        <p:nvSpPr>
          <p:cNvPr id="2" name="AutoShape 2" descr="Fru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Fruc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80" y="3068960"/>
            <a:ext cx="4215545" cy="28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Brassicaceae o Cruciferae. Crucíferas - De herbas e meig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68960"/>
            <a:ext cx="432360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3812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1136D24-F6E1-456B-8293-0C3F6C829BDE}" type="slidenum">
              <a:rPr lang="tr-TR" altLang="tr-TR"/>
              <a:pPr eaLnBrk="1" hangingPunct="1"/>
              <a:t>35</a:t>
            </a:fld>
            <a:endParaRPr lang="tr-TR" altLang="tr-TR"/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Açılmayan Kuru Meyvalar</a:t>
            </a:r>
            <a:r>
              <a:rPr lang="tr-TR" altLang="tr-TR" smtClean="0"/>
              <a:t> </a:t>
            </a:r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600200"/>
            <a:ext cx="6192713" cy="4525963"/>
          </a:xfrm>
        </p:spPr>
        <p:txBody>
          <a:bodyPr>
            <a:normAutofit/>
          </a:bodyPr>
          <a:lstStyle/>
          <a:p>
            <a:pPr marL="0" indent="-609600" algn="just" eaLnBrk="1" hangingPunct="1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tr-TR" altLang="tr-TR" dirty="0" smtClean="0"/>
              <a:t>Açılmayan </a:t>
            </a:r>
            <a:r>
              <a:rPr lang="tr-TR" altLang="tr-TR" dirty="0" smtClean="0"/>
              <a:t>kuru </a:t>
            </a:r>
            <a:r>
              <a:rPr lang="tr-TR" altLang="tr-TR" dirty="0" err="1" smtClean="0"/>
              <a:t>meyvalarda</a:t>
            </a:r>
            <a:r>
              <a:rPr lang="tr-TR" altLang="tr-TR" dirty="0" smtClean="0"/>
              <a:t> </a:t>
            </a:r>
            <a:r>
              <a:rPr lang="tr-TR" altLang="tr-TR" dirty="0" smtClean="0"/>
              <a:t>tohum </a:t>
            </a:r>
            <a:r>
              <a:rPr lang="tr-TR" altLang="tr-TR" dirty="0" err="1" smtClean="0"/>
              <a:t>perikarp</a:t>
            </a:r>
            <a:r>
              <a:rPr lang="tr-TR" altLang="tr-TR" dirty="0" smtClean="0"/>
              <a:t> </a:t>
            </a:r>
            <a:r>
              <a:rPr lang="tr-TR" altLang="tr-TR" dirty="0" smtClean="0"/>
              <a:t>içinde kalır</a:t>
            </a:r>
            <a:r>
              <a:rPr lang="tr-TR" altLang="tr-TR" dirty="0" smtClean="0"/>
              <a:t>.</a:t>
            </a:r>
          </a:p>
          <a:p>
            <a:pPr marL="72000" indent="-609600" algn="just" eaLnBrk="1" hangingPunct="1"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tr-TR" altLang="tr-TR" dirty="0" smtClean="0"/>
          </a:p>
          <a:p>
            <a:pPr marL="36000" indent="-609600" eaLnBrk="1" hangingPunct="1"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1- N u k s (</a:t>
            </a:r>
            <a:r>
              <a:rPr lang="tr-TR" altLang="tr-TR" b="1" dirty="0" err="1" smtClean="0">
                <a:solidFill>
                  <a:srgbClr val="FF00FF"/>
                </a:solidFill>
                <a:latin typeface="Comic Sans MS" pitchFamily="66" charset="0"/>
              </a:rPr>
              <a:t>Fındıksı</a:t>
            </a: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 </a:t>
            </a:r>
            <a:r>
              <a:rPr lang="tr-TR" altLang="tr-TR" b="1" dirty="0" err="1" smtClean="0">
                <a:solidFill>
                  <a:srgbClr val="FF00FF"/>
                </a:solidFill>
                <a:latin typeface="Comic Sans MS" pitchFamily="66" charset="0"/>
              </a:rPr>
              <a:t>meyva</a:t>
            </a: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):</a:t>
            </a:r>
            <a:r>
              <a:rPr lang="tr-TR" altLang="tr-TR" dirty="0" smtClean="0"/>
              <a:t> Kaide olarak tek tohum taşıyıp açılmayan </a:t>
            </a:r>
            <a:r>
              <a:rPr lang="tr-TR" altLang="tr-TR" dirty="0" err="1" smtClean="0"/>
              <a:t>meyvalara</a:t>
            </a:r>
            <a:r>
              <a:rPr lang="tr-TR" altLang="tr-TR" dirty="0" smtClean="0"/>
              <a:t>   </a:t>
            </a: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n u k s</a:t>
            </a:r>
            <a:r>
              <a:rPr lang="tr-TR" altLang="tr-TR" dirty="0" smtClean="0"/>
              <a:t>   denir.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r-TR" altLang="tr-TR" dirty="0" smtClean="0"/>
              <a:t>	</a:t>
            </a:r>
          </a:p>
          <a:p>
            <a:pPr marL="0" indent="-609600" algn="just" eaLnBrk="1" hangingPunct="1">
              <a:lnSpc>
                <a:spcPct val="90000"/>
              </a:lnSpc>
              <a:buFontTx/>
              <a:buNone/>
            </a:pPr>
            <a:r>
              <a:rPr lang="en-US" altLang="tr-TR" dirty="0" err="1" smtClean="0"/>
              <a:t>Perikarpla</a:t>
            </a:r>
            <a:r>
              <a:rPr lang="tr-TR" altLang="tr-TR" dirty="0" err="1" smtClean="0"/>
              <a:t>rı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sert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ve</a:t>
            </a:r>
            <a:r>
              <a:rPr lang="tr-TR" altLang="tr-TR" dirty="0" smtClean="0"/>
              <a:t> odunlaşmıştır.</a:t>
            </a:r>
          </a:p>
        </p:txBody>
      </p:sp>
      <p:pic>
        <p:nvPicPr>
          <p:cNvPr id="3074" name="Picture 2" descr="Fındık fiyatları ne kadar? 2019 yılı güncel fındık fiyatları burada!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2" r="19648"/>
          <a:stretch/>
        </p:blipFill>
        <p:spPr bwMode="auto">
          <a:xfrm>
            <a:off x="6180946" y="2132856"/>
            <a:ext cx="2890749" cy="38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7927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827800B-8480-4202-93C2-C65CA89FAF34}" type="slidenum">
              <a:rPr lang="tr-TR" altLang="tr-TR"/>
              <a:pPr eaLnBrk="1" hangingPunct="1"/>
              <a:t>36</a:t>
            </a:fld>
            <a:endParaRPr lang="tr-TR" altLang="tr-TR"/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Açılmayan Kuru Meyvalar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84785"/>
            <a:ext cx="8208912" cy="2304256"/>
          </a:xfrm>
        </p:spPr>
        <p:txBody>
          <a:bodyPr/>
          <a:lstStyle/>
          <a:p>
            <a:pPr marL="0" indent="-609600" algn="just" eaLnBrk="1" hangingPunct="1">
              <a:buFontTx/>
              <a:buNone/>
            </a:pPr>
            <a:r>
              <a:rPr lang="tr-TR" altLang="tr-TR" sz="3600" b="1" dirty="0" smtClean="0">
                <a:solidFill>
                  <a:srgbClr val="FF00FF"/>
                </a:solidFill>
                <a:latin typeface="Comic Sans MS" pitchFamily="66" charset="0"/>
              </a:rPr>
              <a:t>2-A </a:t>
            </a:r>
            <a:r>
              <a:rPr lang="tr-TR" altLang="tr-TR" sz="3600" b="1" dirty="0" smtClean="0">
                <a:solidFill>
                  <a:srgbClr val="FF00FF"/>
                </a:solidFill>
                <a:latin typeface="Comic Sans MS" pitchFamily="66" charset="0"/>
              </a:rPr>
              <a:t>k e n (Kapçık </a:t>
            </a:r>
            <a:r>
              <a:rPr lang="tr-TR" altLang="tr-TR" sz="3600" b="1" dirty="0" err="1" smtClean="0">
                <a:solidFill>
                  <a:srgbClr val="FF00FF"/>
                </a:solidFill>
                <a:latin typeface="Comic Sans MS" pitchFamily="66" charset="0"/>
              </a:rPr>
              <a:t>meyva</a:t>
            </a:r>
            <a:r>
              <a:rPr lang="tr-TR" altLang="tr-TR" sz="3600" b="1" dirty="0" smtClean="0">
                <a:solidFill>
                  <a:srgbClr val="FF00FF"/>
                </a:solidFill>
                <a:latin typeface="Comic Sans MS" pitchFamily="66" charset="0"/>
              </a:rPr>
              <a:t>):</a:t>
            </a:r>
            <a:r>
              <a:rPr lang="tr-TR" altLang="tr-TR" dirty="0" smtClean="0"/>
              <a:t> Alt durumlu </a:t>
            </a:r>
            <a:r>
              <a:rPr lang="tr-TR" altLang="tr-TR" dirty="0" err="1" smtClean="0"/>
              <a:t>ovaryumdan</a:t>
            </a:r>
            <a:r>
              <a:rPr lang="tr-TR" altLang="tr-TR" dirty="0" smtClean="0"/>
              <a:t> meydana gelmiş olan tek tohumlu a k e n de </a:t>
            </a:r>
            <a:r>
              <a:rPr lang="tr-TR" altLang="tr-TR" dirty="0" err="1" smtClean="0"/>
              <a:t>perikarp</a:t>
            </a:r>
            <a:r>
              <a:rPr lang="tr-TR" altLang="tr-TR" dirty="0" smtClean="0"/>
              <a:t> sıkıca tohumu sarsa da </a:t>
            </a:r>
            <a:r>
              <a:rPr lang="tr-TR" altLang="tr-TR" dirty="0" err="1" smtClean="0"/>
              <a:t>perikarp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testadan</a:t>
            </a:r>
            <a:r>
              <a:rPr lang="tr-TR" altLang="tr-TR" dirty="0" smtClean="0"/>
              <a:t> ayrılabilir.</a:t>
            </a:r>
          </a:p>
        </p:txBody>
      </p:sp>
      <p:sp>
        <p:nvSpPr>
          <p:cNvPr id="2" name="AutoShape 2" descr="Dry Indehiscent Fru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100" name="Picture 4" descr="Dry Indehiscent Fru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29" y="3683469"/>
            <a:ext cx="2727999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ile:Dandelion Achene Fruit D32 12856.jpg - Wikimedia Common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0" t="11965" r="13039" b="25089"/>
          <a:stretch/>
        </p:blipFill>
        <p:spPr bwMode="auto">
          <a:xfrm>
            <a:off x="3131840" y="3605744"/>
            <a:ext cx="2486183" cy="30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Flowers and Fruits 6: one-seeded Dry Fruit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8" b="6548"/>
          <a:stretch/>
        </p:blipFill>
        <p:spPr bwMode="auto">
          <a:xfrm>
            <a:off x="5724128" y="3605744"/>
            <a:ext cx="329806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474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orphological structure of the sunflower seed (1-pericarp; 2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80"/>
            <a:ext cx="6211746" cy="59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671CB71-F91C-4CBD-B2E4-1267424C2B26}" type="slidenum">
              <a:rPr lang="tr-TR" altLang="tr-TR"/>
              <a:pPr eaLnBrk="1" hangingPunct="1"/>
              <a:t>37</a:t>
            </a:fld>
            <a:endParaRPr lang="tr-TR" altLang="tr-TR"/>
          </a:p>
        </p:txBody>
      </p:sp>
      <p:sp>
        <p:nvSpPr>
          <p:cNvPr id="94214" name="Rectangle 7"/>
          <p:cNvSpPr>
            <a:spLocks noChangeArrowheads="1"/>
          </p:cNvSpPr>
          <p:nvPr/>
        </p:nvSpPr>
        <p:spPr bwMode="auto">
          <a:xfrm>
            <a:off x="4139952" y="671341"/>
            <a:ext cx="41624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altLang="tr-TR" sz="2800" b="1" dirty="0">
                <a:solidFill>
                  <a:srgbClr val="FF00FF"/>
                </a:solidFill>
              </a:rPr>
              <a:t>A k e n (Kapçık </a:t>
            </a:r>
            <a:r>
              <a:rPr lang="tr-TR" altLang="tr-TR" sz="2800" b="1" dirty="0" err="1">
                <a:solidFill>
                  <a:srgbClr val="FF00FF"/>
                </a:solidFill>
              </a:rPr>
              <a:t>meyva</a:t>
            </a:r>
            <a:r>
              <a:rPr lang="tr-TR" altLang="tr-TR" sz="2800" b="1" dirty="0">
                <a:solidFill>
                  <a:srgbClr val="FF00FF"/>
                </a:solidFill>
              </a:rPr>
              <a:t>)</a:t>
            </a:r>
            <a:r>
              <a:rPr lang="tr-TR" altLang="tr-T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0937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78DDD0A-D025-4BE4-877B-972A506DC4F7}" type="slidenum">
              <a:rPr lang="tr-TR" altLang="tr-TR"/>
              <a:pPr eaLnBrk="1" hangingPunct="1"/>
              <a:t>38</a:t>
            </a:fld>
            <a:endParaRPr lang="tr-TR" altLang="tr-TR"/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Açılmayan Kuru Meyvalar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784"/>
            <a:ext cx="8352928" cy="4525963"/>
          </a:xfrm>
        </p:spPr>
        <p:txBody>
          <a:bodyPr/>
          <a:lstStyle/>
          <a:p>
            <a:pPr marL="0" indent="-609600" algn="just" eaLnBrk="1" hangingPunct="1">
              <a:buFontTx/>
              <a:buNone/>
            </a:pP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3-Karyopsis </a:t>
            </a: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(</a:t>
            </a:r>
            <a:r>
              <a:rPr lang="tr-TR" altLang="tr-TR" b="1" dirty="0" err="1" smtClean="0">
                <a:solidFill>
                  <a:srgbClr val="FF00FF"/>
                </a:solidFill>
                <a:latin typeface="Comic Sans MS" pitchFamily="66" charset="0"/>
              </a:rPr>
              <a:t>Buğdaysı</a:t>
            </a: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 </a:t>
            </a:r>
            <a:r>
              <a:rPr lang="tr-TR" altLang="tr-TR" b="1" dirty="0" err="1" smtClean="0">
                <a:solidFill>
                  <a:srgbClr val="FF00FF"/>
                </a:solidFill>
                <a:latin typeface="Comic Sans MS" pitchFamily="66" charset="0"/>
              </a:rPr>
              <a:t>meyva</a:t>
            </a: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):</a:t>
            </a:r>
            <a:r>
              <a:rPr lang="tr-TR" altLang="tr-TR" dirty="0" smtClean="0"/>
              <a:t> </a:t>
            </a:r>
            <a:r>
              <a:rPr lang="tr-TR" altLang="tr-TR" dirty="0" smtClean="0"/>
              <a:t>Üst durumlu </a:t>
            </a:r>
            <a:r>
              <a:rPr lang="tr-TR" altLang="tr-TR" dirty="0" err="1" smtClean="0"/>
              <a:t>ovaryumdan</a:t>
            </a:r>
            <a:r>
              <a:rPr lang="tr-TR" altLang="tr-TR" dirty="0" smtClean="0"/>
              <a:t> gelişen tek tohumlu </a:t>
            </a:r>
            <a:r>
              <a:rPr lang="tr-TR" altLang="tr-TR" dirty="0" err="1" smtClean="0"/>
              <a:t>karyopsis</a:t>
            </a:r>
            <a:r>
              <a:rPr lang="tr-TR" altLang="tr-TR" dirty="0" smtClean="0"/>
              <a:t> te </a:t>
            </a:r>
            <a:r>
              <a:rPr lang="tr-TR" altLang="tr-TR" dirty="0" err="1" smtClean="0"/>
              <a:t>perikarp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testayla</a:t>
            </a:r>
            <a:r>
              <a:rPr lang="tr-TR" altLang="tr-TR" dirty="0" smtClean="0"/>
              <a:t> ayrılmayacak şekilde sıkıca birleşmiştir. </a:t>
            </a:r>
            <a:endParaRPr lang="tr-TR" altLang="tr-TR" dirty="0" smtClean="0"/>
          </a:p>
          <a:p>
            <a:pPr marL="0" indent="-609600" algn="just" eaLnBrk="1" hangingPunct="1">
              <a:buFontTx/>
              <a:buNone/>
            </a:pPr>
            <a:r>
              <a:rPr lang="tr-TR" altLang="tr-TR" dirty="0" smtClean="0"/>
              <a:t>Böyle </a:t>
            </a:r>
            <a:r>
              <a:rPr lang="tr-TR" altLang="tr-TR" dirty="0" err="1" smtClean="0"/>
              <a:t>meyvalara</a:t>
            </a:r>
            <a:r>
              <a:rPr lang="tr-TR" altLang="tr-TR" dirty="0" smtClean="0"/>
              <a:t> </a:t>
            </a:r>
            <a:r>
              <a:rPr lang="tr-TR" altLang="tr-TR" dirty="0" smtClean="0">
                <a:solidFill>
                  <a:srgbClr val="FF00FF"/>
                </a:solidFill>
              </a:rPr>
              <a:t>t a n e</a:t>
            </a:r>
            <a:r>
              <a:rPr lang="tr-TR" altLang="tr-TR" dirty="0" smtClean="0"/>
              <a:t> denir. </a:t>
            </a:r>
          </a:p>
          <a:p>
            <a:pPr marL="609600" indent="-609600" eaLnBrk="1" hangingPunct="1">
              <a:buFontTx/>
              <a:buNone/>
            </a:pPr>
            <a:r>
              <a:rPr lang="tr-TR" altLang="tr-TR" sz="1000" dirty="0" smtClean="0"/>
              <a:t>	</a:t>
            </a:r>
          </a:p>
          <a:p>
            <a:pPr marL="0" indent="-609600" algn="just" eaLnBrk="1" hangingPunct="1">
              <a:buFontTx/>
              <a:buNone/>
            </a:pPr>
            <a:r>
              <a:rPr lang="tr-TR" altLang="tr-TR" i="1" dirty="0" err="1" smtClean="0"/>
              <a:t>Gramineae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familyası için tane tipindeki </a:t>
            </a:r>
            <a:r>
              <a:rPr lang="tr-TR" altLang="tr-TR" dirty="0" err="1" smtClean="0"/>
              <a:t>meyvalar</a:t>
            </a:r>
            <a:r>
              <a:rPr lang="tr-TR" altLang="tr-TR" dirty="0" smtClean="0"/>
              <a:t> karakteristik olduğu için böyle bitkilere </a:t>
            </a:r>
            <a:r>
              <a:rPr lang="tr-TR" altLang="tr-TR" dirty="0" smtClean="0">
                <a:solidFill>
                  <a:srgbClr val="FF00FF"/>
                </a:solidFill>
              </a:rPr>
              <a:t>t a h ı l (hububat)</a:t>
            </a:r>
            <a:r>
              <a:rPr lang="tr-TR" altLang="tr-TR" dirty="0" smtClean="0"/>
              <a:t> bitkileri denir.</a:t>
            </a:r>
          </a:p>
        </p:txBody>
      </p:sp>
    </p:spTree>
    <p:extLst>
      <p:ext uri="{BB962C8B-B14F-4D97-AF65-F5344CB8AC3E}">
        <p14:creationId xmlns:p14="http://schemas.microsoft.com/office/powerpoint/2010/main" val="476956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02237A7-06C8-4D46-A1F5-1B1767E2CF45}" type="slidenum">
              <a:rPr lang="tr-TR" altLang="tr-TR"/>
              <a:pPr eaLnBrk="1" hangingPunct="1"/>
              <a:t>39</a:t>
            </a:fld>
            <a:endParaRPr lang="tr-TR" altLang="tr-TR"/>
          </a:p>
        </p:txBody>
      </p:sp>
      <p:pic>
        <p:nvPicPr>
          <p:cNvPr id="6146" name="Picture 2" descr="Wheat Structure | nab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04664"/>
            <a:ext cx="8112901" cy="608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7642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CFB56A6-E43F-4CAA-96EE-DFEEEA602373}" type="slidenum">
              <a:rPr lang="tr-TR" altLang="tr-TR"/>
              <a:pPr eaLnBrk="1" hangingPunct="1"/>
              <a:t>40</a:t>
            </a:fld>
            <a:endParaRPr lang="tr-TR" altLang="tr-TR"/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Açılmayan Kuru Meyvalar</a:t>
            </a:r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784"/>
            <a:ext cx="8676456" cy="4896966"/>
          </a:xfrm>
        </p:spPr>
        <p:txBody>
          <a:bodyPr/>
          <a:lstStyle/>
          <a:p>
            <a:pPr marL="609600" indent="-609600" algn="just"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dirty="0" smtClean="0">
                <a:solidFill>
                  <a:srgbClr val="FF00FF"/>
                </a:solidFill>
              </a:rPr>
              <a:t>4-Schizokarp (Yarılan </a:t>
            </a:r>
            <a:r>
              <a:rPr lang="tr-TR" altLang="tr-TR" dirty="0" err="1" smtClean="0">
                <a:solidFill>
                  <a:srgbClr val="FF00FF"/>
                </a:solidFill>
              </a:rPr>
              <a:t>meyva</a:t>
            </a:r>
            <a:r>
              <a:rPr lang="tr-TR" altLang="tr-TR" dirty="0" smtClean="0">
                <a:solidFill>
                  <a:srgbClr val="FF00FF"/>
                </a:solidFill>
              </a:rPr>
              <a:t>): </a:t>
            </a:r>
            <a:r>
              <a:rPr lang="tr-TR" altLang="tr-TR" dirty="0" err="1" smtClean="0"/>
              <a:t>Sinkarp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ovaryumdan</a:t>
            </a:r>
            <a:r>
              <a:rPr lang="tr-TR" altLang="tr-TR" dirty="0" smtClean="0"/>
              <a:t> oluşan </a:t>
            </a:r>
            <a:r>
              <a:rPr lang="tr-TR" altLang="tr-TR" dirty="0" err="1" smtClean="0"/>
              <a:t>meyvalarda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karpel</a:t>
            </a:r>
            <a:r>
              <a:rPr lang="tr-TR" altLang="tr-TR" dirty="0" smtClean="0"/>
              <a:t> veya </a:t>
            </a:r>
            <a:r>
              <a:rPr lang="tr-TR" altLang="tr-TR" dirty="0" err="1" smtClean="0"/>
              <a:t>karpelin</a:t>
            </a:r>
            <a:r>
              <a:rPr lang="tr-TR" altLang="tr-TR" dirty="0" smtClean="0"/>
              <a:t> yarısı yarılarak ayrılıp toprağa düşerse böyle </a:t>
            </a:r>
            <a:r>
              <a:rPr lang="tr-TR" altLang="tr-TR" dirty="0" err="1" smtClean="0"/>
              <a:t>meyvalara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schizokarp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meyva</a:t>
            </a:r>
            <a:r>
              <a:rPr lang="tr-TR" altLang="tr-TR" dirty="0" smtClean="0"/>
              <a:t> denir. </a:t>
            </a:r>
          </a:p>
          <a:p>
            <a:pPr marL="609600" indent="-609600" eaLnBrk="1" hangingPunct="1">
              <a:buFontTx/>
              <a:buNone/>
            </a:pPr>
            <a:endParaRPr lang="tr-TR" altLang="tr-TR" dirty="0" smtClean="0"/>
          </a:p>
          <a:p>
            <a:pPr marL="609600" indent="-609600" eaLnBrk="1" hangingPunct="1">
              <a:buFontTx/>
              <a:buNone/>
            </a:pPr>
            <a:r>
              <a:rPr lang="tr-TR" altLang="tr-TR" dirty="0" smtClean="0"/>
              <a:t>	</a:t>
            </a:r>
          </a:p>
        </p:txBody>
      </p:sp>
      <p:pic>
        <p:nvPicPr>
          <p:cNvPr id="7170" name="Picture 2" descr="Heracleum mantegazzianum | FNW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717032"/>
            <a:ext cx="5524702" cy="278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7393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0C89E73-5A55-49BB-AE9C-7DB1C5FA1F09}" type="slidenum">
              <a:rPr lang="tr-TR" altLang="tr-TR"/>
              <a:pPr eaLnBrk="1" hangingPunct="1"/>
              <a:t>41</a:t>
            </a:fld>
            <a:endParaRPr lang="tr-TR" altLang="tr-TR"/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dirty="0" err="1" smtClean="0">
                <a:solidFill>
                  <a:srgbClr val="FF00FF"/>
                </a:solidFill>
              </a:rPr>
              <a:t>Schizokarp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 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(Yarılan </a:t>
            </a:r>
            <a:r>
              <a:rPr lang="tr-TR" altLang="tr-TR" sz="3600" b="1" dirty="0" err="1" smtClean="0">
                <a:solidFill>
                  <a:srgbClr val="FF00FF"/>
                </a:solidFill>
              </a:rPr>
              <a:t>meyva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)</a:t>
            </a:r>
          </a:p>
        </p:txBody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pPr marL="0" algn="just" eaLnBrk="1" hangingPunct="1">
              <a:buFontTx/>
              <a:buNone/>
            </a:pPr>
            <a:r>
              <a:rPr lang="tr-TR" altLang="tr-TR" sz="2800" dirty="0" smtClean="0"/>
              <a:t>Her </a:t>
            </a:r>
            <a:r>
              <a:rPr lang="tr-TR" altLang="tr-TR" sz="2800" dirty="0" smtClean="0"/>
              <a:t>biri </a:t>
            </a:r>
            <a:r>
              <a:rPr lang="tr-TR" altLang="tr-TR" sz="2800" dirty="0" err="1" smtClean="0"/>
              <a:t>nuks</a:t>
            </a:r>
            <a:r>
              <a:rPr lang="tr-TR" altLang="tr-TR" sz="2800" dirty="0" smtClean="0"/>
              <a:t> tipinde olan </a:t>
            </a:r>
            <a:r>
              <a:rPr lang="tr-TR" altLang="tr-TR" sz="2800" dirty="0" err="1" smtClean="0"/>
              <a:t>meyva</a:t>
            </a:r>
            <a:r>
              <a:rPr lang="tr-TR" altLang="tr-TR" sz="2800" dirty="0" smtClean="0"/>
              <a:t> parçaları </a:t>
            </a:r>
            <a:r>
              <a:rPr lang="tr-TR" altLang="tr-TR" sz="2800" b="1" dirty="0" err="1" smtClean="0">
                <a:solidFill>
                  <a:srgbClr val="FF00FF"/>
                </a:solidFill>
                <a:latin typeface="Comic Sans MS" pitchFamily="66" charset="0"/>
              </a:rPr>
              <a:t>merikarpları</a:t>
            </a:r>
            <a:r>
              <a:rPr lang="tr-TR" altLang="tr-TR" sz="2800" dirty="0" smtClean="0"/>
              <a:t> </a:t>
            </a:r>
            <a:r>
              <a:rPr lang="tr-TR" altLang="tr-TR" sz="2800" dirty="0" smtClean="0"/>
              <a:t>meydana getirir. </a:t>
            </a:r>
          </a:p>
          <a:p>
            <a:pPr marL="0" algn="just" eaLnBrk="1" hangingPunct="1">
              <a:buFontTx/>
              <a:buNone/>
            </a:pPr>
            <a:endParaRPr lang="tr-TR" altLang="tr-TR" sz="1000" i="1" dirty="0" smtClean="0"/>
          </a:p>
          <a:p>
            <a:pPr marL="0" algn="just" eaLnBrk="1" hangingPunct="1">
              <a:buFontTx/>
              <a:buNone/>
            </a:pPr>
            <a:r>
              <a:rPr lang="tr-TR" altLang="tr-TR" sz="2800" i="1" dirty="0" err="1" smtClean="0"/>
              <a:t>Foeniculum</a:t>
            </a:r>
            <a:r>
              <a:rPr lang="tr-TR" altLang="tr-TR" sz="2800" i="1" dirty="0" smtClean="0"/>
              <a:t> </a:t>
            </a:r>
            <a:r>
              <a:rPr lang="tr-TR" altLang="tr-TR" sz="2800" dirty="0" smtClean="0"/>
              <a:t>(Rezene) gibi iki </a:t>
            </a:r>
            <a:r>
              <a:rPr lang="tr-TR" altLang="tr-TR" sz="2800" dirty="0" err="1" smtClean="0"/>
              <a:t>merikarptan</a:t>
            </a:r>
            <a:r>
              <a:rPr lang="tr-TR" altLang="tr-TR" sz="2800" dirty="0" smtClean="0"/>
              <a:t> ibaret </a:t>
            </a:r>
            <a:r>
              <a:rPr lang="tr-TR" altLang="tr-TR" sz="2800" dirty="0" err="1" smtClean="0"/>
              <a:t>meyvalara</a:t>
            </a:r>
            <a:r>
              <a:rPr lang="tr-TR" altLang="tr-TR" sz="2800" dirty="0" smtClean="0"/>
              <a:t> sahip </a:t>
            </a:r>
            <a:r>
              <a:rPr lang="tr-TR" altLang="tr-TR" sz="2800" i="1" dirty="0" err="1" smtClean="0"/>
              <a:t>Umbelliferae</a:t>
            </a:r>
            <a:r>
              <a:rPr lang="tr-TR" altLang="tr-TR" sz="2800" i="1" dirty="0" smtClean="0"/>
              <a:t> </a:t>
            </a:r>
            <a:r>
              <a:rPr lang="tr-TR" altLang="tr-TR" sz="2800" dirty="0" smtClean="0"/>
              <a:t>(</a:t>
            </a:r>
            <a:r>
              <a:rPr lang="tr-TR" altLang="tr-TR" sz="2800" dirty="0" err="1" smtClean="0"/>
              <a:t>Maydanozgiller</a:t>
            </a:r>
            <a:r>
              <a:rPr lang="tr-TR" altLang="tr-TR" sz="2800" dirty="0" smtClean="0"/>
              <a:t>) deki bitkiler veya çok </a:t>
            </a:r>
            <a:r>
              <a:rPr lang="tr-TR" altLang="tr-TR" sz="2800" dirty="0" err="1" smtClean="0"/>
              <a:t>merikarplı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meyvaya</a:t>
            </a:r>
            <a:r>
              <a:rPr lang="tr-TR" altLang="tr-TR" sz="2800" dirty="0" smtClean="0"/>
              <a:t> sahip </a:t>
            </a:r>
            <a:r>
              <a:rPr lang="tr-TR" altLang="tr-TR" sz="2800" i="1" dirty="0" err="1" smtClean="0"/>
              <a:t>Malva</a:t>
            </a:r>
            <a:r>
              <a:rPr lang="tr-TR" altLang="tr-TR" sz="2800" i="1" dirty="0" smtClean="0"/>
              <a:t> </a:t>
            </a:r>
            <a:r>
              <a:rPr lang="tr-TR" altLang="tr-TR" sz="2800" dirty="0" smtClean="0"/>
              <a:t>(Ebegümeci) </a:t>
            </a:r>
            <a:r>
              <a:rPr lang="tr-TR" altLang="tr-TR" sz="2800" dirty="0" err="1" smtClean="0"/>
              <a:t>skizokarp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meyvalar</a:t>
            </a:r>
            <a:r>
              <a:rPr lang="tr-TR" altLang="tr-TR" sz="2800" dirty="0" smtClean="0"/>
              <a:t> için örnek gösterilebilir. </a:t>
            </a:r>
          </a:p>
          <a:p>
            <a:pPr marL="0" algn="just" eaLnBrk="1" hangingPunct="1">
              <a:buFontTx/>
              <a:buNone/>
            </a:pPr>
            <a:endParaRPr lang="tr-TR" altLang="tr-TR" sz="1200" i="1" dirty="0" smtClean="0"/>
          </a:p>
          <a:p>
            <a:pPr marL="0" algn="just" eaLnBrk="1" hangingPunct="1">
              <a:buFontTx/>
              <a:buNone/>
            </a:pPr>
            <a:r>
              <a:rPr lang="tr-TR" altLang="tr-TR" sz="2800" i="1" dirty="0" err="1" smtClean="0"/>
              <a:t>Labiatae</a:t>
            </a:r>
            <a:r>
              <a:rPr lang="tr-TR" altLang="tr-TR" sz="2800" i="1" dirty="0" smtClean="0"/>
              <a:t> </a:t>
            </a:r>
            <a:r>
              <a:rPr lang="tr-TR" altLang="tr-TR" sz="2800" dirty="0" smtClean="0"/>
              <a:t>(</a:t>
            </a:r>
            <a:r>
              <a:rPr lang="tr-TR" altLang="tr-TR" sz="2800" dirty="0" err="1" smtClean="0"/>
              <a:t>Ballıbabagiller</a:t>
            </a:r>
            <a:r>
              <a:rPr lang="tr-TR" altLang="tr-TR" sz="2800" dirty="0" smtClean="0"/>
              <a:t>) de her </a:t>
            </a:r>
            <a:r>
              <a:rPr lang="tr-TR" altLang="tr-TR" sz="2800" dirty="0" err="1" smtClean="0"/>
              <a:t>karpelin</a:t>
            </a:r>
            <a:r>
              <a:rPr lang="tr-TR" altLang="tr-TR" sz="2800" dirty="0" smtClean="0"/>
              <a:t> yarısı bir </a:t>
            </a:r>
            <a:r>
              <a:rPr lang="tr-TR" altLang="tr-TR" sz="2800" dirty="0" err="1" smtClean="0"/>
              <a:t>merikarp</a:t>
            </a:r>
            <a:r>
              <a:rPr lang="tr-TR" altLang="tr-TR" sz="2800" dirty="0" smtClean="0"/>
              <a:t> haline geçer.</a:t>
            </a:r>
          </a:p>
        </p:txBody>
      </p:sp>
    </p:spTree>
    <p:extLst>
      <p:ext uri="{BB962C8B-B14F-4D97-AF65-F5344CB8AC3E}">
        <p14:creationId xmlns:p14="http://schemas.microsoft.com/office/powerpoint/2010/main" val="35277365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DC3D731-19FE-4236-93FF-9D5FB595EB21}" type="slidenum">
              <a:rPr lang="tr-TR" altLang="tr-TR"/>
              <a:pPr eaLnBrk="1" hangingPunct="1"/>
              <a:t>42</a:t>
            </a:fld>
            <a:endParaRPr lang="tr-TR" altLang="tr-TR"/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dirty="0" err="1" smtClean="0">
                <a:solidFill>
                  <a:srgbClr val="FF00FF"/>
                </a:solidFill>
              </a:rPr>
              <a:t>Schizokarp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 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(Yarılan </a:t>
            </a:r>
            <a:r>
              <a:rPr lang="tr-TR" altLang="tr-TR" sz="3600" b="1" dirty="0" err="1" smtClean="0">
                <a:solidFill>
                  <a:srgbClr val="FF00FF"/>
                </a:solidFill>
              </a:rPr>
              <a:t>meyva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)</a:t>
            </a:r>
          </a:p>
        </p:txBody>
      </p:sp>
      <p:pic>
        <p:nvPicPr>
          <p:cNvPr id="99333" name="Picture 6" descr="IMG_485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484313"/>
            <a:ext cx="5364162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Foeniculum vulgare (Apiaceae) image 82558 at PhytoImages.siu.edu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" r="2944" b="10233"/>
          <a:stretch/>
        </p:blipFill>
        <p:spPr bwMode="auto">
          <a:xfrm rot="16200000">
            <a:off x="-281219" y="2161068"/>
            <a:ext cx="4491484" cy="313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8210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213823A-346E-45AB-967E-0E79BD592670}" type="slidenum">
              <a:rPr lang="tr-TR" altLang="tr-TR"/>
              <a:pPr eaLnBrk="1" hangingPunct="1"/>
              <a:t>43</a:t>
            </a:fld>
            <a:endParaRPr lang="tr-TR" altLang="tr-TR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FF00FF"/>
                </a:solidFill>
              </a:rPr>
              <a:t>Açılmayan Kuru Meyvalar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31150" cy="4852988"/>
          </a:xfrm>
        </p:spPr>
        <p:txBody>
          <a:bodyPr/>
          <a:lstStyle/>
          <a:p>
            <a:pPr marL="0" indent="-609600" algn="just" eaLnBrk="1" hangingPunct="1">
              <a:buFontTx/>
              <a:buNone/>
            </a:pPr>
            <a:r>
              <a:rPr lang="tr-TR" altLang="tr-TR" sz="3600" b="1" dirty="0" smtClean="0">
                <a:solidFill>
                  <a:srgbClr val="FF00FF"/>
                </a:solidFill>
              </a:rPr>
              <a:t>5- </a:t>
            </a:r>
            <a:r>
              <a:rPr lang="tr-TR" altLang="tr-TR" sz="3600" b="1" dirty="0" err="1" smtClean="0">
                <a:solidFill>
                  <a:srgbClr val="FF00FF"/>
                </a:solidFill>
              </a:rPr>
              <a:t>Segmental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 (Kırılan) </a:t>
            </a:r>
            <a:r>
              <a:rPr lang="tr-TR" altLang="tr-TR" sz="3600" b="1" dirty="0" err="1" smtClean="0">
                <a:solidFill>
                  <a:srgbClr val="FF00FF"/>
                </a:solidFill>
              </a:rPr>
              <a:t>meyvalar</a:t>
            </a:r>
            <a:r>
              <a:rPr lang="tr-TR" altLang="tr-TR" sz="3600" b="1" dirty="0" smtClean="0">
                <a:solidFill>
                  <a:srgbClr val="FF00FF"/>
                </a:solidFill>
              </a:rPr>
              <a:t>:</a:t>
            </a:r>
            <a:r>
              <a:rPr lang="tr-TR" altLang="tr-TR" dirty="0" smtClean="0"/>
              <a:t> Bir veya daha fazla </a:t>
            </a:r>
            <a:r>
              <a:rPr lang="tr-TR" altLang="tr-TR" dirty="0" err="1" smtClean="0"/>
              <a:t>karpelden</a:t>
            </a:r>
            <a:r>
              <a:rPr lang="tr-TR" altLang="tr-TR" dirty="0" smtClean="0"/>
              <a:t> yapılmış </a:t>
            </a:r>
            <a:r>
              <a:rPr lang="tr-TR" altLang="tr-TR" dirty="0" err="1" smtClean="0"/>
              <a:t>meyvaların</a:t>
            </a:r>
            <a:r>
              <a:rPr lang="tr-TR" altLang="tr-TR" dirty="0" smtClean="0"/>
              <a:t> tek tohum taşıyan parçalarının genellikle enine, bazen boyuna kopmasıyla tek tohumlu </a:t>
            </a:r>
            <a:r>
              <a:rPr lang="tr-TR" altLang="tr-TR" dirty="0" err="1" smtClean="0"/>
              <a:t>nukslar</a:t>
            </a:r>
            <a:r>
              <a:rPr lang="tr-TR" altLang="tr-TR" dirty="0" smtClean="0"/>
              <a:t> gibi bölünen </a:t>
            </a:r>
            <a:r>
              <a:rPr lang="tr-TR" altLang="tr-TR" dirty="0" err="1" smtClean="0"/>
              <a:t>meyvalara</a:t>
            </a:r>
            <a:r>
              <a:rPr lang="tr-TR" altLang="tr-TR" dirty="0" smtClean="0"/>
              <a:t>  </a:t>
            </a: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s </a:t>
            </a:r>
            <a:r>
              <a:rPr lang="tr-TR" altLang="tr-TR" b="1" dirty="0" smtClean="0">
                <a:solidFill>
                  <a:srgbClr val="FF00FF"/>
                </a:solidFill>
                <a:latin typeface="Comic Sans MS" pitchFamily="66" charset="0"/>
              </a:rPr>
              <a:t>e g m e n t a l</a:t>
            </a:r>
            <a:r>
              <a:rPr lang="tr-TR" altLang="tr-TR" dirty="0" smtClean="0"/>
              <a:t>   </a:t>
            </a:r>
            <a:r>
              <a:rPr lang="tr-TR" altLang="tr-TR" dirty="0" err="1" smtClean="0"/>
              <a:t>meyva</a:t>
            </a:r>
            <a:r>
              <a:rPr lang="tr-TR" altLang="tr-TR" dirty="0" smtClean="0"/>
              <a:t>   denir.</a:t>
            </a:r>
          </a:p>
        </p:txBody>
      </p:sp>
    </p:spTree>
    <p:extLst>
      <p:ext uri="{BB962C8B-B14F-4D97-AF65-F5344CB8AC3E}">
        <p14:creationId xmlns:p14="http://schemas.microsoft.com/office/powerpoint/2010/main" val="621170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25C2D22-DF4B-4F48-8609-2C294C918656}" type="slidenum">
              <a:rPr lang="tr-TR" altLang="tr-TR"/>
              <a:pPr eaLnBrk="1" hangingPunct="1"/>
              <a:t>44</a:t>
            </a:fld>
            <a:endParaRPr lang="tr-TR" altLang="tr-TR"/>
          </a:p>
        </p:txBody>
      </p:sp>
      <p:sp>
        <p:nvSpPr>
          <p:cNvPr id="101381" name="Rectangle 6"/>
          <p:cNvSpPr>
            <a:spLocks noChangeArrowheads="1"/>
          </p:cNvSpPr>
          <p:nvPr/>
        </p:nvSpPr>
        <p:spPr bwMode="auto">
          <a:xfrm>
            <a:off x="1258888" y="476250"/>
            <a:ext cx="6457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altLang="tr-TR" sz="3600" b="1">
                <a:solidFill>
                  <a:srgbClr val="FF00FF"/>
                </a:solidFill>
              </a:rPr>
              <a:t>Segmental (Kırılan) meyvalar</a:t>
            </a:r>
          </a:p>
        </p:txBody>
      </p:sp>
      <p:pic>
        <p:nvPicPr>
          <p:cNvPr id="9218" name="Picture 2" descr="SEINet Portal Network - Desmodium psilophyll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2" b="7707"/>
          <a:stretch/>
        </p:blipFill>
        <p:spPr bwMode="auto">
          <a:xfrm>
            <a:off x="251520" y="1484784"/>
            <a:ext cx="5352877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esmodium obtusum (stiff tick-trefoil): Go Botan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3"/>
          <a:stretch/>
        </p:blipFill>
        <p:spPr bwMode="auto">
          <a:xfrm>
            <a:off x="5604397" y="1484773"/>
            <a:ext cx="3276000" cy="461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433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0279DFA-3AF0-4B64-BB5B-26E6913666BF}" type="slidenum">
              <a:rPr lang="tr-TR" altLang="tr-TR"/>
              <a:pPr eaLnBrk="1" hangingPunct="1"/>
              <a:t>45</a:t>
            </a:fld>
            <a:endParaRPr lang="tr-TR" altLang="tr-TR"/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Yalancı Meyvalar</a:t>
            </a:r>
          </a:p>
        </p:txBody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600200"/>
            <a:ext cx="8496944" cy="4525963"/>
          </a:xfrm>
        </p:spPr>
        <p:txBody>
          <a:bodyPr/>
          <a:lstStyle/>
          <a:p>
            <a:pPr marL="0" algn="just" eaLnBrk="1" hangingPunct="1">
              <a:buFontTx/>
              <a:buNone/>
            </a:pPr>
            <a:r>
              <a:rPr lang="tr-TR" altLang="tr-TR" dirty="0" err="1" smtClean="0"/>
              <a:t>Meyva</a:t>
            </a:r>
            <a:r>
              <a:rPr lang="tr-TR" altLang="tr-TR" dirty="0" smtClean="0"/>
              <a:t> </a:t>
            </a:r>
            <a:r>
              <a:rPr lang="tr-TR" altLang="tr-TR" dirty="0" smtClean="0"/>
              <a:t>yapısına </a:t>
            </a:r>
            <a:r>
              <a:rPr lang="tr-TR" altLang="tr-TR" dirty="0" err="1" smtClean="0"/>
              <a:t>karpellerden</a:t>
            </a:r>
            <a:r>
              <a:rPr lang="tr-TR" altLang="tr-TR" dirty="0" smtClean="0"/>
              <a:t> başka çiçek ekseni, </a:t>
            </a:r>
            <a:r>
              <a:rPr lang="tr-TR" altLang="tr-TR" dirty="0" err="1" smtClean="0"/>
              <a:t>brakte</a:t>
            </a:r>
            <a:r>
              <a:rPr lang="tr-TR" altLang="tr-TR" dirty="0" smtClean="0"/>
              <a:t>, </a:t>
            </a:r>
            <a:r>
              <a:rPr lang="tr-TR" altLang="tr-TR" dirty="0" err="1" smtClean="0"/>
              <a:t>periant</a:t>
            </a:r>
            <a:r>
              <a:rPr lang="tr-TR" altLang="tr-TR" dirty="0" smtClean="0"/>
              <a:t> gibi kısımlar iştirak ederse böyle </a:t>
            </a:r>
            <a:r>
              <a:rPr lang="tr-TR" altLang="tr-TR" dirty="0" err="1" smtClean="0"/>
              <a:t>meyvalara</a:t>
            </a:r>
            <a:r>
              <a:rPr lang="tr-TR" altLang="tr-TR" dirty="0" smtClean="0"/>
              <a:t> </a:t>
            </a:r>
            <a:r>
              <a:rPr lang="tr-TR" altLang="tr-TR" b="1" dirty="0" smtClean="0">
                <a:solidFill>
                  <a:srgbClr val="FF00FF"/>
                </a:solidFill>
              </a:rPr>
              <a:t>yalancı </a:t>
            </a:r>
            <a:r>
              <a:rPr lang="tr-TR" altLang="tr-TR" b="1" dirty="0" err="1" smtClean="0">
                <a:solidFill>
                  <a:srgbClr val="FF00FF"/>
                </a:solidFill>
              </a:rPr>
              <a:t>meyva</a:t>
            </a:r>
            <a:r>
              <a:rPr lang="tr-TR" altLang="tr-TR" dirty="0" smtClean="0"/>
              <a:t> denir. </a:t>
            </a:r>
          </a:p>
          <a:p>
            <a:pPr eaLnBrk="1" hangingPunct="1">
              <a:buFontTx/>
              <a:buNone/>
            </a:pPr>
            <a:endParaRPr lang="tr-TR" altLang="tr-TR" sz="2000" dirty="0" smtClean="0"/>
          </a:p>
          <a:p>
            <a:pPr marL="0" algn="just" eaLnBrk="1" hangingPunct="1">
              <a:buFontTx/>
              <a:buNone/>
            </a:pPr>
            <a:r>
              <a:rPr lang="tr-TR" altLang="tr-TR" dirty="0" smtClean="0"/>
              <a:t>Yalancı </a:t>
            </a:r>
            <a:r>
              <a:rPr lang="tr-TR" altLang="tr-TR" dirty="0" err="1" smtClean="0"/>
              <a:t>meyvalar</a:t>
            </a:r>
            <a:r>
              <a:rPr lang="tr-TR" altLang="tr-TR" dirty="0" smtClean="0"/>
              <a:t> </a:t>
            </a:r>
            <a:r>
              <a:rPr lang="tr-TR" altLang="tr-TR" dirty="0" smtClean="0">
                <a:solidFill>
                  <a:srgbClr val="FF00FF"/>
                </a:solidFill>
                <a:latin typeface="Comic Sans MS" pitchFamily="66" charset="0"/>
              </a:rPr>
              <a:t>basit, </a:t>
            </a:r>
            <a:r>
              <a:rPr lang="tr-TR" altLang="tr-TR" dirty="0" err="1" smtClean="0">
                <a:solidFill>
                  <a:srgbClr val="FF00FF"/>
                </a:solidFill>
                <a:latin typeface="Comic Sans MS" pitchFamily="66" charset="0"/>
              </a:rPr>
              <a:t>agregat</a:t>
            </a:r>
            <a:r>
              <a:rPr lang="tr-TR" altLang="tr-TR" dirty="0" smtClean="0">
                <a:solidFill>
                  <a:srgbClr val="FF00FF"/>
                </a:solidFill>
                <a:latin typeface="Comic Sans MS" pitchFamily="66" charset="0"/>
              </a:rPr>
              <a:t> </a:t>
            </a:r>
            <a:r>
              <a:rPr lang="tr-TR" altLang="tr-TR" dirty="0" smtClean="0"/>
              <a:t>veya </a:t>
            </a:r>
            <a:r>
              <a:rPr lang="tr-TR" altLang="tr-TR" dirty="0" smtClean="0">
                <a:solidFill>
                  <a:srgbClr val="FF00FF"/>
                </a:solidFill>
                <a:latin typeface="Comic Sans MS" pitchFamily="66" charset="0"/>
              </a:rPr>
              <a:t>bileşik</a:t>
            </a:r>
            <a:r>
              <a:rPr lang="tr-TR" altLang="tr-TR" dirty="0" smtClean="0"/>
              <a:t>  </a:t>
            </a:r>
            <a:r>
              <a:rPr lang="tr-TR" altLang="tr-TR" dirty="0" err="1" smtClean="0"/>
              <a:t>meyva</a:t>
            </a:r>
            <a:r>
              <a:rPr lang="tr-TR" altLang="tr-TR" dirty="0" smtClean="0"/>
              <a:t> olabilir </a:t>
            </a:r>
          </a:p>
        </p:txBody>
      </p:sp>
    </p:spTree>
    <p:extLst>
      <p:ext uri="{BB962C8B-B14F-4D97-AF65-F5344CB8AC3E}">
        <p14:creationId xmlns:p14="http://schemas.microsoft.com/office/powerpoint/2010/main" val="1300448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348F5FF-52B8-44DE-89E2-178A80BCEE66}" type="slidenum">
              <a:rPr lang="tr-TR" altLang="tr-TR"/>
              <a:pPr eaLnBrk="1" hangingPunct="1"/>
              <a:t>46</a:t>
            </a:fld>
            <a:endParaRPr lang="tr-TR" altLang="tr-TR"/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rgbClr val="FF00FF"/>
                </a:solidFill>
              </a:rPr>
              <a:t>Yalancı </a:t>
            </a:r>
            <a:r>
              <a:rPr lang="tr-TR" altLang="tr-TR" b="1" dirty="0" err="1" smtClean="0">
                <a:solidFill>
                  <a:srgbClr val="FF00FF"/>
                </a:solidFill>
              </a:rPr>
              <a:t>Meyvalar</a:t>
            </a:r>
            <a:endParaRPr lang="tr-TR" altLang="tr-TR" b="1" dirty="0" smtClean="0">
              <a:solidFill>
                <a:srgbClr val="FF00FF"/>
              </a:solidFill>
            </a:endParaRPr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07375" cy="4319587"/>
          </a:xfrm>
        </p:spPr>
        <p:txBody>
          <a:bodyPr/>
          <a:lstStyle/>
          <a:p>
            <a:pPr marL="0" algn="just" eaLnBrk="1" hangingPunct="1">
              <a:lnSpc>
                <a:spcPct val="90000"/>
              </a:lnSpc>
              <a:buFontTx/>
              <a:buNone/>
            </a:pPr>
            <a:r>
              <a:rPr lang="tr-TR" altLang="tr-TR" dirty="0" smtClean="0"/>
              <a:t>Basit </a:t>
            </a:r>
            <a:r>
              <a:rPr lang="tr-TR" altLang="tr-TR" dirty="0" smtClean="0"/>
              <a:t>yalancı </a:t>
            </a:r>
            <a:r>
              <a:rPr lang="tr-TR" altLang="tr-TR" dirty="0" err="1" smtClean="0"/>
              <a:t>meyvalara</a:t>
            </a:r>
            <a:r>
              <a:rPr lang="tr-TR" altLang="tr-TR" dirty="0" smtClean="0"/>
              <a:t> örnek olarak </a:t>
            </a:r>
            <a:r>
              <a:rPr lang="tr-TR" altLang="tr-TR" i="1" dirty="0" err="1" smtClean="0"/>
              <a:t>Pyrus</a:t>
            </a:r>
            <a:r>
              <a:rPr lang="tr-TR" altLang="tr-TR" i="1" dirty="0" smtClean="0"/>
              <a:t> </a:t>
            </a:r>
            <a:r>
              <a:rPr lang="tr-TR" altLang="tr-TR" i="1" dirty="0" err="1" smtClean="0"/>
              <a:t>malus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(Elma) ve </a:t>
            </a:r>
            <a:r>
              <a:rPr lang="tr-TR" altLang="tr-TR" i="1" dirty="0" err="1" smtClean="0"/>
              <a:t>Pyrus</a:t>
            </a:r>
            <a:r>
              <a:rPr lang="tr-TR" altLang="tr-TR" i="1" dirty="0" smtClean="0"/>
              <a:t> </a:t>
            </a:r>
            <a:r>
              <a:rPr lang="tr-TR" altLang="tr-TR" i="1" dirty="0" err="1" smtClean="0"/>
              <a:t>communis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(Armut) gibi bitkilerin bulunduğu </a:t>
            </a:r>
            <a:r>
              <a:rPr lang="tr-TR" altLang="tr-TR" i="1" dirty="0" err="1" smtClean="0"/>
              <a:t>Pomoideae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</a:t>
            </a:r>
            <a:r>
              <a:rPr lang="tr-TR" altLang="tr-TR" dirty="0" err="1" smtClean="0"/>
              <a:t>Armutgiller</a:t>
            </a:r>
            <a:r>
              <a:rPr lang="tr-TR" altLang="tr-TR" dirty="0" smtClean="0"/>
              <a:t>) alt familyasındaki bitkiler gösterilebilir. </a:t>
            </a:r>
          </a:p>
          <a:p>
            <a:pPr marL="0" algn="just" eaLnBrk="1" hangingPunct="1">
              <a:lnSpc>
                <a:spcPct val="90000"/>
              </a:lnSpc>
              <a:buFontTx/>
              <a:buNone/>
            </a:pPr>
            <a:endParaRPr lang="tr-TR" altLang="tr-TR" sz="2000" dirty="0" smtClean="0"/>
          </a:p>
          <a:p>
            <a:pPr marL="0" algn="just" eaLnBrk="1" hangingPunct="1">
              <a:lnSpc>
                <a:spcPct val="90000"/>
              </a:lnSpc>
              <a:buFontTx/>
              <a:buNone/>
            </a:pPr>
            <a:r>
              <a:rPr lang="tr-TR" altLang="tr-TR" dirty="0" smtClean="0"/>
              <a:t>Bu tip </a:t>
            </a:r>
            <a:r>
              <a:rPr lang="tr-TR" altLang="tr-TR" dirty="0" err="1" smtClean="0"/>
              <a:t>meyvalarda</a:t>
            </a:r>
            <a:r>
              <a:rPr lang="tr-TR" altLang="tr-TR" dirty="0" smtClean="0"/>
              <a:t>, alt durumlu </a:t>
            </a:r>
            <a:r>
              <a:rPr lang="tr-TR" altLang="tr-TR" dirty="0" err="1" smtClean="0"/>
              <a:t>ovaryumdan</a:t>
            </a:r>
            <a:r>
              <a:rPr lang="tr-TR" altLang="tr-TR" dirty="0" smtClean="0"/>
              <a:t> gelişen </a:t>
            </a:r>
            <a:r>
              <a:rPr lang="tr-TR" altLang="tr-TR" dirty="0" err="1" smtClean="0"/>
              <a:t>drupa</a:t>
            </a:r>
            <a:r>
              <a:rPr lang="tr-TR" altLang="tr-TR" dirty="0" smtClean="0"/>
              <a:t> tipindeki </a:t>
            </a:r>
            <a:r>
              <a:rPr lang="tr-TR" altLang="tr-TR" dirty="0" err="1" smtClean="0"/>
              <a:t>meyvaları</a:t>
            </a:r>
            <a:r>
              <a:rPr lang="tr-TR" altLang="tr-TR" dirty="0" smtClean="0"/>
              <a:t> etlenmiş çiçek ekseni sarmaktadır.</a:t>
            </a:r>
          </a:p>
        </p:txBody>
      </p:sp>
    </p:spTree>
    <p:extLst>
      <p:ext uri="{BB962C8B-B14F-4D97-AF65-F5344CB8AC3E}">
        <p14:creationId xmlns:p14="http://schemas.microsoft.com/office/powerpoint/2010/main" val="11189917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FF"/>
                </a:solidFill>
              </a:rPr>
              <a:t>Yalancı </a:t>
            </a:r>
            <a:r>
              <a:rPr lang="tr-TR" altLang="tr-TR" b="1" dirty="0" err="1">
                <a:solidFill>
                  <a:srgbClr val="FF00FF"/>
                </a:solidFill>
              </a:rPr>
              <a:t>Meyvalar</a:t>
            </a:r>
            <a:endParaRPr lang="tr-TR" dirty="0"/>
          </a:p>
        </p:txBody>
      </p:sp>
      <p:sp>
        <p:nvSpPr>
          <p:cNvPr id="4" name="AutoShape 2" descr="Elma, ılıman iklim meyveleri içerisinde üretimi en fazla yapılan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4" descr="Elma, ılıman iklim meyveleri içerisinde üretimi en fazla yapılan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6" descr="Elma, ılıman iklim meyveleri içerisinde üretimi en fazla yapılan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26" y="1824066"/>
            <a:ext cx="4806186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 descr="Armut - Santamaria , Serme / Bursa , kgtazemas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7" r="3432"/>
          <a:stretch/>
        </p:blipFill>
        <p:spPr bwMode="auto">
          <a:xfrm>
            <a:off x="5220072" y="1824066"/>
            <a:ext cx="3679229" cy="362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8616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500D0D5-8CF9-4577-B304-4134E0C56030}" type="slidenum">
              <a:rPr lang="tr-TR" altLang="tr-TR"/>
              <a:pPr eaLnBrk="1" hangingPunct="1"/>
              <a:t>48</a:t>
            </a:fld>
            <a:endParaRPr lang="tr-TR" altLang="tr-TR"/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rgbClr val="FF00FF"/>
                </a:solidFill>
              </a:rPr>
              <a:t>Yalancı </a:t>
            </a:r>
            <a:r>
              <a:rPr lang="tr-TR" altLang="tr-TR" b="1" dirty="0" err="1" smtClean="0">
                <a:solidFill>
                  <a:srgbClr val="FF00FF"/>
                </a:solidFill>
              </a:rPr>
              <a:t>Meyvalar</a:t>
            </a:r>
            <a:endParaRPr lang="tr-TR" altLang="tr-TR" b="1" dirty="0" smtClean="0">
              <a:solidFill>
                <a:srgbClr val="FF00FF"/>
              </a:solidFill>
            </a:endParaRPr>
          </a:p>
        </p:txBody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844824"/>
            <a:ext cx="8353425" cy="1944216"/>
          </a:xfrm>
        </p:spPr>
        <p:txBody>
          <a:bodyPr>
            <a:noAutofit/>
          </a:bodyPr>
          <a:lstStyle/>
          <a:p>
            <a:pPr marL="0" algn="just" eaLnBrk="1" hangingPunct="1">
              <a:lnSpc>
                <a:spcPct val="150000"/>
              </a:lnSpc>
              <a:buFontTx/>
              <a:buNone/>
            </a:pPr>
            <a:r>
              <a:rPr lang="tr-TR" altLang="tr-TR" sz="2800" dirty="0" smtClean="0"/>
              <a:t>Tek </a:t>
            </a:r>
            <a:r>
              <a:rPr lang="tr-TR" altLang="tr-TR" sz="2800" dirty="0" smtClean="0"/>
              <a:t>çiçekten meydana gelmiş </a:t>
            </a:r>
            <a:r>
              <a:rPr lang="tr-TR" altLang="tr-TR" sz="2800" dirty="0" err="1" smtClean="0"/>
              <a:t>agregat</a:t>
            </a:r>
            <a:r>
              <a:rPr lang="tr-TR" altLang="tr-TR" sz="2800" dirty="0" smtClean="0"/>
              <a:t> yalancı </a:t>
            </a:r>
            <a:r>
              <a:rPr lang="tr-TR" altLang="tr-TR" sz="2800" dirty="0" err="1" smtClean="0"/>
              <a:t>meyvalara</a:t>
            </a:r>
            <a:r>
              <a:rPr lang="tr-TR" altLang="tr-TR" sz="2800" dirty="0" smtClean="0"/>
              <a:t> örnek olarak </a:t>
            </a:r>
            <a:r>
              <a:rPr lang="tr-TR" altLang="tr-TR" sz="2800" i="1" dirty="0" err="1" smtClean="0"/>
              <a:t>Fragaria</a:t>
            </a:r>
            <a:r>
              <a:rPr lang="tr-TR" altLang="tr-TR" sz="2800" i="1" dirty="0" smtClean="0"/>
              <a:t> </a:t>
            </a:r>
            <a:r>
              <a:rPr lang="tr-TR" altLang="tr-TR" sz="2800" dirty="0" smtClean="0"/>
              <a:t>(Çilek) ve </a:t>
            </a:r>
            <a:r>
              <a:rPr lang="tr-TR" altLang="tr-TR" sz="2800" i="1" dirty="0" err="1" smtClean="0"/>
              <a:t>Rubus</a:t>
            </a:r>
            <a:r>
              <a:rPr lang="tr-TR" altLang="tr-TR" sz="2800" i="1" dirty="0" smtClean="0"/>
              <a:t> </a:t>
            </a:r>
            <a:r>
              <a:rPr lang="tr-TR" altLang="tr-TR" sz="2800" i="1" dirty="0" err="1" smtClean="0"/>
              <a:t>fruticosus</a:t>
            </a:r>
            <a:r>
              <a:rPr lang="tr-TR" altLang="tr-TR" sz="2800" i="1" dirty="0" smtClean="0"/>
              <a:t> </a:t>
            </a:r>
            <a:r>
              <a:rPr lang="tr-TR" altLang="tr-TR" sz="2800" dirty="0" smtClean="0"/>
              <a:t>(Böğürtlen) gösterilebilir. </a:t>
            </a:r>
          </a:p>
          <a:p>
            <a:pPr marL="0" eaLnBrk="1" hangingPunct="1">
              <a:lnSpc>
                <a:spcPct val="150000"/>
              </a:lnSpc>
              <a:buFontTx/>
              <a:buNone/>
            </a:pPr>
            <a:endParaRPr lang="tr-TR" altLang="tr-TR" sz="2800" dirty="0" smtClean="0"/>
          </a:p>
          <a:p>
            <a:pPr marL="0" eaLnBrk="1" hangingPunct="1">
              <a:lnSpc>
                <a:spcPct val="150000"/>
              </a:lnSpc>
              <a:buFontTx/>
              <a:buNone/>
            </a:pPr>
            <a:r>
              <a:rPr lang="tr-TR" altLang="tr-TR" sz="2800" dirty="0" smtClean="0"/>
              <a:t>	</a:t>
            </a:r>
          </a:p>
          <a:p>
            <a:pPr marL="0" eaLnBrk="1" hangingPunct="1">
              <a:lnSpc>
                <a:spcPct val="150000"/>
              </a:lnSpc>
              <a:buFontTx/>
              <a:buNone/>
            </a:pPr>
            <a:r>
              <a:rPr lang="tr-TR" altLang="tr-TR" sz="28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400276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FF"/>
                </a:solidFill>
              </a:rPr>
              <a:t>Yalancı </a:t>
            </a:r>
            <a:r>
              <a:rPr lang="tr-TR" altLang="tr-TR" b="1" dirty="0" err="1">
                <a:solidFill>
                  <a:srgbClr val="FF00FF"/>
                </a:solidFill>
              </a:rPr>
              <a:t>Meyvalar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 algn="just">
              <a:buNone/>
            </a:pPr>
            <a:r>
              <a:rPr lang="tr-TR" altLang="tr-TR" dirty="0" smtClean="0"/>
              <a:t>Çilekte </a:t>
            </a:r>
            <a:r>
              <a:rPr lang="tr-TR" altLang="tr-TR" dirty="0"/>
              <a:t>etlenmiş çiçek tablasında birbirinden ayrı, </a:t>
            </a:r>
            <a:r>
              <a:rPr lang="tr-TR" altLang="tr-TR" dirty="0" err="1" smtClean="0"/>
              <a:t>nuks</a:t>
            </a:r>
            <a:r>
              <a:rPr lang="tr-TR" altLang="tr-TR" dirty="0" smtClean="0"/>
              <a:t> tipinde </a:t>
            </a:r>
            <a:r>
              <a:rPr lang="tr-TR" altLang="tr-TR" dirty="0" err="1"/>
              <a:t>meyvalar</a:t>
            </a:r>
            <a:r>
              <a:rPr lang="tr-TR" altLang="tr-TR" dirty="0"/>
              <a:t> bulunmaktadır. </a:t>
            </a:r>
          </a:p>
          <a:p>
            <a:endParaRPr lang="tr-TR" dirty="0"/>
          </a:p>
        </p:txBody>
      </p:sp>
      <p:pic>
        <p:nvPicPr>
          <p:cNvPr id="4" name="Picture 2" descr="Glossary Details – French Guianan E-Flora Proj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6911"/>
            <a:ext cx="4644000" cy="359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nternal And External Structure Of Strawberry Aggregate Frui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279" y="2852936"/>
            <a:ext cx="4212000" cy="22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941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tr-TR" altLang="tr-TR" sz="2800" dirty="0" smtClean="0"/>
              <a:t>Böğürtlende </a:t>
            </a:r>
            <a:r>
              <a:rPr lang="tr-TR" altLang="tr-TR" sz="2800" dirty="0"/>
              <a:t>(</a:t>
            </a:r>
            <a:r>
              <a:rPr lang="tr-TR" altLang="tr-TR" sz="2800" i="1" dirty="0" err="1"/>
              <a:t>Rubus</a:t>
            </a:r>
            <a:r>
              <a:rPr lang="tr-TR" altLang="tr-TR" sz="2800" i="1" dirty="0"/>
              <a:t> </a:t>
            </a:r>
            <a:r>
              <a:rPr lang="tr-TR" altLang="tr-TR" sz="2800" i="1" dirty="0" err="1"/>
              <a:t>fruticosus</a:t>
            </a:r>
            <a:r>
              <a:rPr lang="tr-TR" altLang="tr-TR" sz="2800" dirty="0"/>
              <a:t>)</a:t>
            </a:r>
            <a:r>
              <a:rPr lang="tr-TR" altLang="tr-TR" sz="2800" dirty="0" smtClean="0"/>
              <a:t> </a:t>
            </a:r>
            <a:r>
              <a:rPr lang="tr-TR" altLang="tr-TR" sz="2800" dirty="0"/>
              <a:t>ise birden fazla </a:t>
            </a:r>
            <a:r>
              <a:rPr lang="tr-TR" altLang="tr-TR" sz="2800" dirty="0" err="1"/>
              <a:t>drupa</a:t>
            </a:r>
            <a:r>
              <a:rPr lang="tr-TR" altLang="tr-TR" sz="2800" dirty="0"/>
              <a:t> tipindeki </a:t>
            </a:r>
            <a:r>
              <a:rPr lang="tr-TR" altLang="tr-TR" sz="2800" dirty="0" err="1"/>
              <a:t>meyva</a:t>
            </a:r>
            <a:r>
              <a:rPr lang="tr-TR" altLang="tr-TR" sz="2800" dirty="0"/>
              <a:t> kümesine etlenmiş çiçek tablası iştirak etmektedir</a:t>
            </a:r>
            <a:r>
              <a:rPr lang="tr-TR" altLang="tr-TR" sz="2800" dirty="0" smtClean="0"/>
              <a:t>.</a:t>
            </a:r>
            <a:endParaRPr lang="tr-TR" sz="2800" dirty="0"/>
          </a:p>
        </p:txBody>
      </p:sp>
      <p:pic>
        <p:nvPicPr>
          <p:cNvPr id="4098" name="Picture 2" descr="Blackber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99" y="1899185"/>
            <a:ext cx="4212000" cy="300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1"/>
          <a:stretch/>
        </p:blipFill>
        <p:spPr bwMode="auto">
          <a:xfrm>
            <a:off x="4572000" y="1854232"/>
            <a:ext cx="4356000" cy="3093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78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7561A72-318D-4AAB-8D39-4D334644F66A}" type="slidenum">
              <a:rPr lang="tr-TR" altLang="tr-TR"/>
              <a:pPr eaLnBrk="1" hangingPunct="1"/>
              <a:t>51</a:t>
            </a:fld>
            <a:endParaRPr lang="tr-TR" altLang="tr-TR"/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00FF"/>
                </a:solidFill>
              </a:rPr>
              <a:t>Yalancı Meyvalar</a:t>
            </a:r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73238"/>
            <a:ext cx="8229600" cy="1684337"/>
          </a:xfrm>
        </p:spPr>
        <p:txBody>
          <a:bodyPr>
            <a:normAutofit lnSpcReduction="10000"/>
          </a:bodyPr>
          <a:lstStyle/>
          <a:p>
            <a:pPr marL="0" algn="just" eaLnBrk="1" hangingPunct="1">
              <a:lnSpc>
                <a:spcPct val="90000"/>
              </a:lnSpc>
              <a:buFontTx/>
              <a:buNone/>
            </a:pPr>
            <a:r>
              <a:rPr lang="tr-TR" altLang="tr-TR" dirty="0" err="1" smtClean="0"/>
              <a:t>Ananas’ta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</a:t>
            </a:r>
            <a:r>
              <a:rPr lang="tr-TR" altLang="tr-TR" i="1" dirty="0" smtClean="0"/>
              <a:t>Ananas </a:t>
            </a:r>
            <a:r>
              <a:rPr lang="tr-TR" altLang="tr-TR" i="1" dirty="0" err="1" smtClean="0"/>
              <a:t>comosum</a:t>
            </a:r>
            <a:r>
              <a:rPr lang="tr-TR" altLang="tr-TR" dirty="0" smtClean="0"/>
              <a:t>) </a:t>
            </a:r>
            <a:r>
              <a:rPr lang="tr-TR" altLang="tr-TR" dirty="0" smtClean="0"/>
              <a:t>etlenmiş eksen ve çiçeklerin </a:t>
            </a:r>
            <a:r>
              <a:rPr lang="tr-TR" altLang="tr-TR" dirty="0" err="1" smtClean="0"/>
              <a:t>brakteleri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bakka</a:t>
            </a:r>
            <a:r>
              <a:rPr lang="tr-TR" altLang="tr-TR" dirty="0" smtClean="0"/>
              <a:t> tipindeki </a:t>
            </a:r>
            <a:r>
              <a:rPr lang="tr-TR" altLang="tr-TR" dirty="0" err="1" smtClean="0"/>
              <a:t>meyvaların</a:t>
            </a:r>
            <a:r>
              <a:rPr lang="tr-TR" altLang="tr-TR" dirty="0" smtClean="0"/>
              <a:t> yapısına katılarak bileşik yalancı </a:t>
            </a:r>
            <a:r>
              <a:rPr lang="tr-TR" altLang="tr-TR" dirty="0" err="1" smtClean="0"/>
              <a:t>meyvayı</a:t>
            </a:r>
            <a:r>
              <a:rPr lang="tr-TR" altLang="tr-TR" dirty="0" smtClean="0"/>
              <a:t> meydana getirmiştir.</a:t>
            </a:r>
          </a:p>
        </p:txBody>
      </p:sp>
      <p:pic>
        <p:nvPicPr>
          <p:cNvPr id="11266" name="Picture 2" descr="Multiple - EeshandKlau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6"/>
          <a:stretch/>
        </p:blipFill>
        <p:spPr bwMode="auto">
          <a:xfrm>
            <a:off x="611560" y="3645024"/>
            <a:ext cx="3049378" cy="26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ultiple Fruit, Pineapple | Fruit, Biodiversit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" t="2345" r="3082" b="2292"/>
          <a:stretch/>
        </p:blipFill>
        <p:spPr bwMode="auto">
          <a:xfrm>
            <a:off x="4499992" y="3299798"/>
            <a:ext cx="3145878" cy="331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" name="Metin kutusu 1"/>
          <p:cNvSpPr txBox="1"/>
          <p:nvPr/>
        </p:nvSpPr>
        <p:spPr>
          <a:xfrm>
            <a:off x="6732240" y="3933056"/>
            <a:ext cx="122413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b="1" dirty="0" smtClean="0"/>
              <a:t>Yapraksı </a:t>
            </a:r>
            <a:r>
              <a:rPr lang="tr-TR" b="1" dirty="0" err="1" smtClean="0"/>
              <a:t>brakteler</a:t>
            </a:r>
            <a:endParaRPr lang="tr-TR" b="1" dirty="0"/>
          </a:p>
        </p:txBody>
      </p:sp>
      <p:sp useBgFill="1">
        <p:nvSpPr>
          <p:cNvPr id="8" name="Metin kutusu 7"/>
          <p:cNvSpPr txBox="1"/>
          <p:nvPr/>
        </p:nvSpPr>
        <p:spPr>
          <a:xfrm>
            <a:off x="6732240" y="5445224"/>
            <a:ext cx="122413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b="1" dirty="0" smtClean="0"/>
              <a:t>Bireysel </a:t>
            </a:r>
            <a:r>
              <a:rPr lang="tr-TR" b="1" dirty="0" err="1" smtClean="0"/>
              <a:t>meyvalar</a:t>
            </a:r>
            <a:endParaRPr lang="tr-TR" b="1" dirty="0"/>
          </a:p>
        </p:txBody>
      </p:sp>
      <p:sp useBgFill="1">
        <p:nvSpPr>
          <p:cNvPr id="3" name="Metin kutusu 2"/>
          <p:cNvSpPr txBox="1"/>
          <p:nvPr/>
        </p:nvSpPr>
        <p:spPr>
          <a:xfrm>
            <a:off x="323528" y="5768389"/>
            <a:ext cx="100811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Fibröz</a:t>
            </a:r>
            <a:r>
              <a:rPr lang="tr-TR" b="1" dirty="0" smtClean="0"/>
              <a:t> eksen</a:t>
            </a:r>
            <a:endParaRPr lang="tr-TR" b="1" dirty="0"/>
          </a:p>
        </p:txBody>
      </p:sp>
      <p:sp useBgFill="1">
        <p:nvSpPr>
          <p:cNvPr id="4" name="Metin kutusu 3"/>
          <p:cNvSpPr txBox="1"/>
          <p:nvPr/>
        </p:nvSpPr>
        <p:spPr>
          <a:xfrm>
            <a:off x="3016350" y="5886564"/>
            <a:ext cx="1123601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Ovaryum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42029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DC5E58F-C0CF-4E9E-942D-79DD05852DE1}" type="slidenum">
              <a:rPr lang="tr-TR" altLang="tr-TR"/>
              <a:pPr eaLnBrk="1" hangingPunct="1"/>
              <a:t>52</a:t>
            </a:fld>
            <a:endParaRPr lang="tr-TR" altLang="tr-TR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302625" cy="410368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dirty="0" smtClean="0"/>
              <a:t>	Birden fazla çiçekten meydana gelmiş bileşik yalancı </a:t>
            </a:r>
            <a:r>
              <a:rPr lang="tr-TR" altLang="tr-TR" dirty="0" err="1" smtClean="0"/>
              <a:t>meyvalardan</a:t>
            </a:r>
            <a:r>
              <a:rPr lang="tr-TR" altLang="tr-TR" dirty="0" smtClean="0"/>
              <a:t> </a:t>
            </a:r>
            <a:r>
              <a:rPr lang="tr-TR" altLang="tr-TR" i="1" dirty="0" err="1" smtClean="0"/>
              <a:t>Ficus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(İncir) da </a:t>
            </a:r>
            <a:r>
              <a:rPr lang="tr-TR" altLang="tr-TR" dirty="0" err="1" smtClean="0"/>
              <a:t>ovaryumlardan</a:t>
            </a:r>
            <a:r>
              <a:rPr lang="tr-TR" altLang="tr-TR" dirty="0" smtClean="0"/>
              <a:t> gelişen </a:t>
            </a:r>
            <a:r>
              <a:rPr lang="tr-TR" altLang="tr-TR" dirty="0" err="1" smtClean="0"/>
              <a:t>drupa</a:t>
            </a:r>
            <a:r>
              <a:rPr lang="tr-TR" altLang="tr-TR" dirty="0" smtClean="0"/>
              <a:t> tipindeki basit </a:t>
            </a:r>
            <a:r>
              <a:rPr lang="tr-TR" altLang="tr-TR" dirty="0" err="1" smtClean="0"/>
              <a:t>meyvalar</a:t>
            </a:r>
            <a:r>
              <a:rPr lang="tr-TR" altLang="tr-TR" dirty="0" smtClean="0"/>
              <a:t> etlenmiş çanak halini almış çiçek ekseni </a:t>
            </a:r>
            <a:r>
              <a:rPr lang="tr-TR" altLang="tr-TR" dirty="0" smtClean="0"/>
              <a:t>içerisinde </a:t>
            </a:r>
            <a:r>
              <a:rPr lang="tr-TR" altLang="tr-TR" dirty="0" smtClean="0"/>
              <a:t>bulunur.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1600" i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i="1" dirty="0" smtClean="0"/>
              <a:t>	</a:t>
            </a:r>
            <a:r>
              <a:rPr lang="tr-TR" altLang="tr-TR" i="1" dirty="0" err="1" smtClean="0"/>
              <a:t>Morus</a:t>
            </a:r>
            <a:r>
              <a:rPr lang="tr-TR" altLang="tr-TR" i="1" dirty="0" smtClean="0"/>
              <a:t> </a:t>
            </a:r>
            <a:r>
              <a:rPr lang="tr-TR" altLang="tr-TR" dirty="0" smtClean="0"/>
              <a:t>(Dut) da </a:t>
            </a:r>
            <a:r>
              <a:rPr lang="tr-TR" altLang="tr-TR" dirty="0" err="1" smtClean="0"/>
              <a:t>infloresanstaki</a:t>
            </a:r>
            <a:r>
              <a:rPr lang="tr-TR" altLang="tr-TR" dirty="0" smtClean="0"/>
              <a:t> her bir çiçeğe ait </a:t>
            </a:r>
            <a:r>
              <a:rPr lang="tr-TR" altLang="tr-TR" dirty="0" err="1" smtClean="0"/>
              <a:t>periant</a:t>
            </a:r>
            <a:r>
              <a:rPr lang="tr-TR" altLang="tr-TR" dirty="0" smtClean="0"/>
              <a:t> etlenerek </a:t>
            </a:r>
            <a:r>
              <a:rPr lang="tr-TR" altLang="tr-TR" dirty="0" err="1" smtClean="0"/>
              <a:t>nuks</a:t>
            </a:r>
            <a:r>
              <a:rPr lang="tr-TR" altLang="tr-TR" dirty="0" smtClean="0"/>
              <a:t> tipindeki </a:t>
            </a:r>
            <a:r>
              <a:rPr lang="tr-TR" altLang="tr-TR" dirty="0" err="1" smtClean="0"/>
              <a:t>meyvaları</a:t>
            </a:r>
            <a:r>
              <a:rPr lang="tr-TR" altLang="tr-TR" dirty="0" smtClean="0"/>
              <a:t> sarmıştır.</a:t>
            </a:r>
          </a:p>
        </p:txBody>
      </p:sp>
      <p:sp>
        <p:nvSpPr>
          <p:cNvPr id="109572" name="Rectangle 6"/>
          <p:cNvSpPr>
            <a:spLocks noChangeArrowheads="1"/>
          </p:cNvSpPr>
          <p:nvPr/>
        </p:nvSpPr>
        <p:spPr bwMode="auto">
          <a:xfrm>
            <a:off x="2484438" y="469900"/>
            <a:ext cx="3867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altLang="tr-TR" sz="3600" b="1" dirty="0">
                <a:solidFill>
                  <a:srgbClr val="FF00FF"/>
                </a:solidFill>
              </a:rPr>
              <a:t>Yalancı </a:t>
            </a:r>
            <a:r>
              <a:rPr lang="tr-TR" altLang="tr-TR" sz="3600" b="1" dirty="0" err="1">
                <a:solidFill>
                  <a:srgbClr val="FF00FF"/>
                </a:solidFill>
              </a:rPr>
              <a:t>Meyvalar</a:t>
            </a:r>
            <a:endParaRPr lang="tr-TR" altLang="tr-TR" sz="36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36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b="1" dirty="0">
                <a:solidFill>
                  <a:srgbClr val="FF00FF"/>
                </a:solidFill>
              </a:rPr>
              <a:t>Yalancı </a:t>
            </a:r>
            <a:r>
              <a:rPr lang="tr-TR" altLang="tr-TR" b="1" dirty="0" err="1">
                <a:solidFill>
                  <a:srgbClr val="FF00FF"/>
                </a:solidFill>
              </a:rPr>
              <a:t>Meyvalar</a:t>
            </a:r>
            <a:r>
              <a:rPr lang="tr-TR" altLang="tr-TR" b="1" dirty="0">
                <a:solidFill>
                  <a:srgbClr val="FF00FF"/>
                </a:solidFill>
              </a:rPr>
              <a:t/>
            </a:r>
            <a:br>
              <a:rPr lang="tr-TR" altLang="tr-TR" b="1" dirty="0">
                <a:solidFill>
                  <a:srgbClr val="FF00FF"/>
                </a:solidFill>
              </a:rPr>
            </a:b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3381375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639" y="980728"/>
            <a:ext cx="4428000" cy="280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1765"/>
          <a:stretch/>
        </p:blipFill>
        <p:spPr bwMode="auto">
          <a:xfrm>
            <a:off x="5257564" y="3861048"/>
            <a:ext cx="2724150" cy="266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88496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652</Words>
  <Application>Microsoft Office PowerPoint</Application>
  <PresentationFormat>Ekran Gösterisi (4:3)</PresentationFormat>
  <Paragraphs>196</Paragraphs>
  <Slides>53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53</vt:i4>
      </vt:variant>
    </vt:vector>
  </HeadingPairs>
  <TitlesOfParts>
    <vt:vector size="54" baseType="lpstr">
      <vt:lpstr>Ofis Teması</vt:lpstr>
      <vt:lpstr> </vt:lpstr>
      <vt:lpstr>MEYVA</vt:lpstr>
      <vt:lpstr>MEYVA</vt:lpstr>
      <vt:lpstr>MEYVA</vt:lpstr>
      <vt:lpstr>MEYVA</vt:lpstr>
      <vt:lpstr>MEYVA</vt:lpstr>
      <vt:lpstr>MEYVA</vt:lpstr>
      <vt:lpstr>Agregat meyvalara örnek böğürtlen (Rubus fruticosus)</vt:lpstr>
      <vt:lpstr>Agregat meyvalara örnek çilek (Fragaria vesca)</vt:lpstr>
      <vt:lpstr>Bileşik Meyvalara Örnek İncirde (Ficus carica) Sinkonyum</vt:lpstr>
      <vt:lpstr>Bileşik Meyvalara Örnek Dut’da (Morus nigra ve Morus alba) Sorosis</vt:lpstr>
      <vt:lpstr>Bileşik Meyvalara Örnek Ananas’da (Ananas comusum) koenokarpiyum</vt:lpstr>
      <vt:lpstr>MEYVA</vt:lpstr>
      <vt:lpstr>MEYVA</vt:lpstr>
      <vt:lpstr>Şeftalide (Prunus persica) Meyvanın Kısımları</vt:lpstr>
      <vt:lpstr>MEYVA</vt:lpstr>
      <vt:lpstr>Etli Meyvalar</vt:lpstr>
      <vt:lpstr>Etli Meyvalar</vt:lpstr>
      <vt:lpstr>Kuru Meyvalar</vt:lpstr>
      <vt:lpstr>Kuru Meyvalar</vt:lpstr>
      <vt:lpstr>F o l i k ü l Meyva</vt:lpstr>
      <vt:lpstr>Açılan Kuru Meyvalar</vt:lpstr>
      <vt:lpstr>Legumen Meyva</vt:lpstr>
      <vt:lpstr>Açılan Kuru Meyvalar</vt:lpstr>
      <vt:lpstr>Açılan Kuru Meyvalar</vt:lpstr>
      <vt:lpstr>Septisid kapsül: Açılma karpellerin birleştikleri yerde olur.</vt:lpstr>
      <vt:lpstr>Lokulusid kapsül: Karpellerin sırt tarafından yarılarak açılırlar.</vt:lpstr>
      <vt:lpstr>Dendisit kapsül: Kapsül tepe kısmında bulunan kısa diş halindeki yarıklarla açılır.</vt:lpstr>
      <vt:lpstr>Porisid kapsül: Kapsül delikler ile açılır.</vt:lpstr>
      <vt:lpstr>Piksid kapsül: Kapsül bir kapakla açılır. </vt:lpstr>
      <vt:lpstr>Açılan Kuru Meyvalar</vt:lpstr>
      <vt:lpstr>Septifragal kapsül</vt:lpstr>
      <vt:lpstr>Açılan Kuru Meyvalar</vt:lpstr>
      <vt:lpstr>Silikva ve silikula</vt:lpstr>
      <vt:lpstr>Açılmayan Kuru Meyvalar </vt:lpstr>
      <vt:lpstr>Açılmayan Kuru Meyvalar</vt:lpstr>
      <vt:lpstr>PowerPoint Sunusu</vt:lpstr>
      <vt:lpstr>Açılmayan Kuru Meyvalar</vt:lpstr>
      <vt:lpstr>PowerPoint Sunusu</vt:lpstr>
      <vt:lpstr>Açılmayan Kuru Meyvalar</vt:lpstr>
      <vt:lpstr>Schizokarp (Yarılan meyva)</vt:lpstr>
      <vt:lpstr>Schizokarp (Yarılan meyva)</vt:lpstr>
      <vt:lpstr>Açılmayan Kuru Meyvalar</vt:lpstr>
      <vt:lpstr>PowerPoint Sunusu</vt:lpstr>
      <vt:lpstr>Yalancı Meyvalar</vt:lpstr>
      <vt:lpstr>Yalancı Meyvalar</vt:lpstr>
      <vt:lpstr>Yalancı Meyvalar</vt:lpstr>
      <vt:lpstr>Yalancı Meyvalar</vt:lpstr>
      <vt:lpstr>Yalancı Meyvalar</vt:lpstr>
      <vt:lpstr>Böğürtlende (Rubus fruticosus) ise birden fazla drupa tipindeki meyva kümesine etlenmiş çiçek tablası iştirak etmektedir.</vt:lpstr>
      <vt:lpstr>Yalancı Meyvalar</vt:lpstr>
      <vt:lpstr>PowerPoint Sunusu</vt:lpstr>
      <vt:lpstr>Yalancı Meyvalar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Windows Kullanıcısı</dc:creator>
  <cp:lastModifiedBy>Windows Kullanıcısı</cp:lastModifiedBy>
  <cp:revision>36</cp:revision>
  <dcterms:created xsi:type="dcterms:W3CDTF">2020-03-17T20:28:37Z</dcterms:created>
  <dcterms:modified xsi:type="dcterms:W3CDTF">2020-04-06T18:55:10Z</dcterms:modified>
</cp:coreProperties>
</file>