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8" r:id="rId4"/>
    <p:sldId id="268" r:id="rId5"/>
    <p:sldId id="269" r:id="rId6"/>
    <p:sldId id="270" r:id="rId7"/>
    <p:sldId id="271" r:id="rId8"/>
    <p:sldId id="272" r:id="rId9"/>
    <p:sldId id="261" r:id="rId10"/>
    <p:sldId id="262" r:id="rId11"/>
    <p:sldId id="263" r:id="rId12"/>
    <p:sldId id="273" r:id="rId13"/>
    <p:sldId id="274" r:id="rId14"/>
    <p:sldId id="275" r:id="rId15"/>
    <p:sldId id="276" r:id="rId16"/>
    <p:sldId id="277" r:id="rId17"/>
    <p:sldId id="278" r:id="rId18"/>
    <p:sldId id="264" r:id="rId19"/>
    <p:sldId id="279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8A31A-AF9A-4E1B-B68D-D6C040529433}" type="datetimeFigureOut">
              <a:rPr lang="tr-TR" smtClean="0"/>
              <a:pPr/>
              <a:t>28.09.2020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2BA1F-EFB2-447E-969D-6A7563C6CEA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YAPRAK</a:t>
            </a:r>
            <a:br>
              <a:rPr lang="tr-TR" b="1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993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41542" y="1628800"/>
            <a:ext cx="8478930" cy="469106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Yaprak gövdenin </a:t>
            </a:r>
            <a:r>
              <a:rPr lang="tr-TR" sz="2000" b="1" dirty="0"/>
              <a:t>yanal organlarından</a:t>
            </a:r>
            <a:r>
              <a:rPr lang="tr-TR" sz="2000" dirty="0"/>
              <a:t> biridir ve gövde ile beraber sürgünü oluşturmaktadır. </a:t>
            </a:r>
            <a:endParaRPr lang="tr-T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/>
              <a:t>G</a:t>
            </a:r>
            <a:r>
              <a:rPr lang="tr-TR" sz="2000" b="1" dirty="0" smtClean="0"/>
              <a:t>eniş</a:t>
            </a:r>
            <a:r>
              <a:rPr lang="tr-TR" sz="2000" dirty="0" smtClean="0"/>
              <a:t> </a:t>
            </a:r>
            <a:r>
              <a:rPr lang="tr-TR" sz="2000" dirty="0"/>
              <a:t>bir dış yüzey, bol miktarda </a:t>
            </a:r>
            <a:r>
              <a:rPr lang="tr-TR" sz="2000" b="1" dirty="0"/>
              <a:t>hava boşluğu </a:t>
            </a:r>
            <a:r>
              <a:rPr lang="tr-TR" sz="2000" dirty="0"/>
              <a:t>ve temel dokuda da çok sayıda </a:t>
            </a:r>
            <a:r>
              <a:rPr lang="tr-TR" sz="2000" b="1" dirty="0"/>
              <a:t>kloroplast</a:t>
            </a:r>
            <a:r>
              <a:rPr lang="tr-TR" sz="2000" dirty="0"/>
              <a:t> bulunmaktadır. </a:t>
            </a:r>
            <a:endParaRPr lang="tr-T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/>
              <a:t>A</a:t>
            </a:r>
            <a:r>
              <a:rPr lang="tr-TR" sz="2000" b="1" dirty="0" smtClean="0"/>
              <a:t>similasyonla</a:t>
            </a:r>
            <a:r>
              <a:rPr lang="tr-TR" sz="2000" dirty="0" smtClean="0"/>
              <a:t> </a:t>
            </a:r>
            <a:r>
              <a:rPr lang="tr-TR" sz="2000" dirty="0"/>
              <a:t>yükümlüdür. </a:t>
            </a:r>
            <a:endParaRPr lang="tr-T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Asal </a:t>
            </a:r>
            <a:r>
              <a:rPr lang="tr-TR" sz="2000" dirty="0"/>
              <a:t>işlevi </a:t>
            </a:r>
            <a:r>
              <a:rPr lang="tr-TR" sz="2000" b="1" dirty="0"/>
              <a:t>fotosentez</a:t>
            </a:r>
            <a:r>
              <a:rPr lang="tr-TR" sz="2000" dirty="0"/>
              <a:t> ve </a:t>
            </a:r>
            <a:r>
              <a:rPr lang="tr-TR" sz="2000" b="1" dirty="0"/>
              <a:t>terleme</a:t>
            </a:r>
            <a:r>
              <a:rPr lang="tr-TR" sz="2000" dirty="0"/>
              <a:t> olduğundan bu göreve uygun geniş bir yüzeye sahiptir. </a:t>
            </a:r>
            <a:endParaRPr lang="tr-T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Genellikle </a:t>
            </a:r>
            <a:r>
              <a:rPr lang="tr-TR" sz="2000" dirty="0" err="1"/>
              <a:t>nodyumlara</a:t>
            </a:r>
            <a:r>
              <a:rPr lang="tr-TR" sz="2000" dirty="0"/>
              <a:t> bağlı, gövde eksenine dik ve yassılaşmış bir organdır. 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191856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3"/>
          <p:cNvSpPr txBox="1">
            <a:spLocks/>
          </p:cNvSpPr>
          <p:nvPr/>
        </p:nvSpPr>
        <p:spPr>
          <a:xfrm>
            <a:off x="539552" y="188640"/>
            <a:ext cx="7992888" cy="46910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Genel olarak yaprak, </a:t>
            </a:r>
            <a:r>
              <a:rPr lang="tr-TR" sz="2400" b="1" dirty="0"/>
              <a:t>aya (</a:t>
            </a:r>
            <a:r>
              <a:rPr lang="tr-TR" sz="2400" b="1" dirty="0" err="1"/>
              <a:t>lamina</a:t>
            </a:r>
            <a:r>
              <a:rPr lang="tr-TR" sz="2400" b="1" dirty="0"/>
              <a:t>), yaprak sapı (</a:t>
            </a:r>
            <a:r>
              <a:rPr lang="tr-TR" sz="2400" b="1" dirty="0" err="1"/>
              <a:t>petiyol</a:t>
            </a:r>
            <a:r>
              <a:rPr lang="tr-TR" sz="2400" b="1" dirty="0"/>
              <a:t>) ve kulakçıklar (</a:t>
            </a:r>
            <a:r>
              <a:rPr lang="tr-TR" sz="2400" b="1" dirty="0" err="1"/>
              <a:t>stipul</a:t>
            </a:r>
            <a:r>
              <a:rPr lang="tr-TR" sz="2400" b="1" dirty="0"/>
              <a:t>)</a:t>
            </a:r>
            <a:r>
              <a:rPr lang="tr-TR" sz="2400" dirty="0"/>
              <a:t> olmak üzere üç kısımdan oluşmaktadır.</a:t>
            </a:r>
          </a:p>
          <a:p>
            <a:r>
              <a:rPr lang="tr-TR" sz="2400" dirty="0" smtClean="0"/>
              <a:t>Birçok </a:t>
            </a:r>
            <a:r>
              <a:rPr lang="tr-TR" sz="2400" dirty="0" err="1"/>
              <a:t>dikotilde</a:t>
            </a:r>
            <a:r>
              <a:rPr lang="tr-TR" sz="2400" dirty="0"/>
              <a:t> </a:t>
            </a:r>
            <a:r>
              <a:rPr lang="tr-TR" sz="2400" b="1" dirty="0" smtClean="0"/>
              <a:t>aya</a:t>
            </a:r>
            <a:r>
              <a:rPr lang="tr-TR" sz="2400" dirty="0" smtClean="0"/>
              <a:t>, </a:t>
            </a:r>
            <a:r>
              <a:rPr lang="tr-TR" sz="2400" dirty="0"/>
              <a:t>yassılaşmış bir yüzeye sahiptir. </a:t>
            </a:r>
            <a:endParaRPr lang="tr-TR" sz="2400" dirty="0" smtClean="0"/>
          </a:p>
          <a:p>
            <a:r>
              <a:rPr lang="tr-TR" sz="2400" dirty="0" smtClean="0"/>
              <a:t>Yaprak </a:t>
            </a:r>
            <a:r>
              <a:rPr lang="tr-TR" sz="2400" dirty="0"/>
              <a:t>ayasının doğrudan doğruya gövdeye bağlandığı yapraklara </a:t>
            </a:r>
            <a:r>
              <a:rPr lang="tr-TR" sz="2400" b="1" dirty="0" err="1"/>
              <a:t>sesil</a:t>
            </a:r>
            <a:r>
              <a:rPr lang="tr-TR" sz="2400" b="1" dirty="0"/>
              <a:t> yapraklar</a:t>
            </a:r>
            <a:r>
              <a:rPr lang="tr-TR" sz="2400" dirty="0"/>
              <a:t> adı verilmektedir. </a:t>
            </a:r>
            <a:endParaRPr lang="tr-TR" sz="2400" dirty="0" smtClean="0"/>
          </a:p>
          <a:p>
            <a:r>
              <a:rPr lang="tr-TR" sz="2400" dirty="0" smtClean="0"/>
              <a:t>Diğerlerinde </a:t>
            </a:r>
            <a:r>
              <a:rPr lang="tr-TR" sz="2400" dirty="0"/>
              <a:t>ise yaprağı gövdeye bağlayan </a:t>
            </a:r>
            <a:r>
              <a:rPr lang="tr-TR" sz="2400" b="1" dirty="0" err="1"/>
              <a:t>petiyol</a:t>
            </a:r>
            <a:r>
              <a:rPr lang="tr-TR" sz="2400" dirty="0"/>
              <a:t> bulunmaktadır. </a:t>
            </a:r>
            <a:endParaRPr lang="tr-TR" sz="2400" dirty="0" smtClean="0"/>
          </a:p>
          <a:p>
            <a:r>
              <a:rPr lang="tr-TR" sz="2400" dirty="0" err="1" smtClean="0"/>
              <a:t>Petiyolün</a:t>
            </a:r>
            <a:r>
              <a:rPr lang="tr-TR" sz="2400" dirty="0" smtClean="0"/>
              <a:t> </a:t>
            </a:r>
            <a:r>
              <a:rPr lang="tr-TR" sz="2400" dirty="0"/>
              <a:t>gövde ile birleştiği noktada yaprak tabanı denilen kısımda genellikle </a:t>
            </a:r>
            <a:r>
              <a:rPr lang="tr-TR" sz="2400" b="1" dirty="0"/>
              <a:t>kulakçıklar</a:t>
            </a:r>
            <a:r>
              <a:rPr lang="tr-TR" sz="2400" dirty="0"/>
              <a:t> yer almaktadır. </a:t>
            </a:r>
            <a:r>
              <a:rPr lang="tr-TR" sz="2400" dirty="0" smtClean="0"/>
              <a:t>Genellikle </a:t>
            </a:r>
            <a:r>
              <a:rPr lang="tr-TR" sz="2400" dirty="0" err="1"/>
              <a:t>stipullar</a:t>
            </a:r>
            <a:r>
              <a:rPr lang="tr-TR" sz="2400" dirty="0"/>
              <a:t> yeşil yaprakçıklar şeklindedir ve </a:t>
            </a:r>
            <a:r>
              <a:rPr lang="tr-TR" sz="2400" dirty="0" err="1"/>
              <a:t>fotosentetiktir</a:t>
            </a:r>
            <a:r>
              <a:rPr lang="tr-TR" sz="2400" dirty="0"/>
              <a:t>. Fakat ana işlevleri genç ve gelişmekte olan yaprakları korumaktır. </a:t>
            </a:r>
            <a:endParaRPr lang="tr-TR" sz="2400" dirty="0" smtClean="0"/>
          </a:p>
          <a:p>
            <a:r>
              <a:rPr lang="tr-TR" sz="2400" dirty="0" smtClean="0"/>
              <a:t>Birçok </a:t>
            </a:r>
            <a:r>
              <a:rPr lang="tr-TR" sz="2400" dirty="0" err="1"/>
              <a:t>monokotilde</a:t>
            </a:r>
            <a:r>
              <a:rPr lang="tr-TR" sz="2400" dirty="0"/>
              <a:t> ve bazı </a:t>
            </a:r>
            <a:r>
              <a:rPr lang="tr-TR" sz="2400" dirty="0" err="1"/>
              <a:t>dikotillerde</a:t>
            </a:r>
            <a:r>
              <a:rPr lang="tr-TR" sz="2400" dirty="0"/>
              <a:t> (</a:t>
            </a:r>
            <a:r>
              <a:rPr lang="tr-TR" sz="2400" dirty="0" err="1"/>
              <a:t>Polygonaceae</a:t>
            </a:r>
            <a:r>
              <a:rPr lang="tr-TR" sz="2400" dirty="0"/>
              <a:t>, </a:t>
            </a:r>
            <a:r>
              <a:rPr lang="tr-TR" sz="2400" dirty="0" err="1"/>
              <a:t>Umbelliferae</a:t>
            </a:r>
            <a:r>
              <a:rPr lang="tr-TR" sz="2400" dirty="0"/>
              <a:t>) yaprak tabanı genişleyerek gövdeyi sararak yaprak </a:t>
            </a:r>
            <a:r>
              <a:rPr lang="tr-TR" sz="2400" b="1" dirty="0"/>
              <a:t>kınını</a:t>
            </a:r>
            <a:r>
              <a:rPr lang="tr-TR" sz="2400" dirty="0"/>
              <a:t> oluşturmaktadır.</a:t>
            </a:r>
            <a:endParaRPr lang="tr-T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7594" y="1052736"/>
            <a:ext cx="8229600" cy="4968552"/>
          </a:xfrm>
        </p:spPr>
        <p:txBody>
          <a:bodyPr>
            <a:noAutofit/>
          </a:bodyPr>
          <a:lstStyle/>
          <a:p>
            <a:r>
              <a:rPr lang="tr-TR" sz="2400" dirty="0"/>
              <a:t>Yapraklar morfolojik olarak </a:t>
            </a:r>
            <a:r>
              <a:rPr lang="tr-TR" sz="2400" b="1" dirty="0"/>
              <a:t>basit</a:t>
            </a:r>
            <a:r>
              <a:rPr lang="tr-TR" sz="2400" dirty="0"/>
              <a:t> ve </a:t>
            </a:r>
            <a:r>
              <a:rPr lang="tr-TR" sz="2400" b="1" dirty="0"/>
              <a:t>bileşik</a:t>
            </a:r>
            <a:r>
              <a:rPr lang="tr-TR" sz="2400" dirty="0"/>
              <a:t> yapraklar şeklinde ikiye ayrılır. </a:t>
            </a:r>
            <a:endParaRPr lang="tr-TR" sz="2400" dirty="0" smtClean="0"/>
          </a:p>
          <a:p>
            <a:r>
              <a:rPr lang="tr-TR" sz="2400" dirty="0" smtClean="0"/>
              <a:t>Basit </a:t>
            </a:r>
            <a:r>
              <a:rPr lang="tr-TR" sz="2400" dirty="0"/>
              <a:t>yapraklar tek ayaya sahiptir, aya parçalanmamıştır. </a:t>
            </a:r>
            <a:endParaRPr lang="tr-TR" sz="2400" dirty="0" smtClean="0"/>
          </a:p>
          <a:p>
            <a:r>
              <a:rPr lang="tr-TR" sz="2400" dirty="0" smtClean="0"/>
              <a:t>Kenar </a:t>
            </a:r>
            <a:r>
              <a:rPr lang="tr-TR" sz="2400" dirty="0"/>
              <a:t>şekillerine göre düz, dişli, loblu, vb.; ayanın genel şekline göre de oval, </a:t>
            </a:r>
            <a:r>
              <a:rPr lang="tr-TR" sz="2400" dirty="0" err="1"/>
              <a:t>kalpsi</a:t>
            </a:r>
            <a:r>
              <a:rPr lang="tr-TR" sz="2400" dirty="0"/>
              <a:t>, dilsi, vb. şekillerde sınıflandırılmaktadır. </a:t>
            </a:r>
            <a:endParaRPr lang="tr-TR" sz="2400" dirty="0" smtClean="0"/>
          </a:p>
          <a:p>
            <a:r>
              <a:rPr lang="tr-TR" sz="2400" dirty="0" smtClean="0"/>
              <a:t>Bileşik </a:t>
            </a:r>
            <a:r>
              <a:rPr lang="tr-TR" sz="2400" dirty="0"/>
              <a:t>yapraklarda iki veya daha fazla aya, diğer bir deyişle yaprakçıklar genel eksene (</a:t>
            </a:r>
            <a:r>
              <a:rPr lang="tr-TR" sz="2400" b="1" dirty="0" err="1"/>
              <a:t>rakise</a:t>
            </a:r>
            <a:r>
              <a:rPr lang="tr-TR" sz="2400" dirty="0"/>
              <a:t>) bağlıdır. </a:t>
            </a:r>
            <a:endParaRPr lang="tr-TR" sz="2400" dirty="0" smtClean="0"/>
          </a:p>
          <a:p>
            <a:r>
              <a:rPr lang="tr-TR" sz="2400" dirty="0" smtClean="0"/>
              <a:t>Bileşik </a:t>
            </a:r>
            <a:r>
              <a:rPr lang="tr-TR" sz="2400" dirty="0"/>
              <a:t>yapraklar şekilleri ve boyutları bakımından büyük değişiklikler göstermekte; sivri, dar, geniş, silindirik, yassı, iğnemsi, vb. şekillerde yaprakçıklar taşımaktadırlar. </a:t>
            </a:r>
          </a:p>
        </p:txBody>
      </p:sp>
    </p:spTree>
    <p:extLst>
      <p:ext uri="{BB962C8B-B14F-4D97-AF65-F5344CB8AC3E}">
        <p14:creationId xmlns:p14="http://schemas.microsoft.com/office/powerpoint/2010/main" val="331042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268760"/>
            <a:ext cx="8363272" cy="4525963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Yaprak yapı bakımından gövdedeki dokuların aynını içermektedir (</a:t>
            </a:r>
            <a:r>
              <a:rPr lang="tr-TR" dirty="0" err="1"/>
              <a:t>epidermis</a:t>
            </a:r>
            <a:r>
              <a:rPr lang="tr-TR" dirty="0"/>
              <a:t>, temel doku, </a:t>
            </a:r>
            <a:r>
              <a:rPr lang="tr-TR" dirty="0" err="1"/>
              <a:t>vaskuler</a:t>
            </a:r>
            <a:r>
              <a:rPr lang="tr-TR" dirty="0"/>
              <a:t> sistem). </a:t>
            </a:r>
            <a:endParaRPr lang="tr-TR" dirty="0" smtClean="0"/>
          </a:p>
          <a:p>
            <a:r>
              <a:rPr lang="tr-TR" dirty="0" smtClean="0"/>
              <a:t>Yaprak </a:t>
            </a:r>
            <a:r>
              <a:rPr lang="tr-TR" dirty="0"/>
              <a:t>ve gövde, büyüme ve dokuların </a:t>
            </a:r>
            <a:r>
              <a:rPr lang="tr-TR" b="1" dirty="0"/>
              <a:t>bağıl dağılımı </a:t>
            </a:r>
            <a:r>
              <a:rPr lang="tr-TR" dirty="0"/>
              <a:t>bakımından birbirinden farklıdır. </a:t>
            </a:r>
            <a:endParaRPr lang="tr-TR" dirty="0" smtClean="0"/>
          </a:p>
          <a:p>
            <a:r>
              <a:rPr lang="tr-TR" dirty="0" smtClean="0"/>
              <a:t>Herhangi </a:t>
            </a:r>
            <a:r>
              <a:rPr lang="tr-TR" dirty="0"/>
              <a:t>bir </a:t>
            </a:r>
            <a:r>
              <a:rPr lang="tr-TR" dirty="0" err="1"/>
              <a:t>sekonder</a:t>
            </a:r>
            <a:r>
              <a:rPr lang="tr-TR" dirty="0"/>
              <a:t> büyüme olmadığı için yaprak, zarar verici dış etkilere karşı kendi dokularını yenileme yeteneğindedir. </a:t>
            </a:r>
            <a:endParaRPr lang="tr-TR" dirty="0" smtClean="0"/>
          </a:p>
          <a:p>
            <a:r>
              <a:rPr lang="tr-TR" dirty="0" smtClean="0"/>
              <a:t>Çok </a:t>
            </a:r>
            <a:r>
              <a:rPr lang="tr-TR" dirty="0"/>
              <a:t>yıllık bitkilerde yaşlı yapraklar dökülür ve yeni yapraklar defalarca oluşur. </a:t>
            </a:r>
            <a:endParaRPr lang="tr-TR" dirty="0" smtClean="0"/>
          </a:p>
          <a:p>
            <a:r>
              <a:rPr lang="tr-TR" dirty="0" err="1" smtClean="0"/>
              <a:t>Angiospermlerin</a:t>
            </a:r>
            <a:r>
              <a:rPr lang="tr-TR" dirty="0" smtClean="0"/>
              <a:t> </a:t>
            </a:r>
            <a:r>
              <a:rPr lang="tr-TR" dirty="0" err="1"/>
              <a:t>foliyar</a:t>
            </a:r>
            <a:r>
              <a:rPr lang="tr-TR" dirty="0"/>
              <a:t> yaprakları iç yapıları bakımından büyük değişiklikler göstermektedir. Bu farklı özellikler sistematik gruplarla ve bitkilerin değişik bölgelere adaptasyonu ile ilgilidir.</a:t>
            </a:r>
          </a:p>
        </p:txBody>
      </p:sp>
    </p:spTree>
    <p:extLst>
      <p:ext uri="{BB962C8B-B14F-4D97-AF65-F5344CB8AC3E}">
        <p14:creationId xmlns:p14="http://schemas.microsoft.com/office/powerpoint/2010/main" val="280145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b="1" dirty="0" err="1"/>
              <a:t>Epidermis</a:t>
            </a:r>
            <a:r>
              <a:rPr lang="tr-TR" sz="3600" dirty="0"/>
              <a:t/>
            </a:r>
            <a:br>
              <a:rPr lang="tr-TR" sz="3600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 smtClean="0"/>
              <a:t>Angiospermlerin</a:t>
            </a:r>
            <a:r>
              <a:rPr lang="tr-TR" sz="2800" dirty="0" smtClean="0"/>
              <a:t> </a:t>
            </a:r>
            <a:r>
              <a:rPr lang="tr-TR" sz="2800" dirty="0"/>
              <a:t>yaprak </a:t>
            </a:r>
            <a:r>
              <a:rPr lang="tr-TR" sz="2800" dirty="0" err="1"/>
              <a:t>epidermisleri</a:t>
            </a:r>
            <a:r>
              <a:rPr lang="tr-TR" sz="2800" dirty="0"/>
              <a:t>, tabaka sayısı, şekli, yapısı, </a:t>
            </a:r>
            <a:r>
              <a:rPr lang="tr-TR" sz="2800" dirty="0" err="1"/>
              <a:t>stoma</a:t>
            </a:r>
            <a:r>
              <a:rPr lang="tr-TR" sz="2800" dirty="0"/>
              <a:t> düzenlenişi, tüy ve özelleşmiş hücrelerin (silika ve mantar hücreleri, </a:t>
            </a:r>
            <a:r>
              <a:rPr lang="tr-TR" sz="2800" dirty="0" err="1"/>
              <a:t>bulliform</a:t>
            </a:r>
            <a:r>
              <a:rPr lang="tr-TR" sz="2800" dirty="0"/>
              <a:t> hücreler) varlığı bakımından değişiklik göstermektedir. </a:t>
            </a:r>
            <a:endParaRPr lang="tr-TR" sz="2800" dirty="0" smtClean="0"/>
          </a:p>
          <a:p>
            <a:r>
              <a:rPr lang="tr-TR" sz="2800" dirty="0" smtClean="0"/>
              <a:t>Kara </a:t>
            </a:r>
            <a:r>
              <a:rPr lang="tr-TR" sz="2800" dirty="0"/>
              <a:t>bitkilerinin </a:t>
            </a:r>
            <a:r>
              <a:rPr lang="tr-TR" sz="2800" dirty="0" err="1"/>
              <a:t>epidermisleri</a:t>
            </a:r>
            <a:r>
              <a:rPr lang="tr-TR" sz="2800" dirty="0"/>
              <a:t> kloroplast içermezken, su bitkilerinin </a:t>
            </a:r>
            <a:r>
              <a:rPr lang="tr-TR" sz="2800" dirty="0" err="1"/>
              <a:t>epidermislerinde</a:t>
            </a:r>
            <a:r>
              <a:rPr lang="tr-TR" sz="2800" dirty="0"/>
              <a:t> bol kloroplast bulunmaktadır</a:t>
            </a:r>
            <a:r>
              <a:rPr lang="tr-TR" sz="2800" dirty="0" smtClean="0"/>
              <a:t>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305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600" b="1" dirty="0" err="1"/>
              <a:t>Mezofil</a:t>
            </a:r>
            <a:r>
              <a:rPr lang="tr-TR" sz="3100" dirty="0"/>
              <a:t/>
            </a:r>
            <a:br>
              <a:rPr lang="tr-TR" sz="3100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Alt </a:t>
            </a:r>
            <a:r>
              <a:rPr lang="tr-TR" sz="2800" dirty="0"/>
              <a:t>ve üst </a:t>
            </a:r>
            <a:r>
              <a:rPr lang="tr-TR" sz="2800" dirty="0" err="1"/>
              <a:t>epidermis</a:t>
            </a:r>
            <a:r>
              <a:rPr lang="tr-TR" sz="2800" dirty="0"/>
              <a:t> arasında yer alan, yaprağın temel dokusu, </a:t>
            </a:r>
            <a:r>
              <a:rPr lang="tr-TR" sz="2800" dirty="0" err="1"/>
              <a:t>mezofil</a:t>
            </a:r>
            <a:r>
              <a:rPr lang="tr-TR" sz="2800" dirty="0"/>
              <a:t> olarak isimlendirilir ve genellikle </a:t>
            </a:r>
            <a:r>
              <a:rPr lang="tr-TR" sz="2800" b="1" dirty="0" err="1"/>
              <a:t>fotosentetik</a:t>
            </a:r>
            <a:r>
              <a:rPr lang="tr-TR" sz="2800" dirty="0"/>
              <a:t> doku olarak özelleşmiştir. </a:t>
            </a:r>
            <a:endParaRPr lang="tr-TR" sz="2800" dirty="0" smtClean="0"/>
          </a:p>
          <a:p>
            <a:r>
              <a:rPr lang="tr-TR" sz="2800" dirty="0" smtClean="0"/>
              <a:t>Canlı</a:t>
            </a:r>
            <a:r>
              <a:rPr lang="tr-TR" sz="2800" dirty="0"/>
              <a:t>, çok sayıda hücreler arası </a:t>
            </a:r>
            <a:r>
              <a:rPr lang="tr-TR" sz="2800" b="1" dirty="0"/>
              <a:t>boşluklu</a:t>
            </a:r>
            <a:r>
              <a:rPr lang="tr-TR" sz="2800" dirty="0"/>
              <a:t> ve </a:t>
            </a:r>
            <a:r>
              <a:rPr lang="tr-TR" sz="2800" b="1" dirty="0"/>
              <a:t>kloroplast</a:t>
            </a:r>
            <a:r>
              <a:rPr lang="tr-TR" sz="2800" dirty="0"/>
              <a:t> içeren </a:t>
            </a:r>
            <a:r>
              <a:rPr lang="tr-TR" sz="2800" b="1" dirty="0"/>
              <a:t>parankima</a:t>
            </a:r>
            <a:r>
              <a:rPr lang="tr-TR" sz="2800" dirty="0"/>
              <a:t> hücrelerinden oluşmaktadır. </a:t>
            </a:r>
            <a:endParaRPr lang="tr-TR" sz="2800" dirty="0" smtClean="0"/>
          </a:p>
          <a:p>
            <a:r>
              <a:rPr lang="tr-TR" sz="2800" dirty="0" err="1" smtClean="0"/>
              <a:t>Mezomorfik</a:t>
            </a:r>
            <a:r>
              <a:rPr lang="tr-TR" sz="2800" dirty="0" smtClean="0"/>
              <a:t> </a:t>
            </a:r>
            <a:r>
              <a:rPr lang="tr-TR" sz="2800" dirty="0"/>
              <a:t>tipteki </a:t>
            </a:r>
            <a:r>
              <a:rPr lang="tr-TR" sz="2800" dirty="0" err="1"/>
              <a:t>dikotillerde</a:t>
            </a:r>
            <a:r>
              <a:rPr lang="tr-TR" sz="2800" dirty="0"/>
              <a:t> </a:t>
            </a:r>
            <a:r>
              <a:rPr lang="tr-TR" sz="2800" dirty="0" err="1"/>
              <a:t>mezofil</a:t>
            </a:r>
            <a:r>
              <a:rPr lang="tr-TR" sz="2800" dirty="0"/>
              <a:t>, </a:t>
            </a:r>
            <a:r>
              <a:rPr lang="tr-TR" sz="2800" dirty="0" err="1"/>
              <a:t>palizat</a:t>
            </a:r>
            <a:r>
              <a:rPr lang="tr-TR" sz="2800" dirty="0"/>
              <a:t> ve sünger parankiması olmak üzere ikiye ayrılmaktadır.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8474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90066"/>
          </a:xfrm>
        </p:spPr>
        <p:txBody>
          <a:bodyPr>
            <a:noAutofit/>
          </a:bodyPr>
          <a:lstStyle/>
          <a:p>
            <a:r>
              <a:rPr lang="tr-TR" sz="2800" b="1" dirty="0" err="1"/>
              <a:t>Palizat</a:t>
            </a:r>
            <a:r>
              <a:rPr lang="tr-TR" sz="2800" b="1" dirty="0"/>
              <a:t> </a:t>
            </a:r>
            <a:r>
              <a:rPr lang="tr-TR" sz="2800" b="1" dirty="0" smtClean="0"/>
              <a:t>parankiması</a:t>
            </a:r>
            <a:r>
              <a:rPr lang="tr-TR" sz="2800" dirty="0" smtClean="0"/>
              <a:t> 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1233" y="714233"/>
            <a:ext cx="8229600" cy="4525963"/>
          </a:xfrm>
        </p:spPr>
        <p:txBody>
          <a:bodyPr>
            <a:noAutofit/>
          </a:bodyPr>
          <a:lstStyle/>
          <a:p>
            <a:r>
              <a:rPr lang="tr-TR" sz="2000" dirty="0" smtClean="0"/>
              <a:t>Uzamış</a:t>
            </a:r>
            <a:r>
              <a:rPr lang="tr-TR" sz="2000" dirty="0"/>
              <a:t>, silindir şeklinde ve genellikle üst epidermisin altında yer alan hücrelerden oluşmakta, bazen bir tabakadan da fazla olabilmektedir. </a:t>
            </a:r>
            <a:endParaRPr lang="tr-TR" sz="2000" dirty="0" smtClean="0"/>
          </a:p>
          <a:p>
            <a:r>
              <a:rPr lang="tr-TR" sz="2000" dirty="0" smtClean="0"/>
              <a:t>Çok </a:t>
            </a:r>
            <a:r>
              <a:rPr lang="tr-TR" sz="2000" dirty="0"/>
              <a:t>sayıda kloroplast, çok az hücreler arası boşluk içermektedir. </a:t>
            </a:r>
          </a:p>
          <a:p>
            <a:r>
              <a:rPr lang="tr-TR" sz="2000" dirty="0"/>
              <a:t>Ilıman bölgelerdeki </a:t>
            </a:r>
            <a:r>
              <a:rPr lang="tr-TR" sz="2000" b="1" dirty="0" err="1"/>
              <a:t>mezomorfik</a:t>
            </a:r>
            <a:r>
              <a:rPr lang="tr-TR" sz="2000" dirty="0"/>
              <a:t> bitkilerde </a:t>
            </a:r>
            <a:r>
              <a:rPr lang="tr-TR" sz="2000" dirty="0" err="1"/>
              <a:t>palizat</a:t>
            </a:r>
            <a:r>
              <a:rPr lang="tr-TR" sz="2000" dirty="0"/>
              <a:t> parankiması yaprağın </a:t>
            </a:r>
            <a:r>
              <a:rPr lang="tr-TR" sz="2000" b="1" dirty="0" err="1"/>
              <a:t>adaksiyal</a:t>
            </a:r>
            <a:r>
              <a:rPr lang="tr-TR" sz="2000" dirty="0"/>
              <a:t> tarafında bulunmaktadır. </a:t>
            </a:r>
            <a:r>
              <a:rPr lang="tr-TR" sz="2000" b="1" dirty="0" err="1"/>
              <a:t>Kseromorfik</a:t>
            </a:r>
            <a:r>
              <a:rPr lang="tr-TR" sz="2000" dirty="0"/>
              <a:t> bitkilerde ise </a:t>
            </a:r>
            <a:r>
              <a:rPr lang="tr-TR" sz="2000" dirty="0" err="1"/>
              <a:t>palizat</a:t>
            </a:r>
            <a:r>
              <a:rPr lang="tr-TR" sz="2000" dirty="0"/>
              <a:t> dokusu yaprağın her </a:t>
            </a:r>
            <a:r>
              <a:rPr lang="tr-TR" sz="2000" b="1" dirty="0"/>
              <a:t>iki tarafında </a:t>
            </a:r>
            <a:r>
              <a:rPr lang="tr-TR" sz="2000" dirty="0"/>
              <a:t>da yer alırken sünger parankiması ya çok indirgenmiştir ya da hiç bulunmamaktadır. </a:t>
            </a:r>
            <a:endParaRPr lang="tr-TR" sz="2000" dirty="0" smtClean="0"/>
          </a:p>
          <a:p>
            <a:r>
              <a:rPr lang="tr-TR" sz="2000" dirty="0" smtClean="0"/>
              <a:t>Eğer </a:t>
            </a:r>
            <a:r>
              <a:rPr lang="tr-TR" sz="2000" dirty="0" err="1"/>
              <a:t>palizat</a:t>
            </a:r>
            <a:r>
              <a:rPr lang="tr-TR" sz="2000" dirty="0"/>
              <a:t> dokusu yaprak ayasının bir tarafında, sünger parankiması ise diğer tarafında bulunursa bu tip yaprağa </a:t>
            </a:r>
            <a:r>
              <a:rPr lang="tr-TR" sz="2000" b="1" dirty="0" err="1"/>
              <a:t>dorsoventral</a:t>
            </a:r>
            <a:r>
              <a:rPr lang="tr-TR" sz="2000" dirty="0"/>
              <a:t> veya </a:t>
            </a:r>
            <a:r>
              <a:rPr lang="tr-TR" sz="2000" b="1" dirty="0" err="1"/>
              <a:t>bifasiyal</a:t>
            </a:r>
            <a:r>
              <a:rPr lang="tr-TR" sz="2000" b="1" dirty="0"/>
              <a:t> yaprak</a:t>
            </a:r>
            <a:r>
              <a:rPr lang="tr-TR" sz="2000" dirty="0"/>
              <a:t> denir. </a:t>
            </a:r>
            <a:r>
              <a:rPr lang="tr-TR" sz="2000" dirty="0" smtClean="0"/>
              <a:t>Bu </a:t>
            </a:r>
            <a:r>
              <a:rPr lang="tr-TR" sz="2000" dirty="0"/>
              <a:t>tip yapraklar belirgin bir </a:t>
            </a:r>
            <a:r>
              <a:rPr lang="tr-TR" sz="2000" dirty="0" err="1"/>
              <a:t>dorsal</a:t>
            </a:r>
            <a:r>
              <a:rPr lang="tr-TR" sz="2000" dirty="0"/>
              <a:t> ve </a:t>
            </a:r>
            <a:r>
              <a:rPr lang="tr-TR" sz="2000" dirty="0" err="1"/>
              <a:t>ventral</a:t>
            </a:r>
            <a:r>
              <a:rPr lang="tr-TR" sz="2000" dirty="0"/>
              <a:t> taraf içermektedir. </a:t>
            </a:r>
            <a:endParaRPr lang="tr-TR" sz="2000" dirty="0" smtClean="0"/>
          </a:p>
          <a:p>
            <a:r>
              <a:rPr lang="tr-TR" sz="2000" dirty="0" smtClean="0"/>
              <a:t>Eğer </a:t>
            </a:r>
            <a:r>
              <a:rPr lang="tr-TR" sz="2000" dirty="0" err="1"/>
              <a:t>palizat</a:t>
            </a:r>
            <a:r>
              <a:rPr lang="tr-TR" sz="2000" dirty="0"/>
              <a:t> dokusu yaprağın her iki tarafında da bulunursa böyle yapraklar </a:t>
            </a:r>
            <a:r>
              <a:rPr lang="tr-TR" sz="2000" b="1" dirty="0" err="1"/>
              <a:t>izolateral</a:t>
            </a:r>
            <a:r>
              <a:rPr lang="tr-TR" sz="2000" dirty="0"/>
              <a:t> veya </a:t>
            </a:r>
            <a:r>
              <a:rPr lang="tr-TR" sz="2000" b="1" dirty="0" err="1"/>
              <a:t>ekvifasiyal</a:t>
            </a:r>
            <a:r>
              <a:rPr lang="tr-TR" sz="2000" dirty="0"/>
              <a:t> yaprak olarak isimlendirilmektedir. Bu tip yapraklar her iki taraflarında eşit yapıya sahiptir. </a:t>
            </a:r>
            <a:endParaRPr lang="tr-TR" sz="2000" dirty="0" smtClean="0"/>
          </a:p>
          <a:p>
            <a:r>
              <a:rPr lang="tr-TR" sz="2000" dirty="0" smtClean="0"/>
              <a:t>Birçok </a:t>
            </a:r>
            <a:r>
              <a:rPr lang="tr-TR" sz="2000" dirty="0" err="1"/>
              <a:t>kseromorfik</a:t>
            </a:r>
            <a:r>
              <a:rPr lang="tr-TR" sz="2000" dirty="0"/>
              <a:t> bitkide </a:t>
            </a:r>
            <a:r>
              <a:rPr lang="tr-TR" sz="2000" dirty="0" err="1"/>
              <a:t>ekvifasiyal</a:t>
            </a:r>
            <a:r>
              <a:rPr lang="tr-TR" sz="2000" dirty="0"/>
              <a:t> yaprağın değişikliğe uğraması </a:t>
            </a:r>
            <a:r>
              <a:rPr lang="tr-TR" sz="2000" b="1" dirty="0" err="1"/>
              <a:t>sentrik</a:t>
            </a:r>
            <a:r>
              <a:rPr lang="tr-TR" sz="2000" dirty="0"/>
              <a:t> ya da </a:t>
            </a:r>
            <a:r>
              <a:rPr lang="tr-TR" sz="2000" b="1" dirty="0" err="1"/>
              <a:t>unifasiyal</a:t>
            </a:r>
            <a:r>
              <a:rPr lang="tr-TR" sz="2000" dirty="0"/>
              <a:t> yaprak olarak adlandırılmaktadır. Bunlar dar, silindirik ya da </a:t>
            </a:r>
            <a:r>
              <a:rPr lang="tr-TR" sz="2000" dirty="0" err="1"/>
              <a:t>kılıçsı</a:t>
            </a:r>
            <a:r>
              <a:rPr lang="tr-TR" sz="2000" dirty="0"/>
              <a:t>, alt ve üst yüzü ayırt edilmeyen, </a:t>
            </a:r>
            <a:r>
              <a:rPr lang="tr-TR" sz="2000" dirty="0" err="1"/>
              <a:t>mezofili</a:t>
            </a:r>
            <a:r>
              <a:rPr lang="tr-TR" sz="2000" dirty="0"/>
              <a:t> sürekli olan yapraklardır. Bu tip yapraklar </a:t>
            </a:r>
            <a:r>
              <a:rPr lang="tr-TR" sz="2000" dirty="0" err="1"/>
              <a:t>monokotillerde</a:t>
            </a:r>
            <a:r>
              <a:rPr lang="tr-TR" sz="2000" dirty="0"/>
              <a:t> gözlenmektedir.</a:t>
            </a:r>
          </a:p>
        </p:txBody>
      </p:sp>
    </p:spTree>
    <p:extLst>
      <p:ext uri="{BB962C8B-B14F-4D97-AF65-F5344CB8AC3E}">
        <p14:creationId xmlns:p14="http://schemas.microsoft.com/office/powerpoint/2010/main" val="4170375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56769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C:\Users\user\Desktop\Yaprak\Zzzz\Scan0061.jpg"/>
          <p:cNvPicPr>
            <a:picLocks noChangeAspect="1" noChangeArrowheads="1"/>
          </p:cNvPicPr>
          <p:nvPr/>
        </p:nvPicPr>
        <p:blipFill>
          <a:blip r:embed="rId3" cstate="print"/>
          <a:srcRect l="8309" t="37181" r="8309" b="18845"/>
          <a:stretch>
            <a:fillRect/>
          </a:stretch>
        </p:blipFill>
        <p:spPr bwMode="auto">
          <a:xfrm>
            <a:off x="2411760" y="4221088"/>
            <a:ext cx="648072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 r="13713"/>
          <a:stretch>
            <a:fillRect/>
          </a:stretch>
        </p:blipFill>
        <p:spPr bwMode="auto">
          <a:xfrm>
            <a:off x="827584" y="228600"/>
            <a:ext cx="6164163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7" y="2477294"/>
            <a:ext cx="72866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tr-TR" sz="2800" b="1" dirty="0"/>
              <a:t>Sünger </a:t>
            </a:r>
            <a:r>
              <a:rPr lang="tr-TR" sz="2800" b="1" dirty="0" smtClean="0"/>
              <a:t>parankiması</a:t>
            </a:r>
            <a:r>
              <a:rPr lang="tr-TR" sz="2800" dirty="0" smtClean="0"/>
              <a:t> 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smtClean="0"/>
              <a:t>Genellikle </a:t>
            </a:r>
            <a:r>
              <a:rPr lang="tr-TR" dirty="0" err="1"/>
              <a:t>palizat</a:t>
            </a:r>
            <a:r>
              <a:rPr lang="tr-TR" dirty="0"/>
              <a:t> parankimasının altında yer alan, değişik şekillere sahip olabilen, hemen hemen </a:t>
            </a:r>
            <a:r>
              <a:rPr lang="tr-TR" dirty="0" err="1"/>
              <a:t>izodiyametrik</a:t>
            </a:r>
            <a:r>
              <a:rPr lang="tr-TR" dirty="0"/>
              <a:t> hücrelerden oluşmaktadır. </a:t>
            </a:r>
            <a:endParaRPr lang="tr-TR" dirty="0" smtClean="0"/>
          </a:p>
          <a:p>
            <a:r>
              <a:rPr lang="tr-TR" dirty="0" smtClean="0"/>
              <a:t>Sünger </a:t>
            </a:r>
            <a:r>
              <a:rPr lang="tr-TR" dirty="0"/>
              <a:t>parankimasında </a:t>
            </a:r>
            <a:r>
              <a:rPr lang="tr-TR" b="1" dirty="0"/>
              <a:t>kloroplast sayısı az</a:t>
            </a:r>
            <a:r>
              <a:rPr lang="tr-TR" dirty="0"/>
              <a:t>, hücrelerarası </a:t>
            </a:r>
            <a:r>
              <a:rPr lang="tr-TR" b="1" dirty="0"/>
              <a:t>boşluklar fazla</a:t>
            </a:r>
            <a:r>
              <a:rPr lang="tr-TR" dirty="0"/>
              <a:t>dır.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hücreler arası boşluklar alt </a:t>
            </a:r>
            <a:r>
              <a:rPr lang="tr-TR" dirty="0" err="1"/>
              <a:t>epidermis</a:t>
            </a:r>
            <a:r>
              <a:rPr lang="tr-TR" dirty="0"/>
              <a:t> </a:t>
            </a:r>
            <a:r>
              <a:rPr lang="tr-TR" dirty="0" err="1"/>
              <a:t>stomaları</a:t>
            </a:r>
            <a:r>
              <a:rPr lang="tr-TR" dirty="0"/>
              <a:t> ile ilişkilidir ve </a:t>
            </a:r>
            <a:r>
              <a:rPr lang="tr-TR" dirty="0" err="1"/>
              <a:t>palizat</a:t>
            </a:r>
            <a:r>
              <a:rPr lang="tr-TR" dirty="0"/>
              <a:t> hücrelerine gaz iletimini sağlamaktadır. </a:t>
            </a:r>
          </a:p>
          <a:p>
            <a:r>
              <a:rPr lang="tr-TR" dirty="0" err="1"/>
              <a:t>Mezofilin</a:t>
            </a:r>
            <a:r>
              <a:rPr lang="tr-TR" dirty="0"/>
              <a:t> </a:t>
            </a:r>
            <a:r>
              <a:rPr lang="tr-TR" dirty="0" err="1"/>
              <a:t>palizat</a:t>
            </a:r>
            <a:r>
              <a:rPr lang="tr-TR" dirty="0"/>
              <a:t> ve sünger parankimasına farklılaşma oranı bitkilere ve bölgelere göre değişmektedir. </a:t>
            </a:r>
            <a:endParaRPr lang="tr-TR" dirty="0" smtClean="0"/>
          </a:p>
          <a:p>
            <a:r>
              <a:rPr lang="tr-TR" dirty="0" smtClean="0"/>
              <a:t>En </a:t>
            </a:r>
            <a:r>
              <a:rPr lang="tr-TR" dirty="0"/>
              <a:t>iyi bilinen örnek, farklılaşma sırasında ışık etkisinde kalan yapraklarda çok tabakalı </a:t>
            </a:r>
            <a:r>
              <a:rPr lang="tr-TR" dirty="0" err="1"/>
              <a:t>palizat</a:t>
            </a:r>
            <a:r>
              <a:rPr lang="tr-TR" dirty="0"/>
              <a:t> ve sünger dokusunun gelişmesidir. Bu tip yapraklara </a:t>
            </a:r>
            <a:r>
              <a:rPr lang="tr-TR" b="1" dirty="0"/>
              <a:t>güneş yaprakları</a:t>
            </a:r>
            <a:r>
              <a:rPr lang="tr-TR" dirty="0"/>
              <a:t> adı verilmektedir. </a:t>
            </a:r>
            <a:endParaRPr lang="tr-TR" dirty="0" smtClean="0"/>
          </a:p>
          <a:p>
            <a:r>
              <a:rPr lang="tr-TR" dirty="0" smtClean="0"/>
              <a:t>Az </a:t>
            </a:r>
            <a:r>
              <a:rPr lang="tr-TR" dirty="0"/>
              <a:t>tabakalı </a:t>
            </a:r>
            <a:r>
              <a:rPr lang="tr-TR" dirty="0" err="1"/>
              <a:t>palizat</a:t>
            </a:r>
            <a:r>
              <a:rPr lang="tr-TR" dirty="0"/>
              <a:t> parankiması taşıyan, güneşten uzak bölgelerde yetişen yapraklara da </a:t>
            </a:r>
            <a:r>
              <a:rPr lang="tr-TR" b="1" dirty="0"/>
              <a:t>gölge yaprakları</a:t>
            </a:r>
            <a:r>
              <a:rPr lang="tr-TR" dirty="0"/>
              <a:t> denir. </a:t>
            </a:r>
            <a:r>
              <a:rPr lang="tr-TR" dirty="0" err="1"/>
              <a:t>Kseromorfik</a:t>
            </a:r>
            <a:r>
              <a:rPr lang="tr-TR" dirty="0"/>
              <a:t> yapraklar </a:t>
            </a:r>
            <a:r>
              <a:rPr lang="tr-TR" dirty="0" err="1"/>
              <a:t>mezomorfik</a:t>
            </a:r>
            <a:r>
              <a:rPr lang="tr-TR" dirty="0"/>
              <a:t> yapraklardan daha fazla gelişmiş </a:t>
            </a:r>
            <a:r>
              <a:rPr lang="tr-TR" dirty="0" err="1"/>
              <a:t>palizat</a:t>
            </a:r>
            <a:r>
              <a:rPr lang="tr-TR" dirty="0"/>
              <a:t> dokusuna sahiptir.</a:t>
            </a:r>
          </a:p>
        </p:txBody>
      </p:sp>
    </p:spTree>
    <p:extLst>
      <p:ext uri="{BB962C8B-B14F-4D97-AF65-F5344CB8AC3E}">
        <p14:creationId xmlns:p14="http://schemas.microsoft.com/office/powerpoint/2010/main" val="2965444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sz="3100" b="1" dirty="0" err="1"/>
              <a:t>Vaskuler</a:t>
            </a:r>
            <a:r>
              <a:rPr lang="tr-TR" sz="3100" b="1" dirty="0"/>
              <a:t> Sistem</a:t>
            </a:r>
            <a:r>
              <a:rPr lang="tr-TR" sz="3100" dirty="0"/>
              <a:t/>
            </a:r>
            <a:br>
              <a:rPr lang="tr-TR" sz="3100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664" y="476672"/>
            <a:ext cx="8686800" cy="4525963"/>
          </a:xfrm>
        </p:spPr>
        <p:txBody>
          <a:bodyPr>
            <a:noAutofit/>
          </a:bodyPr>
          <a:lstStyle/>
          <a:p>
            <a:r>
              <a:rPr lang="tr-TR" sz="2000" dirty="0" err="1" smtClean="0"/>
              <a:t>Vaskuler</a:t>
            </a:r>
            <a:r>
              <a:rPr lang="tr-TR" sz="2000" dirty="0" smtClean="0"/>
              <a:t> </a:t>
            </a:r>
            <a:r>
              <a:rPr lang="tr-TR" sz="2000" dirty="0"/>
              <a:t>demetlerin düzenlenişi (</a:t>
            </a:r>
            <a:r>
              <a:rPr lang="tr-TR" sz="2000" dirty="0" err="1"/>
              <a:t>venasyon</a:t>
            </a:r>
            <a:r>
              <a:rPr lang="tr-TR" sz="2000" dirty="0"/>
              <a:t>, damarlanma), yapraklara karakteristik bir görünüş vermektedir. </a:t>
            </a:r>
            <a:endParaRPr lang="tr-TR" sz="2000" dirty="0" smtClean="0"/>
          </a:p>
          <a:p>
            <a:r>
              <a:rPr lang="tr-TR" sz="2000" dirty="0" err="1" smtClean="0"/>
              <a:t>Angiospermlerde</a:t>
            </a:r>
            <a:r>
              <a:rPr lang="tr-TR" sz="2000" dirty="0" smtClean="0"/>
              <a:t> </a:t>
            </a:r>
            <a:r>
              <a:rPr lang="tr-TR" sz="2000" b="1" dirty="0" err="1"/>
              <a:t>retikulat</a:t>
            </a:r>
            <a:r>
              <a:rPr lang="tr-TR" sz="2000" b="1" dirty="0"/>
              <a:t> (</a:t>
            </a:r>
            <a:r>
              <a:rPr lang="tr-TR" sz="2000" b="1" dirty="0" err="1"/>
              <a:t>ağsı</a:t>
            </a:r>
            <a:r>
              <a:rPr lang="tr-TR" sz="2000" b="1" dirty="0"/>
              <a:t>)</a:t>
            </a:r>
            <a:r>
              <a:rPr lang="tr-TR" sz="2000" dirty="0"/>
              <a:t> ve </a:t>
            </a:r>
            <a:r>
              <a:rPr lang="tr-TR" sz="2000" b="1" dirty="0"/>
              <a:t>paralel</a:t>
            </a:r>
            <a:r>
              <a:rPr lang="tr-TR" sz="2000" dirty="0"/>
              <a:t> olmak üzere iki tip </a:t>
            </a:r>
            <a:r>
              <a:rPr lang="tr-TR" sz="2000" dirty="0" err="1"/>
              <a:t>venasyon</a:t>
            </a:r>
            <a:r>
              <a:rPr lang="tr-TR" sz="2000" dirty="0"/>
              <a:t> görülmektedir. </a:t>
            </a:r>
            <a:endParaRPr lang="tr-TR" sz="2000" dirty="0" smtClean="0"/>
          </a:p>
          <a:p>
            <a:r>
              <a:rPr lang="tr-TR" sz="2000" b="1" dirty="0" err="1" smtClean="0"/>
              <a:t>Dikotillerde</a:t>
            </a:r>
            <a:r>
              <a:rPr lang="tr-TR" sz="2000" dirty="0" smtClean="0"/>
              <a:t> </a:t>
            </a:r>
            <a:r>
              <a:rPr lang="tr-TR" sz="2000" dirty="0"/>
              <a:t>yaygın olan </a:t>
            </a:r>
            <a:r>
              <a:rPr lang="tr-TR" sz="2000" b="1" dirty="0"/>
              <a:t>ağ</a:t>
            </a:r>
            <a:r>
              <a:rPr lang="tr-TR" sz="2000" dirty="0"/>
              <a:t> şeklindeki </a:t>
            </a:r>
            <a:r>
              <a:rPr lang="tr-TR" sz="2000" dirty="0" err="1"/>
              <a:t>venasyonda</a:t>
            </a:r>
            <a:r>
              <a:rPr lang="tr-TR" sz="2000" dirty="0"/>
              <a:t>, çeşitli büyüklükte </a:t>
            </a:r>
            <a:r>
              <a:rPr lang="tr-TR" sz="2000" dirty="0" err="1"/>
              <a:t>vaskuler</a:t>
            </a:r>
            <a:r>
              <a:rPr lang="tr-TR" sz="2000" dirty="0"/>
              <a:t> demetler, aralarında yanal </a:t>
            </a:r>
            <a:r>
              <a:rPr lang="tr-TR" sz="2000" dirty="0" err="1"/>
              <a:t>anastomozlar</a:t>
            </a:r>
            <a:r>
              <a:rPr lang="tr-TR" sz="2000" dirty="0"/>
              <a:t> yapan ağımsı bir yapı oluşturmaktadır. </a:t>
            </a:r>
            <a:endParaRPr lang="tr-TR" sz="2000" dirty="0" smtClean="0"/>
          </a:p>
          <a:p>
            <a:r>
              <a:rPr lang="tr-TR" sz="2000" b="1" dirty="0" err="1"/>
              <a:t>M</a:t>
            </a:r>
            <a:r>
              <a:rPr lang="tr-TR" sz="2000" b="1" dirty="0" err="1" smtClean="0"/>
              <a:t>onokotillere</a:t>
            </a:r>
            <a:r>
              <a:rPr lang="tr-TR" sz="2000" dirty="0" smtClean="0"/>
              <a:t> </a:t>
            </a:r>
            <a:r>
              <a:rPr lang="tr-TR" sz="2000" dirty="0"/>
              <a:t>özgü olan </a:t>
            </a:r>
            <a:r>
              <a:rPr lang="tr-TR" sz="2000" b="1" dirty="0"/>
              <a:t>paralel</a:t>
            </a:r>
            <a:r>
              <a:rPr lang="tr-TR" sz="2000" dirty="0"/>
              <a:t> damarlı yapraklarda oldukça tekdüze boyuttaki demetler paralel düzenlenmekte, fakat tepede ya da ayanın her iki kenarında düzen ortadan kalkmakta ve demetler birbirine karışmaktadır. </a:t>
            </a:r>
            <a:endParaRPr lang="tr-TR" sz="2000" dirty="0" smtClean="0"/>
          </a:p>
          <a:p>
            <a:r>
              <a:rPr lang="tr-TR" sz="2000" dirty="0" smtClean="0"/>
              <a:t>Paralel </a:t>
            </a:r>
            <a:r>
              <a:rPr lang="tr-TR" sz="2000" dirty="0"/>
              <a:t>damarlar aya boyunca küçük damarlarla yanal olarak birbirlerine bağlanmaktadır. </a:t>
            </a:r>
            <a:endParaRPr lang="tr-TR" sz="2000" dirty="0" smtClean="0"/>
          </a:p>
          <a:p>
            <a:r>
              <a:rPr lang="tr-TR" sz="2000" dirty="0" smtClean="0"/>
              <a:t>Bazı </a:t>
            </a:r>
            <a:r>
              <a:rPr lang="tr-TR" sz="2000" dirty="0" err="1"/>
              <a:t>dikotillerde</a:t>
            </a:r>
            <a:r>
              <a:rPr lang="tr-TR" sz="2000" dirty="0"/>
              <a:t> (</a:t>
            </a:r>
            <a:r>
              <a:rPr lang="tr-TR" sz="2000" i="1" dirty="0" err="1"/>
              <a:t>Plantago</a:t>
            </a:r>
            <a:r>
              <a:rPr lang="tr-TR" sz="2000" i="1" dirty="0"/>
              <a:t>, </a:t>
            </a:r>
            <a:r>
              <a:rPr lang="tr-TR" sz="2000" i="1" dirty="0" err="1"/>
              <a:t>Tragopogon</a:t>
            </a:r>
            <a:r>
              <a:rPr lang="tr-TR" sz="2000" dirty="0"/>
              <a:t>) paralel </a:t>
            </a:r>
            <a:r>
              <a:rPr lang="tr-TR" sz="2000" dirty="0" err="1"/>
              <a:t>venasyon</a:t>
            </a:r>
            <a:r>
              <a:rPr lang="tr-TR" sz="2000" dirty="0"/>
              <a:t>, bazı </a:t>
            </a:r>
            <a:r>
              <a:rPr lang="tr-TR" sz="2000" dirty="0" err="1"/>
              <a:t>monokotillerde</a:t>
            </a:r>
            <a:r>
              <a:rPr lang="tr-TR" sz="2000" dirty="0"/>
              <a:t> (</a:t>
            </a:r>
            <a:r>
              <a:rPr lang="tr-TR" sz="2000" dirty="0" err="1"/>
              <a:t>Araceae</a:t>
            </a:r>
            <a:r>
              <a:rPr lang="tr-TR" sz="2000" dirty="0"/>
              <a:t>, </a:t>
            </a:r>
            <a:r>
              <a:rPr lang="tr-TR" sz="2000" dirty="0" err="1"/>
              <a:t>Orchidaceae</a:t>
            </a:r>
            <a:r>
              <a:rPr lang="tr-TR" sz="2000" dirty="0"/>
              <a:t>) ise </a:t>
            </a:r>
            <a:r>
              <a:rPr lang="tr-TR" sz="2000" dirty="0" err="1"/>
              <a:t>ağsı</a:t>
            </a:r>
            <a:r>
              <a:rPr lang="tr-TR" sz="2000" dirty="0"/>
              <a:t> </a:t>
            </a:r>
            <a:r>
              <a:rPr lang="tr-TR" sz="2000" dirty="0" err="1"/>
              <a:t>venasyon</a:t>
            </a:r>
            <a:r>
              <a:rPr lang="tr-TR" sz="2000" dirty="0"/>
              <a:t> görülmektedir. </a:t>
            </a:r>
            <a:endParaRPr lang="tr-TR" sz="2000" dirty="0" smtClean="0"/>
          </a:p>
          <a:p>
            <a:r>
              <a:rPr lang="tr-TR" sz="2000" dirty="0" smtClean="0"/>
              <a:t>Ağ </a:t>
            </a:r>
            <a:r>
              <a:rPr lang="tr-TR" sz="2000" dirty="0"/>
              <a:t>şeklinde ve paralel </a:t>
            </a:r>
            <a:r>
              <a:rPr lang="tr-TR" sz="2000" dirty="0" err="1"/>
              <a:t>venasyon</a:t>
            </a:r>
            <a:r>
              <a:rPr lang="tr-TR" sz="2000" dirty="0"/>
              <a:t> </a:t>
            </a:r>
            <a:r>
              <a:rPr lang="tr-TR" sz="2000" b="1" dirty="0"/>
              <a:t>kapalı </a:t>
            </a:r>
            <a:r>
              <a:rPr lang="tr-TR" sz="2000" b="1" dirty="0" err="1"/>
              <a:t>venasyon</a:t>
            </a:r>
            <a:r>
              <a:rPr lang="tr-TR" sz="2000" dirty="0"/>
              <a:t> olarak da isimlendirilmektedir. Çünkü damarlar birbirleriyle yanal olarak </a:t>
            </a:r>
            <a:r>
              <a:rPr lang="tr-TR" sz="2000" dirty="0" err="1"/>
              <a:t>anastomozlar</a:t>
            </a:r>
            <a:r>
              <a:rPr lang="tr-TR" sz="2000" dirty="0"/>
              <a:t> yaparak kapalı bir sistem oluşturur. </a:t>
            </a:r>
            <a:endParaRPr lang="tr-TR" sz="2000" dirty="0" smtClean="0"/>
          </a:p>
          <a:p>
            <a:r>
              <a:rPr lang="tr-TR" sz="2000" dirty="0" err="1" smtClean="0"/>
              <a:t>Ginkgo</a:t>
            </a:r>
            <a:r>
              <a:rPr lang="tr-TR" sz="2000" dirty="0" smtClean="0"/>
              <a:t> </a:t>
            </a:r>
            <a:r>
              <a:rPr lang="tr-TR" sz="2000" dirty="0"/>
              <a:t>ve bazı eğreltiotlarında çatallanan </a:t>
            </a:r>
            <a:r>
              <a:rPr lang="tr-TR" sz="2000" b="1" dirty="0" err="1"/>
              <a:t>dikotomik</a:t>
            </a:r>
            <a:r>
              <a:rPr lang="tr-TR" sz="2000" b="1" dirty="0"/>
              <a:t> </a:t>
            </a:r>
            <a:r>
              <a:rPr lang="tr-TR" sz="2000" b="1" dirty="0" err="1"/>
              <a:t>venasyon</a:t>
            </a:r>
            <a:r>
              <a:rPr lang="tr-TR" sz="2000" dirty="0"/>
              <a:t> görülmektedir. Bu tipte de olduğu gibi ayrılan damar uçları serbest çatallanırsa buna </a:t>
            </a:r>
            <a:r>
              <a:rPr lang="tr-TR" sz="2000" b="1" dirty="0"/>
              <a:t>açık </a:t>
            </a:r>
            <a:r>
              <a:rPr lang="tr-TR" sz="2000" b="1" dirty="0" err="1"/>
              <a:t>venasyon</a:t>
            </a:r>
            <a:r>
              <a:rPr lang="tr-TR" sz="2000" dirty="0"/>
              <a:t> denir.</a:t>
            </a:r>
          </a:p>
        </p:txBody>
      </p:sp>
    </p:spTree>
    <p:extLst>
      <p:ext uri="{BB962C8B-B14F-4D97-AF65-F5344CB8AC3E}">
        <p14:creationId xmlns:p14="http://schemas.microsoft.com/office/powerpoint/2010/main" val="341910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/>
              <a:t>Dikotiledon</a:t>
            </a:r>
            <a:r>
              <a:rPr lang="tr-TR" dirty="0"/>
              <a:t> yapraklarının büyük ve küçük damarları genellikle az sayıda kloroplast içeren, sık dizilmiş parankima hücrelerinden oluşan bir tabaka ile çevrilmiştir. Bu tabakaya </a:t>
            </a:r>
            <a:r>
              <a:rPr lang="tr-TR" b="1" dirty="0"/>
              <a:t>demet kını</a:t>
            </a:r>
            <a:r>
              <a:rPr lang="tr-TR" dirty="0"/>
              <a:t> denir. </a:t>
            </a:r>
            <a:endParaRPr lang="tr-TR" dirty="0" smtClean="0"/>
          </a:p>
          <a:p>
            <a:r>
              <a:rPr lang="tr-TR" dirty="0" smtClean="0"/>
              <a:t>Demet </a:t>
            </a:r>
            <a:r>
              <a:rPr lang="tr-TR" dirty="0"/>
              <a:t>kını hücreleri genellikle kloroplast taşımaktadır. </a:t>
            </a:r>
            <a:endParaRPr lang="tr-TR" dirty="0" smtClean="0"/>
          </a:p>
          <a:p>
            <a:r>
              <a:rPr lang="tr-TR" dirty="0" smtClean="0"/>
              <a:t>Demet </a:t>
            </a:r>
            <a:r>
              <a:rPr lang="tr-TR" dirty="0"/>
              <a:t>kınları </a:t>
            </a:r>
            <a:r>
              <a:rPr lang="tr-TR" b="1" dirty="0" err="1"/>
              <a:t>parankimatik</a:t>
            </a:r>
            <a:r>
              <a:rPr lang="tr-TR" dirty="0"/>
              <a:t> ya da </a:t>
            </a:r>
            <a:r>
              <a:rPr lang="tr-TR" b="1" dirty="0" err="1"/>
              <a:t>sklerenkimatik</a:t>
            </a:r>
            <a:r>
              <a:rPr lang="tr-TR" dirty="0"/>
              <a:t> olabilmektedir. </a:t>
            </a:r>
            <a:endParaRPr lang="tr-TR" dirty="0" smtClean="0"/>
          </a:p>
          <a:p>
            <a:r>
              <a:rPr lang="tr-TR" dirty="0" smtClean="0"/>
              <a:t>Bazı </a:t>
            </a:r>
            <a:r>
              <a:rPr lang="tr-TR" dirty="0"/>
              <a:t>bitkilerde demet kınlarının hücre çeperlerinin </a:t>
            </a:r>
            <a:r>
              <a:rPr lang="tr-TR" dirty="0" err="1"/>
              <a:t>süberinleşmesi</a:t>
            </a:r>
            <a:r>
              <a:rPr lang="tr-TR" dirty="0"/>
              <a:t> bu hücrelerin </a:t>
            </a:r>
            <a:r>
              <a:rPr lang="tr-TR" b="1" dirty="0" err="1"/>
              <a:t>endodermis</a:t>
            </a:r>
            <a:r>
              <a:rPr lang="tr-TR" dirty="0"/>
              <a:t> şeklinde işlev gördüğünü göstermektedir. </a:t>
            </a:r>
          </a:p>
          <a:p>
            <a:r>
              <a:rPr lang="tr-TR" dirty="0" err="1"/>
              <a:t>Monokotil</a:t>
            </a:r>
            <a:r>
              <a:rPr lang="tr-TR" dirty="0"/>
              <a:t> yaprakları çoğunlukla dar bir aya ve kın şeklinde farklılaşmıştır. Damarlanma genellikle paraleldir.</a:t>
            </a:r>
          </a:p>
        </p:txBody>
      </p:sp>
    </p:spTree>
    <p:extLst>
      <p:ext uri="{BB962C8B-B14F-4D97-AF65-F5344CB8AC3E}">
        <p14:creationId xmlns:p14="http://schemas.microsoft.com/office/powerpoint/2010/main" val="861679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3830" y="620688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sz="2200" dirty="0"/>
              <a:t>Materyal: </a:t>
            </a:r>
            <a:r>
              <a:rPr lang="tr-TR" sz="2200" dirty="0" smtClean="0"/>
              <a:t/>
            </a:r>
            <a:br>
              <a:rPr lang="tr-TR" sz="2200" dirty="0" smtClean="0"/>
            </a:br>
            <a:r>
              <a:rPr lang="tr-TR" sz="2200" b="0" i="1" dirty="0" err="1" smtClean="0"/>
              <a:t>Iris</a:t>
            </a:r>
            <a:r>
              <a:rPr lang="tr-TR" sz="2200" b="0" dirty="0" smtClean="0"/>
              <a:t> </a:t>
            </a:r>
            <a:r>
              <a:rPr lang="tr-TR" sz="2200" b="0" dirty="0"/>
              <a:t>sp., </a:t>
            </a:r>
            <a:r>
              <a:rPr lang="tr-TR" sz="2200" b="0" dirty="0" smtClean="0"/>
              <a:t/>
            </a:r>
            <a:br>
              <a:rPr lang="tr-TR" sz="2200" b="0" dirty="0" smtClean="0"/>
            </a:br>
            <a:r>
              <a:rPr lang="tr-TR" sz="2200" b="0" dirty="0" err="1" smtClean="0"/>
              <a:t>unifasiyal</a:t>
            </a:r>
            <a:r>
              <a:rPr lang="tr-TR" sz="2200" b="0" dirty="0" smtClean="0"/>
              <a:t> </a:t>
            </a:r>
            <a:r>
              <a:rPr lang="tr-TR" sz="2200" b="0" dirty="0"/>
              <a:t>yaprak </a:t>
            </a:r>
            <a:r>
              <a:rPr lang="tr-TR" sz="2200" b="0" dirty="0" smtClean="0"/>
              <a:t/>
            </a:r>
            <a:br>
              <a:rPr lang="tr-TR" sz="2200" b="0" dirty="0" smtClean="0"/>
            </a:br>
            <a:r>
              <a:rPr lang="tr-TR" sz="2200" b="0" dirty="0" smtClean="0"/>
              <a:t>(</a:t>
            </a:r>
            <a:r>
              <a:rPr lang="tr-TR" sz="2200" b="0" dirty="0"/>
              <a:t>yaprak, enine kesit)</a:t>
            </a:r>
            <a:r>
              <a:rPr lang="tr-TR" b="0" dirty="0"/>
              <a:t/>
            </a:r>
            <a:br>
              <a:rPr lang="tr-TR" b="0" dirty="0"/>
            </a:br>
            <a:endParaRPr lang="tr-TR" b="0" dirty="0"/>
          </a:p>
        </p:txBody>
      </p:sp>
      <p:pic>
        <p:nvPicPr>
          <p:cNvPr id="5" name="Resim 4" descr="F:\düzenlenmiş resimler\Snap-499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6792"/>
            <a:ext cx="8280920" cy="5139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45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1936" y="322734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sz="2200" dirty="0"/>
              <a:t>Materyal: </a:t>
            </a:r>
            <a:r>
              <a:rPr lang="tr-TR" sz="2200" dirty="0" smtClean="0"/>
              <a:t/>
            </a:r>
            <a:br>
              <a:rPr lang="tr-TR" sz="2200" dirty="0" smtClean="0"/>
            </a:br>
            <a:r>
              <a:rPr lang="tr-TR" sz="2200" b="0" i="1" dirty="0" err="1"/>
              <a:t>Helleborus</a:t>
            </a:r>
            <a:r>
              <a:rPr lang="tr-TR" sz="2200" b="0" i="1" dirty="0"/>
              <a:t> </a:t>
            </a:r>
            <a:r>
              <a:rPr lang="tr-TR" sz="2200" b="0" i="1" dirty="0" err="1"/>
              <a:t>orientalis</a:t>
            </a:r>
            <a:r>
              <a:rPr lang="tr-TR" sz="2200" b="0" dirty="0"/>
              <a:t>, </a:t>
            </a:r>
            <a:r>
              <a:rPr lang="tr-TR" sz="2200" b="0" dirty="0" err="1"/>
              <a:t>bifasiyal</a:t>
            </a:r>
            <a:r>
              <a:rPr lang="tr-TR" sz="2200" b="0" dirty="0"/>
              <a:t> yaprak </a:t>
            </a:r>
            <a:r>
              <a:rPr lang="tr-TR" sz="2200" b="0" dirty="0" smtClean="0"/>
              <a:t/>
            </a:r>
            <a:br>
              <a:rPr lang="tr-TR" sz="2200" b="0" dirty="0" smtClean="0"/>
            </a:br>
            <a:r>
              <a:rPr lang="tr-TR" sz="2200" b="0" dirty="0" smtClean="0"/>
              <a:t>(</a:t>
            </a:r>
            <a:r>
              <a:rPr lang="tr-TR" sz="2200" b="0" dirty="0"/>
              <a:t>enine kesit)</a:t>
            </a:r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889" y="1484784"/>
            <a:ext cx="8253567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6901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sz="3100" b="1" dirty="0" err="1"/>
              <a:t>Gymnosperm</a:t>
            </a:r>
            <a:r>
              <a:rPr lang="tr-TR" sz="3100" b="1" dirty="0"/>
              <a:t> Yaprakları</a:t>
            </a:r>
            <a:r>
              <a:rPr lang="tr-TR" sz="3100" dirty="0"/>
              <a:t/>
            </a:r>
            <a:br>
              <a:rPr lang="tr-TR" sz="3100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>
            <a:noAutofit/>
          </a:bodyPr>
          <a:lstStyle/>
          <a:p>
            <a:r>
              <a:rPr lang="tr-TR" sz="2200" dirty="0" err="1" smtClean="0"/>
              <a:t>Gymnospermlerin</a:t>
            </a:r>
            <a:r>
              <a:rPr lang="tr-TR" sz="2200" dirty="0" smtClean="0"/>
              <a:t> </a:t>
            </a:r>
            <a:r>
              <a:rPr lang="tr-TR" sz="2200" dirty="0" err="1"/>
              <a:t>kseromorfik</a:t>
            </a:r>
            <a:r>
              <a:rPr lang="tr-TR" sz="2200" dirty="0"/>
              <a:t> yapraklarının en önemli özelliği yaprakların küçük ve indirgenmiş dış yüzeye sahip olmasıdır. </a:t>
            </a:r>
            <a:endParaRPr lang="tr-TR" sz="2200" dirty="0" smtClean="0"/>
          </a:p>
          <a:p>
            <a:r>
              <a:rPr lang="tr-TR" sz="2200" dirty="0" err="1" smtClean="0"/>
              <a:t>Koniferlerin</a:t>
            </a:r>
            <a:r>
              <a:rPr lang="tr-TR" sz="2200" dirty="0" smtClean="0"/>
              <a:t> </a:t>
            </a:r>
            <a:r>
              <a:rPr lang="tr-TR" sz="2200" dirty="0"/>
              <a:t>basit damarlanma gösteren iğne tipi yaprakları enine kesitte yarım daire şeklindedir. </a:t>
            </a:r>
            <a:endParaRPr lang="tr-TR" sz="2200" dirty="0" smtClean="0"/>
          </a:p>
          <a:p>
            <a:r>
              <a:rPr lang="tr-TR" sz="2200" dirty="0" err="1" smtClean="0"/>
              <a:t>Epidermis</a:t>
            </a:r>
            <a:r>
              <a:rPr lang="tr-TR" sz="2200" dirty="0" smtClean="0"/>
              <a:t> </a:t>
            </a:r>
            <a:r>
              <a:rPr lang="tr-TR" sz="2200" dirty="0"/>
              <a:t>fazla </a:t>
            </a:r>
            <a:r>
              <a:rPr lang="tr-TR" sz="2200" dirty="0" err="1"/>
              <a:t>kütinleşmiştir</a:t>
            </a:r>
            <a:r>
              <a:rPr lang="tr-TR" sz="2200" dirty="0"/>
              <a:t>. </a:t>
            </a:r>
            <a:endParaRPr lang="tr-TR" sz="2200" dirty="0" smtClean="0"/>
          </a:p>
          <a:p>
            <a:r>
              <a:rPr lang="tr-TR" sz="2200" dirty="0" err="1" smtClean="0"/>
              <a:t>Epidermis</a:t>
            </a:r>
            <a:r>
              <a:rPr lang="tr-TR" sz="2200" dirty="0" smtClean="0"/>
              <a:t> </a:t>
            </a:r>
            <a:r>
              <a:rPr lang="tr-TR" sz="2200" dirty="0"/>
              <a:t>altında yer alan </a:t>
            </a:r>
            <a:r>
              <a:rPr lang="tr-TR" sz="2200" dirty="0" err="1"/>
              <a:t>hipodermis</a:t>
            </a:r>
            <a:r>
              <a:rPr lang="tr-TR" sz="2200" dirty="0"/>
              <a:t> hücreleri de kalın çeperlere sahiptir. </a:t>
            </a:r>
            <a:endParaRPr lang="tr-TR" sz="2200" dirty="0" smtClean="0"/>
          </a:p>
          <a:p>
            <a:r>
              <a:rPr lang="tr-TR" sz="2200" dirty="0" smtClean="0"/>
              <a:t>Çok </a:t>
            </a:r>
            <a:r>
              <a:rPr lang="tr-TR" sz="2200" dirty="0"/>
              <a:t>sayıdaki </a:t>
            </a:r>
            <a:r>
              <a:rPr lang="tr-TR" sz="2200" dirty="0" err="1"/>
              <a:t>stomalar</a:t>
            </a:r>
            <a:r>
              <a:rPr lang="tr-TR" sz="2200" dirty="0"/>
              <a:t>, yaprağın ya tek ya da her iki tarafı üzerinde bulunabilir.</a:t>
            </a:r>
          </a:p>
          <a:p>
            <a:r>
              <a:rPr lang="tr-TR" sz="2200" dirty="0" err="1"/>
              <a:t>Mezofil</a:t>
            </a:r>
            <a:r>
              <a:rPr lang="tr-TR" sz="2200" dirty="0"/>
              <a:t> hücreleri lümene doğru içsel uzantılara sahiptir (kollu </a:t>
            </a:r>
            <a:r>
              <a:rPr lang="tr-TR" sz="2200" dirty="0" err="1"/>
              <a:t>palizat</a:t>
            </a:r>
            <a:r>
              <a:rPr lang="tr-TR" sz="2200" dirty="0"/>
              <a:t> parankiması). </a:t>
            </a:r>
            <a:endParaRPr lang="tr-TR" sz="2200" dirty="0" smtClean="0"/>
          </a:p>
          <a:p>
            <a:r>
              <a:rPr lang="tr-TR" sz="2200" dirty="0" err="1" smtClean="0"/>
              <a:t>Mezofil</a:t>
            </a:r>
            <a:r>
              <a:rPr lang="tr-TR" sz="2200" dirty="0"/>
              <a:t>, </a:t>
            </a:r>
            <a:r>
              <a:rPr lang="tr-TR" sz="2200" dirty="0" err="1"/>
              <a:t>palizat</a:t>
            </a:r>
            <a:r>
              <a:rPr lang="tr-TR" sz="2200" dirty="0"/>
              <a:t> ve sünger parankiması şeklinde farklılaşmamaktadır. </a:t>
            </a:r>
            <a:endParaRPr lang="tr-TR" sz="2200" dirty="0" smtClean="0"/>
          </a:p>
          <a:p>
            <a:r>
              <a:rPr lang="tr-TR" sz="2200" dirty="0" err="1" smtClean="0"/>
              <a:t>Gymnosperm</a:t>
            </a:r>
            <a:r>
              <a:rPr lang="tr-TR" sz="2200" dirty="0" smtClean="0"/>
              <a:t> </a:t>
            </a:r>
            <a:r>
              <a:rPr lang="tr-TR" sz="2200" dirty="0"/>
              <a:t>yaprakları </a:t>
            </a:r>
            <a:r>
              <a:rPr lang="tr-TR" sz="2200" dirty="0" err="1"/>
              <a:t>mezofilde</a:t>
            </a:r>
            <a:r>
              <a:rPr lang="tr-TR" sz="2200" dirty="0"/>
              <a:t> reçine kanallarına da sahiptir. </a:t>
            </a:r>
          </a:p>
          <a:p>
            <a:r>
              <a:rPr lang="tr-TR" sz="2200" dirty="0" err="1"/>
              <a:t>V</a:t>
            </a:r>
            <a:r>
              <a:rPr lang="tr-TR" sz="2200" dirty="0" err="1" smtClean="0"/>
              <a:t>askuler</a:t>
            </a:r>
            <a:r>
              <a:rPr lang="tr-TR" sz="2200" dirty="0" smtClean="0"/>
              <a:t> </a:t>
            </a:r>
            <a:r>
              <a:rPr lang="tr-TR" sz="2200" dirty="0"/>
              <a:t>demetleri çeviren ve </a:t>
            </a:r>
            <a:r>
              <a:rPr lang="tr-TR" sz="2200" b="1" dirty="0" err="1"/>
              <a:t>transfuzyon</a:t>
            </a:r>
            <a:r>
              <a:rPr lang="tr-TR" sz="2200" b="1" dirty="0"/>
              <a:t> dokusu</a:t>
            </a:r>
            <a:r>
              <a:rPr lang="tr-TR" sz="2200" dirty="0"/>
              <a:t> adı verilen bir doku </a:t>
            </a:r>
            <a:r>
              <a:rPr lang="tr-TR" sz="2200" dirty="0" err="1" smtClean="0"/>
              <a:t>vaskuler</a:t>
            </a:r>
            <a:r>
              <a:rPr lang="tr-TR" sz="2200" dirty="0" smtClean="0"/>
              <a:t> </a:t>
            </a:r>
            <a:r>
              <a:rPr lang="tr-TR" sz="2200" dirty="0"/>
              <a:t>demetler ve </a:t>
            </a:r>
            <a:r>
              <a:rPr lang="tr-TR" sz="2200" dirty="0" err="1"/>
              <a:t>mezofil</a:t>
            </a:r>
            <a:r>
              <a:rPr lang="tr-TR" sz="2200" dirty="0"/>
              <a:t> arasında </a:t>
            </a:r>
            <a:r>
              <a:rPr lang="tr-TR" sz="2200" b="1" dirty="0"/>
              <a:t>madde iletimi </a:t>
            </a:r>
            <a:r>
              <a:rPr lang="tr-TR" sz="2200" dirty="0"/>
              <a:t>ile görevlidir.</a:t>
            </a:r>
          </a:p>
        </p:txBody>
      </p:sp>
    </p:spTree>
    <p:extLst>
      <p:ext uri="{BB962C8B-B14F-4D97-AF65-F5344CB8AC3E}">
        <p14:creationId xmlns:p14="http://schemas.microsoft.com/office/powerpoint/2010/main" val="954934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1836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tr-TR" sz="2200" dirty="0"/>
              <a:t>Materyal: </a:t>
            </a:r>
            <a:r>
              <a:rPr lang="tr-TR" sz="2200" dirty="0" smtClean="0"/>
              <a:t/>
            </a:r>
            <a:br>
              <a:rPr lang="tr-TR" sz="2200" dirty="0" smtClean="0"/>
            </a:br>
            <a:r>
              <a:rPr lang="tr-TR" sz="2200" b="0" i="1" dirty="0" err="1" smtClean="0"/>
              <a:t>Pinus</a:t>
            </a:r>
            <a:r>
              <a:rPr lang="tr-TR" sz="2200" b="0" dirty="0" smtClean="0"/>
              <a:t> </a:t>
            </a:r>
            <a:r>
              <a:rPr lang="tr-TR" sz="2200" b="0" dirty="0"/>
              <a:t>sp., </a:t>
            </a:r>
            <a:r>
              <a:rPr lang="tr-TR" sz="2200" b="0" dirty="0" smtClean="0"/>
              <a:t/>
            </a:r>
            <a:br>
              <a:rPr lang="tr-TR" sz="2200" b="0" dirty="0" smtClean="0"/>
            </a:br>
            <a:r>
              <a:rPr lang="tr-TR" sz="2200" b="0" dirty="0" err="1" smtClean="0"/>
              <a:t>Gymnosperm</a:t>
            </a:r>
            <a:r>
              <a:rPr lang="tr-TR" sz="2200" b="0" dirty="0" smtClean="0"/>
              <a:t> </a:t>
            </a:r>
            <a:r>
              <a:rPr lang="tr-TR" sz="2200" b="0" dirty="0"/>
              <a:t>yaprağı </a:t>
            </a:r>
            <a:r>
              <a:rPr lang="tr-TR" sz="2200" b="0" dirty="0" smtClean="0"/>
              <a:t/>
            </a:r>
            <a:br>
              <a:rPr lang="tr-TR" sz="2200" b="0" dirty="0" smtClean="0"/>
            </a:br>
            <a:r>
              <a:rPr lang="tr-TR" sz="2200" b="0" dirty="0" smtClean="0"/>
              <a:t>(</a:t>
            </a:r>
            <a:r>
              <a:rPr lang="tr-TR" sz="2200" b="0" dirty="0"/>
              <a:t>enine kesit)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Resim 4" descr="F:\düzenlenmiş resimler\gym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640960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957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1068</Words>
  <Application>Microsoft Office PowerPoint</Application>
  <PresentationFormat>Ekran Gösterisi (4:3)</PresentationFormat>
  <Paragraphs>70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YAPRAK </vt:lpstr>
      <vt:lpstr>PowerPoint Sunusu</vt:lpstr>
      <vt:lpstr>PowerPoint Sunusu</vt:lpstr>
      <vt:lpstr>PowerPoint Sunusu</vt:lpstr>
      <vt:lpstr>PowerPoint Sunusu</vt:lpstr>
      <vt:lpstr>Epidermis </vt:lpstr>
      <vt:lpstr>Mezofil </vt:lpstr>
      <vt:lpstr>Palizat parankiması </vt:lpstr>
      <vt:lpstr>PowerPoint Sunusu</vt:lpstr>
      <vt:lpstr>PowerPoint Sunusu</vt:lpstr>
      <vt:lpstr>PowerPoint Sunusu</vt:lpstr>
      <vt:lpstr>Sünger parankiması </vt:lpstr>
      <vt:lpstr>Vaskuler Sistem </vt:lpstr>
      <vt:lpstr>PowerPoint Sunusu</vt:lpstr>
      <vt:lpstr>Materyal:  Iris sp.,  unifasiyal yaprak  (yaprak, enine kesit) </vt:lpstr>
      <vt:lpstr>Materyal:  Helleborus orientalis, bifasiyal yaprak  (enine kesit)</vt:lpstr>
      <vt:lpstr>Gymnosperm Yaprakları </vt:lpstr>
      <vt:lpstr>PowerPoint Sunusu</vt:lpstr>
      <vt:lpstr>Materyal:  Pinus sp.,  Gymnosperm yaprağı  (enine kesit)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çiğdem</dc:creator>
  <cp:lastModifiedBy>User</cp:lastModifiedBy>
  <cp:revision>24</cp:revision>
  <dcterms:created xsi:type="dcterms:W3CDTF">2010-12-19T19:54:12Z</dcterms:created>
  <dcterms:modified xsi:type="dcterms:W3CDTF">2020-09-28T19:32:23Z</dcterms:modified>
</cp:coreProperties>
</file>