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701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6986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0240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4503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888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632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6729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7824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5289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6424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3392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7354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2352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58666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6161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0520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70880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57665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57410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98435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04019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0316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43067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93648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9658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02450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5562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57592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56052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67714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79251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08347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12750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976328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93398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01951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47625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16044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42694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43625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56106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19203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09623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82295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36035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45114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52142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49348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31527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48933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01197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0056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034075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84904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29295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2811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570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9289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02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A640E5C-812B-4444-8CAB-125BAB64646B}" type="datetimeFigureOut">
              <a:rPr lang="tr-TR" smtClean="0"/>
              <a:t>18.12.2020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DA866-D543-401F-A4BD-F97B8F3FC2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28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619534" y="2278205"/>
            <a:ext cx="9144000" cy="1655762"/>
          </a:xfrm>
        </p:spPr>
        <p:txBody>
          <a:bodyPr>
            <a:normAutofit/>
          </a:bodyPr>
          <a:lstStyle/>
          <a:p>
            <a:r>
              <a:rPr lang="tr-TR" sz="3200" b="1" dirty="0" smtClean="0">
                <a:solidFill>
                  <a:srgbClr val="00B050"/>
                </a:solidFill>
              </a:rPr>
              <a:t>Bitkilerde </a:t>
            </a:r>
            <a:r>
              <a:rPr lang="tr-TR" sz="3200" b="1" dirty="0" err="1" smtClean="0">
                <a:solidFill>
                  <a:srgbClr val="00B050"/>
                </a:solidFill>
              </a:rPr>
              <a:t>Transpirasyonun</a:t>
            </a:r>
            <a:r>
              <a:rPr lang="tr-TR" sz="3200" b="1" dirty="0" smtClean="0">
                <a:solidFill>
                  <a:srgbClr val="00B050"/>
                </a:solidFill>
              </a:rPr>
              <a:t> Belirlenmes</a:t>
            </a:r>
            <a:r>
              <a:rPr lang="tr-TR" sz="3200" b="1" dirty="0">
                <a:solidFill>
                  <a:srgbClr val="00B050"/>
                </a:solidFill>
              </a:rPr>
              <a:t>i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0124" y="3234519"/>
            <a:ext cx="3697806" cy="276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00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61029" y="665375"/>
            <a:ext cx="3338015" cy="767639"/>
          </a:xfrm>
        </p:spPr>
        <p:txBody>
          <a:bodyPr>
            <a:normAutofit/>
          </a:bodyPr>
          <a:lstStyle/>
          <a:p>
            <a:r>
              <a:rPr lang="tr-TR" sz="31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Transpirasyon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6062" y="1607260"/>
            <a:ext cx="6749956" cy="3906435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tr-TR" sz="20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Transpirasyon</a:t>
            </a:r>
            <a:r>
              <a:rPr lang="tr-TR" sz="2000" dirty="0">
                <a:latin typeface="Aharoni" panose="02010803020104030203" pitchFamily="2" charset="-79"/>
                <a:cs typeface="Aharoni" panose="02010803020104030203" pitchFamily="2" charset="-79"/>
              </a:rPr>
              <a:t>, terleme olarak da bilinir, havanın emme kuvveti sayesinde bitkinin hava ile temasta organlarından dışarıya </a:t>
            </a:r>
            <a:r>
              <a:rPr lang="tr-TR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subuharı</a:t>
            </a:r>
            <a:r>
              <a:rPr lang="tr-TR" sz="2000" dirty="0">
                <a:latin typeface="Aharoni" panose="02010803020104030203" pitchFamily="2" charset="-79"/>
                <a:cs typeface="Aharoni" panose="02010803020104030203" pitchFamily="2" charset="-79"/>
              </a:rPr>
              <a:t> verilmesi </a:t>
            </a:r>
            <a:r>
              <a:rPr lang="tr-TR" sz="2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olayıdır. </a:t>
            </a:r>
          </a:p>
          <a:p>
            <a:pPr algn="just"/>
            <a:endParaRPr lang="tr-TR" sz="20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tr-TR" sz="20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Transpirasyon</a:t>
            </a:r>
            <a:r>
              <a:rPr lang="tr-TR" sz="2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tr-TR" sz="2000" dirty="0">
                <a:latin typeface="Aharoni" panose="02010803020104030203" pitchFamily="2" charset="-79"/>
                <a:cs typeface="Aharoni" panose="02010803020104030203" pitchFamily="2" charset="-79"/>
              </a:rPr>
              <a:t>bitkilerin serinlemesine yardımcı olduğu gibi yapraklardan itibaren zincirleme bir emme kuvveti de doğurur. </a:t>
            </a:r>
            <a:endParaRPr lang="tr-TR" sz="20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endParaRPr lang="tr-TR" sz="20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tr-TR" sz="2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Bu </a:t>
            </a:r>
            <a:r>
              <a:rPr lang="tr-TR" sz="2000" dirty="0">
                <a:latin typeface="Aharoni" panose="02010803020104030203" pitchFamily="2" charset="-79"/>
                <a:cs typeface="Aharoni" panose="02010803020104030203" pitchFamily="2" charset="-79"/>
              </a:rPr>
              <a:t>ise topraktan su emilimini </a:t>
            </a:r>
            <a:r>
              <a:rPr lang="tr-TR" sz="2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kolaylaştırır.</a:t>
            </a:r>
          </a:p>
          <a:p>
            <a:pPr algn="just"/>
            <a:endParaRPr lang="tr-TR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2716" y="1760560"/>
            <a:ext cx="3604193" cy="338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9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9961" y="1102293"/>
            <a:ext cx="6258636" cy="465706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tr-TR" dirty="0" smtClean="0"/>
              <a:t>Bitkide </a:t>
            </a:r>
            <a:r>
              <a:rPr lang="tr-TR" dirty="0" err="1" smtClean="0"/>
              <a:t>transpirasyonda</a:t>
            </a:r>
            <a:r>
              <a:rPr lang="tr-TR" dirty="0" smtClean="0"/>
              <a:t> görev alan temel yapı </a:t>
            </a:r>
            <a:r>
              <a:rPr lang="tr-TR" dirty="0" err="1" smtClean="0"/>
              <a:t>stomalardır</a:t>
            </a:r>
            <a:r>
              <a:rPr lang="tr-TR" dirty="0" smtClean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dirty="0" err="1" smtClean="0"/>
              <a:t>Stomalar</a:t>
            </a:r>
            <a:r>
              <a:rPr lang="tr-TR" dirty="0" smtClean="0"/>
              <a:t>, </a:t>
            </a:r>
            <a:r>
              <a:rPr lang="tr-TR" dirty="0"/>
              <a:t>açılıp kapanma özellikleri ile bitkideki terlemeyi ve gaz değişimini kontrol eden canlı yapılardır. </a:t>
            </a:r>
            <a:endParaRPr lang="tr-TR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dirty="0" err="1"/>
              <a:t>Epidermis</a:t>
            </a:r>
            <a:r>
              <a:rPr lang="tr-TR" dirty="0"/>
              <a:t> üzerinde bulunan gözeneklerdir.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dirty="0" smtClean="0"/>
              <a:t>Bekçi </a:t>
            </a:r>
            <a:r>
              <a:rPr lang="tr-TR" dirty="0"/>
              <a:t>hücreleri adı verilen hücreler </a:t>
            </a:r>
            <a:r>
              <a:rPr lang="tr-TR" dirty="0" smtClean="0"/>
              <a:t>tarafından oluşturulurlar.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dirty="0" smtClean="0"/>
              <a:t>Bekçi </a:t>
            </a:r>
            <a:r>
              <a:rPr lang="tr-TR" dirty="0"/>
              <a:t>hücreleri, su alarak veya su vererek </a:t>
            </a:r>
            <a:r>
              <a:rPr lang="tr-TR" dirty="0" err="1"/>
              <a:t>stomanın</a:t>
            </a:r>
            <a:r>
              <a:rPr lang="tr-TR" dirty="0"/>
              <a:t> </a:t>
            </a:r>
            <a:r>
              <a:rPr lang="tr-TR" dirty="0" smtClean="0"/>
              <a:t>açılıp kapanmasını </a:t>
            </a:r>
            <a:r>
              <a:rPr lang="tr-TR" dirty="0"/>
              <a:t>sağlarlar.</a:t>
            </a:r>
            <a:endParaRPr lang="tr-TR" dirty="0" smtClean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148" y="801664"/>
            <a:ext cx="2638425" cy="173355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597" y="3957852"/>
            <a:ext cx="4915469" cy="208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88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29019" y="924872"/>
            <a:ext cx="6572534" cy="4351338"/>
          </a:xfrm>
          <a:solidFill>
            <a:schemeClr val="accent1"/>
          </a:solidFill>
        </p:spPr>
        <p:txBody>
          <a:bodyPr>
            <a:normAutofit lnSpcReduction="10000"/>
          </a:bodyPr>
          <a:lstStyle/>
          <a:p>
            <a:r>
              <a:rPr lang="tr-TR" b="1" dirty="0" err="1"/>
              <a:t>Kütikula</a:t>
            </a:r>
            <a:r>
              <a:rPr lang="tr-TR" b="1" dirty="0"/>
              <a:t>:</a:t>
            </a:r>
          </a:p>
          <a:p>
            <a:pPr algn="just"/>
            <a:r>
              <a:rPr lang="tr-TR" dirty="0" err="1" smtClean="0"/>
              <a:t>Epidermis</a:t>
            </a:r>
            <a:r>
              <a:rPr lang="tr-TR" dirty="0" smtClean="0"/>
              <a:t> </a:t>
            </a:r>
            <a:r>
              <a:rPr lang="tr-TR" dirty="0"/>
              <a:t>hücreleri çeperlerinin dışarıya bakan </a:t>
            </a:r>
            <a:r>
              <a:rPr lang="tr-TR" dirty="0" smtClean="0"/>
              <a:t>kısmını kütin </a:t>
            </a:r>
            <a:r>
              <a:rPr lang="tr-TR" dirty="0"/>
              <a:t>adlı bir madde ile </a:t>
            </a:r>
            <a:r>
              <a:rPr lang="tr-TR" dirty="0" smtClean="0"/>
              <a:t>kaplarlar. Bu </a:t>
            </a:r>
            <a:r>
              <a:rPr lang="tr-TR" dirty="0"/>
              <a:t>madde dış yüzeyde bir tabaka </a:t>
            </a:r>
            <a:r>
              <a:rPr lang="tr-TR" dirty="0" smtClean="0"/>
              <a:t>oluşturur.</a:t>
            </a:r>
          </a:p>
          <a:p>
            <a:pPr algn="just"/>
            <a:r>
              <a:rPr lang="tr-TR" dirty="0" smtClean="0"/>
              <a:t>Bu </a:t>
            </a:r>
            <a:r>
              <a:rPr lang="tr-TR" dirty="0"/>
              <a:t>tabakaya </a:t>
            </a:r>
            <a:r>
              <a:rPr lang="tr-TR" dirty="0" err="1">
                <a:solidFill>
                  <a:srgbClr val="FF0000"/>
                </a:solidFill>
              </a:rPr>
              <a:t>kütikula</a:t>
            </a:r>
            <a:r>
              <a:rPr lang="tr-TR" dirty="0">
                <a:solidFill>
                  <a:srgbClr val="FF0000"/>
                </a:solidFill>
              </a:rPr>
              <a:t> tabakası </a:t>
            </a:r>
            <a:r>
              <a:rPr lang="tr-TR" dirty="0"/>
              <a:t>adı verilir.</a:t>
            </a:r>
          </a:p>
          <a:p>
            <a:pPr algn="just"/>
            <a:r>
              <a:rPr lang="tr-TR" dirty="0" smtClean="0"/>
              <a:t> </a:t>
            </a:r>
            <a:r>
              <a:rPr lang="tr-TR" dirty="0"/>
              <a:t>Bu tabaka ışığı geçirir.</a:t>
            </a:r>
          </a:p>
          <a:p>
            <a:pPr algn="just"/>
            <a:r>
              <a:rPr lang="tr-TR" dirty="0" smtClean="0"/>
              <a:t> </a:t>
            </a:r>
            <a:r>
              <a:rPr lang="tr-TR" dirty="0"/>
              <a:t>Suyu geçirmez.</a:t>
            </a:r>
          </a:p>
          <a:p>
            <a:pPr algn="just"/>
            <a:r>
              <a:rPr lang="tr-TR" dirty="0" smtClean="0"/>
              <a:t> </a:t>
            </a:r>
            <a:r>
              <a:rPr lang="tr-TR" dirty="0"/>
              <a:t>Fazla su kaybının oluşmasını engeller</a:t>
            </a:r>
            <a:r>
              <a:rPr lang="tr-TR" dirty="0" smtClean="0"/>
              <a:t>.</a:t>
            </a:r>
          </a:p>
          <a:p>
            <a:pPr algn="just"/>
            <a:r>
              <a:rPr lang="tr-TR" dirty="0" smtClean="0"/>
              <a:t>Kalın </a:t>
            </a:r>
            <a:r>
              <a:rPr lang="tr-TR" dirty="0" err="1" smtClean="0"/>
              <a:t>kütiküla</a:t>
            </a:r>
            <a:r>
              <a:rPr lang="tr-TR" dirty="0" smtClean="0"/>
              <a:t> tabakası terlemeyi sınırlar.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5827" y="924872"/>
            <a:ext cx="3243120" cy="343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52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47382" y="747262"/>
            <a:ext cx="10515600" cy="794935"/>
          </a:xfrm>
        </p:spPr>
        <p:txBody>
          <a:bodyPr>
            <a:normAutofit/>
          </a:bodyPr>
          <a:lstStyle/>
          <a:p>
            <a:pPr algn="ctr"/>
            <a:r>
              <a:rPr lang="tr-TR" sz="20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Transpirasyonun</a:t>
            </a:r>
            <a:r>
              <a:rPr lang="tr-TR" sz="2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Belirlenmesi Ve Ağırlık Değişimi İle İlişkisi </a:t>
            </a:r>
            <a:endParaRPr lang="tr-TR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3912358" cy="4351338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tr-TR" dirty="0" smtClean="0"/>
              <a:t>Kullanılan malzemeler</a:t>
            </a:r>
          </a:p>
          <a:p>
            <a:r>
              <a:rPr lang="tr-TR" dirty="0" err="1" smtClean="0"/>
              <a:t>İmpatiens</a:t>
            </a:r>
            <a:r>
              <a:rPr lang="tr-TR" dirty="0" smtClean="0"/>
              <a:t> sultani bitkisinin yaprakları</a:t>
            </a:r>
          </a:p>
          <a:p>
            <a:r>
              <a:rPr lang="tr-TR" dirty="0" smtClean="0"/>
              <a:t>Su ile dolu </a:t>
            </a:r>
            <a:r>
              <a:rPr lang="tr-TR" dirty="0" err="1" smtClean="0"/>
              <a:t>erlen</a:t>
            </a:r>
            <a:endParaRPr lang="tr-TR" dirty="0" smtClean="0"/>
          </a:p>
          <a:p>
            <a:r>
              <a:rPr lang="tr-TR" dirty="0" smtClean="0"/>
              <a:t>Vazelin</a:t>
            </a:r>
          </a:p>
          <a:p>
            <a:r>
              <a:rPr lang="tr-TR" dirty="0" smtClean="0"/>
              <a:t>Su</a:t>
            </a:r>
          </a:p>
          <a:p>
            <a:r>
              <a:rPr lang="tr-TR" dirty="0" smtClean="0"/>
              <a:t>Hassas terazi</a:t>
            </a:r>
          </a:p>
          <a:p>
            <a:r>
              <a:rPr lang="tr-TR" dirty="0" smtClean="0"/>
              <a:t>Poşet 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695" y="1665027"/>
            <a:ext cx="1676400" cy="273367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3164" y="3967163"/>
            <a:ext cx="2066925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42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2505501" cy="494684"/>
          </a:xfrm>
        </p:spPr>
        <p:txBody>
          <a:bodyPr>
            <a:normAutofit/>
          </a:bodyPr>
          <a:lstStyle/>
          <a:p>
            <a:r>
              <a:rPr lang="tr-TR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Deneyin Yapılışı</a:t>
            </a:r>
            <a:endParaRPr lang="tr-TR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4427" y="1143237"/>
            <a:ext cx="5098576" cy="5312154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/>
            <a:r>
              <a:rPr lang="tr-TR" dirty="0" smtClean="0"/>
              <a:t>Yaprak örneklerinin ağırlıkları hassas terazi ile tartılır.</a:t>
            </a:r>
          </a:p>
          <a:p>
            <a:pPr algn="just"/>
            <a:r>
              <a:rPr lang="tr-TR" dirty="0" smtClean="0"/>
              <a:t>Yaprak örneğinden birinin üzeri vazelinle kaplanırken diğerine vazelin sürülmez.</a:t>
            </a:r>
          </a:p>
          <a:p>
            <a:pPr algn="just"/>
            <a:r>
              <a:rPr lang="tr-TR" dirty="0" smtClean="0"/>
              <a:t>Yaprak örnekleri su ile dolu </a:t>
            </a:r>
            <a:r>
              <a:rPr lang="tr-TR" dirty="0" err="1" smtClean="0"/>
              <a:t>erlenlere</a:t>
            </a:r>
            <a:r>
              <a:rPr lang="tr-TR" dirty="0" smtClean="0"/>
              <a:t> konur. Ve üzerlerine poşet geçirilir.</a:t>
            </a:r>
          </a:p>
          <a:p>
            <a:pPr algn="just"/>
            <a:r>
              <a:rPr lang="tr-TR" dirty="0" smtClean="0"/>
              <a:t>Yarım saat süreyle beklenir.</a:t>
            </a:r>
          </a:p>
          <a:p>
            <a:pPr algn="just"/>
            <a:r>
              <a:rPr lang="tr-TR" dirty="0" smtClean="0"/>
              <a:t>Süre sonunda poşetlerin içinde buharlaşma var mı yok mu diye bakılır. </a:t>
            </a:r>
          </a:p>
          <a:p>
            <a:pPr algn="just"/>
            <a:r>
              <a:rPr lang="tr-TR" dirty="0" smtClean="0"/>
              <a:t>Ayrıca yaprak ağırlıkları tekrar ölçülür ve ağırlık nasıl değişmiş tespit edilir.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t="-1" b="2035"/>
          <a:stretch/>
        </p:blipFill>
        <p:spPr>
          <a:xfrm>
            <a:off x="9013508" y="448789"/>
            <a:ext cx="1023582" cy="338464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9593" y="482908"/>
            <a:ext cx="1187356" cy="3316406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4"/>
          <a:srcRect l="9497" b="24148"/>
          <a:stretch/>
        </p:blipFill>
        <p:spPr>
          <a:xfrm>
            <a:off x="6653026" y="1842448"/>
            <a:ext cx="2050874" cy="3637856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5"/>
          <a:srcRect l="21019" r="20583"/>
          <a:stretch/>
        </p:blipFill>
        <p:spPr>
          <a:xfrm>
            <a:off x="9409711" y="4039286"/>
            <a:ext cx="1979763" cy="2416105"/>
          </a:xfrm>
          <a:prstGeom prst="rect">
            <a:avLst/>
          </a:prstGeom>
        </p:spPr>
      </p:pic>
      <p:sp>
        <p:nvSpPr>
          <p:cNvPr id="9" name="Metin kutusu 8"/>
          <p:cNvSpPr txBox="1"/>
          <p:nvPr/>
        </p:nvSpPr>
        <p:spPr>
          <a:xfrm>
            <a:off x="8926115" y="721310"/>
            <a:ext cx="18015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smtClean="0"/>
              <a:t>Vazelin sürülmüş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407106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15621" y="1132763"/>
            <a:ext cx="2300785" cy="504968"/>
          </a:xfrm>
        </p:spPr>
        <p:txBody>
          <a:bodyPr>
            <a:noAutofit/>
          </a:bodyPr>
          <a:lstStyle/>
          <a:p>
            <a:r>
              <a:rPr lang="tr-TR" sz="2000" dirty="0" smtClean="0"/>
              <a:t/>
            </a:r>
            <a:br>
              <a:rPr lang="tr-TR" sz="2000" dirty="0" smtClean="0"/>
            </a:br>
            <a:r>
              <a:rPr lang="tr-TR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Sonuçlar</a:t>
            </a:r>
            <a:r>
              <a:rPr lang="tr-TR" sz="2000" dirty="0" smtClean="0"/>
              <a:t/>
            </a:r>
            <a:br>
              <a:rPr lang="tr-TR" sz="2000" dirty="0" smtClean="0"/>
            </a:br>
            <a:endParaRPr lang="tr-TR" sz="2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7063854" cy="3769957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Arial Rounded MT Bold" panose="020F0704030504030204" pitchFamily="34" charset="0"/>
                <a:cs typeface="Aharoni" panose="02010803020104030203" pitchFamily="2" charset="-79"/>
              </a:rPr>
              <a:t>Üzerini vazelinle kapladığımız yaprak örneğini koyduğumuz poşette bu buharı gözlenmezken diğerinde poşet içerisinde ıslaklık ve buhar oluşumu gözlenmiştir. Yani vazelin burada </a:t>
            </a:r>
            <a:r>
              <a:rPr lang="tr-TR" sz="2000" dirty="0" err="1" smtClean="0">
                <a:latin typeface="Arial Rounded MT Bold" panose="020F0704030504030204" pitchFamily="34" charset="0"/>
                <a:cs typeface="Aharoni" panose="02010803020104030203" pitchFamily="2" charset="-79"/>
              </a:rPr>
              <a:t>kütiküla</a:t>
            </a:r>
            <a:r>
              <a:rPr lang="tr-TR" sz="2000" dirty="0" smtClean="0">
                <a:latin typeface="Arial Rounded MT Bold" panose="020F0704030504030204" pitchFamily="34" charset="0"/>
                <a:cs typeface="Aharoni" panose="02010803020104030203" pitchFamily="2" charset="-79"/>
              </a:rPr>
              <a:t> gibi iş görmüş ve terlemeyi engellemiştir. O yüzden su buharı çıkışı olmamıştır.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Arial Rounded MT Bold" panose="020F0704030504030204" pitchFamily="34" charset="0"/>
                <a:cs typeface="Aharoni" panose="02010803020104030203" pitchFamily="2" charset="-79"/>
              </a:rPr>
              <a:t> Vazelin sürmediğimiz yaprak ise terleme yaptığı için poşetin iç kısmında su buharı bulunmuştur.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Arial Rounded MT Bold" panose="020F0704030504030204" pitchFamily="34" charset="0"/>
                <a:cs typeface="Aharoni" panose="02010803020104030203" pitchFamily="2" charset="-79"/>
              </a:rPr>
              <a:t>Terleme yapan yaprakta ağırlık azalırken, vazelinle kaplanmış ve terleme yapmayan yaprakta ağırlıkta azalma meydana gelmemiştir.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3611" y="341194"/>
            <a:ext cx="2985840" cy="5707938"/>
          </a:xfrm>
          <a:prstGeom prst="rect">
            <a:avLst/>
          </a:prstGeom>
        </p:spPr>
      </p:pic>
      <p:cxnSp>
        <p:nvCxnSpPr>
          <p:cNvPr id="6" name="Düz Ok Bağlayıcısı 5"/>
          <p:cNvCxnSpPr/>
          <p:nvPr/>
        </p:nvCxnSpPr>
        <p:spPr>
          <a:xfrm>
            <a:off x="10017457" y="2156346"/>
            <a:ext cx="846161" cy="8188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Ok Bağlayıcısı 6"/>
          <p:cNvCxnSpPr/>
          <p:nvPr/>
        </p:nvCxnSpPr>
        <p:spPr>
          <a:xfrm>
            <a:off x="9828663" y="2565779"/>
            <a:ext cx="846161" cy="8188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271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eçmişe bakış">
  <a:themeElements>
    <a:clrScheme name="Geçmişe bakış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Geçmişe bakış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3.xml><?xml version="1.0" encoding="utf-8"?>
<a:theme xmlns:a="http://schemas.openxmlformats.org/drawingml/2006/main" name="Kristal">
  <a:themeElements>
    <a:clrScheme name="Kristal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Kristal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ristal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İyon">
  <a:themeElements>
    <a:clrScheme name="İy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İy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279</Words>
  <Application>Microsoft Office PowerPoint</Application>
  <PresentationFormat>Geniş ekran</PresentationFormat>
  <Paragraphs>39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4</vt:i4>
      </vt:variant>
      <vt:variant>
        <vt:lpstr>Slayt Başlıkları</vt:lpstr>
      </vt:variant>
      <vt:variant>
        <vt:i4>7</vt:i4>
      </vt:variant>
    </vt:vector>
  </HeadingPairs>
  <TitlesOfParts>
    <vt:vector size="20" baseType="lpstr">
      <vt:lpstr>Aharoni</vt:lpstr>
      <vt:lpstr>Arial</vt:lpstr>
      <vt:lpstr>Arial Rounded MT Bold</vt:lpstr>
      <vt:lpstr>Calibri</vt:lpstr>
      <vt:lpstr>Calibri Light</vt:lpstr>
      <vt:lpstr>Century Gothic</vt:lpstr>
      <vt:lpstr>Trebuchet MS</vt:lpstr>
      <vt:lpstr>Wingdings</vt:lpstr>
      <vt:lpstr>Wingdings 3</vt:lpstr>
      <vt:lpstr>Office Teması</vt:lpstr>
      <vt:lpstr>Geçmişe bakış</vt:lpstr>
      <vt:lpstr>Kristal</vt:lpstr>
      <vt:lpstr>İyon</vt:lpstr>
      <vt:lpstr>PowerPoint Sunusu</vt:lpstr>
      <vt:lpstr>Transpirasyon </vt:lpstr>
      <vt:lpstr>PowerPoint Sunusu</vt:lpstr>
      <vt:lpstr>PowerPoint Sunusu</vt:lpstr>
      <vt:lpstr>Transpirasyonun Belirlenmesi Ve Ağırlık Değişimi İle İlişkisi </vt:lpstr>
      <vt:lpstr>Deneyin Yapılışı</vt:lpstr>
      <vt:lpstr> Sonuçlar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Hilal</dc:creator>
  <cp:lastModifiedBy>Hilal</cp:lastModifiedBy>
  <cp:revision>6</cp:revision>
  <dcterms:created xsi:type="dcterms:W3CDTF">2020-12-18T12:05:26Z</dcterms:created>
  <dcterms:modified xsi:type="dcterms:W3CDTF">2020-12-18T12:47:29Z</dcterms:modified>
</cp:coreProperties>
</file>