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2" r:id="rId12"/>
    <p:sldId id="271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930D2-26B4-405F-9D89-6B895F949C77}" type="datetimeFigureOut">
              <a:rPr lang="tr-TR" smtClean="0"/>
              <a:pPr/>
              <a:t>18.11.2020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5360F-C198-4C89-8922-6AFFD89D1A9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KÖK</a:t>
            </a:r>
            <a:br>
              <a:rPr lang="tr-TR" b="1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662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Kökün görevi bitkiyi </a:t>
            </a:r>
            <a:r>
              <a:rPr lang="tr-TR" b="1" dirty="0"/>
              <a:t>toprağa bağlamak</a:t>
            </a:r>
            <a:r>
              <a:rPr lang="tr-TR" dirty="0"/>
              <a:t>, </a:t>
            </a:r>
            <a:r>
              <a:rPr lang="tr-TR" dirty="0" smtClean="0"/>
              <a:t>su </a:t>
            </a:r>
            <a:r>
              <a:rPr lang="tr-TR" dirty="0"/>
              <a:t>ve suda erimiş </a:t>
            </a:r>
            <a:r>
              <a:rPr lang="tr-TR" dirty="0" smtClean="0"/>
              <a:t>tuzların </a:t>
            </a:r>
            <a:r>
              <a:rPr lang="tr-TR" b="1" dirty="0" smtClean="0"/>
              <a:t>topraktan </a:t>
            </a:r>
            <a:r>
              <a:rPr lang="tr-TR" b="1" dirty="0"/>
              <a:t>alınmasını </a:t>
            </a:r>
            <a:r>
              <a:rPr lang="tr-TR" dirty="0"/>
              <a:t>ve bu maddelerin alındıkları bölgeden gövde tabanına kadar </a:t>
            </a:r>
            <a:r>
              <a:rPr lang="tr-TR" b="1" dirty="0"/>
              <a:t>taşınmasını </a:t>
            </a:r>
            <a:r>
              <a:rPr lang="tr-TR" dirty="0"/>
              <a:t>sağlamaktadır.</a:t>
            </a:r>
          </a:p>
          <a:p>
            <a:r>
              <a:rPr lang="tr-TR" dirty="0"/>
              <a:t>Kökün başlıca özellikleri </a:t>
            </a:r>
            <a:r>
              <a:rPr lang="tr-TR" b="1" dirty="0"/>
              <a:t>klorofilsiz</a:t>
            </a:r>
            <a:r>
              <a:rPr lang="tr-TR" dirty="0"/>
              <a:t> olması, yaprak gibi </a:t>
            </a:r>
            <a:r>
              <a:rPr lang="tr-TR" b="1" dirty="0"/>
              <a:t>yanal organları </a:t>
            </a:r>
            <a:r>
              <a:rPr lang="tr-TR" dirty="0"/>
              <a:t>taşımaması, </a:t>
            </a:r>
            <a:r>
              <a:rPr lang="tr-TR" dirty="0" err="1"/>
              <a:t>epidermisinin</a:t>
            </a:r>
            <a:r>
              <a:rPr lang="tr-TR" dirty="0"/>
              <a:t> </a:t>
            </a:r>
            <a:r>
              <a:rPr lang="tr-TR" b="1" dirty="0" err="1"/>
              <a:t>stomasız</a:t>
            </a:r>
            <a:r>
              <a:rPr lang="tr-TR" dirty="0"/>
              <a:t> ve </a:t>
            </a:r>
            <a:r>
              <a:rPr lang="tr-TR" b="1" dirty="0" err="1"/>
              <a:t>kutikulsuz</a:t>
            </a:r>
            <a:r>
              <a:rPr lang="tr-TR" dirty="0"/>
              <a:t> olmasıdır.</a:t>
            </a:r>
          </a:p>
          <a:p>
            <a:r>
              <a:rPr lang="tr-TR" dirty="0"/>
              <a:t>Çoğu </a:t>
            </a:r>
            <a:r>
              <a:rPr lang="tr-TR" dirty="0" err="1"/>
              <a:t>dikotilin</a:t>
            </a:r>
            <a:r>
              <a:rPr lang="tr-TR" dirty="0"/>
              <a:t> aksine </a:t>
            </a:r>
            <a:r>
              <a:rPr lang="tr-TR" b="1" dirty="0" err="1"/>
              <a:t>monokotillerde</a:t>
            </a:r>
            <a:r>
              <a:rPr lang="tr-TR" dirty="0"/>
              <a:t> </a:t>
            </a:r>
            <a:r>
              <a:rPr lang="tr-TR" dirty="0" err="1"/>
              <a:t>primer</a:t>
            </a:r>
            <a:r>
              <a:rPr lang="tr-TR" dirty="0"/>
              <a:t> kök bitkinin yalnız gençlik evresinde vardır ve gelişmenin biraz ilerlemesi ile </a:t>
            </a:r>
            <a:r>
              <a:rPr lang="tr-TR" dirty="0" err="1"/>
              <a:t>primer</a:t>
            </a:r>
            <a:r>
              <a:rPr lang="tr-TR" dirty="0"/>
              <a:t> ana kök kaybolarak onun yerini </a:t>
            </a:r>
            <a:r>
              <a:rPr lang="tr-TR" dirty="0" err="1"/>
              <a:t>hipokotilden</a:t>
            </a:r>
            <a:r>
              <a:rPr lang="tr-TR" dirty="0"/>
              <a:t> çıkan </a:t>
            </a:r>
            <a:r>
              <a:rPr lang="tr-TR" b="1" dirty="0" err="1"/>
              <a:t>adventif</a:t>
            </a:r>
            <a:r>
              <a:rPr lang="tr-TR" b="1" dirty="0"/>
              <a:t> kökler </a:t>
            </a:r>
            <a:r>
              <a:rPr lang="tr-TR" dirty="0"/>
              <a:t>almaktadır.</a:t>
            </a:r>
          </a:p>
        </p:txBody>
      </p:sp>
    </p:spTree>
    <p:extLst>
      <p:ext uri="{BB962C8B-B14F-4D97-AF65-F5344CB8AC3E}">
        <p14:creationId xmlns:p14="http://schemas.microsoft.com/office/powerpoint/2010/main" val="353953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Kökün ince yapısı enine bir kesitte incelendiğinde, başlıca </a:t>
            </a:r>
            <a:r>
              <a:rPr lang="tr-TR" b="1" dirty="0"/>
              <a:t>üç önemli bölge </a:t>
            </a:r>
            <a:r>
              <a:rPr lang="tr-TR" dirty="0"/>
              <a:t>ayırt edilmektedir: </a:t>
            </a:r>
            <a:endParaRPr lang="tr-TR" dirty="0" smtClean="0"/>
          </a:p>
          <a:p>
            <a:r>
              <a:rPr lang="tr-TR" b="1" dirty="0" err="1" smtClean="0"/>
              <a:t>Epiderma</a:t>
            </a:r>
            <a:r>
              <a:rPr lang="tr-TR" dirty="0"/>
              <a:t>, </a:t>
            </a:r>
            <a:r>
              <a:rPr lang="tr-TR" b="1" dirty="0"/>
              <a:t>korteks</a:t>
            </a:r>
            <a:r>
              <a:rPr lang="tr-TR" dirty="0"/>
              <a:t> ve </a:t>
            </a:r>
            <a:r>
              <a:rPr lang="tr-TR" b="1" dirty="0"/>
              <a:t>merkezi</a:t>
            </a:r>
            <a:r>
              <a:rPr lang="tr-TR" dirty="0"/>
              <a:t> silindir. </a:t>
            </a:r>
            <a:endParaRPr lang="tr-TR" dirty="0" smtClean="0"/>
          </a:p>
          <a:p>
            <a:r>
              <a:rPr lang="tr-TR" dirty="0" smtClean="0"/>
              <a:t>Kökün </a:t>
            </a:r>
            <a:r>
              <a:rPr lang="tr-TR" dirty="0"/>
              <a:t>anatomik yapısı bitkiden bitkiye büyük değişiklikler göstermekle birlikte genellikle asal yapıyı dıştan içe doğru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epidermis</a:t>
            </a:r>
            <a:r>
              <a:rPr lang="tr-TR" dirty="0"/>
              <a:t>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eksodermis</a:t>
            </a:r>
            <a:r>
              <a:rPr lang="tr-TR" dirty="0"/>
              <a:t>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korteks</a:t>
            </a:r>
            <a:r>
              <a:rPr lang="tr-TR" dirty="0"/>
              <a:t>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endodermis</a:t>
            </a:r>
            <a:r>
              <a:rPr lang="tr-TR" dirty="0"/>
              <a:t>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perisikl</a:t>
            </a:r>
            <a:r>
              <a:rPr lang="tr-TR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merkezi </a:t>
            </a:r>
            <a:r>
              <a:rPr lang="tr-TR" dirty="0"/>
              <a:t>silindir oluşturmaktadır. </a:t>
            </a:r>
          </a:p>
        </p:txBody>
      </p:sp>
    </p:spTree>
    <p:extLst>
      <p:ext uri="{BB962C8B-B14F-4D97-AF65-F5344CB8AC3E}">
        <p14:creationId xmlns:p14="http://schemas.microsoft.com/office/powerpoint/2010/main" val="838578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tr-TR" dirty="0"/>
              <a:t>Bazı bitkilerin kök </a:t>
            </a:r>
            <a:r>
              <a:rPr lang="tr-TR" dirty="0" err="1"/>
              <a:t>epidermisi</a:t>
            </a:r>
            <a:r>
              <a:rPr lang="tr-TR" dirty="0"/>
              <a:t> altında gelişen </a:t>
            </a:r>
            <a:r>
              <a:rPr lang="tr-TR" b="1" dirty="0" err="1"/>
              <a:t>eksodermis</a:t>
            </a:r>
            <a:r>
              <a:rPr lang="tr-TR" dirty="0"/>
              <a:t>, </a:t>
            </a:r>
            <a:r>
              <a:rPr lang="tr-TR" dirty="0" err="1"/>
              <a:t>suberinleşmiş</a:t>
            </a:r>
            <a:r>
              <a:rPr lang="tr-TR" dirty="0"/>
              <a:t> çeperli koruyucu bir doku olarak farklılaşır. </a:t>
            </a:r>
            <a:endParaRPr lang="tr-TR" dirty="0" smtClean="0"/>
          </a:p>
          <a:p>
            <a:r>
              <a:rPr lang="tr-TR" dirty="0" smtClean="0"/>
              <a:t>Bazı </a:t>
            </a:r>
            <a:r>
              <a:rPr lang="tr-TR" dirty="0"/>
              <a:t>araştırmacılar gövdedeki </a:t>
            </a:r>
            <a:r>
              <a:rPr lang="tr-TR" dirty="0" err="1"/>
              <a:t>subepidermal</a:t>
            </a:r>
            <a:r>
              <a:rPr lang="tr-TR" dirty="0"/>
              <a:t> tabakalara </a:t>
            </a:r>
            <a:r>
              <a:rPr lang="tr-TR" dirty="0" err="1"/>
              <a:t>hipodermis</a:t>
            </a:r>
            <a:r>
              <a:rPr lang="tr-TR" dirty="0"/>
              <a:t>, köktekilere ise </a:t>
            </a:r>
            <a:r>
              <a:rPr lang="tr-TR" dirty="0" err="1"/>
              <a:t>eksodermis</a:t>
            </a:r>
            <a:r>
              <a:rPr lang="tr-TR" dirty="0"/>
              <a:t> demektedir. </a:t>
            </a:r>
            <a:endParaRPr lang="tr-TR" dirty="0" smtClean="0"/>
          </a:p>
          <a:p>
            <a:r>
              <a:rPr lang="tr-TR" dirty="0" err="1" smtClean="0"/>
              <a:t>Eksodermisin</a:t>
            </a:r>
            <a:r>
              <a:rPr lang="tr-TR" dirty="0" smtClean="0"/>
              <a:t> </a:t>
            </a:r>
            <a:r>
              <a:rPr lang="tr-TR" dirty="0"/>
              <a:t>kalınlığı birden birkaç tabakaya kadar değişebilmektedir.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92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Kök </a:t>
            </a:r>
            <a:r>
              <a:rPr lang="tr-TR" dirty="0" err="1"/>
              <a:t>epidermisinden</a:t>
            </a:r>
            <a:r>
              <a:rPr lang="tr-TR" dirty="0"/>
              <a:t> başlayıp merkezi silindire kadar uzanan </a:t>
            </a:r>
            <a:r>
              <a:rPr lang="tr-TR" b="1" dirty="0"/>
              <a:t>korteks</a:t>
            </a:r>
            <a:r>
              <a:rPr lang="tr-TR" dirty="0"/>
              <a:t> yalın bir yapıya sahiptir ve ince çeperli, fazla hücrelerarası boşluklu, </a:t>
            </a:r>
            <a:r>
              <a:rPr lang="tr-TR" dirty="0" err="1"/>
              <a:t>parankimatik</a:t>
            </a:r>
            <a:r>
              <a:rPr lang="tr-TR" dirty="0"/>
              <a:t> bir dokudur. </a:t>
            </a:r>
            <a:endParaRPr lang="tr-TR" dirty="0" smtClean="0"/>
          </a:p>
          <a:p>
            <a:r>
              <a:rPr lang="tr-TR" dirty="0" err="1" smtClean="0"/>
              <a:t>Gymnosperm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dikotillerde</a:t>
            </a:r>
            <a:r>
              <a:rPr lang="tr-TR" dirty="0"/>
              <a:t> olduğu gibi </a:t>
            </a:r>
            <a:r>
              <a:rPr lang="tr-TR" dirty="0" err="1"/>
              <a:t>sekonder</a:t>
            </a:r>
            <a:r>
              <a:rPr lang="tr-TR" dirty="0"/>
              <a:t> büyüme gösteren bitkilerin köklerinde korteks erkenden dökülür. </a:t>
            </a:r>
            <a:endParaRPr lang="tr-TR" dirty="0" smtClean="0"/>
          </a:p>
          <a:p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/>
              <a:t>büyümeyenlerde ise kök korteksi uzun süre korunmaktadır. </a:t>
            </a:r>
            <a:endParaRPr lang="tr-TR" dirty="0" smtClean="0"/>
          </a:p>
          <a:p>
            <a:r>
              <a:rPr lang="tr-TR" dirty="0" smtClean="0"/>
              <a:t>Kök </a:t>
            </a:r>
            <a:r>
              <a:rPr lang="tr-TR" dirty="0"/>
              <a:t>korteksi gövdeye göre daha geniş bir yer kaplamakta ve daha çok depo görevini üstlenmektedir.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625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Korteksin en iç tabakası </a:t>
            </a:r>
            <a:r>
              <a:rPr lang="tr-TR" b="1" dirty="0" err="1"/>
              <a:t>endodermis</a:t>
            </a:r>
            <a:r>
              <a:rPr lang="tr-TR" dirty="0"/>
              <a:t> adını almaktadır. </a:t>
            </a:r>
            <a:endParaRPr lang="tr-TR" dirty="0" smtClean="0"/>
          </a:p>
          <a:p>
            <a:r>
              <a:rPr lang="tr-TR" dirty="0" err="1" smtClean="0"/>
              <a:t>Endodermis</a:t>
            </a:r>
            <a:r>
              <a:rPr lang="tr-TR" dirty="0" smtClean="0"/>
              <a:t> </a:t>
            </a:r>
            <a:r>
              <a:rPr lang="tr-TR" dirty="0"/>
              <a:t>genellikle tek tabakalıdır. </a:t>
            </a:r>
            <a:endParaRPr lang="tr-TR" dirty="0" smtClean="0"/>
          </a:p>
          <a:p>
            <a:r>
              <a:rPr lang="tr-TR" dirty="0" err="1" smtClean="0"/>
              <a:t>Endodermis</a:t>
            </a:r>
            <a:r>
              <a:rPr lang="tr-TR" dirty="0" smtClean="0"/>
              <a:t> </a:t>
            </a:r>
            <a:r>
              <a:rPr lang="tr-TR" dirty="0"/>
              <a:t>hücrelerinin çeperlerindeki kalınlaşma ile oluşan şerit şeklindeki yapıya </a:t>
            </a:r>
            <a:r>
              <a:rPr lang="tr-TR" b="1" dirty="0" err="1"/>
              <a:t>kapsari</a:t>
            </a:r>
            <a:r>
              <a:rPr lang="tr-TR" b="1" dirty="0"/>
              <a:t> şeridi</a:t>
            </a:r>
            <a:r>
              <a:rPr lang="tr-TR" dirty="0"/>
              <a:t> denir. </a:t>
            </a:r>
            <a:endParaRPr lang="tr-TR" dirty="0" smtClean="0"/>
          </a:p>
          <a:p>
            <a:r>
              <a:rPr lang="tr-TR" dirty="0" smtClean="0"/>
              <a:t>Çoğunlukla </a:t>
            </a:r>
            <a:r>
              <a:rPr lang="tr-TR" dirty="0" err="1"/>
              <a:t>monokotillerde</a:t>
            </a:r>
            <a:r>
              <a:rPr lang="tr-TR" dirty="0"/>
              <a:t> kalınlaşma üç çeperde meydana geldiği için hücrede </a:t>
            </a:r>
            <a:r>
              <a:rPr lang="tr-TR" b="1" dirty="0"/>
              <a:t>nal biçiminde </a:t>
            </a:r>
            <a:r>
              <a:rPr lang="tr-TR" dirty="0"/>
              <a:t>bir görüntü oluşmaktadır. </a:t>
            </a:r>
            <a:endParaRPr lang="tr-TR" dirty="0" smtClean="0"/>
          </a:p>
          <a:p>
            <a:r>
              <a:rPr lang="tr-TR" dirty="0" err="1" smtClean="0"/>
              <a:t>Dikotillerde</a:t>
            </a:r>
            <a:r>
              <a:rPr lang="tr-TR" dirty="0" smtClean="0"/>
              <a:t> </a:t>
            </a:r>
            <a:r>
              <a:rPr lang="tr-TR" dirty="0" err="1"/>
              <a:t>endodermis</a:t>
            </a:r>
            <a:r>
              <a:rPr lang="tr-TR" dirty="0"/>
              <a:t> hücrelerinin çeperleri </a:t>
            </a:r>
            <a:r>
              <a:rPr lang="tr-TR" b="1" dirty="0"/>
              <a:t>dört taraflı</a:t>
            </a:r>
            <a:r>
              <a:rPr lang="tr-TR" dirty="0"/>
              <a:t> bir kalınlaşma göstermektedir.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şerit dış kısımla merkezi silindir arasındaki madde alışverişini kontrol etmektedir.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973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4929411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Endodermis</a:t>
            </a:r>
            <a:r>
              <a:rPr lang="tr-TR" dirty="0"/>
              <a:t> tabakasının iç kısmında kalan ve bilhassa iletim elemanlarının yerleşmiş olduğu bölgeyi kaplayan kısma </a:t>
            </a:r>
            <a:r>
              <a:rPr lang="tr-TR" b="1" dirty="0"/>
              <a:t>merkezi silindir</a:t>
            </a:r>
            <a:r>
              <a:rPr lang="tr-TR" dirty="0"/>
              <a:t> adı verilmektedir. </a:t>
            </a:r>
            <a:endParaRPr lang="tr-TR" dirty="0" smtClean="0"/>
          </a:p>
          <a:p>
            <a:r>
              <a:rPr lang="tr-TR" dirty="0" smtClean="0"/>
              <a:t>Endodermisin </a:t>
            </a:r>
            <a:r>
              <a:rPr lang="tr-TR" dirty="0"/>
              <a:t>hemen altında </a:t>
            </a:r>
            <a:r>
              <a:rPr lang="tr-TR" b="1" dirty="0" err="1"/>
              <a:t>perisikl</a:t>
            </a:r>
            <a:r>
              <a:rPr lang="tr-TR" dirty="0"/>
              <a:t> tabakası bulunmaktadır. Bu tabaka merkezi silindirin en dış tabakasını meydana getirir. </a:t>
            </a:r>
            <a:endParaRPr lang="tr-TR" dirty="0" smtClean="0"/>
          </a:p>
          <a:p>
            <a:r>
              <a:rPr lang="tr-TR" dirty="0" smtClean="0"/>
              <a:t>Plazması </a:t>
            </a:r>
            <a:r>
              <a:rPr lang="tr-TR" dirty="0"/>
              <a:t>bol, az çok yassı </a:t>
            </a:r>
            <a:r>
              <a:rPr lang="tr-TR" dirty="0" err="1"/>
              <a:t>parankimatik</a:t>
            </a:r>
            <a:r>
              <a:rPr lang="tr-TR" dirty="0"/>
              <a:t> hücrelerden oluşmaktadır. </a:t>
            </a:r>
            <a:endParaRPr lang="tr-TR" dirty="0" smtClean="0"/>
          </a:p>
          <a:p>
            <a:r>
              <a:rPr lang="tr-TR" dirty="0" err="1" smtClean="0"/>
              <a:t>Perisikl</a:t>
            </a:r>
            <a:r>
              <a:rPr lang="tr-TR" dirty="0" smtClean="0"/>
              <a:t> </a:t>
            </a:r>
            <a:r>
              <a:rPr lang="tr-TR" dirty="0"/>
              <a:t>denmesinin sebebi, bu tabakayı oluşturan parankima hücrelerinin bir çember oluşturacak şekilde sıralanmasıdır. </a:t>
            </a:r>
            <a:endParaRPr lang="tr-TR" dirty="0" smtClean="0"/>
          </a:p>
          <a:p>
            <a:r>
              <a:rPr lang="tr-TR" dirty="0" err="1" smtClean="0"/>
              <a:t>Perisikl</a:t>
            </a:r>
            <a:r>
              <a:rPr lang="tr-TR" dirty="0"/>
              <a:t>, başlangıçta ergin doku gibi davranmasına rağmen sonradan bölünme kabiliyeti kazanarak </a:t>
            </a:r>
            <a:r>
              <a:rPr lang="tr-TR" b="1" dirty="0"/>
              <a:t>yan kökleri </a:t>
            </a:r>
            <a:r>
              <a:rPr lang="tr-TR" dirty="0"/>
              <a:t>oluşturmaktadır. Bu yüzden bu tabakaya </a:t>
            </a:r>
            <a:r>
              <a:rPr lang="tr-TR" b="1" dirty="0" err="1"/>
              <a:t>perikambiyum</a:t>
            </a:r>
            <a:r>
              <a:rPr lang="tr-TR" dirty="0"/>
              <a:t> da denmektedir.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667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dirty="0"/>
              <a:t>a. </a:t>
            </a:r>
            <a:r>
              <a:rPr lang="tr-TR" dirty="0" err="1"/>
              <a:t>Monokotiledonlar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Materyal: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0" i="1" dirty="0" err="1" smtClean="0"/>
              <a:t>Zea</a:t>
            </a:r>
            <a:r>
              <a:rPr lang="tr-TR" b="0" i="1" dirty="0" smtClean="0"/>
              <a:t> </a:t>
            </a:r>
            <a:r>
              <a:rPr lang="tr-TR" b="0" i="1" dirty="0" err="1"/>
              <a:t>mays</a:t>
            </a:r>
            <a:r>
              <a:rPr lang="tr-TR" b="0" dirty="0"/>
              <a:t>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(</a:t>
            </a:r>
            <a:r>
              <a:rPr lang="tr-TR" b="0" dirty="0"/>
              <a:t>kök, enine kesit)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Resim 4" descr="F:\düzenlenmiş resimler\Zea mays kö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92888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366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5576" y="178718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dirty="0"/>
              <a:t>a. </a:t>
            </a:r>
            <a:r>
              <a:rPr lang="tr-TR" dirty="0" err="1"/>
              <a:t>Monokotiledonlar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Materyal: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0" i="1" dirty="0" err="1"/>
              <a:t>Iris</a:t>
            </a:r>
            <a:r>
              <a:rPr lang="tr-TR" b="0" dirty="0"/>
              <a:t> sp.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(</a:t>
            </a:r>
            <a:r>
              <a:rPr lang="tr-TR" b="0" dirty="0"/>
              <a:t>kök, enine kesit)</a:t>
            </a:r>
          </a:p>
        </p:txBody>
      </p:sp>
      <p:pic>
        <p:nvPicPr>
          <p:cNvPr id="4" name="Resim 3" descr="F:\düzenlenmiş resimler\Iris kö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632848" cy="5325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88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</a:t>
            </a:r>
            <a:r>
              <a:rPr lang="tr-TR" dirty="0"/>
              <a:t>. </a:t>
            </a:r>
            <a:r>
              <a:rPr lang="tr-TR" dirty="0" err="1"/>
              <a:t>Dikotiledonlar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Materyal: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0" i="1" dirty="0" err="1" smtClean="0"/>
              <a:t>Clematis</a:t>
            </a:r>
            <a:r>
              <a:rPr lang="tr-TR" b="0" dirty="0" smtClean="0"/>
              <a:t> </a:t>
            </a:r>
            <a:r>
              <a:rPr lang="tr-TR" b="0" dirty="0"/>
              <a:t>sp.,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err="1" smtClean="0"/>
              <a:t>primer</a:t>
            </a:r>
            <a:r>
              <a:rPr lang="tr-TR" b="0" dirty="0" smtClean="0"/>
              <a:t> </a:t>
            </a:r>
            <a:r>
              <a:rPr lang="tr-TR" b="0" dirty="0"/>
              <a:t>kök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(</a:t>
            </a:r>
            <a:r>
              <a:rPr lang="tr-TR" b="0" dirty="0"/>
              <a:t>kök, enine kesit)</a:t>
            </a:r>
            <a:br>
              <a:rPr lang="tr-TR" b="0" dirty="0"/>
            </a:br>
            <a:endParaRPr lang="tr-TR" b="0" dirty="0"/>
          </a:p>
        </p:txBody>
      </p:sp>
      <p:pic>
        <p:nvPicPr>
          <p:cNvPr id="4" name="Resim 3" descr="F:\düzenlenmiş resimler\Clematis kö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6632"/>
            <a:ext cx="6624816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68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032448"/>
          </a:xfrm>
        </p:spPr>
        <p:txBody>
          <a:bodyPr>
            <a:normAutofit/>
          </a:bodyPr>
          <a:lstStyle/>
          <a:p>
            <a:r>
              <a:rPr lang="tr-TR" sz="2400" dirty="0"/>
              <a:t>Gövdesi </a:t>
            </a:r>
            <a:r>
              <a:rPr lang="tr-TR" sz="2400" dirty="0" err="1"/>
              <a:t>sekonder</a:t>
            </a:r>
            <a:r>
              <a:rPr lang="tr-TR" sz="2400" dirty="0"/>
              <a:t> büyüyen bitkilerin köklerinde de </a:t>
            </a:r>
            <a:r>
              <a:rPr lang="tr-TR" sz="2400" dirty="0" err="1"/>
              <a:t>sekonder</a:t>
            </a:r>
            <a:r>
              <a:rPr lang="tr-TR" sz="2400" dirty="0"/>
              <a:t> büyüme görülmektedir. </a:t>
            </a:r>
            <a:endParaRPr lang="tr-TR" sz="2400" dirty="0" smtClean="0"/>
          </a:p>
          <a:p>
            <a:r>
              <a:rPr lang="tr-TR" sz="2400" dirty="0" err="1" smtClean="0"/>
              <a:t>Kambiyumun</a:t>
            </a:r>
            <a:r>
              <a:rPr lang="tr-TR" sz="2400" dirty="0" smtClean="0"/>
              <a:t> </a:t>
            </a:r>
            <a:r>
              <a:rPr lang="tr-TR" sz="2400" dirty="0"/>
              <a:t>dışa doğru </a:t>
            </a:r>
            <a:r>
              <a:rPr lang="tr-TR" sz="2400" dirty="0" err="1"/>
              <a:t>sekonder</a:t>
            </a:r>
            <a:r>
              <a:rPr lang="tr-TR" sz="2400" dirty="0"/>
              <a:t> </a:t>
            </a:r>
            <a:r>
              <a:rPr lang="tr-TR" sz="2400" dirty="0" err="1"/>
              <a:t>floemi</a:t>
            </a:r>
            <a:r>
              <a:rPr lang="tr-TR" sz="2400" dirty="0"/>
              <a:t>, içe doğru ise </a:t>
            </a:r>
            <a:r>
              <a:rPr lang="tr-TR" sz="2400" dirty="0" err="1"/>
              <a:t>sekonder</a:t>
            </a:r>
            <a:r>
              <a:rPr lang="tr-TR" sz="2400" dirty="0"/>
              <a:t> </a:t>
            </a:r>
            <a:r>
              <a:rPr lang="tr-TR" sz="2400" dirty="0" err="1"/>
              <a:t>ksilemi</a:t>
            </a:r>
            <a:r>
              <a:rPr lang="tr-TR" sz="2400" dirty="0"/>
              <a:t> vermesi ile kökte kalınlaşma sağlanır. </a:t>
            </a:r>
            <a:endParaRPr lang="tr-TR" sz="2400" dirty="0" smtClean="0"/>
          </a:p>
          <a:p>
            <a:r>
              <a:rPr lang="tr-TR" sz="2400" dirty="0" smtClean="0"/>
              <a:t>Tam </a:t>
            </a:r>
            <a:r>
              <a:rPr lang="tr-TR" sz="2400" dirty="0"/>
              <a:t>yaşlı ve </a:t>
            </a:r>
            <a:r>
              <a:rPr lang="tr-TR" sz="2400" dirty="0" err="1"/>
              <a:t>sekonder</a:t>
            </a:r>
            <a:r>
              <a:rPr lang="tr-TR" sz="2400" dirty="0"/>
              <a:t> büyümesini tamamlamış bir kökün anatomik yapısı, yaşlı bir gövdeninkine çok </a:t>
            </a:r>
            <a:r>
              <a:rPr lang="tr-TR" sz="2400" dirty="0" smtClean="0"/>
              <a:t>benzer.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922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dirty="0"/>
              <a:t>a. </a:t>
            </a:r>
            <a:r>
              <a:rPr lang="tr-TR" smtClean="0"/>
              <a:t>Dikotiledonlar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Materyal: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0" i="1" dirty="0" err="1"/>
              <a:t>Melilotus</a:t>
            </a:r>
            <a:r>
              <a:rPr lang="tr-TR" b="0" dirty="0"/>
              <a:t> sp.,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err="1" smtClean="0"/>
              <a:t>sekonder</a:t>
            </a:r>
            <a:r>
              <a:rPr lang="tr-TR" b="0" dirty="0" smtClean="0"/>
              <a:t> </a:t>
            </a:r>
            <a:r>
              <a:rPr lang="tr-TR" b="0" dirty="0"/>
              <a:t>kök </a:t>
            </a:r>
            <a:r>
              <a:rPr lang="tr-TR" b="0" dirty="0" smtClean="0"/>
              <a:t/>
            </a:r>
            <a:br>
              <a:rPr lang="tr-TR" b="0" dirty="0" smtClean="0"/>
            </a:br>
            <a:r>
              <a:rPr lang="tr-TR" b="0" dirty="0" smtClean="0"/>
              <a:t>(</a:t>
            </a:r>
            <a:r>
              <a:rPr lang="tr-TR" b="0" dirty="0"/>
              <a:t>kök, enine kesit)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Resim 3" descr="F:\düzenlenmiş resimler\Melilotus kö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16864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8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424</Words>
  <Application>Microsoft Office PowerPoint</Application>
  <PresentationFormat>Ekran Gösterisi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KÖK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a. Monokotiledonlar Materyal:  Zea mays  (kök, enine kesit) </vt:lpstr>
      <vt:lpstr>a. Monokotiledonlar Materyal: Iris sp.  (kök, enine kesit)</vt:lpstr>
      <vt:lpstr>b. Dikotiledonlar Materyal:  Clematis sp.,  primer kök  (kök, enine kesit) </vt:lpstr>
      <vt:lpstr>PowerPoint Sunusu</vt:lpstr>
      <vt:lpstr>a. Dikotiledonlar Materyal:  Melilotus sp.,  sekonder kök  (kök, enine kesit)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çiğdem</dc:creator>
  <cp:lastModifiedBy>dell</cp:lastModifiedBy>
  <cp:revision>15</cp:revision>
  <dcterms:created xsi:type="dcterms:W3CDTF">2010-12-05T21:19:26Z</dcterms:created>
  <dcterms:modified xsi:type="dcterms:W3CDTF">2020-11-18T09:15:41Z</dcterms:modified>
</cp:coreProperties>
</file>