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40"/>
  </p:notesMasterIdLst>
  <p:sldIdLst>
    <p:sldId id="401" r:id="rId2"/>
    <p:sldId id="361" r:id="rId3"/>
    <p:sldId id="369" r:id="rId4"/>
    <p:sldId id="363" r:id="rId5"/>
    <p:sldId id="367" r:id="rId6"/>
    <p:sldId id="362" r:id="rId7"/>
    <p:sldId id="368" r:id="rId8"/>
    <p:sldId id="370" r:id="rId9"/>
    <p:sldId id="371" r:id="rId10"/>
    <p:sldId id="364" r:id="rId11"/>
    <p:sldId id="365" r:id="rId12"/>
    <p:sldId id="366" r:id="rId13"/>
    <p:sldId id="372" r:id="rId14"/>
    <p:sldId id="374" r:id="rId15"/>
    <p:sldId id="375" r:id="rId16"/>
    <p:sldId id="373" r:id="rId17"/>
    <p:sldId id="377" r:id="rId18"/>
    <p:sldId id="376" r:id="rId19"/>
    <p:sldId id="378" r:id="rId20"/>
    <p:sldId id="379" r:id="rId21"/>
    <p:sldId id="380" r:id="rId22"/>
    <p:sldId id="381" r:id="rId23"/>
    <p:sldId id="382" r:id="rId24"/>
    <p:sldId id="383" r:id="rId25"/>
    <p:sldId id="384" r:id="rId26"/>
    <p:sldId id="385" r:id="rId27"/>
    <p:sldId id="386" r:id="rId28"/>
    <p:sldId id="387" r:id="rId29"/>
    <p:sldId id="389" r:id="rId30"/>
    <p:sldId id="391" r:id="rId31"/>
    <p:sldId id="392" r:id="rId32"/>
    <p:sldId id="393" r:id="rId33"/>
    <p:sldId id="390" r:id="rId34"/>
    <p:sldId id="399" r:id="rId35"/>
    <p:sldId id="398" r:id="rId36"/>
    <p:sldId id="397" r:id="rId37"/>
    <p:sldId id="388" r:id="rId38"/>
    <p:sldId id="395" r:id="rId3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8" d="100"/>
          <a:sy n="48" d="100"/>
        </p:scale>
        <p:origin x="1262"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E33D71-5B06-4FC5-981C-0412FDE0CB2B}" type="datetimeFigureOut">
              <a:rPr lang="tr-TR" smtClean="0"/>
              <a:t>20.3.2020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D7966C-B911-48A3-B99D-614BDD6CF5E1}" type="slidenum">
              <a:rPr lang="tr-TR" smtClean="0"/>
              <a:t>‹#›</a:t>
            </a:fld>
            <a:endParaRPr lang="tr-TR"/>
          </a:p>
        </p:txBody>
      </p:sp>
    </p:spTree>
    <p:extLst>
      <p:ext uri="{BB962C8B-B14F-4D97-AF65-F5344CB8AC3E}">
        <p14:creationId xmlns:p14="http://schemas.microsoft.com/office/powerpoint/2010/main" val="3619425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AB47A9-661E-4DB6-8315-6656D3194042}" type="slidenum">
              <a:rPr lang="tr-TR"/>
              <a:pPr/>
              <a:t>5</a:t>
            </a:fld>
            <a:endParaRPr lang="tr-TR"/>
          </a:p>
        </p:txBody>
      </p:sp>
      <p:sp>
        <p:nvSpPr>
          <p:cNvPr id="62466" name="Rectangle 2"/>
          <p:cNvSpPr>
            <a:spLocks noGrp="1" noRot="1" noChangeAspect="1" noChangeArrowheads="1" noTextEdit="1"/>
          </p:cNvSpPr>
          <p:nvPr>
            <p:ph type="sldImg"/>
          </p:nvPr>
        </p:nvSpPr>
        <p:spPr>
          <a:xfrm>
            <a:off x="1981200" y="533400"/>
            <a:ext cx="2895600" cy="2171700"/>
          </a:xfrm>
          <a:ln/>
        </p:spPr>
      </p:sp>
      <p:sp>
        <p:nvSpPr>
          <p:cNvPr id="62467" name="Rectangle 3"/>
          <p:cNvSpPr>
            <a:spLocks noGrp="1" noChangeArrowheads="1"/>
          </p:cNvSpPr>
          <p:nvPr>
            <p:ph type="body" idx="1"/>
          </p:nvPr>
        </p:nvSpPr>
        <p:spPr>
          <a:xfrm>
            <a:off x="228600" y="2819400"/>
            <a:ext cx="6400800" cy="5638800"/>
          </a:xfrm>
        </p:spPr>
        <p:txBody>
          <a:bodyPr/>
          <a:lstStyle/>
          <a:p>
            <a:r>
              <a:rPr lang="en-US">
                <a:solidFill>
                  <a:srgbClr val="000000"/>
                </a:solidFill>
              </a:rPr>
              <a:t>(a) The human tongue is covered with papillae, bumps in which taste buds are embedded. Small papillae are located on the front two-thirds of the tongue; larger ones with more taste buds are far in the back. (b) Each taste bud consists of supporting cells surrounding 60 to 80 taste receptor cells, whose microvilli have protein receptors that bind tasty molecules, producing a receptor potential.</a:t>
            </a:r>
          </a:p>
        </p:txBody>
      </p:sp>
    </p:spTree>
    <p:extLst>
      <p:ext uri="{BB962C8B-B14F-4D97-AF65-F5344CB8AC3E}">
        <p14:creationId xmlns:p14="http://schemas.microsoft.com/office/powerpoint/2010/main" val="3647695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7A479605-3B94-4640-950F-844129D1F736}" type="datetimeFigureOut">
              <a:rPr lang="tr-TR" smtClean="0"/>
              <a:pPr/>
              <a:t>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F3FE96-CA9F-4335-8B75-0FE3CEB7432B}" type="slidenum">
              <a:rPr lang="tr-TR" smtClean="0"/>
              <a:pPr/>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679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A479605-3B94-4640-950F-844129D1F736}" type="datetimeFigureOut">
              <a:rPr lang="tr-TR" smtClean="0"/>
              <a:pPr/>
              <a:t>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F3FE96-CA9F-4335-8B75-0FE3CEB7432B}" type="slidenum">
              <a:rPr lang="tr-TR" smtClean="0"/>
              <a:pPr/>
              <a:t>‹#›</a:t>
            </a:fld>
            <a:endParaRPr lang="tr-TR"/>
          </a:p>
        </p:txBody>
      </p:sp>
    </p:spTree>
    <p:extLst>
      <p:ext uri="{BB962C8B-B14F-4D97-AF65-F5344CB8AC3E}">
        <p14:creationId xmlns:p14="http://schemas.microsoft.com/office/powerpoint/2010/main" val="2246289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7A479605-3B94-4640-950F-844129D1F736}" type="datetimeFigureOut">
              <a:rPr lang="tr-TR" smtClean="0"/>
              <a:pPr/>
              <a:t>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F3FE96-CA9F-4335-8B75-0FE3CEB7432B}" type="slidenum">
              <a:rPr lang="tr-TR" smtClean="0"/>
              <a:pPr/>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9293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7A479605-3B94-4640-950F-844129D1F736}" type="datetimeFigureOut">
              <a:rPr lang="tr-TR" smtClean="0"/>
              <a:pPr/>
              <a:t>20.3.2020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2F3FE96-CA9F-4335-8B75-0FE3CEB7432B}" type="slidenum">
              <a:rPr lang="tr-TR" smtClean="0"/>
              <a:pPr/>
              <a:t>‹#›</a:t>
            </a:fld>
            <a:endParaRPr lang="tr-TR"/>
          </a:p>
        </p:txBody>
      </p:sp>
    </p:spTree>
    <p:extLst>
      <p:ext uri="{BB962C8B-B14F-4D97-AF65-F5344CB8AC3E}">
        <p14:creationId xmlns:p14="http://schemas.microsoft.com/office/powerpoint/2010/main" val="2007364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822960" y="2582334"/>
            <a:ext cx="3703320" cy="3286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63440" y="2582334"/>
            <a:ext cx="3703320" cy="3286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7A479605-3B94-4640-950F-844129D1F736}" type="datetimeFigureOut">
              <a:rPr lang="tr-TR" smtClean="0"/>
              <a:pPr/>
              <a:t>20.3.2020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2F3FE96-CA9F-4335-8B75-0FE3CEB7432B}" type="slidenum">
              <a:rPr lang="tr-TR" smtClean="0"/>
              <a:pPr/>
              <a:t>‹#›</a:t>
            </a:fld>
            <a:endParaRPr lang="tr-TR"/>
          </a:p>
        </p:txBody>
      </p:sp>
    </p:spTree>
    <p:extLst>
      <p:ext uri="{BB962C8B-B14F-4D97-AF65-F5344CB8AC3E}">
        <p14:creationId xmlns:p14="http://schemas.microsoft.com/office/powerpoint/2010/main" val="3921866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7A479605-3B94-4640-950F-844129D1F736}" type="datetimeFigureOut">
              <a:rPr lang="tr-TR" smtClean="0"/>
              <a:pPr/>
              <a:t>20.3.2020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2F3FE96-CA9F-4335-8B75-0FE3CEB7432B}" type="slidenum">
              <a:rPr lang="tr-TR" smtClean="0"/>
              <a:pPr/>
              <a:t>‹#›</a:t>
            </a:fld>
            <a:endParaRPr lang="tr-TR"/>
          </a:p>
        </p:txBody>
      </p:sp>
    </p:spTree>
    <p:extLst>
      <p:ext uri="{BB962C8B-B14F-4D97-AF65-F5344CB8AC3E}">
        <p14:creationId xmlns:p14="http://schemas.microsoft.com/office/powerpoint/2010/main" val="3375174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A479605-3B94-4640-950F-844129D1F736}" type="datetimeFigureOut">
              <a:rPr lang="tr-TR" smtClean="0"/>
              <a:pPr/>
              <a:t>20.3.2020</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62F3FE96-CA9F-4335-8B75-0FE3CEB7432B}" type="slidenum">
              <a:rPr lang="tr-TR" smtClean="0"/>
              <a:pPr/>
              <a:t>‹#›</a:t>
            </a:fld>
            <a:endParaRPr lang="tr-TR"/>
          </a:p>
        </p:txBody>
      </p:sp>
    </p:spTree>
    <p:extLst>
      <p:ext uri="{BB962C8B-B14F-4D97-AF65-F5344CB8AC3E}">
        <p14:creationId xmlns:p14="http://schemas.microsoft.com/office/powerpoint/2010/main" val="2845284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7A479605-3B94-4640-950F-844129D1F736}" type="datetimeFigureOut">
              <a:rPr lang="tr-TR" smtClean="0"/>
              <a:pPr/>
              <a:t>20.3.2020</a:t>
            </a:fld>
            <a:endParaRPr lang="tr-T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2F3FE96-CA9F-4335-8B75-0FE3CEB7432B}" type="slidenum">
              <a:rPr lang="tr-TR" smtClean="0"/>
              <a:pPr/>
              <a:t>‹#›</a:t>
            </a:fld>
            <a:endParaRPr lang="tr-TR"/>
          </a:p>
        </p:txBody>
      </p:sp>
    </p:spTree>
    <p:extLst>
      <p:ext uri="{BB962C8B-B14F-4D97-AF65-F5344CB8AC3E}">
        <p14:creationId xmlns:p14="http://schemas.microsoft.com/office/powerpoint/2010/main" val="911186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7A479605-3B94-4640-950F-844129D1F736}" type="datetimeFigureOut">
              <a:rPr lang="tr-TR" smtClean="0"/>
              <a:pPr/>
              <a:t>20.3.2020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2F3FE96-CA9F-4335-8B75-0FE3CEB7432B}" type="slidenum">
              <a:rPr lang="tr-TR" smtClean="0"/>
              <a:pPr/>
              <a:t>‹#›</a:t>
            </a:fld>
            <a:endParaRPr lang="tr-TR"/>
          </a:p>
        </p:txBody>
      </p:sp>
    </p:spTree>
    <p:extLst>
      <p:ext uri="{BB962C8B-B14F-4D97-AF65-F5344CB8AC3E}">
        <p14:creationId xmlns:p14="http://schemas.microsoft.com/office/powerpoint/2010/main" val="2751746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A479605-3B94-4640-950F-844129D1F736}" type="datetimeFigureOut">
              <a:rPr lang="tr-TR" smtClean="0"/>
              <a:pPr/>
              <a:t>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F3FE96-CA9F-4335-8B75-0FE3CEB7432B}" type="slidenum">
              <a:rPr lang="tr-TR" smtClean="0"/>
              <a:pPr/>
              <a:t>‹#›</a:t>
            </a:fld>
            <a:endParaRPr lang="tr-TR"/>
          </a:p>
        </p:txBody>
      </p:sp>
    </p:spTree>
    <p:extLst>
      <p:ext uri="{BB962C8B-B14F-4D97-AF65-F5344CB8AC3E}">
        <p14:creationId xmlns:p14="http://schemas.microsoft.com/office/powerpoint/2010/main" val="115897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A479605-3B94-4640-950F-844129D1F736}" type="datetimeFigureOut">
              <a:rPr lang="tr-TR" smtClean="0"/>
              <a:pPr/>
              <a:t>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F3FE96-CA9F-4335-8B75-0FE3CEB7432B}" type="slidenum">
              <a:rPr lang="tr-TR" smtClean="0"/>
              <a:pPr/>
              <a:t>‹#›</a:t>
            </a:fld>
            <a:endParaRPr lang="tr-TR"/>
          </a:p>
        </p:txBody>
      </p:sp>
    </p:spTree>
    <p:extLst>
      <p:ext uri="{BB962C8B-B14F-4D97-AF65-F5344CB8AC3E}">
        <p14:creationId xmlns:p14="http://schemas.microsoft.com/office/powerpoint/2010/main" val="958035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7A479605-3B94-4640-950F-844129D1F736}" type="datetimeFigureOut">
              <a:rPr lang="tr-TR" smtClean="0"/>
              <a:pPr/>
              <a:t>20.3.2020</a:t>
            </a:fld>
            <a:endParaRPr lang="tr-T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2F3FE96-CA9F-4335-8B75-0FE3CEB7432B}" type="slidenum">
              <a:rPr lang="tr-TR" smtClean="0"/>
              <a:pPr/>
              <a:t>‹#›</a:t>
            </a:fld>
            <a:endParaRPr lang="tr-T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89218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a:stretch>
            <a:fillRect/>
          </a:stretch>
        </p:blipFill>
        <p:spPr>
          <a:xfrm>
            <a:off x="4932040" y="-243408"/>
            <a:ext cx="4047296" cy="268780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Unvan 3"/>
          <p:cNvSpPr>
            <a:spLocks noGrp="1"/>
          </p:cNvSpPr>
          <p:nvPr>
            <p:ph type="title"/>
          </p:nvPr>
        </p:nvSpPr>
        <p:spPr/>
        <p:txBody>
          <a:bodyPr/>
          <a:lstStyle/>
          <a:p>
            <a:r>
              <a:rPr lang="tr-TR" dirty="0" smtClean="0"/>
              <a:t>Tat Alma ve Koku Fizyolojisi</a:t>
            </a:r>
            <a:endParaRPr lang="tr-TR" dirty="0"/>
          </a:p>
        </p:txBody>
      </p:sp>
      <p:sp>
        <p:nvSpPr>
          <p:cNvPr id="13" name="AutoShape 12" descr="Tat Alma ile ilgili görsel sonucu"/>
          <p:cNvSpPr>
            <a:spLocks noGrp="1" noChangeAspect="1" noChangeArrowheads="1"/>
          </p:cNvSpPr>
          <p:nvPr>
            <p:ph type="body"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1351233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TAT ALMA</a:t>
            </a:r>
            <a:endParaRPr lang="tr-TR" dirty="0"/>
          </a:p>
        </p:txBody>
      </p:sp>
      <p:sp>
        <p:nvSpPr>
          <p:cNvPr id="3" name="2 İçerik Yer Tutucusu"/>
          <p:cNvSpPr>
            <a:spLocks noGrp="1"/>
          </p:cNvSpPr>
          <p:nvPr>
            <p:ph idx="1"/>
          </p:nvPr>
        </p:nvSpPr>
        <p:spPr/>
        <p:txBody>
          <a:bodyPr>
            <a:normAutofit/>
          </a:bodyPr>
          <a:lstStyle/>
          <a:p>
            <a:endParaRPr lang="tr-TR" dirty="0" smtClean="0"/>
          </a:p>
          <a:p>
            <a:r>
              <a:rPr lang="tr-TR" dirty="0" smtClean="0"/>
              <a:t>Bir maddenin tadını almak için dilimizdeki tat alma reseptörlerinin uyarılması ve tükrükle o maddenin moleküllerinin çözülmesi gerekmektedir. </a:t>
            </a:r>
          </a:p>
          <a:p>
            <a:r>
              <a:rPr lang="tr-TR" dirty="0" smtClean="0"/>
              <a:t>Lezzet için tat ve koku alma duyusu bir araya gelir.</a:t>
            </a:r>
          </a:p>
          <a:p>
            <a:r>
              <a:rPr lang="tr-TR" dirty="0" smtClean="0"/>
              <a:t>İnsan dili tatlı, tuzlu, ekşi, acı ve umami (protein tadı) tadlarını alabilir.</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TAT ALMA</a:t>
            </a:r>
            <a:endParaRPr lang="tr-TR" dirty="0"/>
          </a:p>
        </p:txBody>
      </p:sp>
      <p:sp>
        <p:nvSpPr>
          <p:cNvPr id="3" name="2 İçerik Yer Tutucusu"/>
          <p:cNvSpPr>
            <a:spLocks noGrp="1"/>
          </p:cNvSpPr>
          <p:nvPr>
            <p:ph idx="1"/>
          </p:nvPr>
        </p:nvSpPr>
        <p:spPr/>
        <p:txBody>
          <a:bodyPr>
            <a:normAutofit fontScale="25000" lnSpcReduction="20000"/>
          </a:bodyPr>
          <a:lstStyle/>
          <a:p>
            <a:pPr>
              <a:lnSpc>
                <a:spcPct val="170000"/>
              </a:lnSpc>
            </a:pPr>
            <a:r>
              <a:rPr lang="tr-TR" sz="9600" dirty="0" smtClean="0"/>
              <a:t>Bazı çalışmalar bazı tat reseptörlerinin acı uyaranlara en iyi yanıtı verirken diğerlerinin en iyi şekilde tuzlu, tatlı veya ekşi uyaranlara yanıt verdiğini gösterir. </a:t>
            </a:r>
          </a:p>
          <a:p>
            <a:pPr>
              <a:lnSpc>
                <a:spcPct val="170000"/>
              </a:lnSpc>
            </a:pPr>
            <a:r>
              <a:rPr lang="tr-TR" sz="9600" dirty="0" smtClean="0"/>
              <a:t>Acı maddeler dil kökünde “tadılırken” ekşi dilin kenarı boyunca tatlı dil ucunda ve tuzlu dil sırtının ön kısmında tadılır. Ekşi ve acı tad damakta da alınmakta olup bu bölgede tatlı ve tuzluya da bir miktar duyarlılık gösterir.</a:t>
            </a:r>
          </a:p>
          <a:p>
            <a:pPr>
              <a:lnSpc>
                <a:spcPct val="170000"/>
              </a:lnSpc>
            </a:pPr>
            <a:r>
              <a:rPr lang="tr-TR" sz="9600" dirty="0" smtClean="0"/>
              <a:t>Farinks ve epiglot bu 4 tat duyusunun tümünü alabilmektedir.</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TAT ALMA</a:t>
            </a:r>
            <a:endParaRPr lang="tr-TR" dirty="0"/>
          </a:p>
        </p:txBody>
      </p:sp>
      <p:sp>
        <p:nvSpPr>
          <p:cNvPr id="3" name="2 İçerik Yer Tutucusu"/>
          <p:cNvSpPr>
            <a:spLocks noGrp="1"/>
          </p:cNvSpPr>
          <p:nvPr>
            <p:ph idx="1"/>
          </p:nvPr>
        </p:nvSpPr>
        <p:spPr/>
        <p:txBody>
          <a:bodyPr/>
          <a:lstStyle/>
          <a:p>
            <a:r>
              <a:rPr lang="tr-TR" dirty="0" smtClean="0"/>
              <a:t>Dil, damak, yemek borusu ve larinkste tat alma reseptörleri bulunur.</a:t>
            </a:r>
          </a:p>
          <a:p>
            <a:r>
              <a:rPr lang="tr-TR" dirty="0" smtClean="0"/>
              <a:t>Tat alma reseptörleri papillalar (dil kabarcığı) etrafında sıralanmıştır.</a:t>
            </a:r>
          </a:p>
          <a:p>
            <a:r>
              <a:rPr lang="tr-TR" dirty="0" smtClean="0"/>
              <a:t>İki kutuplu nöronların dendritleri tat alma reseptör hücreleri ile sinaps oluşturmuştur.</a:t>
            </a:r>
          </a:p>
          <a:p>
            <a:r>
              <a:rPr lang="tr-TR" dirty="0" smtClean="0"/>
              <a:t>Alınan tat mesajı 7., 9. ve 10. kranial sinirlerle beyne taşınır.</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0" y="1222375"/>
            <a:ext cx="9144000" cy="5635625"/>
          </a:xfrm>
          <a:prstGeom prst="rect">
            <a:avLst/>
          </a:prstGeom>
          <a:solidFill>
            <a:schemeClr val="tx2"/>
          </a:solidFill>
          <a:ln w="28575">
            <a:noFill/>
            <a:miter lim="800000"/>
            <a:headEnd/>
            <a:tailEnd/>
          </a:ln>
          <a:effectLst>
            <a:outerShdw dist="17961" dir="2700000" algn="ctr" rotWithShape="0">
              <a:schemeClr val="tx2"/>
            </a:outerShdw>
          </a:effectLst>
        </p:spPr>
        <p:txBody>
          <a:bodyPr wrap="none" lIns="27432" tIns="27432" rIns="27432" bIns="27432" anchor="ctr">
            <a:spAutoFit/>
          </a:bodyPr>
          <a:lstStyle/>
          <a:p>
            <a:endParaRPr lang="tr-TR"/>
          </a:p>
        </p:txBody>
      </p:sp>
      <p:sp>
        <p:nvSpPr>
          <p:cNvPr id="60419" name="Rectangle 3"/>
          <p:cNvSpPr>
            <a:spLocks noGrp="1" noChangeArrowheads="1"/>
          </p:cNvSpPr>
          <p:nvPr>
            <p:ph type="title"/>
          </p:nvPr>
        </p:nvSpPr>
        <p:spPr>
          <a:xfrm>
            <a:off x="900113" y="260350"/>
            <a:ext cx="7702550" cy="720725"/>
          </a:xfrm>
        </p:spPr>
        <p:txBody>
          <a:bodyPr/>
          <a:lstStyle/>
          <a:p>
            <a:r>
              <a:rPr lang="tr-TR" sz="4000" b="1" dirty="0" smtClean="0"/>
              <a:t>Tat </a:t>
            </a:r>
            <a:r>
              <a:rPr lang="tr-TR" sz="4000" b="1" dirty="0"/>
              <a:t>Reseptörleri</a:t>
            </a:r>
            <a:endParaRPr lang="en-US" sz="4000" b="1" dirty="0"/>
          </a:p>
        </p:txBody>
      </p:sp>
      <p:pic>
        <p:nvPicPr>
          <p:cNvPr id="60420" name="Picture 4"/>
          <p:cNvPicPr>
            <a:picLocks noChangeAspect="1" noChangeArrowheads="1"/>
          </p:cNvPicPr>
          <p:nvPr/>
        </p:nvPicPr>
        <p:blipFill>
          <a:blip r:embed="rId3" cstate="print">
            <a:clrChange>
              <a:clrFrom>
                <a:srgbClr val="FFFFFE"/>
              </a:clrFrom>
              <a:clrTo>
                <a:srgbClr val="FFFFFE">
                  <a:alpha val="0"/>
                </a:srgbClr>
              </a:clrTo>
            </a:clrChange>
          </a:blip>
          <a:srcRect/>
          <a:stretch>
            <a:fillRect/>
          </a:stretch>
        </p:blipFill>
        <p:spPr bwMode="auto">
          <a:xfrm>
            <a:off x="222250" y="1704975"/>
            <a:ext cx="3360738" cy="4922838"/>
          </a:xfrm>
          <a:prstGeom prst="rect">
            <a:avLst/>
          </a:prstGeom>
          <a:noFill/>
        </p:spPr>
      </p:pic>
      <p:sp>
        <p:nvSpPr>
          <p:cNvPr id="60421" name="Rectangle 5"/>
          <p:cNvSpPr>
            <a:spLocks noChangeArrowheads="1"/>
          </p:cNvSpPr>
          <p:nvPr/>
        </p:nvSpPr>
        <p:spPr bwMode="auto">
          <a:xfrm>
            <a:off x="1273175" y="1355725"/>
            <a:ext cx="1255713" cy="395288"/>
          </a:xfrm>
          <a:prstGeom prst="rect">
            <a:avLst/>
          </a:prstGeom>
          <a:noFill/>
          <a:ln w="28575">
            <a:noFill/>
            <a:miter lim="800000"/>
            <a:headEnd/>
            <a:tailEnd/>
          </a:ln>
          <a:effectLst>
            <a:outerShdw dist="17961" dir="2700000" algn="ctr" rotWithShape="0">
              <a:schemeClr val="tx2"/>
            </a:outerShdw>
          </a:effectLst>
        </p:spPr>
        <p:txBody>
          <a:bodyPr wrap="none" lIns="27432" tIns="27432" rIns="27432" bIns="27432" anchor="ctr">
            <a:spAutoFit/>
          </a:bodyPr>
          <a:lstStyle/>
          <a:p>
            <a:pPr algn="ctr" eaLnBrk="0" hangingPunct="0">
              <a:lnSpc>
                <a:spcPct val="70000"/>
              </a:lnSpc>
            </a:pPr>
            <a:r>
              <a:rPr lang="en-US" sz="3200" b="1">
                <a:solidFill>
                  <a:srgbClr val="FFFF00"/>
                </a:solidFill>
                <a:effectLst>
                  <a:outerShdw blurRad="38100" dist="38100" dir="2700000" algn="tl">
                    <a:srgbClr val="C0C0C0"/>
                  </a:outerShdw>
                </a:effectLst>
                <a:latin typeface="Arial Narrow" pitchFamily="34" charset="0"/>
              </a:rPr>
              <a:t>Tongue</a:t>
            </a:r>
          </a:p>
        </p:txBody>
      </p:sp>
      <p:sp>
        <p:nvSpPr>
          <p:cNvPr id="60422" name="Rectangle 6"/>
          <p:cNvSpPr>
            <a:spLocks noChangeArrowheads="1"/>
          </p:cNvSpPr>
          <p:nvPr/>
        </p:nvSpPr>
        <p:spPr bwMode="auto">
          <a:xfrm>
            <a:off x="3613150" y="1854200"/>
            <a:ext cx="1571625" cy="565150"/>
          </a:xfrm>
          <a:prstGeom prst="rect">
            <a:avLst/>
          </a:prstGeom>
          <a:noFill/>
          <a:ln w="28575">
            <a:noFill/>
            <a:miter lim="800000"/>
            <a:headEnd/>
            <a:tailEnd/>
          </a:ln>
          <a:effectLst>
            <a:outerShdw dist="17961" dir="2700000" algn="ctr" rotWithShape="0">
              <a:schemeClr val="tx2"/>
            </a:outerShdw>
          </a:effectLst>
        </p:spPr>
        <p:txBody>
          <a:bodyPr wrap="none" lIns="27432" tIns="27432" rIns="27432" bIns="27432" anchor="ctr">
            <a:spAutoFit/>
          </a:bodyPr>
          <a:lstStyle/>
          <a:p>
            <a:pPr algn="ctr" eaLnBrk="0" hangingPunct="0">
              <a:lnSpc>
                <a:spcPct val="70000"/>
              </a:lnSpc>
            </a:pPr>
            <a:r>
              <a:rPr lang="en-US" sz="2400" b="1">
                <a:solidFill>
                  <a:srgbClr val="FFFF00"/>
                </a:solidFill>
                <a:effectLst>
                  <a:outerShdw blurRad="38100" dist="38100" dir="2700000" algn="tl">
                    <a:srgbClr val="C0C0C0"/>
                  </a:outerShdw>
                </a:effectLst>
                <a:latin typeface="Arial Narrow" pitchFamily="34" charset="0"/>
              </a:rPr>
              <a:t>Papillae with</a:t>
            </a:r>
            <a:br>
              <a:rPr lang="en-US" sz="2400" b="1">
                <a:solidFill>
                  <a:srgbClr val="FFFF00"/>
                </a:solidFill>
                <a:effectLst>
                  <a:outerShdw blurRad="38100" dist="38100" dir="2700000" algn="tl">
                    <a:srgbClr val="C0C0C0"/>
                  </a:outerShdw>
                </a:effectLst>
                <a:latin typeface="Arial Narrow" pitchFamily="34" charset="0"/>
              </a:rPr>
            </a:br>
            <a:r>
              <a:rPr lang="en-US" sz="2400" b="1">
                <a:solidFill>
                  <a:srgbClr val="FFFF00"/>
                </a:solidFill>
                <a:effectLst>
                  <a:outerShdw blurRad="38100" dist="38100" dir="2700000" algn="tl">
                    <a:srgbClr val="C0C0C0"/>
                  </a:outerShdw>
                </a:effectLst>
                <a:latin typeface="Arial Narrow" pitchFamily="34" charset="0"/>
              </a:rPr>
              <a:t>Taste Buds</a:t>
            </a:r>
          </a:p>
        </p:txBody>
      </p:sp>
      <p:sp>
        <p:nvSpPr>
          <p:cNvPr id="60423" name="Line 7"/>
          <p:cNvSpPr>
            <a:spLocks noChangeShapeType="1"/>
          </p:cNvSpPr>
          <p:nvPr/>
        </p:nvSpPr>
        <p:spPr bwMode="auto">
          <a:xfrm flipH="1">
            <a:off x="1852613" y="2112963"/>
            <a:ext cx="1557337" cy="1092200"/>
          </a:xfrm>
          <a:prstGeom prst="line">
            <a:avLst/>
          </a:prstGeom>
          <a:noFill/>
          <a:ln w="28575">
            <a:solidFill>
              <a:srgbClr val="00FF00"/>
            </a:solidFill>
            <a:round/>
            <a:headEnd/>
            <a:tailEnd/>
          </a:ln>
          <a:effectLst>
            <a:prstShdw prst="shdw17" dist="17961" dir="13500000">
              <a:schemeClr val="bg2"/>
            </a:prstShdw>
          </a:effectLst>
        </p:spPr>
        <p:txBody>
          <a:bodyPr lIns="27432" tIns="27432" rIns="27432" bIns="27432" anchor="ctr">
            <a:spAutoFit/>
          </a:bodyPr>
          <a:lstStyle/>
          <a:p>
            <a:endParaRPr lang="tr-TR"/>
          </a:p>
        </p:txBody>
      </p:sp>
      <p:sp>
        <p:nvSpPr>
          <p:cNvPr id="60424" name="Line 8"/>
          <p:cNvSpPr>
            <a:spLocks noChangeShapeType="1"/>
          </p:cNvSpPr>
          <p:nvPr/>
        </p:nvSpPr>
        <p:spPr bwMode="auto">
          <a:xfrm flipH="1">
            <a:off x="2032000" y="2112963"/>
            <a:ext cx="1377950" cy="1279525"/>
          </a:xfrm>
          <a:prstGeom prst="line">
            <a:avLst/>
          </a:prstGeom>
          <a:noFill/>
          <a:ln w="28575">
            <a:solidFill>
              <a:srgbClr val="00FF00"/>
            </a:solidFill>
            <a:round/>
            <a:headEnd/>
            <a:tailEnd/>
          </a:ln>
          <a:effectLst>
            <a:prstShdw prst="shdw17" dist="17961" dir="13500000">
              <a:schemeClr val="bg2"/>
            </a:prstShdw>
          </a:effectLst>
        </p:spPr>
        <p:txBody>
          <a:bodyPr lIns="27432" tIns="27432" rIns="27432" bIns="27432" anchor="ctr">
            <a:spAutoFit/>
          </a:bodyPr>
          <a:lstStyle/>
          <a:p>
            <a:endParaRPr lang="tr-TR"/>
          </a:p>
        </p:txBody>
      </p:sp>
      <p:sp>
        <p:nvSpPr>
          <p:cNvPr id="60425" name="Line 9"/>
          <p:cNvSpPr>
            <a:spLocks noChangeShapeType="1"/>
          </p:cNvSpPr>
          <p:nvPr/>
        </p:nvSpPr>
        <p:spPr bwMode="auto">
          <a:xfrm flipH="1">
            <a:off x="2154238" y="2112963"/>
            <a:ext cx="1255712" cy="3481387"/>
          </a:xfrm>
          <a:prstGeom prst="line">
            <a:avLst/>
          </a:prstGeom>
          <a:noFill/>
          <a:ln w="28575">
            <a:solidFill>
              <a:srgbClr val="00FF00"/>
            </a:solidFill>
            <a:round/>
            <a:headEnd/>
            <a:tailEnd/>
          </a:ln>
          <a:effectLst>
            <a:prstShdw prst="shdw17" dist="17961" dir="13500000">
              <a:schemeClr val="bg2"/>
            </a:prstShdw>
          </a:effectLst>
        </p:spPr>
        <p:txBody>
          <a:bodyPr lIns="27432" tIns="27432" rIns="27432" bIns="27432" anchor="ctr">
            <a:spAutoFit/>
          </a:bodyPr>
          <a:lstStyle/>
          <a:p>
            <a:endParaRPr lang="tr-TR"/>
          </a:p>
        </p:txBody>
      </p:sp>
      <p:grpSp>
        <p:nvGrpSpPr>
          <p:cNvPr id="2" name="Group 10"/>
          <p:cNvGrpSpPr>
            <a:grpSpLocks/>
          </p:cNvGrpSpPr>
          <p:nvPr/>
        </p:nvGrpSpPr>
        <p:grpSpPr bwMode="auto">
          <a:xfrm>
            <a:off x="5240338" y="2444750"/>
            <a:ext cx="3333750" cy="4056063"/>
            <a:chOff x="3301" y="1540"/>
            <a:chExt cx="2100" cy="2555"/>
          </a:xfrm>
        </p:grpSpPr>
        <p:pic>
          <p:nvPicPr>
            <p:cNvPr id="60427" name="Picture 11"/>
            <p:cNvPicPr>
              <a:picLocks noChangeAspect="1" noChangeArrowheads="1"/>
            </p:cNvPicPr>
            <p:nvPr/>
          </p:nvPicPr>
          <p:blipFill>
            <a:blip r:embed="rId4" cstate="print">
              <a:clrChange>
                <a:clrFrom>
                  <a:srgbClr val="FFFFFE"/>
                </a:clrFrom>
                <a:clrTo>
                  <a:srgbClr val="FFFFFE">
                    <a:alpha val="0"/>
                  </a:srgbClr>
                </a:clrTo>
              </a:clrChange>
            </a:blip>
            <a:srcRect/>
            <a:stretch>
              <a:fillRect/>
            </a:stretch>
          </p:blipFill>
          <p:spPr bwMode="auto">
            <a:xfrm>
              <a:off x="3301" y="1927"/>
              <a:ext cx="2100" cy="2168"/>
            </a:xfrm>
            <a:prstGeom prst="rect">
              <a:avLst/>
            </a:prstGeom>
            <a:noFill/>
          </p:spPr>
        </p:pic>
        <p:sp>
          <p:nvSpPr>
            <p:cNvPr id="60428" name="Rectangle 12"/>
            <p:cNvSpPr>
              <a:spLocks noChangeArrowheads="1"/>
            </p:cNvSpPr>
            <p:nvPr/>
          </p:nvSpPr>
          <p:spPr bwMode="auto">
            <a:xfrm>
              <a:off x="4334" y="1540"/>
              <a:ext cx="34" cy="276"/>
            </a:xfrm>
            <a:prstGeom prst="rect">
              <a:avLst/>
            </a:prstGeom>
            <a:noFill/>
            <a:ln w="28575">
              <a:noFill/>
              <a:miter lim="800000"/>
              <a:headEnd/>
              <a:tailEnd/>
            </a:ln>
            <a:effectLst>
              <a:outerShdw dist="17961" dir="2700000" algn="ctr" rotWithShape="0">
                <a:schemeClr val="tx2"/>
              </a:outerShdw>
            </a:effectLst>
          </p:spPr>
          <p:txBody>
            <a:bodyPr wrap="none" lIns="27432" tIns="27432" rIns="27432" bIns="27432" anchor="ctr">
              <a:spAutoFit/>
            </a:bodyPr>
            <a:lstStyle/>
            <a:p>
              <a:pPr algn="ctr" eaLnBrk="0" hangingPunct="0">
                <a:lnSpc>
                  <a:spcPct val="70000"/>
                </a:lnSpc>
              </a:pPr>
              <a:endParaRPr lang="tr-TR" sz="3600" b="1">
                <a:solidFill>
                  <a:schemeClr val="bg2"/>
                </a:solidFill>
                <a:effectLst>
                  <a:outerShdw blurRad="38100" dist="38100" dir="2700000" algn="tl">
                    <a:srgbClr val="C0C0C0"/>
                  </a:outerShdw>
                </a:effectLst>
                <a:latin typeface="Arial Narrow" pitchFamily="34" charset="0"/>
              </a:endParaRPr>
            </a:p>
          </p:txBody>
        </p:sp>
      </p:grpSp>
      <p:sp>
        <p:nvSpPr>
          <p:cNvPr id="60429" name="Rectangle 13"/>
          <p:cNvSpPr>
            <a:spLocks noChangeArrowheads="1"/>
          </p:cNvSpPr>
          <p:nvPr/>
        </p:nvSpPr>
        <p:spPr bwMode="auto">
          <a:xfrm>
            <a:off x="3529013" y="3895725"/>
            <a:ext cx="1500187" cy="736600"/>
          </a:xfrm>
          <a:prstGeom prst="rect">
            <a:avLst/>
          </a:prstGeom>
          <a:noFill/>
          <a:ln w="28575">
            <a:noFill/>
            <a:miter lim="800000"/>
            <a:headEnd/>
            <a:tailEnd/>
          </a:ln>
          <a:effectLst>
            <a:outerShdw dist="17961" dir="2700000" algn="ctr" rotWithShape="0">
              <a:schemeClr val="tx2"/>
            </a:outerShdw>
          </a:effectLst>
        </p:spPr>
        <p:txBody>
          <a:bodyPr wrap="none" lIns="27432" tIns="27432" rIns="27432" bIns="27432" anchor="ctr">
            <a:spAutoFit/>
          </a:bodyPr>
          <a:lstStyle/>
          <a:p>
            <a:pPr algn="ctr" eaLnBrk="0" hangingPunct="0">
              <a:lnSpc>
                <a:spcPct val="70000"/>
              </a:lnSpc>
            </a:pPr>
            <a:r>
              <a:rPr lang="en-US" sz="3200" b="1">
                <a:solidFill>
                  <a:srgbClr val="FFFF00"/>
                </a:solidFill>
                <a:effectLst>
                  <a:outerShdw blurRad="38100" dist="38100" dir="2700000" algn="tl">
                    <a:srgbClr val="C0C0C0"/>
                  </a:outerShdw>
                </a:effectLst>
                <a:latin typeface="Arial Narrow" pitchFamily="34" charset="0"/>
              </a:rPr>
              <a:t>Receptor</a:t>
            </a:r>
            <a:br>
              <a:rPr lang="en-US" sz="3200" b="1">
                <a:solidFill>
                  <a:srgbClr val="FFFF00"/>
                </a:solidFill>
                <a:effectLst>
                  <a:outerShdw blurRad="38100" dist="38100" dir="2700000" algn="tl">
                    <a:srgbClr val="C0C0C0"/>
                  </a:outerShdw>
                </a:effectLst>
                <a:latin typeface="Arial Narrow" pitchFamily="34" charset="0"/>
              </a:rPr>
            </a:br>
            <a:r>
              <a:rPr lang="en-US" sz="3200" b="1">
                <a:solidFill>
                  <a:srgbClr val="FFFF00"/>
                </a:solidFill>
                <a:effectLst>
                  <a:outerShdw blurRad="38100" dist="38100" dir="2700000" algn="tl">
                    <a:srgbClr val="C0C0C0"/>
                  </a:outerShdw>
                </a:effectLst>
                <a:latin typeface="Arial Narrow" pitchFamily="34" charset="0"/>
              </a:rPr>
              <a:t>Cells</a:t>
            </a:r>
          </a:p>
        </p:txBody>
      </p:sp>
      <p:sp>
        <p:nvSpPr>
          <p:cNvPr id="60430" name="Line 14"/>
          <p:cNvSpPr>
            <a:spLocks noChangeShapeType="1"/>
          </p:cNvSpPr>
          <p:nvPr/>
        </p:nvSpPr>
        <p:spPr bwMode="auto">
          <a:xfrm flipH="1">
            <a:off x="4694238" y="4171950"/>
            <a:ext cx="1387475" cy="215900"/>
          </a:xfrm>
          <a:prstGeom prst="line">
            <a:avLst/>
          </a:prstGeom>
          <a:noFill/>
          <a:ln w="28575">
            <a:solidFill>
              <a:srgbClr val="00FF00"/>
            </a:solidFill>
            <a:round/>
            <a:headEnd/>
            <a:tailEnd/>
          </a:ln>
          <a:effectLst>
            <a:prstShdw prst="shdw17" dist="17961" dir="13500000">
              <a:schemeClr val="bg2"/>
            </a:prstShdw>
          </a:effectLst>
        </p:spPr>
        <p:txBody>
          <a:bodyPr lIns="27432" tIns="27432" rIns="27432" bIns="27432" anchor="ctr">
            <a:spAutoFit/>
          </a:bodyPr>
          <a:lstStyle/>
          <a:p>
            <a:endParaRPr lang="tr-TR"/>
          </a:p>
        </p:txBody>
      </p:sp>
      <p:sp>
        <p:nvSpPr>
          <p:cNvPr id="60431" name="Line 15"/>
          <p:cNvSpPr>
            <a:spLocks noChangeShapeType="1"/>
          </p:cNvSpPr>
          <p:nvPr/>
        </p:nvSpPr>
        <p:spPr bwMode="auto">
          <a:xfrm flipH="1" flipV="1">
            <a:off x="4694238" y="4387850"/>
            <a:ext cx="1943100" cy="236538"/>
          </a:xfrm>
          <a:prstGeom prst="line">
            <a:avLst/>
          </a:prstGeom>
          <a:noFill/>
          <a:ln w="28575">
            <a:solidFill>
              <a:srgbClr val="00FF00"/>
            </a:solidFill>
            <a:round/>
            <a:headEnd/>
            <a:tailEnd/>
          </a:ln>
          <a:effectLst>
            <a:prstShdw prst="shdw17" dist="17961" dir="13500000">
              <a:schemeClr val="bg2"/>
            </a:prstShdw>
          </a:effectLst>
        </p:spPr>
        <p:txBody>
          <a:bodyPr lIns="27432" tIns="27432" rIns="27432" bIns="27432" anchor="ctr">
            <a:spAutoFit/>
          </a:bodyPr>
          <a:lstStyle/>
          <a:p>
            <a:endParaRPr lang="tr-TR"/>
          </a:p>
        </p:txBody>
      </p:sp>
      <p:sp>
        <p:nvSpPr>
          <p:cNvPr id="60432" name="Rectangle 16"/>
          <p:cNvSpPr>
            <a:spLocks noChangeArrowheads="1"/>
          </p:cNvSpPr>
          <p:nvPr/>
        </p:nvSpPr>
        <p:spPr bwMode="auto">
          <a:xfrm>
            <a:off x="3363913" y="5033963"/>
            <a:ext cx="1828800" cy="736600"/>
          </a:xfrm>
          <a:prstGeom prst="rect">
            <a:avLst/>
          </a:prstGeom>
          <a:noFill/>
          <a:ln w="28575">
            <a:noFill/>
            <a:miter lim="800000"/>
            <a:headEnd/>
            <a:tailEnd/>
          </a:ln>
          <a:effectLst>
            <a:outerShdw dist="17961" dir="2700000" algn="ctr" rotWithShape="0">
              <a:schemeClr val="tx2"/>
            </a:outerShdw>
          </a:effectLst>
        </p:spPr>
        <p:txBody>
          <a:bodyPr wrap="none" lIns="27432" tIns="27432" rIns="27432" bIns="27432" anchor="ctr">
            <a:spAutoFit/>
          </a:bodyPr>
          <a:lstStyle/>
          <a:p>
            <a:pPr algn="ctr" eaLnBrk="0" hangingPunct="0">
              <a:lnSpc>
                <a:spcPct val="70000"/>
              </a:lnSpc>
            </a:pPr>
            <a:r>
              <a:rPr lang="en-US" sz="3200" b="1">
                <a:solidFill>
                  <a:srgbClr val="FFFF00"/>
                </a:solidFill>
                <a:effectLst>
                  <a:outerShdw blurRad="38100" dist="38100" dir="2700000" algn="tl">
                    <a:srgbClr val="C0C0C0"/>
                  </a:outerShdw>
                </a:effectLst>
                <a:latin typeface="Arial Narrow" pitchFamily="34" charset="0"/>
              </a:rPr>
              <a:t>Supporting</a:t>
            </a:r>
            <a:br>
              <a:rPr lang="en-US" sz="3200" b="1">
                <a:solidFill>
                  <a:srgbClr val="FFFF00"/>
                </a:solidFill>
                <a:effectLst>
                  <a:outerShdw blurRad="38100" dist="38100" dir="2700000" algn="tl">
                    <a:srgbClr val="C0C0C0"/>
                  </a:outerShdw>
                </a:effectLst>
                <a:latin typeface="Arial Narrow" pitchFamily="34" charset="0"/>
              </a:rPr>
            </a:br>
            <a:r>
              <a:rPr lang="en-US" sz="3200" b="1">
                <a:solidFill>
                  <a:srgbClr val="FFFF00"/>
                </a:solidFill>
                <a:effectLst>
                  <a:outerShdw blurRad="38100" dist="38100" dir="2700000" algn="tl">
                    <a:srgbClr val="C0C0C0"/>
                  </a:outerShdw>
                </a:effectLst>
                <a:latin typeface="Arial Narrow" pitchFamily="34" charset="0"/>
              </a:rPr>
              <a:t>Cells</a:t>
            </a:r>
          </a:p>
        </p:txBody>
      </p:sp>
      <p:sp>
        <p:nvSpPr>
          <p:cNvPr id="60433" name="Line 17"/>
          <p:cNvSpPr>
            <a:spLocks noChangeShapeType="1"/>
          </p:cNvSpPr>
          <p:nvPr/>
        </p:nvSpPr>
        <p:spPr bwMode="auto">
          <a:xfrm flipH="1">
            <a:off x="4694238" y="5291138"/>
            <a:ext cx="1689100" cy="234950"/>
          </a:xfrm>
          <a:prstGeom prst="line">
            <a:avLst/>
          </a:prstGeom>
          <a:noFill/>
          <a:ln w="28575">
            <a:solidFill>
              <a:srgbClr val="00FF00"/>
            </a:solidFill>
            <a:round/>
            <a:headEnd/>
            <a:tailEnd/>
          </a:ln>
          <a:effectLst>
            <a:prstShdw prst="shdw17" dist="17961" dir="13500000">
              <a:schemeClr val="bg2"/>
            </a:prstShdw>
          </a:effectLst>
        </p:spPr>
        <p:txBody>
          <a:bodyPr lIns="27432" tIns="27432" rIns="27432" bIns="27432" anchor="ctr">
            <a:spAutoFit/>
          </a:bodyPr>
          <a:lstStyle/>
          <a:p>
            <a:endParaRPr lang="tr-TR"/>
          </a:p>
        </p:txBody>
      </p:sp>
      <p:sp>
        <p:nvSpPr>
          <p:cNvPr id="60434" name="Line 18"/>
          <p:cNvSpPr>
            <a:spLocks noChangeShapeType="1"/>
          </p:cNvSpPr>
          <p:nvPr/>
        </p:nvSpPr>
        <p:spPr bwMode="auto">
          <a:xfrm flipH="1" flipV="1">
            <a:off x="4694238" y="5526088"/>
            <a:ext cx="2517775" cy="0"/>
          </a:xfrm>
          <a:prstGeom prst="line">
            <a:avLst/>
          </a:prstGeom>
          <a:noFill/>
          <a:ln w="28575">
            <a:solidFill>
              <a:srgbClr val="00FF00"/>
            </a:solidFill>
            <a:round/>
            <a:headEnd/>
            <a:tailEnd/>
          </a:ln>
          <a:effectLst>
            <a:prstShdw prst="shdw17" dist="17961" dir="13500000">
              <a:schemeClr val="bg2"/>
            </a:prstShdw>
          </a:effectLst>
        </p:spPr>
        <p:txBody>
          <a:bodyPr lIns="27432" tIns="27432" rIns="27432" bIns="27432" anchor="ctr">
            <a:spAutoFit/>
          </a:bodyPr>
          <a:lstStyle/>
          <a:p>
            <a:endParaRPr lang="tr-TR"/>
          </a:p>
        </p:txBody>
      </p:sp>
      <p:sp>
        <p:nvSpPr>
          <p:cNvPr id="60435" name="Rectangle 19"/>
          <p:cNvSpPr>
            <a:spLocks noChangeArrowheads="1"/>
          </p:cNvSpPr>
          <p:nvPr/>
        </p:nvSpPr>
        <p:spPr bwMode="auto">
          <a:xfrm>
            <a:off x="5767388" y="6419850"/>
            <a:ext cx="2238375" cy="438150"/>
          </a:xfrm>
          <a:prstGeom prst="rect">
            <a:avLst/>
          </a:prstGeom>
          <a:noFill/>
          <a:ln w="28575">
            <a:noFill/>
            <a:miter lim="800000"/>
            <a:headEnd/>
            <a:tailEnd/>
          </a:ln>
          <a:effectLst>
            <a:outerShdw dist="17961" dir="2700000" algn="ctr" rotWithShape="0">
              <a:schemeClr val="tx2"/>
            </a:outerShdw>
          </a:effectLst>
        </p:spPr>
        <p:txBody>
          <a:bodyPr wrap="none" lIns="27432" tIns="27432" rIns="27432" bIns="27432" anchor="ctr">
            <a:spAutoFit/>
          </a:bodyPr>
          <a:lstStyle/>
          <a:p>
            <a:pPr algn="ctr" eaLnBrk="0" hangingPunct="0">
              <a:lnSpc>
                <a:spcPct val="70000"/>
              </a:lnSpc>
            </a:pPr>
            <a:r>
              <a:rPr lang="en-US" sz="3600" b="1">
                <a:solidFill>
                  <a:srgbClr val="FFFF00"/>
                </a:solidFill>
                <a:effectLst>
                  <a:outerShdw blurRad="38100" dist="38100" dir="2700000" algn="tl">
                    <a:srgbClr val="C0C0C0"/>
                  </a:outerShdw>
                </a:effectLst>
                <a:latin typeface="Arial Narrow" pitchFamily="34" charset="0"/>
              </a:rPr>
              <a:t>A Taste Bud</a:t>
            </a:r>
          </a:p>
        </p:txBody>
      </p:sp>
      <p:sp>
        <p:nvSpPr>
          <p:cNvPr id="60436" name="Rectangle 20"/>
          <p:cNvSpPr>
            <a:spLocks noChangeArrowheads="1"/>
          </p:cNvSpPr>
          <p:nvPr/>
        </p:nvSpPr>
        <p:spPr bwMode="auto">
          <a:xfrm>
            <a:off x="7272338" y="2147888"/>
            <a:ext cx="1543050" cy="352425"/>
          </a:xfrm>
          <a:prstGeom prst="rect">
            <a:avLst/>
          </a:prstGeom>
          <a:noFill/>
          <a:ln w="28575">
            <a:noFill/>
            <a:miter lim="800000"/>
            <a:headEnd/>
            <a:tailEnd/>
          </a:ln>
          <a:effectLst>
            <a:outerShdw dist="17961" dir="2700000" algn="ctr" rotWithShape="0">
              <a:schemeClr val="tx2"/>
            </a:outerShdw>
          </a:effectLst>
        </p:spPr>
        <p:txBody>
          <a:bodyPr wrap="none" lIns="27432" tIns="27432" rIns="27432" bIns="27432" anchor="ctr">
            <a:spAutoFit/>
          </a:bodyPr>
          <a:lstStyle/>
          <a:p>
            <a:pPr algn="ctr" eaLnBrk="0" hangingPunct="0">
              <a:lnSpc>
                <a:spcPct val="70000"/>
              </a:lnSpc>
            </a:pPr>
            <a:r>
              <a:rPr lang="en-US" sz="2800" b="1">
                <a:solidFill>
                  <a:srgbClr val="FFFF00"/>
                </a:solidFill>
                <a:effectLst>
                  <a:outerShdw blurRad="38100" dist="38100" dir="2700000" algn="tl">
                    <a:srgbClr val="C0C0C0"/>
                  </a:outerShdw>
                </a:effectLst>
                <a:latin typeface="Arial Narrow" pitchFamily="34" charset="0"/>
              </a:rPr>
              <a:t>Taste Pore</a:t>
            </a:r>
          </a:p>
        </p:txBody>
      </p:sp>
      <p:sp>
        <p:nvSpPr>
          <p:cNvPr id="60437" name="Rectangle 21"/>
          <p:cNvSpPr>
            <a:spLocks noChangeArrowheads="1"/>
          </p:cNvSpPr>
          <p:nvPr/>
        </p:nvSpPr>
        <p:spPr bwMode="auto">
          <a:xfrm>
            <a:off x="5862638" y="1517650"/>
            <a:ext cx="1316037" cy="352425"/>
          </a:xfrm>
          <a:prstGeom prst="rect">
            <a:avLst/>
          </a:prstGeom>
          <a:noFill/>
          <a:ln w="28575">
            <a:noFill/>
            <a:miter lim="800000"/>
            <a:headEnd/>
            <a:tailEnd/>
          </a:ln>
          <a:effectLst>
            <a:outerShdw dist="17961" dir="2700000" algn="ctr" rotWithShape="0">
              <a:schemeClr val="tx2"/>
            </a:outerShdw>
          </a:effectLst>
        </p:spPr>
        <p:txBody>
          <a:bodyPr wrap="none" lIns="27432" tIns="27432" rIns="27432" bIns="27432" anchor="ctr">
            <a:spAutoFit/>
          </a:bodyPr>
          <a:lstStyle/>
          <a:p>
            <a:pPr algn="ctr" eaLnBrk="0" hangingPunct="0">
              <a:lnSpc>
                <a:spcPct val="70000"/>
              </a:lnSpc>
            </a:pPr>
            <a:r>
              <a:rPr lang="en-US" sz="2800" b="1">
                <a:solidFill>
                  <a:srgbClr val="FFFF00"/>
                </a:solidFill>
                <a:effectLst>
                  <a:outerShdw blurRad="38100" dist="38100" dir="2700000" algn="tl">
                    <a:srgbClr val="C0C0C0"/>
                  </a:outerShdw>
                </a:effectLst>
                <a:latin typeface="Arial Narrow" pitchFamily="34" charset="0"/>
              </a:rPr>
              <a:t>Microvilli</a:t>
            </a:r>
          </a:p>
        </p:txBody>
      </p:sp>
      <p:sp>
        <p:nvSpPr>
          <p:cNvPr id="60438" name="Oval 22"/>
          <p:cNvSpPr>
            <a:spLocks noChangeArrowheads="1"/>
          </p:cNvSpPr>
          <p:nvPr/>
        </p:nvSpPr>
        <p:spPr bwMode="auto">
          <a:xfrm>
            <a:off x="6369050" y="2878138"/>
            <a:ext cx="1006475" cy="593725"/>
          </a:xfrm>
          <a:prstGeom prst="ellipse">
            <a:avLst/>
          </a:prstGeom>
          <a:noFill/>
          <a:ln w="76200">
            <a:solidFill>
              <a:srgbClr val="00FF00"/>
            </a:solidFill>
            <a:prstDash val="sysDot"/>
            <a:round/>
            <a:headEnd/>
            <a:tailEnd/>
          </a:ln>
          <a:effectLst>
            <a:prstShdw prst="shdw17" dist="17961" dir="13500000">
              <a:schemeClr val="bg2"/>
            </a:prstShdw>
          </a:effectLst>
        </p:spPr>
        <p:txBody>
          <a:bodyPr wrap="none" lIns="27432" tIns="27432" rIns="27432" bIns="27432" anchor="ctr">
            <a:spAutoFit/>
          </a:bodyPr>
          <a:lstStyle/>
          <a:p>
            <a:endParaRPr lang="tr-TR"/>
          </a:p>
        </p:txBody>
      </p:sp>
      <p:sp>
        <p:nvSpPr>
          <p:cNvPr id="60439" name="Line 23"/>
          <p:cNvSpPr>
            <a:spLocks noChangeShapeType="1"/>
          </p:cNvSpPr>
          <p:nvPr/>
        </p:nvSpPr>
        <p:spPr bwMode="auto">
          <a:xfrm>
            <a:off x="6335713" y="1830388"/>
            <a:ext cx="446087" cy="1384300"/>
          </a:xfrm>
          <a:prstGeom prst="line">
            <a:avLst/>
          </a:prstGeom>
          <a:noFill/>
          <a:ln w="28575">
            <a:solidFill>
              <a:srgbClr val="00FF00"/>
            </a:solidFill>
            <a:round/>
            <a:headEnd/>
            <a:tailEnd/>
          </a:ln>
          <a:effectLst>
            <a:prstShdw prst="shdw17" dist="17961" dir="13500000">
              <a:schemeClr val="bg2"/>
            </a:prstShdw>
          </a:effectLst>
        </p:spPr>
        <p:txBody>
          <a:bodyPr lIns="27432" tIns="27432" rIns="27432" bIns="27432" anchor="ctr">
            <a:spAutoFit/>
          </a:bodyPr>
          <a:lstStyle/>
          <a:p>
            <a:endParaRPr lang="tr-TR"/>
          </a:p>
        </p:txBody>
      </p:sp>
      <p:sp>
        <p:nvSpPr>
          <p:cNvPr id="60440" name="Line 24"/>
          <p:cNvSpPr>
            <a:spLocks noChangeShapeType="1"/>
          </p:cNvSpPr>
          <p:nvPr/>
        </p:nvSpPr>
        <p:spPr bwMode="auto">
          <a:xfrm flipH="1">
            <a:off x="7300913" y="2460625"/>
            <a:ext cx="587375" cy="500063"/>
          </a:xfrm>
          <a:prstGeom prst="line">
            <a:avLst/>
          </a:prstGeom>
          <a:noFill/>
          <a:ln w="28575">
            <a:solidFill>
              <a:srgbClr val="00FF00"/>
            </a:solidFill>
            <a:round/>
            <a:headEnd/>
            <a:tailEnd/>
          </a:ln>
          <a:effectLst>
            <a:prstShdw prst="shdw17" dist="17961" dir="13500000">
              <a:schemeClr val="bg2"/>
            </a:prstShdw>
          </a:effectLst>
        </p:spPr>
        <p:txBody>
          <a:bodyPr lIns="27432" tIns="27432" rIns="27432" bIns="27432" anchor="ctr">
            <a:spAutoFit/>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100000"/>
                                  </p:iterate>
                                  <p:childTnLst>
                                    <p:set>
                                      <p:cBhvr>
                                        <p:cTn id="6" dur="1" fill="hold">
                                          <p:stCondLst>
                                            <p:cond delay="0"/>
                                          </p:stCondLst>
                                        </p:cTn>
                                        <p:tgtEl>
                                          <p:spTgt spid="60421"/>
                                        </p:tgtEl>
                                        <p:attrNameLst>
                                          <p:attrName>style.visibility</p:attrName>
                                        </p:attrNameLst>
                                      </p:cBhvr>
                                      <p:to>
                                        <p:strVal val="visible"/>
                                      </p:to>
                                    </p:set>
                                    <p:animEffect transition="in" filter="wipe(left)">
                                      <p:cBhvr>
                                        <p:cTn id="7" dur="75"/>
                                        <p:tgtEl>
                                          <p:spTgt spid="604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0"/>
                                  </p:iterate>
                                  <p:childTnLst>
                                    <p:set>
                                      <p:cBhvr>
                                        <p:cTn id="11" dur="1" fill="hold">
                                          <p:stCondLst>
                                            <p:cond delay="0"/>
                                          </p:stCondLst>
                                        </p:cTn>
                                        <p:tgtEl>
                                          <p:spTgt spid="60422"/>
                                        </p:tgtEl>
                                        <p:attrNameLst>
                                          <p:attrName>style.visibility</p:attrName>
                                        </p:attrNameLst>
                                      </p:cBhvr>
                                      <p:to>
                                        <p:strVal val="visible"/>
                                      </p:to>
                                    </p:set>
                                    <p:animEffect transition="in" filter="wipe(left)">
                                      <p:cBhvr>
                                        <p:cTn id="12" dur="75"/>
                                        <p:tgtEl>
                                          <p:spTgt spid="60422"/>
                                        </p:tgtEl>
                                      </p:cBhvr>
                                    </p:animEffect>
                                  </p:childTnLst>
                                </p:cTn>
                              </p:par>
                            </p:childTnLst>
                          </p:cTn>
                        </p:par>
                        <p:par>
                          <p:cTn id="13" fill="hold">
                            <p:stCondLst>
                              <p:cond delay="1650"/>
                            </p:stCondLst>
                            <p:childTnLst>
                              <p:par>
                                <p:cTn id="14" presetID="22" presetClass="entr" presetSubtype="1" fill="hold" grpId="0" nodeType="afterEffect">
                                  <p:stCondLst>
                                    <p:cond delay="0"/>
                                  </p:stCondLst>
                                  <p:childTnLst>
                                    <p:set>
                                      <p:cBhvr>
                                        <p:cTn id="15" dur="1" fill="hold">
                                          <p:stCondLst>
                                            <p:cond delay="0"/>
                                          </p:stCondLst>
                                        </p:cTn>
                                        <p:tgtEl>
                                          <p:spTgt spid="60423"/>
                                        </p:tgtEl>
                                        <p:attrNameLst>
                                          <p:attrName>style.visibility</p:attrName>
                                        </p:attrNameLst>
                                      </p:cBhvr>
                                      <p:to>
                                        <p:strVal val="visible"/>
                                      </p:to>
                                    </p:set>
                                    <p:animEffect transition="in" filter="wipe(up)">
                                      <p:cBhvr>
                                        <p:cTn id="16" dur="500"/>
                                        <p:tgtEl>
                                          <p:spTgt spid="60423"/>
                                        </p:tgtEl>
                                      </p:cBhvr>
                                    </p:animEffect>
                                  </p:childTnLst>
                                </p:cTn>
                              </p:par>
                            </p:childTnLst>
                          </p:cTn>
                        </p:par>
                        <p:par>
                          <p:cTn id="17" fill="hold">
                            <p:stCondLst>
                              <p:cond delay="2150"/>
                            </p:stCondLst>
                            <p:childTnLst>
                              <p:par>
                                <p:cTn id="18" presetID="22" presetClass="entr" presetSubtype="1" fill="hold" grpId="0" nodeType="afterEffect">
                                  <p:stCondLst>
                                    <p:cond delay="0"/>
                                  </p:stCondLst>
                                  <p:childTnLst>
                                    <p:set>
                                      <p:cBhvr>
                                        <p:cTn id="19" dur="1" fill="hold">
                                          <p:stCondLst>
                                            <p:cond delay="0"/>
                                          </p:stCondLst>
                                        </p:cTn>
                                        <p:tgtEl>
                                          <p:spTgt spid="60424"/>
                                        </p:tgtEl>
                                        <p:attrNameLst>
                                          <p:attrName>style.visibility</p:attrName>
                                        </p:attrNameLst>
                                      </p:cBhvr>
                                      <p:to>
                                        <p:strVal val="visible"/>
                                      </p:to>
                                    </p:set>
                                    <p:animEffect transition="in" filter="wipe(up)">
                                      <p:cBhvr>
                                        <p:cTn id="20" dur="500"/>
                                        <p:tgtEl>
                                          <p:spTgt spid="60424"/>
                                        </p:tgtEl>
                                      </p:cBhvr>
                                    </p:animEffect>
                                  </p:childTnLst>
                                </p:cTn>
                              </p:par>
                            </p:childTnLst>
                          </p:cTn>
                        </p:par>
                        <p:par>
                          <p:cTn id="21" fill="hold">
                            <p:stCondLst>
                              <p:cond delay="2650"/>
                            </p:stCondLst>
                            <p:childTnLst>
                              <p:par>
                                <p:cTn id="22" presetID="22" presetClass="entr" presetSubtype="1" fill="hold" grpId="0" nodeType="afterEffect">
                                  <p:stCondLst>
                                    <p:cond delay="0"/>
                                  </p:stCondLst>
                                  <p:childTnLst>
                                    <p:set>
                                      <p:cBhvr>
                                        <p:cTn id="23" dur="1" fill="hold">
                                          <p:stCondLst>
                                            <p:cond delay="0"/>
                                          </p:stCondLst>
                                        </p:cTn>
                                        <p:tgtEl>
                                          <p:spTgt spid="60425"/>
                                        </p:tgtEl>
                                        <p:attrNameLst>
                                          <p:attrName>style.visibility</p:attrName>
                                        </p:attrNameLst>
                                      </p:cBhvr>
                                      <p:to>
                                        <p:strVal val="visible"/>
                                      </p:to>
                                    </p:set>
                                    <p:animEffect transition="in" filter="wipe(up)">
                                      <p:cBhvr>
                                        <p:cTn id="24" dur="500"/>
                                        <p:tgtEl>
                                          <p:spTgt spid="6042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499"/>
                                          </p:stCondLst>
                                        </p:cTn>
                                        <p:tgtEl>
                                          <p:spTgt spid="604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100000"/>
                                  </p:iterate>
                                  <p:childTnLst>
                                    <p:set>
                                      <p:cBhvr>
                                        <p:cTn id="36" dur="1" fill="hold">
                                          <p:stCondLst>
                                            <p:cond delay="0"/>
                                          </p:stCondLst>
                                        </p:cTn>
                                        <p:tgtEl>
                                          <p:spTgt spid="60429"/>
                                        </p:tgtEl>
                                        <p:attrNameLst>
                                          <p:attrName>style.visibility</p:attrName>
                                        </p:attrNameLst>
                                      </p:cBhvr>
                                      <p:to>
                                        <p:strVal val="visible"/>
                                      </p:to>
                                    </p:set>
                                    <p:animEffect transition="in" filter="wipe(left)">
                                      <p:cBhvr>
                                        <p:cTn id="37" dur="75"/>
                                        <p:tgtEl>
                                          <p:spTgt spid="60429"/>
                                        </p:tgtEl>
                                      </p:cBhvr>
                                    </p:animEffect>
                                  </p:childTnLst>
                                </p:cTn>
                              </p:par>
                            </p:childTnLst>
                          </p:cTn>
                        </p:par>
                        <p:par>
                          <p:cTn id="38" fill="hold">
                            <p:stCondLst>
                              <p:cond delay="1050"/>
                            </p:stCondLst>
                            <p:childTnLst>
                              <p:par>
                                <p:cTn id="39" presetID="22" presetClass="entr" presetSubtype="8" fill="hold" grpId="0" nodeType="afterEffect">
                                  <p:stCondLst>
                                    <p:cond delay="0"/>
                                  </p:stCondLst>
                                  <p:childTnLst>
                                    <p:set>
                                      <p:cBhvr>
                                        <p:cTn id="40" dur="1" fill="hold">
                                          <p:stCondLst>
                                            <p:cond delay="0"/>
                                          </p:stCondLst>
                                        </p:cTn>
                                        <p:tgtEl>
                                          <p:spTgt spid="60430"/>
                                        </p:tgtEl>
                                        <p:attrNameLst>
                                          <p:attrName>style.visibility</p:attrName>
                                        </p:attrNameLst>
                                      </p:cBhvr>
                                      <p:to>
                                        <p:strVal val="visible"/>
                                      </p:to>
                                    </p:set>
                                    <p:animEffect transition="in" filter="wipe(left)">
                                      <p:cBhvr>
                                        <p:cTn id="41" dur="500"/>
                                        <p:tgtEl>
                                          <p:spTgt spid="60430"/>
                                        </p:tgtEl>
                                      </p:cBhvr>
                                    </p:animEffect>
                                  </p:childTnLst>
                                </p:cTn>
                              </p:par>
                            </p:childTnLst>
                          </p:cTn>
                        </p:par>
                        <p:par>
                          <p:cTn id="42" fill="hold">
                            <p:stCondLst>
                              <p:cond delay="1550"/>
                            </p:stCondLst>
                            <p:childTnLst>
                              <p:par>
                                <p:cTn id="43" presetID="22" presetClass="entr" presetSubtype="8" fill="hold" grpId="0" nodeType="afterEffect">
                                  <p:stCondLst>
                                    <p:cond delay="0"/>
                                  </p:stCondLst>
                                  <p:childTnLst>
                                    <p:set>
                                      <p:cBhvr>
                                        <p:cTn id="44" dur="1" fill="hold">
                                          <p:stCondLst>
                                            <p:cond delay="0"/>
                                          </p:stCondLst>
                                        </p:cTn>
                                        <p:tgtEl>
                                          <p:spTgt spid="60431"/>
                                        </p:tgtEl>
                                        <p:attrNameLst>
                                          <p:attrName>style.visibility</p:attrName>
                                        </p:attrNameLst>
                                      </p:cBhvr>
                                      <p:to>
                                        <p:strVal val="visible"/>
                                      </p:to>
                                    </p:set>
                                    <p:animEffect transition="in" filter="wipe(left)">
                                      <p:cBhvr>
                                        <p:cTn id="45" dur="500"/>
                                        <p:tgtEl>
                                          <p:spTgt spid="6043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iterate type="lt">
                                    <p:tmPct val="100000"/>
                                  </p:iterate>
                                  <p:childTnLst>
                                    <p:set>
                                      <p:cBhvr>
                                        <p:cTn id="49" dur="1" fill="hold">
                                          <p:stCondLst>
                                            <p:cond delay="0"/>
                                          </p:stCondLst>
                                        </p:cTn>
                                        <p:tgtEl>
                                          <p:spTgt spid="60432"/>
                                        </p:tgtEl>
                                        <p:attrNameLst>
                                          <p:attrName>style.visibility</p:attrName>
                                        </p:attrNameLst>
                                      </p:cBhvr>
                                      <p:to>
                                        <p:strVal val="visible"/>
                                      </p:to>
                                    </p:set>
                                    <p:animEffect transition="in" filter="wipe(left)">
                                      <p:cBhvr>
                                        <p:cTn id="50" dur="75"/>
                                        <p:tgtEl>
                                          <p:spTgt spid="60432"/>
                                        </p:tgtEl>
                                      </p:cBhvr>
                                    </p:animEffect>
                                  </p:childTnLst>
                                </p:cTn>
                              </p:par>
                            </p:childTnLst>
                          </p:cTn>
                        </p:par>
                        <p:par>
                          <p:cTn id="51" fill="hold">
                            <p:stCondLst>
                              <p:cond delay="1200"/>
                            </p:stCondLst>
                            <p:childTnLst>
                              <p:par>
                                <p:cTn id="52" presetID="22" presetClass="entr" presetSubtype="8" fill="hold" grpId="0" nodeType="afterEffect">
                                  <p:stCondLst>
                                    <p:cond delay="0"/>
                                  </p:stCondLst>
                                  <p:childTnLst>
                                    <p:set>
                                      <p:cBhvr>
                                        <p:cTn id="53" dur="1" fill="hold">
                                          <p:stCondLst>
                                            <p:cond delay="0"/>
                                          </p:stCondLst>
                                        </p:cTn>
                                        <p:tgtEl>
                                          <p:spTgt spid="60433"/>
                                        </p:tgtEl>
                                        <p:attrNameLst>
                                          <p:attrName>style.visibility</p:attrName>
                                        </p:attrNameLst>
                                      </p:cBhvr>
                                      <p:to>
                                        <p:strVal val="visible"/>
                                      </p:to>
                                    </p:set>
                                    <p:animEffect transition="in" filter="wipe(left)">
                                      <p:cBhvr>
                                        <p:cTn id="54" dur="500"/>
                                        <p:tgtEl>
                                          <p:spTgt spid="60433"/>
                                        </p:tgtEl>
                                      </p:cBhvr>
                                    </p:animEffect>
                                  </p:childTnLst>
                                </p:cTn>
                              </p:par>
                            </p:childTnLst>
                          </p:cTn>
                        </p:par>
                        <p:par>
                          <p:cTn id="55" fill="hold">
                            <p:stCondLst>
                              <p:cond delay="1700"/>
                            </p:stCondLst>
                            <p:childTnLst>
                              <p:par>
                                <p:cTn id="56" presetID="22" presetClass="entr" presetSubtype="8" fill="hold" grpId="0" nodeType="afterEffect">
                                  <p:stCondLst>
                                    <p:cond delay="0"/>
                                  </p:stCondLst>
                                  <p:childTnLst>
                                    <p:set>
                                      <p:cBhvr>
                                        <p:cTn id="57" dur="1" fill="hold">
                                          <p:stCondLst>
                                            <p:cond delay="0"/>
                                          </p:stCondLst>
                                        </p:cTn>
                                        <p:tgtEl>
                                          <p:spTgt spid="60434"/>
                                        </p:tgtEl>
                                        <p:attrNameLst>
                                          <p:attrName>style.visibility</p:attrName>
                                        </p:attrNameLst>
                                      </p:cBhvr>
                                      <p:to>
                                        <p:strVal val="visible"/>
                                      </p:to>
                                    </p:set>
                                    <p:animEffect transition="in" filter="wipe(left)">
                                      <p:cBhvr>
                                        <p:cTn id="58" dur="500"/>
                                        <p:tgtEl>
                                          <p:spTgt spid="60434"/>
                                        </p:tgtEl>
                                      </p:cBhvr>
                                    </p:animEffect>
                                  </p:childTnLst>
                                </p:cTn>
                              </p:par>
                            </p:childTnLst>
                          </p:cTn>
                        </p:par>
                      </p:childTnLst>
                    </p:cTn>
                  </p:par>
                  <p:par>
                    <p:cTn id="59" fill="hold">
                      <p:stCondLst>
                        <p:cond delay="indefinite"/>
                      </p:stCondLst>
                      <p:childTnLst>
                        <p:par>
                          <p:cTn id="60" fill="hold">
                            <p:stCondLst>
                              <p:cond delay="0"/>
                            </p:stCondLst>
                            <p:childTnLst>
                              <p:par>
                                <p:cTn id="61" presetID="23" presetClass="entr" presetSubtype="288" fill="hold" grpId="0" nodeType="clickEffect">
                                  <p:stCondLst>
                                    <p:cond delay="0"/>
                                  </p:stCondLst>
                                  <p:childTnLst>
                                    <p:set>
                                      <p:cBhvr>
                                        <p:cTn id="62" dur="1" fill="hold">
                                          <p:stCondLst>
                                            <p:cond delay="0"/>
                                          </p:stCondLst>
                                        </p:cTn>
                                        <p:tgtEl>
                                          <p:spTgt spid="60438"/>
                                        </p:tgtEl>
                                        <p:attrNameLst>
                                          <p:attrName>style.visibility</p:attrName>
                                        </p:attrNameLst>
                                      </p:cBhvr>
                                      <p:to>
                                        <p:strVal val="visible"/>
                                      </p:to>
                                    </p:set>
                                    <p:anim calcmode="lin" valueType="num">
                                      <p:cBhvr>
                                        <p:cTn id="63" dur="500" fill="hold"/>
                                        <p:tgtEl>
                                          <p:spTgt spid="60438"/>
                                        </p:tgtEl>
                                        <p:attrNameLst>
                                          <p:attrName>ppt_w</p:attrName>
                                        </p:attrNameLst>
                                      </p:cBhvr>
                                      <p:tavLst>
                                        <p:tav tm="0">
                                          <p:val>
                                            <p:strVal val="4/3*#ppt_w"/>
                                          </p:val>
                                        </p:tav>
                                        <p:tav tm="100000">
                                          <p:val>
                                            <p:strVal val="#ppt_w"/>
                                          </p:val>
                                        </p:tav>
                                      </p:tavLst>
                                    </p:anim>
                                    <p:anim calcmode="lin" valueType="num">
                                      <p:cBhvr>
                                        <p:cTn id="64" dur="500" fill="hold"/>
                                        <p:tgtEl>
                                          <p:spTgt spid="60438"/>
                                        </p:tgtEl>
                                        <p:attrNameLst>
                                          <p:attrName>ppt_h</p:attrName>
                                        </p:attrNameLst>
                                      </p:cBhvr>
                                      <p:tavLst>
                                        <p:tav tm="0">
                                          <p:val>
                                            <p:strVal val="4/3*#ppt_h"/>
                                          </p:val>
                                        </p:tav>
                                        <p:tav tm="100000">
                                          <p:val>
                                            <p:strVal val="#ppt_h"/>
                                          </p:val>
                                        </p:tav>
                                      </p:tavLst>
                                    </p:anim>
                                  </p:childTnLst>
                                </p:cTn>
                              </p:par>
                            </p:childTnLst>
                          </p:cTn>
                        </p:par>
                        <p:par>
                          <p:cTn id="65" fill="hold">
                            <p:stCondLst>
                              <p:cond delay="500"/>
                            </p:stCondLst>
                            <p:childTnLst>
                              <p:par>
                                <p:cTn id="66" presetID="22" presetClass="entr" presetSubtype="8" fill="hold" grpId="0" nodeType="afterEffect">
                                  <p:stCondLst>
                                    <p:cond delay="0"/>
                                  </p:stCondLst>
                                  <p:iterate type="lt">
                                    <p:tmPct val="100000"/>
                                  </p:iterate>
                                  <p:childTnLst>
                                    <p:set>
                                      <p:cBhvr>
                                        <p:cTn id="67" dur="1" fill="hold">
                                          <p:stCondLst>
                                            <p:cond delay="0"/>
                                          </p:stCondLst>
                                        </p:cTn>
                                        <p:tgtEl>
                                          <p:spTgt spid="60436"/>
                                        </p:tgtEl>
                                        <p:attrNameLst>
                                          <p:attrName>style.visibility</p:attrName>
                                        </p:attrNameLst>
                                      </p:cBhvr>
                                      <p:to>
                                        <p:strVal val="visible"/>
                                      </p:to>
                                    </p:set>
                                    <p:animEffect transition="in" filter="wipe(left)">
                                      <p:cBhvr>
                                        <p:cTn id="68" dur="75"/>
                                        <p:tgtEl>
                                          <p:spTgt spid="60436"/>
                                        </p:tgtEl>
                                      </p:cBhvr>
                                    </p:animEffect>
                                  </p:childTnLst>
                                </p:cTn>
                              </p:par>
                            </p:childTnLst>
                          </p:cTn>
                        </p:par>
                        <p:par>
                          <p:cTn id="69" fill="hold">
                            <p:stCondLst>
                              <p:cond delay="1175"/>
                            </p:stCondLst>
                            <p:childTnLst>
                              <p:par>
                                <p:cTn id="70" presetID="22" presetClass="entr" presetSubtype="2" fill="hold" grpId="0" nodeType="afterEffect">
                                  <p:stCondLst>
                                    <p:cond delay="0"/>
                                  </p:stCondLst>
                                  <p:childTnLst>
                                    <p:set>
                                      <p:cBhvr>
                                        <p:cTn id="71" dur="1" fill="hold">
                                          <p:stCondLst>
                                            <p:cond delay="0"/>
                                          </p:stCondLst>
                                        </p:cTn>
                                        <p:tgtEl>
                                          <p:spTgt spid="60440"/>
                                        </p:tgtEl>
                                        <p:attrNameLst>
                                          <p:attrName>style.visibility</p:attrName>
                                        </p:attrNameLst>
                                      </p:cBhvr>
                                      <p:to>
                                        <p:strVal val="visible"/>
                                      </p:to>
                                    </p:set>
                                    <p:animEffect transition="in" filter="wipe(right)">
                                      <p:cBhvr>
                                        <p:cTn id="72" dur="500"/>
                                        <p:tgtEl>
                                          <p:spTgt spid="60440"/>
                                        </p:tgtEl>
                                      </p:cBhvr>
                                    </p:animEffect>
                                  </p:childTnLst>
                                </p:cTn>
                              </p:par>
                            </p:childTnLst>
                          </p:cTn>
                        </p:par>
                        <p:par>
                          <p:cTn id="73" fill="hold">
                            <p:stCondLst>
                              <p:cond delay="1675"/>
                            </p:stCondLst>
                            <p:childTnLst>
                              <p:par>
                                <p:cTn id="74" presetID="22" presetClass="entr" presetSubtype="8" fill="hold" grpId="0" nodeType="afterEffect">
                                  <p:stCondLst>
                                    <p:cond delay="0"/>
                                  </p:stCondLst>
                                  <p:iterate type="lt">
                                    <p:tmPct val="100000"/>
                                  </p:iterate>
                                  <p:childTnLst>
                                    <p:set>
                                      <p:cBhvr>
                                        <p:cTn id="75" dur="1" fill="hold">
                                          <p:stCondLst>
                                            <p:cond delay="0"/>
                                          </p:stCondLst>
                                        </p:cTn>
                                        <p:tgtEl>
                                          <p:spTgt spid="60437"/>
                                        </p:tgtEl>
                                        <p:attrNameLst>
                                          <p:attrName>style.visibility</p:attrName>
                                        </p:attrNameLst>
                                      </p:cBhvr>
                                      <p:to>
                                        <p:strVal val="visible"/>
                                      </p:to>
                                    </p:set>
                                    <p:animEffect transition="in" filter="wipe(left)">
                                      <p:cBhvr>
                                        <p:cTn id="76" dur="75"/>
                                        <p:tgtEl>
                                          <p:spTgt spid="60437"/>
                                        </p:tgtEl>
                                      </p:cBhvr>
                                    </p:animEffect>
                                  </p:childTnLst>
                                </p:cTn>
                              </p:par>
                            </p:childTnLst>
                          </p:cTn>
                        </p:par>
                        <p:par>
                          <p:cTn id="77" fill="hold">
                            <p:stCondLst>
                              <p:cond delay="2425"/>
                            </p:stCondLst>
                            <p:childTnLst>
                              <p:par>
                                <p:cTn id="78" presetID="22" presetClass="entr" presetSubtype="1" fill="hold" grpId="0" nodeType="afterEffect">
                                  <p:stCondLst>
                                    <p:cond delay="0"/>
                                  </p:stCondLst>
                                  <p:childTnLst>
                                    <p:set>
                                      <p:cBhvr>
                                        <p:cTn id="79" dur="1" fill="hold">
                                          <p:stCondLst>
                                            <p:cond delay="0"/>
                                          </p:stCondLst>
                                        </p:cTn>
                                        <p:tgtEl>
                                          <p:spTgt spid="60439"/>
                                        </p:tgtEl>
                                        <p:attrNameLst>
                                          <p:attrName>style.visibility</p:attrName>
                                        </p:attrNameLst>
                                      </p:cBhvr>
                                      <p:to>
                                        <p:strVal val="visible"/>
                                      </p:to>
                                    </p:set>
                                    <p:animEffect transition="in" filter="wipe(up)">
                                      <p:cBhvr>
                                        <p:cTn id="80" dur="500"/>
                                        <p:tgtEl>
                                          <p:spTgt spid="60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1" grpId="0" autoUpdateAnimBg="0"/>
      <p:bldP spid="60422" grpId="0" autoUpdateAnimBg="0"/>
      <p:bldP spid="60423" grpId="0" animBg="1"/>
      <p:bldP spid="60424" grpId="0" animBg="1"/>
      <p:bldP spid="60425" grpId="0" animBg="1"/>
      <p:bldP spid="60429" grpId="0" autoUpdateAnimBg="0"/>
      <p:bldP spid="60430" grpId="0" animBg="1"/>
      <p:bldP spid="60431" grpId="0" animBg="1"/>
      <p:bldP spid="60432" grpId="0" autoUpdateAnimBg="0"/>
      <p:bldP spid="60433" grpId="0" animBg="1"/>
      <p:bldP spid="60434" grpId="0" animBg="1"/>
      <p:bldP spid="60435" grpId="0" autoUpdateAnimBg="0"/>
      <p:bldP spid="60436" grpId="0" autoUpdateAnimBg="0"/>
      <p:bldP spid="60437" grpId="0" autoUpdateAnimBg="0"/>
      <p:bldP spid="60438" grpId="0" animBg="1"/>
      <p:bldP spid="60439" grpId="0" animBg="1"/>
      <p:bldP spid="604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TAT ALMA</a:t>
            </a:r>
            <a:endParaRPr lang="tr-TR" dirty="0"/>
          </a:p>
        </p:txBody>
      </p:sp>
      <p:sp>
        <p:nvSpPr>
          <p:cNvPr id="3" name="2 İçerik Yer Tutucusu"/>
          <p:cNvSpPr>
            <a:spLocks noGrp="1"/>
          </p:cNvSpPr>
          <p:nvPr>
            <p:ph idx="1"/>
          </p:nvPr>
        </p:nvSpPr>
        <p:spPr/>
        <p:txBody>
          <a:bodyPr>
            <a:normAutofit/>
          </a:bodyPr>
          <a:lstStyle/>
          <a:p>
            <a:r>
              <a:rPr lang="tr-TR" dirty="0" smtClean="0"/>
              <a:t>Tat alma bilgisinin aktarımı, sinapsların yer aldığı kimyasal iletimlere benzer.</a:t>
            </a:r>
          </a:p>
          <a:p>
            <a:r>
              <a:rPr lang="tr-TR" dirty="0" smtClean="0"/>
              <a:t>Farklı tat alma duyularının ortaya çıkması için farklı kimyasal maddeler reseptörlerin farklı kısımlarına bağlanır.</a:t>
            </a:r>
          </a:p>
          <a:p>
            <a:r>
              <a:rPr lang="tr-TR" dirty="0" smtClean="0"/>
              <a:t>Frontal korteksin tabanında tat alma korteksi bulunmaktadır.</a:t>
            </a:r>
          </a:p>
          <a:p>
            <a:r>
              <a:rPr lang="tr-TR" dirty="0" smtClean="0"/>
              <a:t>Tat duyusu beynin aynı taraftaki hemisferinde işlem görür.</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Grp="1" noChangeAspect="1" noChangeArrowheads="1"/>
          </p:cNvPicPr>
          <p:nvPr>
            <p:ph idx="1"/>
          </p:nvPr>
        </p:nvPicPr>
        <p:blipFill>
          <a:blip r:embed="rId2" cstate="print"/>
          <a:stretch>
            <a:fillRect/>
          </a:stretch>
        </p:blipFill>
        <p:spPr bwMode="auto">
          <a:xfrm>
            <a:off x="3253317" y="1846263"/>
            <a:ext cx="2681816" cy="402272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331913" y="981075"/>
            <a:ext cx="7612062" cy="695325"/>
          </a:xfrm>
        </p:spPr>
        <p:txBody>
          <a:bodyPr>
            <a:normAutofit/>
          </a:bodyPr>
          <a:lstStyle/>
          <a:p>
            <a:r>
              <a:rPr lang="tr-TR" sz="4000" b="1" dirty="0" smtClean="0"/>
              <a:t>Tat </a:t>
            </a:r>
            <a:r>
              <a:rPr lang="tr-TR" sz="4000" b="1" dirty="0"/>
              <a:t>Eşiği ve Şiddet Ayrımı</a:t>
            </a:r>
            <a:r>
              <a:rPr lang="tr-TR" sz="4000" dirty="0"/>
              <a:t> </a:t>
            </a:r>
          </a:p>
        </p:txBody>
      </p:sp>
      <p:sp>
        <p:nvSpPr>
          <p:cNvPr id="37891" name="Rectangle 3"/>
          <p:cNvSpPr>
            <a:spLocks noGrp="1" noChangeArrowheads="1"/>
          </p:cNvSpPr>
          <p:nvPr>
            <p:ph idx="1"/>
          </p:nvPr>
        </p:nvSpPr>
        <p:spPr>
          <a:xfrm>
            <a:off x="827088" y="2017713"/>
            <a:ext cx="7561262" cy="4364037"/>
          </a:xfrm>
        </p:spPr>
        <p:txBody>
          <a:bodyPr/>
          <a:lstStyle/>
          <a:p>
            <a:pPr>
              <a:lnSpc>
                <a:spcPct val="80000"/>
              </a:lnSpc>
            </a:pPr>
            <a:endParaRPr lang="tr-TR" sz="2400" dirty="0" smtClean="0"/>
          </a:p>
          <a:p>
            <a:pPr>
              <a:lnSpc>
                <a:spcPct val="80000"/>
              </a:lnSpc>
            </a:pPr>
            <a:r>
              <a:rPr lang="tr-TR" sz="2400" dirty="0" smtClean="0"/>
              <a:t>İnsanlarda tat </a:t>
            </a:r>
            <a:r>
              <a:rPr lang="tr-TR" sz="2400" dirty="0"/>
              <a:t>şiddetindeki farkı ayırdedebilme yeteneği tıpkı koku şiddetinin ayırdedilmesinde olduğu gibi nisbeten </a:t>
            </a:r>
            <a:r>
              <a:rPr lang="tr-TR" sz="2400" dirty="0" smtClean="0"/>
              <a:t>kabadır.</a:t>
            </a:r>
            <a:endParaRPr lang="tr-TR" sz="2400" dirty="0"/>
          </a:p>
          <a:p>
            <a:pPr>
              <a:lnSpc>
                <a:spcPct val="80000"/>
              </a:lnSpc>
              <a:tabLst>
                <a:tab pos="7259638" algn="l"/>
              </a:tabLst>
            </a:pPr>
            <a:r>
              <a:rPr lang="tr-TR" sz="2400" dirty="0" smtClean="0"/>
              <a:t>Tat </a:t>
            </a:r>
            <a:r>
              <a:rPr lang="tr-TR" sz="2400" dirty="0"/>
              <a:t>şiddetinde bir değişiklik olduğunu </a:t>
            </a:r>
            <a:r>
              <a:rPr lang="tr-TR" sz="2400" dirty="0" smtClean="0"/>
              <a:t>fark edilebilmesinden </a:t>
            </a:r>
            <a:r>
              <a:rPr lang="tr-TR" sz="2400" dirty="0"/>
              <a:t>önce tadılan maddenin yoğunluğunda %30 değişiklik olması </a:t>
            </a:r>
            <a:r>
              <a:rPr lang="tr-TR" sz="2400" dirty="0" smtClean="0"/>
              <a:t>gerekir.</a:t>
            </a:r>
          </a:p>
          <a:p>
            <a:pPr>
              <a:lnSpc>
                <a:spcPct val="80000"/>
              </a:lnSpc>
              <a:tabLst>
                <a:tab pos="7259638" algn="l"/>
              </a:tabLst>
            </a:pPr>
            <a:r>
              <a:rPr lang="tr-TR" sz="2400" dirty="0" smtClean="0"/>
              <a:t>Tat reseptörlerinin yanıt </a:t>
            </a:r>
            <a:r>
              <a:rPr lang="tr-TR" sz="2400" dirty="0"/>
              <a:t>verdiği maddelerin  </a:t>
            </a:r>
            <a:r>
              <a:rPr lang="tr-TR" sz="2400" dirty="0" smtClean="0"/>
              <a:t>eşik yoğunlukları </a:t>
            </a:r>
            <a:r>
              <a:rPr lang="tr-TR" sz="2400" dirty="0"/>
              <a:t>söz konusu maddeye bağımlı olarak değişiklik </a:t>
            </a:r>
            <a:r>
              <a:rPr lang="tr-TR" sz="2400" dirty="0" smtClean="0"/>
              <a:t>gösterir. </a:t>
            </a:r>
            <a:endParaRPr lang="tr-TR"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403350" y="908050"/>
            <a:ext cx="6769100" cy="768350"/>
          </a:xfrm>
        </p:spPr>
        <p:txBody>
          <a:bodyPr/>
          <a:lstStyle/>
          <a:p>
            <a:r>
              <a:rPr lang="tr-TR" sz="4000" b="1" dirty="0"/>
              <a:t>Anomaliler</a:t>
            </a:r>
          </a:p>
        </p:txBody>
      </p:sp>
      <p:sp>
        <p:nvSpPr>
          <p:cNvPr id="46083" name="Rectangle 3"/>
          <p:cNvSpPr>
            <a:spLocks noGrp="1" noChangeArrowheads="1"/>
          </p:cNvSpPr>
          <p:nvPr>
            <p:ph idx="1"/>
          </p:nvPr>
        </p:nvSpPr>
        <p:spPr>
          <a:xfrm>
            <a:off x="827088" y="2017713"/>
            <a:ext cx="7848600" cy="4003675"/>
          </a:xfrm>
        </p:spPr>
        <p:txBody>
          <a:bodyPr/>
          <a:lstStyle/>
          <a:p>
            <a:pPr>
              <a:lnSpc>
                <a:spcPct val="150000"/>
              </a:lnSpc>
            </a:pPr>
            <a:r>
              <a:rPr lang="tr-TR" sz="2400" dirty="0" smtClean="0"/>
              <a:t>Tat </a:t>
            </a:r>
            <a:r>
              <a:rPr lang="tr-TR" sz="2400" dirty="0"/>
              <a:t>anomalileri arasında </a:t>
            </a:r>
            <a:r>
              <a:rPr lang="tr-TR" sz="2400" b="1" dirty="0"/>
              <a:t>agosia </a:t>
            </a:r>
            <a:r>
              <a:rPr lang="tr-TR" sz="2400" dirty="0"/>
              <a:t>(tad duyusu yokluğu), </a:t>
            </a:r>
            <a:r>
              <a:rPr lang="tr-TR" sz="2400" b="1" dirty="0"/>
              <a:t>hipogosia</a:t>
            </a:r>
            <a:r>
              <a:rPr lang="tr-TR" sz="2400" dirty="0"/>
              <a:t> (tad duyarlılığında azalma) ve </a:t>
            </a:r>
            <a:r>
              <a:rPr lang="tr-TR" sz="2400" b="1" dirty="0"/>
              <a:t>disgosia </a:t>
            </a:r>
            <a:r>
              <a:rPr lang="tr-TR" sz="2400" dirty="0"/>
              <a:t>(tad duyusu bozukluğu) </a:t>
            </a:r>
            <a:r>
              <a:rPr lang="tr-TR" sz="2400" dirty="0" smtClean="0"/>
              <a:t>bulunur.</a:t>
            </a:r>
            <a:endParaRPr lang="tr-TR" sz="2400" dirty="0"/>
          </a:p>
          <a:p>
            <a:pPr>
              <a:lnSpc>
                <a:spcPct val="80000"/>
              </a:lnSpc>
            </a:pPr>
            <a:endParaRPr lang="tr-TR" sz="2400" dirty="0"/>
          </a:p>
          <a:p>
            <a:pPr>
              <a:lnSpc>
                <a:spcPct val="80000"/>
              </a:lnSpc>
            </a:pPr>
            <a:r>
              <a:rPr lang="tr-TR" sz="2400" dirty="0"/>
              <a:t>Çeşitli bir çok hastalık hipogosiaya neden </a:t>
            </a:r>
            <a:r>
              <a:rPr lang="tr-TR" sz="2400" dirty="0" smtClean="0"/>
              <a:t>olabilir.</a:t>
            </a:r>
            <a:endParaRPr lang="tr-TR" sz="2400" dirty="0"/>
          </a:p>
          <a:p>
            <a:pPr>
              <a:lnSpc>
                <a:spcPct val="80000"/>
              </a:lnSpc>
            </a:pPr>
            <a:endParaRPr lang="tr-TR" sz="2400" dirty="0"/>
          </a:p>
          <a:p>
            <a:pPr>
              <a:lnSpc>
                <a:spcPct val="80000"/>
              </a:lnSpc>
            </a:pPr>
            <a:r>
              <a:rPr lang="tr-TR" sz="2400" dirty="0" smtClean="0"/>
              <a:t>Bazı ilaçlar tat </a:t>
            </a:r>
            <a:r>
              <a:rPr lang="tr-TR" sz="2400" dirty="0"/>
              <a:t>duyusunda geçici kayba neden </a:t>
            </a:r>
            <a:r>
              <a:rPr lang="tr-TR" sz="2400" dirty="0" smtClean="0"/>
              <a:t>olurlar.</a:t>
            </a:r>
            <a:endParaRPr lang="tr-TR"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KOKU ve TAT ALMA</a:t>
            </a:r>
            <a:endParaRPr lang="tr-TR" dirty="0"/>
          </a:p>
        </p:txBody>
      </p:sp>
      <p:sp>
        <p:nvSpPr>
          <p:cNvPr id="3" name="2 İçerik Yer Tutucusu"/>
          <p:cNvSpPr>
            <a:spLocks noGrp="1"/>
          </p:cNvSpPr>
          <p:nvPr>
            <p:ph idx="1"/>
          </p:nvPr>
        </p:nvSpPr>
        <p:spPr/>
        <p:txBody>
          <a:bodyPr>
            <a:normAutofit lnSpcReduction="10000"/>
          </a:bodyPr>
          <a:lstStyle/>
          <a:p>
            <a:pPr>
              <a:lnSpc>
                <a:spcPct val="110000"/>
              </a:lnSpc>
            </a:pPr>
            <a:r>
              <a:rPr lang="tr-TR" dirty="0" smtClean="0"/>
              <a:t>Koku ve tat, gastrointestinal fonksiyonla yakın işbirliği nedeniyle genellikle </a:t>
            </a:r>
            <a:r>
              <a:rPr lang="tr-TR" b="1" dirty="0" smtClean="0"/>
              <a:t>visseral duyular</a:t>
            </a:r>
            <a:r>
              <a:rPr lang="tr-TR" dirty="0" smtClean="0"/>
              <a:t> olarak sınıflandırılırlar.</a:t>
            </a:r>
          </a:p>
          <a:p>
            <a:pPr>
              <a:lnSpc>
                <a:spcPct val="110000"/>
              </a:lnSpc>
            </a:pPr>
            <a:r>
              <a:rPr lang="tr-TR" dirty="0" smtClean="0"/>
              <a:t>Fizyolojik olarak bu iki duyu birbiriyle ilişkilidir.</a:t>
            </a:r>
          </a:p>
          <a:p>
            <a:pPr>
              <a:lnSpc>
                <a:spcPct val="110000"/>
              </a:lnSpc>
            </a:pPr>
            <a:r>
              <a:rPr lang="tr-TR" dirty="0" smtClean="0"/>
              <a:t>Değişik gıdaların lezzetleri büyük ölçüde bunların tat ve kokularının bir karmasıdır.</a:t>
            </a:r>
          </a:p>
          <a:p>
            <a:pPr>
              <a:lnSpc>
                <a:spcPct val="110000"/>
              </a:lnSpc>
            </a:pPr>
            <a:r>
              <a:rPr lang="tr-TR" dirty="0" smtClean="0"/>
              <a:t>Sonuç olarak, kişide koku duyusunu baskılayan soğuk algınlığı gibi bir olay varsa besinlerden “farklı” tat alınabilir.</a:t>
            </a:r>
          </a:p>
          <a:p>
            <a:pPr>
              <a:lnSpc>
                <a:spcPct val="110000"/>
              </a:lnSpc>
            </a:pPr>
            <a:r>
              <a:rPr lang="tr-TR" dirty="0" smtClean="0"/>
              <a:t>Koku moleküllerini ayırt etmede eğitimli olan parfümcüler 10.000 değişik çeşit koku molekülünü, şarap tadıcıları ise tad ve aromaya dayanan 100’e yakın farklı tat bileşenlerini ayırt edebilirler.</a:t>
            </a:r>
          </a:p>
          <a:p>
            <a:pPr>
              <a:lnSpc>
                <a:spcPct val="110000"/>
              </a:lnSpc>
            </a:pPr>
            <a:endParaRPr lang="tr-TR" dirty="0" smtClean="0"/>
          </a:p>
          <a:p>
            <a:pPr>
              <a:lnSpc>
                <a:spcPct val="80000"/>
              </a:lnSpc>
            </a:pPr>
            <a:endParaRPr lang="tr-TR" dirty="0" smtClean="0"/>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KOKU ve TAD ALMA</a:t>
            </a:r>
            <a:endParaRPr lang="tr-TR" dirty="0"/>
          </a:p>
        </p:txBody>
      </p:sp>
      <p:sp>
        <p:nvSpPr>
          <p:cNvPr id="3" name="2 İçerik Yer Tutucusu"/>
          <p:cNvSpPr>
            <a:spLocks noGrp="1"/>
          </p:cNvSpPr>
          <p:nvPr>
            <p:ph idx="1"/>
          </p:nvPr>
        </p:nvSpPr>
        <p:spPr/>
        <p:txBody>
          <a:bodyPr>
            <a:normAutofit fontScale="77500" lnSpcReduction="20000"/>
          </a:bodyPr>
          <a:lstStyle/>
          <a:p>
            <a:pPr>
              <a:lnSpc>
                <a:spcPct val="150000"/>
              </a:lnSpc>
            </a:pPr>
            <a:r>
              <a:rPr lang="tr-TR" sz="2600" dirty="0" smtClean="0"/>
              <a:t>Koku ve tat reseptörlerinin her ikisi de burunda mukus, ağızda salya içinde çözünmüş moleküllerle uyarılan </a:t>
            </a:r>
            <a:r>
              <a:rPr lang="tr-TR" sz="2600" b="1" dirty="0" smtClean="0"/>
              <a:t>kemoseptörler</a:t>
            </a:r>
            <a:r>
              <a:rPr lang="tr-TR" sz="2600" dirty="0" smtClean="0"/>
              <a:t>dir.</a:t>
            </a:r>
          </a:p>
          <a:p>
            <a:pPr>
              <a:lnSpc>
                <a:spcPct val="150000"/>
              </a:lnSpc>
            </a:pPr>
            <a:r>
              <a:rPr lang="tr-TR" sz="2600" dirty="0" smtClean="0"/>
              <a:t>Bu iki duyu anatomik olarak birbirilerinden oldukça farklıdır.</a:t>
            </a:r>
          </a:p>
          <a:p>
            <a:pPr>
              <a:lnSpc>
                <a:spcPct val="150000"/>
              </a:lnSpc>
            </a:pPr>
            <a:r>
              <a:rPr lang="tr-TR" sz="2600" dirty="0" smtClean="0"/>
              <a:t>Koku reseptörleri uzak çevre reseptörüdür (</a:t>
            </a:r>
            <a:r>
              <a:rPr lang="tr-TR" sz="2600" b="1" dirty="0" smtClean="0"/>
              <a:t>telereseptör</a:t>
            </a:r>
            <a:r>
              <a:rPr lang="tr-TR" sz="2600" dirty="0" smtClean="0"/>
              <a:t>); koku yolları talamusta durak yapmaz.</a:t>
            </a:r>
          </a:p>
          <a:p>
            <a:pPr>
              <a:lnSpc>
                <a:spcPct val="150000"/>
              </a:lnSpc>
            </a:pPr>
            <a:r>
              <a:rPr lang="tr-TR" sz="2600" dirty="0" smtClean="0"/>
              <a:t>Tat yolları beyin sapından talamusa geçer ve ağızdan kalkan dokunma ve basınca duyarlılık yolları ile birlikte postsentral girusa yansır.</a:t>
            </a:r>
          </a:p>
          <a:p>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KOKU</a:t>
            </a:r>
            <a:endParaRPr lang="tr-TR" dirty="0"/>
          </a:p>
        </p:txBody>
      </p:sp>
      <p:sp>
        <p:nvSpPr>
          <p:cNvPr id="3" name="2 İçerik Yer Tutucusu"/>
          <p:cNvSpPr>
            <a:spLocks noGrp="1"/>
          </p:cNvSpPr>
          <p:nvPr>
            <p:ph idx="1"/>
          </p:nvPr>
        </p:nvSpPr>
        <p:spPr/>
        <p:txBody>
          <a:bodyPr>
            <a:normAutofit/>
          </a:bodyPr>
          <a:lstStyle/>
          <a:p>
            <a:r>
              <a:rPr lang="tr-TR" dirty="0" smtClean="0"/>
              <a:t>Yiyecekleri tanımamıza, av izleme ya da yırtıcıdan kaçınma, dostu ve düşmanı belirlemede ve eş seçiminde yardımcı olur.</a:t>
            </a:r>
          </a:p>
          <a:p>
            <a:r>
              <a:rPr lang="tr-TR" dirty="0" smtClean="0"/>
              <a:t>Kokular özgün bir hatıra anımsatma yeteneğine sahiptir.</a:t>
            </a:r>
          </a:p>
          <a:p>
            <a:r>
              <a:rPr lang="tr-TR" dirty="0" smtClean="0"/>
              <a:t>İnsanların koku duyusu bir çok hayvana göre daha az gelişmiştir.</a:t>
            </a:r>
          </a:p>
          <a:p>
            <a:r>
              <a:rPr lang="tr-TR" dirty="0" smtClean="0"/>
              <a:t>Koku uyarısı 15-300 molekül ağırlığına sahip olan uçucu maddelerden oluşur.</a:t>
            </a:r>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KOKU DUYUSU ANATOMİSİ</a:t>
            </a:r>
            <a:endParaRPr lang="tr-TR" dirty="0"/>
          </a:p>
        </p:txBody>
      </p:sp>
      <p:sp>
        <p:nvSpPr>
          <p:cNvPr id="3" name="2 İçerik Yer Tutucusu"/>
          <p:cNvSpPr>
            <a:spLocks noGrp="1"/>
          </p:cNvSpPr>
          <p:nvPr>
            <p:ph idx="1"/>
          </p:nvPr>
        </p:nvSpPr>
        <p:spPr/>
        <p:txBody>
          <a:bodyPr>
            <a:normAutofit/>
          </a:bodyPr>
          <a:lstStyle/>
          <a:p>
            <a:r>
              <a:rPr lang="tr-TR" dirty="0" smtClean="0"/>
              <a:t>Koku duyusunu olfaktör reseptör hücreler alır.</a:t>
            </a:r>
          </a:p>
          <a:p>
            <a:r>
              <a:rPr lang="tr-TR" dirty="0" smtClean="0"/>
              <a:t>Olfaktör reseptör hücreleri iki kutuplu nöronlardır.</a:t>
            </a:r>
          </a:p>
          <a:p>
            <a:r>
              <a:rPr lang="tr-TR" dirty="0" smtClean="0"/>
              <a:t>Bu hücreler burunda iki membran arasına yerleşmiştir.</a:t>
            </a:r>
          </a:p>
          <a:p>
            <a:r>
              <a:rPr lang="tr-TR" dirty="0" smtClean="0"/>
              <a:t>Koklama havanın burun (nazal) boşluğunda yukarı doğru yayılması ve olfaktör hücrelere ulaşmasını gerektirir.</a:t>
            </a:r>
          </a:p>
          <a:p>
            <a:pPr>
              <a:buNone/>
            </a:pP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Picture 4" descr="koku2"/>
          <p:cNvPicPr>
            <a:picLocks noGrp="1" noChangeAspect="1" noChangeArrowheads="1"/>
          </p:cNvPicPr>
          <p:nvPr>
            <p:ph idx="1"/>
          </p:nvPr>
        </p:nvPicPr>
        <p:blipFill>
          <a:blip r:embed="rId2" cstate="print"/>
          <a:stretch>
            <a:fillRect/>
          </a:stretch>
        </p:blipFill>
        <p:spPr bwMode="auto">
          <a:xfrm>
            <a:off x="2039050" y="1846263"/>
            <a:ext cx="5110350" cy="402272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Picture 5" descr="15_01a"/>
          <p:cNvPicPr>
            <a:picLocks noGrp="1" noChangeAspect="1" noChangeArrowheads="1"/>
          </p:cNvPicPr>
          <p:nvPr>
            <p:ph idx="1"/>
          </p:nvPr>
        </p:nvPicPr>
        <p:blipFill>
          <a:blip r:embed="rId2" cstate="print"/>
          <a:stretch>
            <a:fillRect/>
          </a:stretch>
        </p:blipFill>
        <p:spPr bwMode="auto">
          <a:xfrm>
            <a:off x="1912408" y="1846263"/>
            <a:ext cx="5363633" cy="402272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KOKU DUYUSU ANATOMİSİ</a:t>
            </a:r>
            <a:endParaRPr lang="tr-TR" dirty="0"/>
          </a:p>
        </p:txBody>
      </p:sp>
      <p:sp>
        <p:nvSpPr>
          <p:cNvPr id="3" name="2 İçerik Yer Tutucusu"/>
          <p:cNvSpPr>
            <a:spLocks noGrp="1"/>
          </p:cNvSpPr>
          <p:nvPr>
            <p:ph idx="1"/>
          </p:nvPr>
        </p:nvSpPr>
        <p:spPr/>
        <p:txBody>
          <a:bodyPr/>
          <a:lstStyle/>
          <a:p>
            <a:endParaRPr lang="tr-TR" dirty="0" smtClean="0"/>
          </a:p>
          <a:p>
            <a:endParaRPr lang="tr-TR" dirty="0" smtClean="0"/>
          </a:p>
          <a:p>
            <a:r>
              <a:rPr lang="tr-TR" dirty="0" smtClean="0"/>
              <a:t>Olfaktör kanal aksonları, amigdalaya ve limbik korteksin iki bölgesine doğrudan ilerler.</a:t>
            </a:r>
          </a:p>
          <a:p>
            <a:r>
              <a:rPr lang="tr-TR" dirty="0" smtClean="0"/>
              <a:t>Koku bilgisi önce amigdalaya, sonra hipotalamus ve orbitofrontal kortekse gider.</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Picture 3" descr="10_09"/>
          <p:cNvPicPr>
            <a:picLocks noGrp="1" noChangeAspect="1" noChangeArrowheads="1"/>
          </p:cNvPicPr>
          <p:nvPr>
            <p:ph idx="1"/>
          </p:nvPr>
        </p:nvPicPr>
        <p:blipFill>
          <a:blip r:embed="rId2" cstate="print"/>
          <a:stretch>
            <a:fillRect/>
          </a:stretch>
        </p:blipFill>
        <p:spPr bwMode="auto">
          <a:xfrm>
            <a:off x="1912408" y="1846263"/>
            <a:ext cx="5363633" cy="402272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Picture 4"/>
          <p:cNvPicPr>
            <a:picLocks noGrp="1" noChangeAspect="1" noChangeArrowheads="1"/>
          </p:cNvPicPr>
          <p:nvPr>
            <p:ph idx="1"/>
          </p:nvPr>
        </p:nvPicPr>
        <p:blipFill>
          <a:blip r:embed="rId2" cstate="print"/>
          <a:stretch>
            <a:fillRect/>
          </a:stretch>
        </p:blipFill>
        <p:spPr bwMode="auto">
          <a:xfrm>
            <a:off x="2716953" y="1846263"/>
            <a:ext cx="3754543" cy="402272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258888" y="692150"/>
            <a:ext cx="7416800" cy="839788"/>
          </a:xfrm>
        </p:spPr>
        <p:txBody>
          <a:bodyPr/>
          <a:lstStyle/>
          <a:p>
            <a:r>
              <a:rPr lang="tr-TR" sz="3200" b="1" dirty="0"/>
              <a:t>Koku Eşiği ve Koku </a:t>
            </a:r>
            <a:r>
              <a:rPr lang="tr-TR" sz="3200" b="1" dirty="0" smtClean="0"/>
              <a:t>Ayırma</a:t>
            </a:r>
            <a:endParaRPr lang="tr-TR" sz="3200" b="1" dirty="0"/>
          </a:p>
        </p:txBody>
      </p:sp>
      <p:sp>
        <p:nvSpPr>
          <p:cNvPr id="14339" name="Rectangle 3"/>
          <p:cNvSpPr>
            <a:spLocks noGrp="1" noChangeArrowheads="1"/>
          </p:cNvSpPr>
          <p:nvPr>
            <p:ph idx="1"/>
          </p:nvPr>
        </p:nvSpPr>
        <p:spPr>
          <a:xfrm>
            <a:off x="900113" y="1989138"/>
            <a:ext cx="7632700" cy="4248150"/>
          </a:xfrm>
        </p:spPr>
        <p:txBody>
          <a:bodyPr>
            <a:normAutofit fontScale="92500" lnSpcReduction="20000"/>
          </a:bodyPr>
          <a:lstStyle/>
          <a:p>
            <a:pPr>
              <a:lnSpc>
                <a:spcPct val="80000"/>
              </a:lnSpc>
            </a:pPr>
            <a:r>
              <a:rPr lang="tr-TR" sz="1600" dirty="0">
                <a:cs typeface="Arial" charset="0"/>
              </a:rPr>
              <a:t>Belirgin bir anomali sergilemeksizin, koku duyarlılığı, kişiden kişiye bin kata kadar değişebilen farklılık gösterir</a:t>
            </a:r>
          </a:p>
          <a:p>
            <a:pPr>
              <a:lnSpc>
                <a:spcPct val="80000"/>
              </a:lnSpc>
              <a:buFont typeface="Wingdings" pitchFamily="2" charset="2"/>
              <a:buNone/>
            </a:pPr>
            <a:endParaRPr lang="tr-TR" sz="1600" dirty="0"/>
          </a:p>
          <a:p>
            <a:pPr>
              <a:lnSpc>
                <a:spcPct val="80000"/>
              </a:lnSpc>
            </a:pPr>
            <a:r>
              <a:rPr lang="tr-TR" sz="1600" dirty="0">
                <a:cs typeface="Arial" charset="0"/>
              </a:rPr>
              <a:t>En çok görülen anomali, belirli bir kokuya karşı duyarsızlıkla giden ve insanlarda, </a:t>
            </a:r>
            <a:r>
              <a:rPr lang="tr-TR" sz="1600" dirty="0"/>
              <a:t/>
            </a:r>
            <a:br>
              <a:rPr lang="tr-TR" sz="1600" dirty="0"/>
            </a:br>
            <a:r>
              <a:rPr lang="tr-TR" sz="1600" dirty="0">
                <a:cs typeface="Arial" charset="0"/>
              </a:rPr>
              <a:t>%1-20 sıklıkta görülebilen </a:t>
            </a:r>
            <a:r>
              <a:rPr lang="tr-TR" sz="1600" b="1" i="1" dirty="0">
                <a:cs typeface="Arial" charset="0"/>
              </a:rPr>
              <a:t>özgül </a:t>
            </a:r>
            <a:r>
              <a:rPr lang="tr-TR" sz="1600" b="1" i="1" dirty="0" smtClean="0">
                <a:cs typeface="Arial" charset="0"/>
              </a:rPr>
              <a:t>ano</a:t>
            </a:r>
            <a:r>
              <a:rPr lang="tr-TR" sz="1600" b="1" i="1" dirty="0" smtClean="0"/>
              <a:t>smidir.</a:t>
            </a:r>
            <a:endParaRPr lang="tr-TR" sz="1600" b="1" i="1" dirty="0"/>
          </a:p>
          <a:p>
            <a:pPr>
              <a:lnSpc>
                <a:spcPct val="80000"/>
              </a:lnSpc>
            </a:pPr>
            <a:endParaRPr lang="tr-TR" sz="1600" dirty="0">
              <a:cs typeface="Arial" charset="0"/>
            </a:endParaRPr>
          </a:p>
          <a:p>
            <a:pPr>
              <a:lnSpc>
                <a:spcPct val="80000"/>
              </a:lnSpc>
            </a:pPr>
            <a:r>
              <a:rPr lang="tr-TR" sz="1600" dirty="0">
                <a:cs typeface="Arial" charset="0"/>
              </a:rPr>
              <a:t>Doğal olarak bu, özgül koku reseptörlerinin bulunmaması ile </a:t>
            </a:r>
            <a:r>
              <a:rPr lang="tr-TR" sz="1600" dirty="0" smtClean="0">
                <a:cs typeface="Arial" charset="0"/>
              </a:rPr>
              <a:t>açıklanır.</a:t>
            </a:r>
            <a:endParaRPr lang="tr-TR" sz="1600" dirty="0">
              <a:cs typeface="Arial" charset="0"/>
            </a:endParaRPr>
          </a:p>
          <a:p>
            <a:pPr>
              <a:lnSpc>
                <a:spcPct val="80000"/>
              </a:lnSpc>
            </a:pPr>
            <a:endParaRPr lang="tr-TR" sz="1600" dirty="0"/>
          </a:p>
          <a:p>
            <a:pPr>
              <a:lnSpc>
                <a:spcPct val="80000"/>
              </a:lnSpc>
            </a:pPr>
            <a:r>
              <a:rPr lang="tr-TR" sz="1600" dirty="0"/>
              <a:t>Olfaktor reseptörler sadece olfaktor epitele dokunan ve bu epiteli örten ince mukus tabakasında çözünen maddelere yanıt </a:t>
            </a:r>
            <a:r>
              <a:rPr lang="tr-TR" sz="1600" dirty="0" smtClean="0"/>
              <a:t>verirler.</a:t>
            </a:r>
            <a:endParaRPr lang="tr-TR" sz="1600" dirty="0"/>
          </a:p>
          <a:p>
            <a:pPr>
              <a:lnSpc>
                <a:spcPct val="80000"/>
              </a:lnSpc>
            </a:pPr>
            <a:endParaRPr lang="tr-TR" sz="1600" dirty="0"/>
          </a:p>
          <a:p>
            <a:pPr>
              <a:lnSpc>
                <a:spcPct val="80000"/>
              </a:lnSpc>
            </a:pPr>
            <a:r>
              <a:rPr lang="tr-TR" sz="1600" dirty="0"/>
              <a:t>Örneğin sarımsağa özgün kokusunu veren </a:t>
            </a:r>
            <a:r>
              <a:rPr lang="tr-TR" sz="1600" b="1" dirty="0"/>
              <a:t>metil</a:t>
            </a:r>
            <a:r>
              <a:rPr lang="tr-TR" sz="1600" dirty="0"/>
              <a:t> </a:t>
            </a:r>
            <a:r>
              <a:rPr lang="tr-TR" sz="1600" b="1" dirty="0"/>
              <a:t>merkaptan</a:t>
            </a:r>
            <a:r>
              <a:rPr lang="tr-TR" sz="1600" dirty="0"/>
              <a:t> havada 500 pg/ L’den daha düşük yoğunlukta bulunması halinde dahi koklanmaktadır</a:t>
            </a:r>
          </a:p>
          <a:p>
            <a:pPr>
              <a:lnSpc>
                <a:spcPct val="80000"/>
              </a:lnSpc>
            </a:pPr>
            <a:endParaRPr lang="tr-TR" sz="1600" dirty="0"/>
          </a:p>
          <a:p>
            <a:pPr>
              <a:lnSpc>
                <a:spcPct val="80000"/>
              </a:lnSpc>
            </a:pPr>
            <a:r>
              <a:rPr lang="tr-TR" sz="1600" dirty="0"/>
              <a:t>İnsanlar 2000-4000 farklı kokuyu ayırdedebilme özelliğine </a:t>
            </a:r>
            <a:r>
              <a:rPr lang="tr-TR" sz="1600" dirty="0" smtClean="0"/>
              <a:t>sahiptir.</a:t>
            </a:r>
            <a:endParaRPr lang="tr-TR" sz="1600" dirty="0"/>
          </a:p>
          <a:p>
            <a:pPr>
              <a:lnSpc>
                <a:spcPct val="80000"/>
              </a:lnSpc>
            </a:pPr>
            <a:endParaRPr lang="tr-TR" sz="1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150938" y="692150"/>
            <a:ext cx="7742237" cy="720725"/>
          </a:xfrm>
        </p:spPr>
        <p:txBody>
          <a:bodyPr/>
          <a:lstStyle/>
          <a:p>
            <a:r>
              <a:rPr lang="tr-TR" sz="3200" b="1" dirty="0"/>
              <a:t>Koku Eşiği ve Koku </a:t>
            </a:r>
            <a:r>
              <a:rPr lang="tr-TR" sz="3200" b="1" dirty="0" smtClean="0"/>
              <a:t>Ayırma</a:t>
            </a:r>
            <a:endParaRPr lang="tr-TR" sz="3200" b="1" dirty="0"/>
          </a:p>
        </p:txBody>
      </p:sp>
      <p:sp>
        <p:nvSpPr>
          <p:cNvPr id="15363" name="Rectangle 3"/>
          <p:cNvSpPr>
            <a:spLocks noGrp="1" noChangeArrowheads="1"/>
          </p:cNvSpPr>
          <p:nvPr>
            <p:ph idx="1"/>
          </p:nvPr>
        </p:nvSpPr>
        <p:spPr>
          <a:xfrm>
            <a:off x="468313" y="2133600"/>
            <a:ext cx="8135937" cy="4075113"/>
          </a:xfrm>
        </p:spPr>
        <p:txBody>
          <a:bodyPr/>
          <a:lstStyle/>
          <a:p>
            <a:pPr>
              <a:lnSpc>
                <a:spcPct val="80000"/>
              </a:lnSpc>
            </a:pPr>
            <a:r>
              <a:rPr lang="tr-TR" sz="1800" dirty="0"/>
              <a:t>Bir kokunun şiddetindeki farklılaşmanın saptanabilmesi için  koku veren maddenin yoğunluğunda %30 düzeyinde bir </a:t>
            </a:r>
            <a:r>
              <a:rPr lang="tr-TR" sz="1800" dirty="0" smtClean="0"/>
              <a:t>değişik olmalıdır. Işık </a:t>
            </a:r>
            <a:r>
              <a:rPr lang="tr-TR" sz="1800" dirty="0"/>
              <a:t>şiddeti için bu değer %1 </a:t>
            </a:r>
            <a:r>
              <a:rPr lang="tr-TR" sz="1800" dirty="0" smtClean="0"/>
              <a:t>dir.</a:t>
            </a:r>
            <a:endParaRPr lang="tr-TR" sz="1800" dirty="0"/>
          </a:p>
          <a:p>
            <a:pPr>
              <a:lnSpc>
                <a:spcPct val="80000"/>
              </a:lnSpc>
            </a:pPr>
            <a:endParaRPr lang="tr-TR" sz="1800" dirty="0"/>
          </a:p>
          <a:p>
            <a:pPr>
              <a:lnSpc>
                <a:spcPct val="80000"/>
              </a:lnSpc>
            </a:pPr>
            <a:r>
              <a:rPr lang="tr-TR" sz="1800" dirty="0"/>
              <a:t>Kokunun geldiği yön, koku moleküllerinin iki burun deliğine ulaşma zamanları arasındaki  farkla belirlenir</a:t>
            </a:r>
          </a:p>
          <a:p>
            <a:pPr>
              <a:lnSpc>
                <a:spcPct val="80000"/>
              </a:lnSpc>
              <a:buFont typeface="Wingdings" pitchFamily="2" charset="2"/>
              <a:buNone/>
            </a:pPr>
            <a:endParaRPr lang="tr-TR" sz="1800" dirty="0"/>
          </a:p>
          <a:p>
            <a:pPr>
              <a:lnSpc>
                <a:spcPct val="80000"/>
              </a:lnSpc>
            </a:pPr>
            <a:r>
              <a:rPr lang="tr-TR" sz="1800" dirty="0"/>
              <a:t>Koku molekülleri küçük olup 3-4’den 18-20’ye kadar değişen karbon atomu içerirken aynı sayıda karbon atomu içerip </a:t>
            </a:r>
            <a:r>
              <a:rPr lang="tr-TR" sz="1800" dirty="0" smtClean="0"/>
              <a:t>yapıları farklı </a:t>
            </a:r>
            <a:r>
              <a:rPr lang="tr-TR" sz="1800" dirty="0"/>
              <a:t>olan moleküller birbirinden farklı kokulara </a:t>
            </a:r>
            <a:r>
              <a:rPr lang="tr-TR" sz="1800" dirty="0" smtClean="0"/>
              <a:t>sahiptir.</a:t>
            </a:r>
            <a:endParaRPr lang="tr-TR" sz="1800" dirty="0"/>
          </a:p>
          <a:p>
            <a:pPr>
              <a:lnSpc>
                <a:spcPct val="80000"/>
              </a:lnSpc>
            </a:pPr>
            <a:endParaRPr lang="tr-TR" sz="1800" dirty="0"/>
          </a:p>
          <a:p>
            <a:pPr>
              <a:lnSpc>
                <a:spcPct val="80000"/>
              </a:lnSpc>
            </a:pPr>
            <a:r>
              <a:rPr lang="tr-TR" sz="1800" dirty="0"/>
              <a:t>Aşırı kokulu maddelerin bir özelliği </a:t>
            </a:r>
            <a:r>
              <a:rPr lang="tr-TR" sz="1800" dirty="0" smtClean="0"/>
              <a:t>su </a:t>
            </a:r>
            <a:r>
              <a:rPr lang="tr-TR" sz="1800" dirty="0"/>
              <a:t>ve </a:t>
            </a:r>
            <a:r>
              <a:rPr lang="tr-TR" sz="1800" dirty="0" smtClean="0"/>
              <a:t>yağda </a:t>
            </a:r>
            <a:r>
              <a:rPr lang="tr-TR" sz="1800" dirty="0"/>
              <a:t>çözünürlüğün yüksek </a:t>
            </a:r>
            <a:r>
              <a:rPr lang="tr-TR" sz="1800" dirty="0" smtClean="0"/>
              <a:t>oluşudur.</a:t>
            </a:r>
            <a:endParaRPr lang="tr-TR"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187450" y="765175"/>
            <a:ext cx="7756525" cy="911225"/>
          </a:xfrm>
        </p:spPr>
        <p:txBody>
          <a:bodyPr/>
          <a:lstStyle/>
          <a:p>
            <a:r>
              <a:rPr lang="tr-TR" b="1" dirty="0" smtClean="0"/>
              <a:t>KOKU</a:t>
            </a:r>
            <a:endParaRPr lang="tr-TR" b="1" dirty="0"/>
          </a:p>
        </p:txBody>
      </p:sp>
      <p:sp>
        <p:nvSpPr>
          <p:cNvPr id="21507" name="Rectangle 3"/>
          <p:cNvSpPr>
            <a:spLocks noGrp="1" noChangeArrowheads="1"/>
          </p:cNvSpPr>
          <p:nvPr>
            <p:ph idx="1"/>
          </p:nvPr>
        </p:nvSpPr>
        <p:spPr>
          <a:xfrm>
            <a:off x="539750" y="2133600"/>
            <a:ext cx="8135938" cy="4103688"/>
          </a:xfrm>
        </p:spPr>
        <p:txBody>
          <a:bodyPr/>
          <a:lstStyle/>
          <a:p>
            <a:pPr>
              <a:lnSpc>
                <a:spcPct val="90000"/>
              </a:lnSpc>
            </a:pPr>
            <a:r>
              <a:rPr lang="tr-TR" sz="2000" dirty="0"/>
              <a:t>Bir çok hayvan türünde koku ve cinsel işlevler arasında yakın bir ilişki </a:t>
            </a:r>
            <a:r>
              <a:rPr lang="tr-TR" sz="2000" dirty="0" smtClean="0"/>
              <a:t>olduğunu göstermektedir. </a:t>
            </a:r>
            <a:endParaRPr lang="tr-TR" sz="2000" dirty="0"/>
          </a:p>
          <a:p>
            <a:pPr>
              <a:lnSpc>
                <a:spcPct val="90000"/>
              </a:lnSpc>
            </a:pPr>
            <a:endParaRPr lang="tr-TR" sz="2000" dirty="0"/>
          </a:p>
          <a:p>
            <a:pPr>
              <a:lnSpc>
                <a:spcPct val="90000"/>
              </a:lnSpc>
            </a:pPr>
            <a:r>
              <a:rPr lang="tr-TR" sz="2000" dirty="0"/>
              <a:t>Koku duyusunun erkeklere oranla kadınlarda daha güçlü olduğu ve koku duyusunun kadınlarda ovülasyon zamanı en keskin hale geldiği </a:t>
            </a:r>
            <a:r>
              <a:rPr lang="tr-TR" sz="2000" dirty="0" smtClean="0"/>
              <a:t>söylenir.</a:t>
            </a:r>
            <a:endParaRPr lang="tr-TR" sz="2000" dirty="0"/>
          </a:p>
          <a:p>
            <a:pPr>
              <a:lnSpc>
                <a:spcPct val="90000"/>
              </a:lnSpc>
            </a:pPr>
            <a:endParaRPr lang="tr-TR" sz="2000" dirty="0"/>
          </a:p>
          <a:p>
            <a:pPr>
              <a:lnSpc>
                <a:spcPct val="90000"/>
              </a:lnSpc>
            </a:pPr>
            <a:r>
              <a:rPr lang="tr-TR" sz="2000" dirty="0"/>
              <a:t>Koku ve daha az ölçüde tat, uzun dönemli belleği tetiklemede özgün bir yeteneğe sahip olup bu durum romancılar tarafından </a:t>
            </a:r>
            <a:r>
              <a:rPr lang="tr-TR" sz="2000" dirty="0" smtClean="0"/>
              <a:t>işlenmiştir.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350963" y="765175"/>
            <a:ext cx="7469187" cy="766763"/>
          </a:xfrm>
        </p:spPr>
        <p:txBody>
          <a:bodyPr/>
          <a:lstStyle/>
          <a:p>
            <a:r>
              <a:rPr lang="tr-TR" sz="3600" b="1" dirty="0"/>
              <a:t>Burunda Ağrı </a:t>
            </a:r>
            <a:r>
              <a:rPr lang="tr-TR" sz="3600" b="1" dirty="0" smtClean="0"/>
              <a:t>Lifleri</a:t>
            </a:r>
            <a:endParaRPr lang="tr-TR" b="1" dirty="0"/>
          </a:p>
        </p:txBody>
      </p:sp>
      <p:sp>
        <p:nvSpPr>
          <p:cNvPr id="23555" name="Rectangle 3"/>
          <p:cNvSpPr>
            <a:spLocks noGrp="1" noChangeArrowheads="1"/>
          </p:cNvSpPr>
          <p:nvPr>
            <p:ph idx="1"/>
          </p:nvPr>
        </p:nvSpPr>
        <p:spPr>
          <a:xfrm>
            <a:off x="684213" y="2017713"/>
            <a:ext cx="7704137" cy="4075112"/>
          </a:xfrm>
        </p:spPr>
        <p:txBody>
          <a:bodyPr/>
          <a:lstStyle/>
          <a:p>
            <a:r>
              <a:rPr lang="tr-TR" sz="2000" dirty="0"/>
              <a:t>Olfaktör müköz membranda çok sayıda trigeminal ağrı lifinin çıplak uçları </a:t>
            </a:r>
            <a:r>
              <a:rPr lang="tr-TR" sz="2000" dirty="0" smtClean="0"/>
              <a:t>bulunur.</a:t>
            </a:r>
            <a:endParaRPr lang="tr-TR" sz="2000" dirty="0"/>
          </a:p>
          <a:p>
            <a:endParaRPr lang="tr-TR" sz="2000" dirty="0"/>
          </a:p>
          <a:p>
            <a:r>
              <a:rPr lang="tr-TR" sz="2000" dirty="0"/>
              <a:t>Bunlar tahriş edici maddelerle uyarılırlar ve tahriş edici, trigeminal üzerinden giden yapıtaşı nane, mentol ve klor gibi maddelerin tipik kokularının bir bölümünü oluşturur</a:t>
            </a:r>
          </a:p>
          <a:p>
            <a:endParaRPr lang="tr-TR" sz="2000" dirty="0"/>
          </a:p>
          <a:p>
            <a:r>
              <a:rPr lang="tr-TR" sz="2000" dirty="0"/>
              <a:t>Bu çıplak uçlar nazal irritanlara karşı hapşırma, göz yaşarması, solunum inhibisyonu ve diğer refleks yanıtların başlatılmasından da </a:t>
            </a:r>
            <a:r>
              <a:rPr lang="tr-TR" sz="2000" dirty="0" smtClean="0"/>
              <a:t>sorumludur.</a:t>
            </a:r>
            <a:r>
              <a:rPr lang="tr-TR" sz="2800" dirty="0" smtClean="0"/>
              <a:t> </a:t>
            </a:r>
            <a:endParaRPr lang="tr-TR"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403350" y="836613"/>
            <a:ext cx="7200900" cy="647700"/>
          </a:xfrm>
        </p:spPr>
        <p:txBody>
          <a:bodyPr>
            <a:normAutofit/>
          </a:bodyPr>
          <a:lstStyle/>
          <a:p>
            <a:r>
              <a:rPr lang="tr-TR" sz="4000" b="1" dirty="0"/>
              <a:t>Uyum (Adaptasyon) </a:t>
            </a:r>
          </a:p>
        </p:txBody>
      </p:sp>
      <p:sp>
        <p:nvSpPr>
          <p:cNvPr id="24579" name="Rectangle 3"/>
          <p:cNvSpPr>
            <a:spLocks noGrp="1" noChangeArrowheads="1"/>
          </p:cNvSpPr>
          <p:nvPr>
            <p:ph idx="1"/>
          </p:nvPr>
        </p:nvSpPr>
        <p:spPr>
          <a:xfrm>
            <a:off x="971550" y="2017713"/>
            <a:ext cx="7561263" cy="3859212"/>
          </a:xfrm>
        </p:spPr>
        <p:txBody>
          <a:bodyPr/>
          <a:lstStyle/>
          <a:p>
            <a:pPr>
              <a:lnSpc>
                <a:spcPct val="80000"/>
              </a:lnSpc>
            </a:pPr>
            <a:endParaRPr lang="tr-TR" sz="2400" dirty="0" smtClean="0"/>
          </a:p>
          <a:p>
            <a:pPr>
              <a:lnSpc>
                <a:spcPct val="80000"/>
              </a:lnSpc>
            </a:pPr>
            <a:endParaRPr lang="tr-TR" sz="2400" dirty="0" smtClean="0"/>
          </a:p>
          <a:p>
            <a:pPr>
              <a:lnSpc>
                <a:spcPct val="80000"/>
              </a:lnSpc>
            </a:pPr>
            <a:r>
              <a:rPr lang="tr-TR" sz="2400" dirty="0" smtClean="0"/>
              <a:t>Bir </a:t>
            </a:r>
            <a:r>
              <a:rPr lang="tr-TR" sz="2400" dirty="0"/>
              <a:t>kokuya, bu koku ne kadar kötü olursa olsun uzun süre maruz kalan bir kişide koku algılamanın giderek azaldığı ve en sonunda ortadan kalktığı </a:t>
            </a:r>
            <a:r>
              <a:rPr lang="tr-TR" sz="2400" dirty="0" smtClean="0"/>
              <a:t>görülür.</a:t>
            </a:r>
            <a:endParaRPr lang="tr-TR" sz="2400" dirty="0"/>
          </a:p>
          <a:p>
            <a:pPr>
              <a:lnSpc>
                <a:spcPct val="80000"/>
              </a:lnSpc>
              <a:buNone/>
            </a:pPr>
            <a:endParaRPr lang="tr-TR" sz="2400" dirty="0"/>
          </a:p>
          <a:p>
            <a:pPr>
              <a:lnSpc>
                <a:spcPct val="80000"/>
              </a:lnSpc>
            </a:pPr>
            <a:r>
              <a:rPr lang="tr-TR" sz="2400" dirty="0"/>
              <a:t>Olay koklanmakta olan özgün koku için özel olup diğer kokulara ait eşikler değişmez </a:t>
            </a:r>
            <a:r>
              <a:rPr lang="tr-TR" sz="2400" dirty="0" smtClean="0"/>
              <a:t>.</a:t>
            </a:r>
            <a:endParaRPr lang="tr-TR"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692275" y="981075"/>
            <a:ext cx="6408738" cy="695325"/>
          </a:xfrm>
        </p:spPr>
        <p:txBody>
          <a:bodyPr>
            <a:normAutofit/>
          </a:bodyPr>
          <a:lstStyle/>
          <a:p>
            <a:r>
              <a:rPr lang="tr-TR" sz="4000" b="1" dirty="0"/>
              <a:t>Anomaliler </a:t>
            </a:r>
          </a:p>
        </p:txBody>
      </p:sp>
      <p:sp>
        <p:nvSpPr>
          <p:cNvPr id="25603" name="Rectangle 3"/>
          <p:cNvSpPr>
            <a:spLocks noGrp="1" noChangeArrowheads="1"/>
          </p:cNvSpPr>
          <p:nvPr>
            <p:ph idx="1"/>
          </p:nvPr>
        </p:nvSpPr>
        <p:spPr>
          <a:xfrm>
            <a:off x="684213" y="2060575"/>
            <a:ext cx="8135937" cy="4537075"/>
          </a:xfrm>
        </p:spPr>
        <p:txBody>
          <a:bodyPr>
            <a:normAutofit fontScale="92500" lnSpcReduction="10000"/>
          </a:bodyPr>
          <a:lstStyle/>
          <a:p>
            <a:pPr>
              <a:lnSpc>
                <a:spcPct val="80000"/>
              </a:lnSpc>
            </a:pPr>
            <a:r>
              <a:rPr lang="tr-TR" sz="2000" dirty="0"/>
              <a:t>Koku anomalileri arasında;</a:t>
            </a:r>
          </a:p>
          <a:p>
            <a:pPr lvl="1">
              <a:lnSpc>
                <a:spcPct val="80000"/>
              </a:lnSpc>
            </a:pPr>
            <a:r>
              <a:rPr lang="tr-TR" sz="2000" b="1" dirty="0"/>
              <a:t>Anosmi</a:t>
            </a:r>
            <a:r>
              <a:rPr lang="tr-TR" sz="2000" dirty="0"/>
              <a:t> (koku duyusunun yokluğu), </a:t>
            </a:r>
          </a:p>
          <a:p>
            <a:pPr lvl="1">
              <a:lnSpc>
                <a:spcPct val="80000"/>
              </a:lnSpc>
            </a:pPr>
            <a:r>
              <a:rPr lang="tr-TR" sz="2000" b="1" dirty="0"/>
              <a:t>Hiposmi</a:t>
            </a:r>
            <a:r>
              <a:rPr lang="tr-TR" sz="2000" dirty="0"/>
              <a:t> (koku duyarlılığının azalması) ve </a:t>
            </a:r>
          </a:p>
          <a:p>
            <a:pPr lvl="1">
              <a:lnSpc>
                <a:spcPct val="80000"/>
              </a:lnSpc>
            </a:pPr>
            <a:r>
              <a:rPr lang="tr-TR" sz="2000" b="1" dirty="0"/>
              <a:t>Disosmi </a:t>
            </a:r>
            <a:r>
              <a:rPr lang="tr-TR" sz="2000" dirty="0"/>
              <a:t>(koku duyusunun çarpılması) bulunmaktadır</a:t>
            </a:r>
          </a:p>
          <a:p>
            <a:pPr lvl="1">
              <a:lnSpc>
                <a:spcPct val="80000"/>
              </a:lnSpc>
            </a:pPr>
            <a:r>
              <a:rPr lang="tr-TR" sz="2000" b="1" dirty="0">
                <a:cs typeface="Arial" charset="0"/>
              </a:rPr>
              <a:t>Kako</a:t>
            </a:r>
            <a:r>
              <a:rPr lang="tr-TR" sz="2000" b="1" dirty="0"/>
              <a:t>s</a:t>
            </a:r>
            <a:r>
              <a:rPr lang="tr-TR" sz="2000" b="1" dirty="0">
                <a:cs typeface="Arial" charset="0"/>
              </a:rPr>
              <a:t>mi </a:t>
            </a:r>
            <a:r>
              <a:rPr lang="tr-TR" sz="2000" dirty="0">
                <a:cs typeface="Arial" charset="0"/>
              </a:rPr>
              <a:t>denen hoş olmayan koku halusinasyonları da epileptik nöbetler sonucu gelişebilir</a:t>
            </a:r>
            <a:endParaRPr lang="tr-TR" sz="2000" dirty="0"/>
          </a:p>
          <a:p>
            <a:pPr>
              <a:lnSpc>
                <a:spcPct val="80000"/>
              </a:lnSpc>
              <a:buFont typeface="Wingdings" pitchFamily="2" charset="2"/>
              <a:buNone/>
            </a:pPr>
            <a:endParaRPr lang="tr-TR" sz="2400" dirty="0"/>
          </a:p>
          <a:p>
            <a:pPr>
              <a:lnSpc>
                <a:spcPct val="80000"/>
              </a:lnSpc>
            </a:pPr>
            <a:r>
              <a:rPr lang="tr-TR" sz="2000" dirty="0"/>
              <a:t>İnsanda düzinelerce birbirinden farklı anosmiler saptanmış olup olasılıkla bunlar her olguda koku reseptör ailesinin çok sayıdaki üyesinden bir tanesinin yokluğu veya fonksiyonunun çarpılmış olmasına </a:t>
            </a:r>
            <a:r>
              <a:rPr lang="tr-TR" sz="2000" dirty="0" smtClean="0"/>
              <a:t>bağlıdır.</a:t>
            </a:r>
            <a:endParaRPr lang="tr-TR" sz="2000" dirty="0"/>
          </a:p>
          <a:p>
            <a:pPr>
              <a:lnSpc>
                <a:spcPct val="80000"/>
              </a:lnSpc>
            </a:pPr>
            <a:endParaRPr lang="tr-TR" sz="2000" dirty="0"/>
          </a:p>
          <a:p>
            <a:pPr>
              <a:lnSpc>
                <a:spcPct val="80000"/>
              </a:lnSpc>
            </a:pPr>
            <a:r>
              <a:rPr lang="tr-TR" sz="2000" dirty="0"/>
              <a:t>Yaşın ilerlemesiyle koku eşiği yükselir ve 80 yaşını aşmış insanların %75’inden fazlasında kokuları tanıma yeteneğinde bozulma </a:t>
            </a:r>
            <a:r>
              <a:rPr lang="tr-TR" sz="2000" dirty="0" smtClean="0"/>
              <a:t>görülür.</a:t>
            </a:r>
            <a:endParaRPr lang="tr-TR" sz="2000" dirty="0"/>
          </a:p>
          <a:p>
            <a:pPr>
              <a:lnSpc>
                <a:spcPct val="80000"/>
              </a:lnSpc>
              <a:buFont typeface="Wingdings" pitchFamily="2" charset="2"/>
              <a:buNone/>
            </a:pPr>
            <a:r>
              <a:rPr lang="tr-TR" sz="2800" dirty="0"/>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BEDEN DUYULARI</a:t>
            </a:r>
            <a:endParaRPr lang="tr-TR" dirty="0"/>
          </a:p>
        </p:txBody>
      </p:sp>
      <p:sp>
        <p:nvSpPr>
          <p:cNvPr id="3" name="2 İçerik Yer Tutucusu"/>
          <p:cNvSpPr>
            <a:spLocks noGrp="1"/>
          </p:cNvSpPr>
          <p:nvPr>
            <p:ph idx="1"/>
          </p:nvPr>
        </p:nvSpPr>
        <p:spPr/>
        <p:txBody>
          <a:bodyPr>
            <a:normAutofit/>
          </a:bodyPr>
          <a:lstStyle/>
          <a:p>
            <a:pPr algn="ctr">
              <a:buNone/>
            </a:pPr>
            <a:r>
              <a:rPr lang="tr-TR" sz="3600" dirty="0" smtClean="0"/>
              <a:t>Beden duyuları vücudumuzun içinde ve yüzeyinde meydana gelen olaylar konusunda bilgi sağlar.</a:t>
            </a:r>
            <a:endParaRPr lang="tr-TR" sz="3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cstate="print"/>
          <a:stretch>
            <a:fillRect/>
          </a:stretch>
        </p:blipFill>
        <p:spPr bwMode="auto">
          <a:xfrm>
            <a:off x="1913736" y="1846263"/>
            <a:ext cx="5360978" cy="4022725"/>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SINIFLAMALAR</a:t>
            </a:r>
            <a:endParaRPr lang="tr-TR" dirty="0"/>
          </a:p>
        </p:txBody>
      </p:sp>
      <p:sp>
        <p:nvSpPr>
          <p:cNvPr id="3" name="2 İçerik Yer Tutucusu"/>
          <p:cNvSpPr>
            <a:spLocks noGrp="1"/>
          </p:cNvSpPr>
          <p:nvPr>
            <p:ph idx="1"/>
          </p:nvPr>
        </p:nvSpPr>
        <p:spPr/>
        <p:txBody>
          <a:bodyPr>
            <a:normAutofit/>
          </a:bodyPr>
          <a:lstStyle/>
          <a:p>
            <a:r>
              <a:rPr lang="tr-TR" dirty="0" smtClean="0">
                <a:solidFill>
                  <a:srgbClr val="C00000"/>
                </a:solidFill>
              </a:rPr>
              <a:t>Eksteroreseptif duyular: </a:t>
            </a:r>
            <a:r>
              <a:rPr lang="tr-TR" dirty="0" smtClean="0"/>
              <a:t>vücudun dış yüzeyinden </a:t>
            </a:r>
          </a:p>
          <a:p>
            <a:r>
              <a:rPr lang="tr-TR" dirty="0" smtClean="0">
                <a:solidFill>
                  <a:srgbClr val="C00000"/>
                </a:solidFill>
              </a:rPr>
              <a:t>Propriyoseptif duyular: </a:t>
            </a:r>
            <a:r>
              <a:rPr lang="tr-TR" dirty="0" smtClean="0"/>
              <a:t>Pozisyon duyuları, tendon ve kas duyuları, ayak tabanından gelen basınç ve denge duyuları</a:t>
            </a:r>
          </a:p>
          <a:p>
            <a:r>
              <a:rPr lang="tr-TR" dirty="0" smtClean="0">
                <a:solidFill>
                  <a:srgbClr val="C00000"/>
                </a:solidFill>
              </a:rPr>
              <a:t>Visseral duyular: </a:t>
            </a:r>
            <a:r>
              <a:rPr lang="tr-TR" dirty="0" smtClean="0"/>
              <a:t>İç organlardan gelen duyular</a:t>
            </a:r>
          </a:p>
          <a:p>
            <a:r>
              <a:rPr lang="tr-TR" dirty="0" smtClean="0">
                <a:solidFill>
                  <a:srgbClr val="C00000"/>
                </a:solidFill>
              </a:rPr>
              <a:t>Derin duyular: </a:t>
            </a:r>
            <a:r>
              <a:rPr lang="tr-TR" dirty="0" smtClean="0"/>
              <a:t>Fasyalar, kaslar, kemiklerden gelen “derin”ağrı, basınç ve vibrasyon duyuları</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Duyu reseptörleri genel özellikleri </a:t>
            </a:r>
            <a:br>
              <a:rPr lang="tr-TR" dirty="0" smtClean="0"/>
            </a:br>
            <a:endParaRPr lang="tr-TR" dirty="0"/>
          </a:p>
        </p:txBody>
      </p:sp>
      <p:sp>
        <p:nvSpPr>
          <p:cNvPr id="3" name="2 İçerik Yer Tutucusu"/>
          <p:cNvSpPr>
            <a:spLocks noGrp="1"/>
          </p:cNvSpPr>
          <p:nvPr>
            <p:ph idx="1"/>
          </p:nvPr>
        </p:nvSpPr>
        <p:spPr/>
        <p:txBody>
          <a:bodyPr>
            <a:normAutofit/>
          </a:bodyPr>
          <a:lstStyle/>
          <a:p>
            <a:pPr>
              <a:buNone/>
            </a:pPr>
            <a:r>
              <a:rPr lang="tr-TR" dirty="0" smtClean="0"/>
              <a:t>• Reseptörler farklı duyu tiplerini sinirsel sinyallere (A.P.) çevirerek SSS’e iletir. </a:t>
            </a:r>
          </a:p>
          <a:p>
            <a:pPr>
              <a:buNone/>
            </a:pPr>
            <a:r>
              <a:rPr lang="tr-TR" dirty="0" smtClean="0"/>
              <a:t>• Sinyaller, duyusal reseptörler aracılığıyla oluşan aksiyon potansiyellerinin ulaştırıldığı beyin tarafından oluşturulur. </a:t>
            </a:r>
          </a:p>
          <a:p>
            <a:r>
              <a:rPr lang="tr-TR" dirty="0" smtClean="0"/>
              <a:t> Duyusal reseptörler çevresel uyaranların özel tiplerine (modalite) cevap verir.</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DERİ</a:t>
            </a:r>
            <a:endParaRPr lang="tr-TR" dirty="0"/>
          </a:p>
        </p:txBody>
      </p:sp>
      <p:sp>
        <p:nvSpPr>
          <p:cNvPr id="5" name="4 İçerik Yer Tutucusu"/>
          <p:cNvSpPr>
            <a:spLocks noGrp="1"/>
          </p:cNvSpPr>
          <p:nvPr>
            <p:ph idx="1"/>
          </p:nvPr>
        </p:nvSpPr>
        <p:spPr>
          <a:xfrm>
            <a:off x="611560" y="1484785"/>
            <a:ext cx="8136904" cy="1152127"/>
          </a:xfrm>
        </p:spPr>
        <p:txBody>
          <a:bodyPr>
            <a:normAutofit/>
          </a:bodyPr>
          <a:lstStyle/>
          <a:p>
            <a:r>
              <a:rPr lang="tr-TR" dirty="0" smtClean="0"/>
              <a:t>Deri uyaranlarının üç önemli bileşeni dokunma, ısı ve ağrıdır.</a:t>
            </a:r>
            <a:endParaRPr lang="tr-TR" dirty="0"/>
          </a:p>
        </p:txBody>
      </p:sp>
      <p:pic>
        <p:nvPicPr>
          <p:cNvPr id="6" name="Picture 2"/>
          <p:cNvPicPr>
            <a:picLocks noChangeAspect="1" noChangeArrowheads="1"/>
          </p:cNvPicPr>
          <p:nvPr/>
        </p:nvPicPr>
        <p:blipFill>
          <a:blip r:embed="rId2" cstate="print"/>
          <a:srcRect/>
          <a:stretch>
            <a:fillRect/>
          </a:stretch>
        </p:blipFill>
        <p:spPr bwMode="auto">
          <a:xfrm>
            <a:off x="395536" y="2564904"/>
            <a:ext cx="8136904" cy="396044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DOKUNMA</a:t>
            </a:r>
            <a:endParaRPr lang="tr-TR" dirty="0"/>
          </a:p>
        </p:txBody>
      </p:sp>
      <p:sp>
        <p:nvSpPr>
          <p:cNvPr id="3" name="2 İçerik Yer Tutucusu"/>
          <p:cNvSpPr>
            <a:spLocks noGrp="1"/>
          </p:cNvSpPr>
          <p:nvPr>
            <p:ph idx="1"/>
          </p:nvPr>
        </p:nvSpPr>
        <p:spPr/>
        <p:txBody>
          <a:bodyPr>
            <a:normAutofit/>
          </a:bodyPr>
          <a:lstStyle/>
          <a:p>
            <a:r>
              <a:rPr lang="tr-TR" dirty="0" smtClean="0"/>
              <a:t>Deride basınç ve titreşim duyarlılığı bulunmaktadır.</a:t>
            </a:r>
          </a:p>
          <a:p>
            <a:r>
              <a:rPr lang="tr-TR" dirty="0" smtClean="0"/>
              <a:t>Derinin her yerinde aynı oranda duyu reseptörü bulunmaz. </a:t>
            </a:r>
          </a:p>
          <a:p>
            <a:r>
              <a:rPr lang="tr-TR" dirty="0" smtClean="0"/>
              <a:t>Parmak uçlarımız ve dudaklarımızda dokunma duyusu daha fazladır. </a:t>
            </a:r>
          </a:p>
          <a:p>
            <a:r>
              <a:rPr lang="tr-TR" dirty="0" smtClean="0"/>
              <a:t>Gözümüz kapalı olduğu halde bir cismi elimize aldığımızda neye benzediğini anlayabiliriz. Bunun nedeni parmak uçlarımızda çok sayıda duyu almacı olmasıdır. Aynı cisme kolumuzu dokundurarak ne olduğunu anlamaya çalışsak yeterince başarılı olamayız.</a:t>
            </a:r>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ISI</a:t>
            </a:r>
            <a:endParaRPr lang="tr-TR" dirty="0"/>
          </a:p>
        </p:txBody>
      </p:sp>
      <p:sp>
        <p:nvSpPr>
          <p:cNvPr id="3" name="2 İçerik Yer Tutucusu"/>
          <p:cNvSpPr>
            <a:spLocks noGrp="1"/>
          </p:cNvSpPr>
          <p:nvPr>
            <p:ph idx="1"/>
          </p:nvPr>
        </p:nvSpPr>
        <p:spPr/>
        <p:txBody>
          <a:bodyPr/>
          <a:lstStyle/>
          <a:p>
            <a:r>
              <a:rPr lang="tr-TR" dirty="0" smtClean="0"/>
              <a:t>Isı reseptörlerinin iki kategorisi vardır. Biri sıcaklığa diğeri soğukluğa tepki verir.</a:t>
            </a:r>
          </a:p>
          <a:p>
            <a:r>
              <a:rPr lang="tr-TR" dirty="0" smtClean="0"/>
              <a:t>Soğuk algılayıcılar derinin yüzeyinde, sıcak algılayıcıları daha derinde yerleşmişlerdir.</a:t>
            </a:r>
          </a:p>
          <a:p>
            <a:r>
              <a:rPr lang="tr-TR" dirty="0" smtClean="0"/>
              <a:t>Isıyla ilgili bazı reseptörler belli kimyasal maddelerede tepki verir (mentol). </a:t>
            </a:r>
          </a:p>
          <a:p>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AĞRI</a:t>
            </a:r>
            <a:endParaRPr lang="tr-TR" dirty="0"/>
          </a:p>
        </p:txBody>
      </p:sp>
      <p:sp>
        <p:nvSpPr>
          <p:cNvPr id="3" name="2 İçerik Yer Tutucusu"/>
          <p:cNvSpPr>
            <a:spLocks noGrp="1"/>
          </p:cNvSpPr>
          <p:nvPr>
            <p:ph idx="1"/>
          </p:nvPr>
        </p:nvSpPr>
        <p:spPr/>
        <p:txBody>
          <a:bodyPr/>
          <a:lstStyle/>
          <a:p>
            <a:r>
              <a:rPr lang="tr-TR" dirty="0" smtClean="0"/>
              <a:t>Ağrıyı algılama, ısıda olduğu gibi derideki serbest sinir uçları ile alınır.</a:t>
            </a:r>
          </a:p>
          <a:p>
            <a:r>
              <a:rPr lang="tr-TR" dirty="0" smtClean="0"/>
              <a:t>Ağrılı uyaranın yanı sıra akut ya da kronik ağrıda ortaya çıkan duygusal sonuçlardan da kaçınılır.</a:t>
            </a:r>
          </a:p>
          <a:p>
            <a:r>
              <a:rPr lang="tr-TR" dirty="0" smtClean="0"/>
              <a:t>Ağrı algısı ve duygusal sonuçlarının oluşumunda beynin bir çok bölgesi rol alır.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Dokunma, basınç, vibrasyon </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pPr>
              <a:buNone/>
            </a:pPr>
            <a:r>
              <a:rPr lang="tr-TR" dirty="0" smtClean="0"/>
              <a:t>• </a:t>
            </a:r>
            <a:r>
              <a:rPr lang="tr-TR" dirty="0" smtClean="0">
                <a:solidFill>
                  <a:srgbClr val="C00000"/>
                </a:solidFill>
              </a:rPr>
              <a:t>Dokunma: </a:t>
            </a:r>
            <a:r>
              <a:rPr lang="tr-TR" dirty="0" smtClean="0"/>
              <a:t>Deri ve deri altında bulunan dokunma reseptörleri </a:t>
            </a:r>
          </a:p>
          <a:p>
            <a:pPr>
              <a:buNone/>
            </a:pPr>
            <a:r>
              <a:rPr lang="tr-TR" dirty="0" smtClean="0"/>
              <a:t>• </a:t>
            </a:r>
            <a:r>
              <a:rPr lang="tr-TR" dirty="0" smtClean="0">
                <a:solidFill>
                  <a:srgbClr val="C00000"/>
                </a:solidFill>
              </a:rPr>
              <a:t>Basınç: </a:t>
            </a:r>
            <a:r>
              <a:rPr lang="tr-TR" dirty="0" smtClean="0"/>
              <a:t>Daha derin dokulardaki şekil değişiklikleri </a:t>
            </a:r>
          </a:p>
          <a:p>
            <a:pPr>
              <a:buNone/>
            </a:pPr>
            <a:r>
              <a:rPr lang="tr-TR" dirty="0" smtClean="0"/>
              <a:t>• </a:t>
            </a:r>
            <a:r>
              <a:rPr lang="tr-TR" dirty="0" smtClean="0">
                <a:solidFill>
                  <a:srgbClr val="C00000"/>
                </a:solidFill>
              </a:rPr>
              <a:t>Vibrasyon: </a:t>
            </a:r>
            <a:r>
              <a:rPr lang="tr-TR" dirty="0" smtClean="0"/>
              <a:t>Hızlı, tekrarlayıcı duyusal sinyaller </a:t>
            </a:r>
          </a:p>
          <a:p>
            <a:pPr>
              <a:buNone/>
            </a:pPr>
            <a:r>
              <a:rPr lang="tr-TR" dirty="0" smtClean="0"/>
              <a:t> </a:t>
            </a:r>
            <a:r>
              <a:rPr lang="tr-TR" dirty="0" smtClean="0">
                <a:solidFill>
                  <a:srgbClr val="C00000"/>
                </a:solidFill>
              </a:rPr>
              <a:t>Aynı tip reseptörler tarafından algılanırlar. </a:t>
            </a:r>
            <a:endParaRPr lang="tr-TR" dirty="0">
              <a:solidFill>
                <a:srgbClr val="C0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7170" name="Picture 2"/>
          <p:cNvPicPr>
            <a:picLocks noGrp="1" noChangeAspect="1" noChangeArrowheads="1"/>
          </p:cNvPicPr>
          <p:nvPr>
            <p:ph idx="1"/>
          </p:nvPr>
        </p:nvPicPr>
        <p:blipFill>
          <a:blip r:embed="rId2" cstate="print"/>
          <a:stretch>
            <a:fillRect/>
          </a:stretch>
        </p:blipFill>
        <p:spPr bwMode="auto">
          <a:xfrm>
            <a:off x="1915074" y="1846263"/>
            <a:ext cx="5358301" cy="402272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5122" name="Picture 2"/>
          <p:cNvPicPr>
            <a:picLocks noGrp="1" noChangeAspect="1" noChangeArrowheads="1"/>
          </p:cNvPicPr>
          <p:nvPr>
            <p:ph idx="1"/>
          </p:nvPr>
        </p:nvPicPr>
        <p:blipFill>
          <a:blip r:embed="rId2" cstate="print"/>
          <a:stretch>
            <a:fillRect/>
          </a:stretch>
        </p:blipFill>
        <p:spPr bwMode="auto">
          <a:xfrm>
            <a:off x="1917751" y="1846263"/>
            <a:ext cx="5352948" cy="4022725"/>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098" name="Picture 2"/>
          <p:cNvPicPr>
            <a:picLocks noGrp="1" noChangeAspect="1" noChangeArrowheads="1"/>
          </p:cNvPicPr>
          <p:nvPr>
            <p:ph idx="1"/>
          </p:nvPr>
        </p:nvPicPr>
        <p:blipFill>
          <a:blip r:embed="rId2" cstate="print"/>
          <a:stretch>
            <a:fillRect/>
          </a:stretch>
        </p:blipFill>
        <p:spPr bwMode="auto">
          <a:xfrm>
            <a:off x="2270142" y="1846263"/>
            <a:ext cx="4648166" cy="4022725"/>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2" cstate="print"/>
          <a:stretch>
            <a:fillRect/>
          </a:stretch>
        </p:blipFill>
        <p:spPr bwMode="auto">
          <a:xfrm>
            <a:off x="1925926" y="1846263"/>
            <a:ext cx="5336598" cy="4022725"/>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TEŞEKKÜRLER....</a:t>
            </a:r>
            <a:endParaRPr lang="tr-TR" dirty="0"/>
          </a:p>
        </p:txBody>
      </p:sp>
    </p:spTree>
  </p:cSld>
  <p:clrMapOvr>
    <a:masterClrMapping/>
  </p:clrMapOvr>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2264</TotalTime>
  <Words>1350</Words>
  <Application>Microsoft Office PowerPoint</Application>
  <PresentationFormat>Ekran Gösterisi (4:3)</PresentationFormat>
  <Paragraphs>149</Paragraphs>
  <Slides>38</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38</vt:i4>
      </vt:variant>
    </vt:vector>
  </HeadingPairs>
  <TitlesOfParts>
    <vt:vector size="44" baseType="lpstr">
      <vt:lpstr>Arial</vt:lpstr>
      <vt:lpstr>Arial Narrow</vt:lpstr>
      <vt:lpstr>Calibri</vt:lpstr>
      <vt:lpstr>Calibri Light</vt:lpstr>
      <vt:lpstr>Wingdings</vt:lpstr>
      <vt:lpstr>Geçmişe bakış</vt:lpstr>
      <vt:lpstr>Tat Alma ve Koku Fizyolojisi</vt:lpstr>
      <vt:lpstr>TAT ALMA</vt:lpstr>
      <vt:lpstr>TAT ALMA</vt:lpstr>
      <vt:lpstr>TAT ALMA</vt:lpstr>
      <vt:lpstr>Tat Reseptörleri</vt:lpstr>
      <vt:lpstr>TAT ALMA</vt:lpstr>
      <vt:lpstr>PowerPoint Sunusu</vt:lpstr>
      <vt:lpstr>Tat Eşiği ve Şiddet Ayrımı </vt:lpstr>
      <vt:lpstr>Anomaliler</vt:lpstr>
      <vt:lpstr>KOKU ve TAT ALMA</vt:lpstr>
      <vt:lpstr>KOKU ve TAD ALMA</vt:lpstr>
      <vt:lpstr>KOKU</vt:lpstr>
      <vt:lpstr>KOKU DUYUSU ANATOMİSİ</vt:lpstr>
      <vt:lpstr>PowerPoint Sunusu</vt:lpstr>
      <vt:lpstr>PowerPoint Sunusu</vt:lpstr>
      <vt:lpstr>KOKU DUYUSU ANATOMİSİ</vt:lpstr>
      <vt:lpstr>PowerPoint Sunusu</vt:lpstr>
      <vt:lpstr>PowerPoint Sunusu</vt:lpstr>
      <vt:lpstr>Koku Eşiği ve Koku Ayırma</vt:lpstr>
      <vt:lpstr>Koku Eşiği ve Koku Ayırma</vt:lpstr>
      <vt:lpstr>KOKU</vt:lpstr>
      <vt:lpstr>Burunda Ağrı Lifleri</vt:lpstr>
      <vt:lpstr>Uyum (Adaptasyon) </vt:lpstr>
      <vt:lpstr>Anomaliler </vt:lpstr>
      <vt:lpstr>BEDEN DUYULARI</vt:lpstr>
      <vt:lpstr>PowerPoint Sunusu</vt:lpstr>
      <vt:lpstr>SINIFLAMALAR</vt:lpstr>
      <vt:lpstr>Duyu reseptörleri genel özellikleri  </vt:lpstr>
      <vt:lpstr>DERİ</vt:lpstr>
      <vt:lpstr>DOKUNMA</vt:lpstr>
      <vt:lpstr>ISI</vt:lpstr>
      <vt:lpstr>AĞRI</vt:lpstr>
      <vt:lpstr>Dokunma, basınç, vibrasyon  </vt:lpstr>
      <vt:lpstr>PowerPoint Sunusu</vt:lpstr>
      <vt:lpstr>PowerPoint Sunusu</vt:lpstr>
      <vt:lpstr>PowerPoint Sunusu</vt:lpstr>
      <vt:lpstr>PowerPoint Sunusu</vt:lpstr>
      <vt:lpstr>PowerPoint Sunusu</vt:lpstr>
    </vt:vector>
  </TitlesOfParts>
  <Company>rocco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DUYU FİZYOLOJİSİ</dc:title>
  <dc:creator>matrax</dc:creator>
  <cp:lastModifiedBy>ŞANLI</cp:lastModifiedBy>
  <cp:revision>118</cp:revision>
  <dcterms:created xsi:type="dcterms:W3CDTF">2014-03-24T07:50:54Z</dcterms:created>
  <dcterms:modified xsi:type="dcterms:W3CDTF">2020-03-20T15:27:42Z</dcterms:modified>
</cp:coreProperties>
</file>