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580"/>
    <a:srgbClr val="2D2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C63DC-FD51-4F86-9759-8F9D0E2BFDB1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609D3-20A1-42F2-942E-55EA211BC73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1599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609D3-20A1-42F2-942E-55EA211BC733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7802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789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823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338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057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429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6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08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181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5888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01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21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9830D-F7D0-43DE-A15E-F4887E212340}" type="datetimeFigureOut">
              <a:rPr lang="tr-TR" smtClean="0"/>
              <a:t>2.12.2015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8FD1E-B6A9-4C26-B073-3386FA125F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166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42608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908720"/>
            <a:ext cx="8064896" cy="393954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tr-TR" sz="8000" b="1" dirty="0">
                <a:solidFill>
                  <a:srgbClr val="333580"/>
                </a:solidFill>
              </a:rPr>
              <a:t>BÖLÜM </a:t>
            </a:r>
            <a:r>
              <a:rPr lang="tr-TR" sz="8000" b="1" dirty="0" smtClean="0">
                <a:solidFill>
                  <a:srgbClr val="333580"/>
                </a:solidFill>
              </a:rPr>
              <a:t>1 </a:t>
            </a:r>
          </a:p>
          <a:p>
            <a:pPr algn="ctr"/>
            <a:r>
              <a:rPr lang="tr-TR" sz="3000" b="1" dirty="0">
                <a:solidFill>
                  <a:srgbClr val="333580"/>
                </a:solidFill>
              </a:rPr>
              <a:t/>
            </a:r>
            <a:br>
              <a:rPr lang="tr-TR" sz="3000" b="1" dirty="0">
                <a:solidFill>
                  <a:srgbClr val="333580"/>
                </a:solidFill>
              </a:rPr>
            </a:br>
            <a:r>
              <a:rPr lang="tr-TR" sz="7000" b="1" dirty="0" smtClean="0">
                <a:solidFill>
                  <a:srgbClr val="333580"/>
                </a:solidFill>
              </a:rPr>
              <a:t>KURAM </a:t>
            </a:r>
            <a:r>
              <a:rPr lang="tr-TR" sz="7000" b="1" dirty="0">
                <a:solidFill>
                  <a:srgbClr val="333580"/>
                </a:solidFill>
              </a:rPr>
              <a:t>İYİ BİR </a:t>
            </a:r>
            <a:r>
              <a:rPr lang="tr-TR" sz="7000" b="1" dirty="0" smtClean="0">
                <a:solidFill>
                  <a:srgbClr val="333580"/>
                </a:solidFill>
              </a:rPr>
              <a:t>ŞEYDİR</a:t>
            </a:r>
            <a:endParaRPr lang="tr-TR" sz="7000" b="1" dirty="0">
              <a:solidFill>
                <a:srgbClr val="333580"/>
              </a:solidFill>
            </a:endParaRPr>
          </a:p>
        </p:txBody>
      </p:sp>
      <p:cxnSp>
        <p:nvCxnSpPr>
          <p:cNvPr id="4" name="Düz Bağlayıcı 3"/>
          <p:cNvCxnSpPr/>
          <p:nvPr/>
        </p:nvCxnSpPr>
        <p:spPr>
          <a:xfrm>
            <a:off x="683568" y="2420888"/>
            <a:ext cx="3960440" cy="0"/>
          </a:xfrm>
          <a:prstGeom prst="line">
            <a:avLst/>
          </a:prstGeom>
          <a:ln>
            <a:solidFill>
              <a:srgbClr val="33358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75637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908720"/>
            <a:ext cx="8064896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b="1" dirty="0" smtClean="0">
                <a:solidFill>
                  <a:srgbClr val="333580"/>
                </a:solidFill>
              </a:rPr>
              <a:t>HEDEFLER:</a:t>
            </a:r>
          </a:p>
          <a:p>
            <a:r>
              <a:rPr lang="tr-TR" sz="2500" b="1" dirty="0"/>
              <a:t>	</a:t>
            </a:r>
            <a:r>
              <a:rPr lang="tr-TR" sz="2500" dirty="0" smtClean="0"/>
              <a:t>Psikolojik </a:t>
            </a:r>
            <a:r>
              <a:rPr lang="tr-TR" sz="2500" dirty="0"/>
              <a:t>danışma kuramının ne olduğunu ve danışma kuramlarının ne işe yaradığını belirtmek.</a:t>
            </a:r>
          </a:p>
          <a:p>
            <a:r>
              <a:rPr lang="tr-TR" sz="2500" b="1" dirty="0">
                <a:solidFill>
                  <a:srgbClr val="333580"/>
                </a:solidFill>
              </a:rPr>
              <a:t>1. </a:t>
            </a:r>
            <a:r>
              <a:rPr lang="tr-TR" sz="2500" dirty="0"/>
              <a:t>Psikoterapinin ne olduğunu ve bunun psikoterapiyle olan ilişkisini belirtmek.</a:t>
            </a:r>
          </a:p>
          <a:p>
            <a:r>
              <a:rPr lang="tr-TR" sz="2500" b="1" dirty="0">
                <a:solidFill>
                  <a:srgbClr val="333580"/>
                </a:solidFill>
              </a:rPr>
              <a:t>2. </a:t>
            </a:r>
            <a:r>
              <a:rPr lang="tr-TR" sz="2500" dirty="0"/>
              <a:t>Psikolojik danışmanların neden kuramlara ihtiyacı olduğunu açıklamak.</a:t>
            </a:r>
          </a:p>
          <a:p>
            <a:r>
              <a:rPr lang="tr-TR" sz="2500" b="1" dirty="0">
                <a:solidFill>
                  <a:srgbClr val="333580"/>
                </a:solidFill>
              </a:rPr>
              <a:t>3. </a:t>
            </a:r>
            <a:r>
              <a:rPr lang="tr-TR" sz="2500" dirty="0"/>
              <a:t>İyi bir danışma kuramının netlik, test edilebilirlik ve ampirik geçerlik özelliklerini anlamak.</a:t>
            </a:r>
          </a:p>
          <a:p>
            <a:r>
              <a:rPr lang="tr-TR" sz="2500" b="1" dirty="0">
                <a:solidFill>
                  <a:srgbClr val="333580"/>
                </a:solidFill>
              </a:rPr>
              <a:t>4. </a:t>
            </a:r>
            <a:r>
              <a:rPr lang="tr-TR" sz="2500" dirty="0"/>
              <a:t>Bir danışma kuramını seçerken izlenen ilkeleri açıklamak.</a:t>
            </a:r>
          </a:p>
          <a:p>
            <a:r>
              <a:rPr lang="tr-TR" sz="2500" b="1" dirty="0">
                <a:solidFill>
                  <a:srgbClr val="333580"/>
                </a:solidFill>
              </a:rPr>
              <a:t>5. </a:t>
            </a:r>
            <a:r>
              <a:rPr lang="tr-TR" sz="2500" dirty="0"/>
              <a:t>Psikolojik danışma kuramlarını kullanırken basamaklarını anlamak.</a:t>
            </a:r>
          </a:p>
        </p:txBody>
      </p:sp>
    </p:spTree>
    <p:extLst>
      <p:ext uri="{BB962C8B-B14F-4D97-AF65-F5344CB8AC3E}">
        <p14:creationId xmlns:p14="http://schemas.microsoft.com/office/powerpoint/2010/main" val="297545643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627784" y="649100"/>
            <a:ext cx="375769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b="1" dirty="0" smtClean="0">
                <a:solidFill>
                  <a:srgbClr val="2D23AD"/>
                </a:solidFill>
              </a:rPr>
              <a:t>KURAM İYİ BİR ŞEYDİR</a:t>
            </a:r>
            <a:endParaRPr lang="tr-TR" sz="3000" dirty="0">
              <a:solidFill>
                <a:srgbClr val="2D23AD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83568" y="3717032"/>
            <a:ext cx="792088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Siz </a:t>
            </a:r>
            <a:r>
              <a:rPr lang="tr-TR" sz="2500" dirty="0"/>
              <a:t>şimdi </a:t>
            </a:r>
            <a:r>
              <a:rPr lang="tr-TR" sz="2500" dirty="0" err="1"/>
              <a:t>Scarlett’in</a:t>
            </a:r>
            <a:r>
              <a:rPr lang="tr-TR" sz="2500" dirty="0"/>
              <a:t> psikolojik danışmanısınız. O size bakıyor ve sizden </a:t>
            </a:r>
            <a:r>
              <a:rPr lang="tr-TR" sz="2500" dirty="0" err="1"/>
              <a:t>Rhett’i</a:t>
            </a:r>
            <a:r>
              <a:rPr lang="tr-TR" sz="2500" dirty="0"/>
              <a:t> geri </a:t>
            </a:r>
            <a:r>
              <a:rPr lang="tr-TR" sz="2500" dirty="0" smtClean="0"/>
              <a:t>getirmek için </a:t>
            </a:r>
            <a:r>
              <a:rPr lang="tr-TR" sz="2500" dirty="0"/>
              <a:t>ona yardım </a:t>
            </a:r>
            <a:r>
              <a:rPr lang="tr-TR" sz="2500" dirty="0" smtClean="0"/>
              <a:t>etmenizi bekliyor</a:t>
            </a:r>
            <a:r>
              <a:rPr lang="tr-TR" sz="2500" dirty="0"/>
              <a:t>. Ona nasıl yardım edeceksiniz?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46191" y="213285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Bu bölümün başlangıcında yer alan </a:t>
            </a:r>
            <a:r>
              <a:rPr lang="tr-TR" sz="2500" dirty="0" err="1" smtClean="0"/>
              <a:t>Scarlett</a:t>
            </a:r>
            <a:r>
              <a:rPr lang="tr-TR" sz="2500" dirty="0" smtClean="0"/>
              <a:t> isimli kişinin hikayesini okuyunuz.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331343072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987824" y="1052736"/>
            <a:ext cx="269330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b="1" dirty="0" smtClean="0">
                <a:solidFill>
                  <a:srgbClr val="2D23AD"/>
                </a:solidFill>
              </a:rPr>
              <a:t>KURAM NEDİR?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83568" y="2646034"/>
            <a:ext cx="792088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İlk </a:t>
            </a:r>
            <a:r>
              <a:rPr lang="tr-TR" sz="2500" dirty="0"/>
              <a:t>bakışta, kuramı tanımlamak kolay gibi gözükmektedir. Pek çok tanım, kuramın ilgi </a:t>
            </a:r>
            <a:r>
              <a:rPr lang="tr-TR" sz="2500" dirty="0" smtClean="0"/>
              <a:t>konusu olan fenomenleri (olayları</a:t>
            </a:r>
            <a:r>
              <a:rPr lang="tr-TR" sz="2500" dirty="0"/>
              <a:t>) açıklamak amacıyla bir dizi kavram ve </a:t>
            </a:r>
            <a:r>
              <a:rPr lang="tr-TR" sz="2500" dirty="0" smtClean="0"/>
              <a:t>bunların birbirleriyle</a:t>
            </a:r>
            <a:r>
              <a:rPr lang="tr-TR" sz="2500" dirty="0"/>
              <a:t> </a:t>
            </a:r>
            <a:r>
              <a:rPr lang="tr-TR" sz="2500" dirty="0" smtClean="0"/>
              <a:t>ilişkilerinden oluştuğunu vurgulamaktadır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833238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843808" y="620688"/>
            <a:ext cx="351916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b="1" dirty="0">
                <a:solidFill>
                  <a:srgbClr val="2D23AD"/>
                </a:solidFill>
              </a:rPr>
              <a:t>PSİKOTERAPİ NEDİR?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83568" y="2640954"/>
            <a:ext cx="806489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dirty="0" smtClean="0"/>
              <a:t>	Bu </a:t>
            </a:r>
            <a:r>
              <a:rPr lang="tr-TR" sz="2500" dirty="0"/>
              <a:t>soruyu okuyan hemen hemen herkesin buna bir yanıtının olduğunu tahmin ediyor </a:t>
            </a:r>
            <a:r>
              <a:rPr lang="tr-TR" sz="2500" dirty="0" smtClean="0"/>
              <a:t>olsam da</a:t>
            </a:r>
            <a:r>
              <a:rPr lang="tr-TR" sz="2500" dirty="0"/>
              <a:t>, kuram ve </a:t>
            </a:r>
            <a:r>
              <a:rPr lang="tr-TR" sz="2500" dirty="0" smtClean="0"/>
              <a:t>terapi arasındaki </a:t>
            </a:r>
            <a:r>
              <a:rPr lang="tr-TR" sz="2500" dirty="0"/>
              <a:t>bağı daha ileri düzeyde tartışabilmek </a:t>
            </a:r>
            <a:r>
              <a:rPr lang="tr-TR" sz="2500" dirty="0" smtClean="0"/>
              <a:t>üzere psikolojik danışma ve </a:t>
            </a:r>
            <a:r>
              <a:rPr lang="tr-TR" sz="2500" dirty="0"/>
              <a:t>terapinin ne olduğu </a:t>
            </a:r>
            <a:r>
              <a:rPr lang="tr-TR" sz="2500" dirty="0" smtClean="0"/>
              <a:t>konusunda çeşitli tanımlar olsa da kitabımızda 2 tanıma yer verilmiştir.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228656945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9752" y="764704"/>
            <a:ext cx="423898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b="1" dirty="0">
                <a:solidFill>
                  <a:srgbClr val="2D23AD"/>
                </a:solidFill>
              </a:rPr>
              <a:t>KURAMA GEREK VAR MI?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11560" y="1484784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Bu </a:t>
            </a:r>
            <a:r>
              <a:rPr lang="tr-TR" sz="2500" dirty="0"/>
              <a:t>bölümde, </a:t>
            </a:r>
            <a:r>
              <a:rPr lang="tr-TR" sz="2500" dirty="0" smtClean="0"/>
              <a:t>aslında tüm </a:t>
            </a:r>
            <a:r>
              <a:rPr lang="tr-TR" sz="2500" dirty="0"/>
              <a:t>kitapta, </a:t>
            </a:r>
            <a:r>
              <a:rPr lang="tr-TR" sz="2500" dirty="0" smtClean="0"/>
              <a:t>gözlemlerimin bir anlamının </a:t>
            </a:r>
            <a:r>
              <a:rPr lang="tr-TR" sz="2500" dirty="0"/>
              <a:t>olduğuna –siz danışanlarınızla çalışırken </a:t>
            </a:r>
            <a:r>
              <a:rPr lang="tr-TR" sz="2500" dirty="0" smtClean="0"/>
              <a:t>kuramın kritik </a:t>
            </a:r>
            <a:r>
              <a:rPr lang="tr-TR" sz="2500" dirty="0"/>
              <a:t>bir öneme sahip olduğuna– sizi </a:t>
            </a:r>
            <a:r>
              <a:rPr lang="tr-TR" sz="2500" dirty="0" smtClean="0"/>
              <a:t>inandırmayı amaçlıyorum</a:t>
            </a:r>
            <a:r>
              <a:rPr lang="tr-TR" sz="2500" dirty="0"/>
              <a:t>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611560" y="3294660"/>
            <a:ext cx="34544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tr-TR" sz="2500" dirty="0">
                <a:solidFill>
                  <a:srgbClr val="2D23AD"/>
                </a:solidFill>
              </a:rPr>
              <a:t>KURAM EĞLENCELİDİR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11560" y="3773358"/>
            <a:ext cx="291509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tr-TR" sz="2500" dirty="0">
                <a:solidFill>
                  <a:srgbClr val="2D23AD"/>
                </a:solidFill>
              </a:rPr>
              <a:t>KURAM İŞE YARAR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11560" y="4250412"/>
            <a:ext cx="548156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tr-TR" sz="2500" dirty="0">
                <a:solidFill>
                  <a:srgbClr val="2D23AD"/>
                </a:solidFill>
              </a:rPr>
              <a:t>KURAM İNSAN YAŞAMININ TEMELİDİR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11560" y="472746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tr-TR" sz="2500" dirty="0">
                <a:solidFill>
                  <a:srgbClr val="2D23AD"/>
                </a:solidFill>
              </a:rPr>
              <a:t>KURAMDAN YARARLANMAYAN DANIŞMANLAR YOLUNU KAYBEDEBİLECEKTİR</a:t>
            </a:r>
          </a:p>
        </p:txBody>
      </p:sp>
    </p:spTree>
    <p:extLst>
      <p:ext uri="{BB962C8B-B14F-4D97-AF65-F5344CB8AC3E}">
        <p14:creationId xmlns:p14="http://schemas.microsoft.com/office/powerpoint/2010/main" val="57448676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475656" y="620688"/>
            <a:ext cx="6192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000" b="1" dirty="0">
                <a:solidFill>
                  <a:srgbClr val="2D23AD"/>
                </a:solidFill>
              </a:rPr>
              <a:t>SİZİN GÖREVİNİZ: KENDİ HARİTANIZI BELİRLEMENİZ</a:t>
            </a:r>
          </a:p>
        </p:txBody>
      </p:sp>
      <p:sp>
        <p:nvSpPr>
          <p:cNvPr id="5" name="Dikdörtgen 4"/>
          <p:cNvSpPr/>
          <p:nvPr/>
        </p:nvSpPr>
        <p:spPr>
          <a:xfrm>
            <a:off x="539552" y="2780928"/>
            <a:ext cx="842493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Yeni </a:t>
            </a:r>
            <a:r>
              <a:rPr lang="tr-TR" sz="2500" dirty="0"/>
              <a:t>bir terapist iken, ilk danışanımı </a:t>
            </a:r>
            <a:r>
              <a:rPr lang="tr-TR" sz="2500" dirty="0" smtClean="0"/>
              <a:t>karşılamayı düşündüğümde </a:t>
            </a:r>
            <a:r>
              <a:rPr lang="tr-TR" sz="2500" dirty="0"/>
              <a:t>oldukça gergin </a:t>
            </a:r>
            <a:r>
              <a:rPr lang="tr-TR" sz="2500" dirty="0" smtClean="0"/>
              <a:t>olduğumu hatırlıyorum. Kafamda </a:t>
            </a:r>
            <a:r>
              <a:rPr lang="tr-TR" sz="2500" dirty="0"/>
              <a:t>birçok kuram vardı ama hiç birisi ile </a:t>
            </a:r>
            <a:r>
              <a:rPr lang="tr-TR" sz="2500" dirty="0" smtClean="0"/>
              <a:t>kendimi güvende hissetmemiştim. Elimde </a:t>
            </a:r>
            <a:r>
              <a:rPr lang="tr-TR" sz="2500" dirty="0"/>
              <a:t>birçok harita vardı ama </a:t>
            </a:r>
            <a:r>
              <a:rPr lang="tr-TR" sz="2500" dirty="0" smtClean="0"/>
              <a:t>ben hangisini </a:t>
            </a:r>
            <a:r>
              <a:rPr lang="tr-TR" sz="2500" dirty="0"/>
              <a:t>kullanacağımı bilmiyordum.</a:t>
            </a:r>
          </a:p>
        </p:txBody>
      </p:sp>
    </p:spTree>
    <p:extLst>
      <p:ext uri="{BB962C8B-B14F-4D97-AF65-F5344CB8AC3E}">
        <p14:creationId xmlns:p14="http://schemas.microsoft.com/office/powerpoint/2010/main" val="1691525917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9752" y="753671"/>
            <a:ext cx="491365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b="1" dirty="0">
                <a:solidFill>
                  <a:srgbClr val="2D23AD"/>
                </a:solidFill>
              </a:rPr>
              <a:t>İYİ BİR KURAMIN ÖZELLİKLERİ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11560" y="1700808"/>
            <a:ext cx="792088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Bir kuramı dünyadaki </a:t>
            </a:r>
            <a:r>
              <a:rPr lang="tr-TR" sz="2500" dirty="0"/>
              <a:t>özellikler bakımından test </a:t>
            </a:r>
            <a:r>
              <a:rPr lang="tr-TR" sz="2500" dirty="0" smtClean="0"/>
              <a:t>etmek, bilimin </a:t>
            </a:r>
            <a:r>
              <a:rPr lang="tr-TR" sz="2500" dirty="0"/>
              <a:t>işidir ve de danışma ve </a:t>
            </a:r>
            <a:r>
              <a:rPr lang="tr-TR" sz="2500" dirty="0" smtClean="0"/>
              <a:t>psikoterapi uygulamasının </a:t>
            </a:r>
            <a:r>
              <a:rPr lang="tr-TR" sz="2500" dirty="0"/>
              <a:t>dayanağı da bilimsel gelenektir.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611560" y="3789040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Şimdi </a:t>
            </a:r>
            <a:r>
              <a:rPr lang="tr-TR" sz="2500" dirty="0"/>
              <a:t>temel yaklaşımı anladıktan sonra bir kuramın iyi </a:t>
            </a:r>
            <a:r>
              <a:rPr lang="tr-TR" sz="2500" dirty="0" smtClean="0"/>
              <a:t>olup olmadığını belirlemede önemli </a:t>
            </a:r>
            <a:r>
              <a:rPr lang="tr-TR" sz="2500" dirty="0"/>
              <a:t>olan netlik ve </a:t>
            </a:r>
            <a:r>
              <a:rPr lang="tr-TR" sz="2500" dirty="0" smtClean="0"/>
              <a:t>test edilebilirlik</a:t>
            </a:r>
            <a:r>
              <a:rPr lang="tr-TR" sz="2500" dirty="0"/>
              <a:t>, ampirik geçerlik, ekonomiklik, uyarıcılık </a:t>
            </a:r>
            <a:r>
              <a:rPr lang="tr-TR" sz="2500" dirty="0" smtClean="0"/>
              <a:t>ve pratiklik</a:t>
            </a:r>
            <a:r>
              <a:rPr lang="tr-TR" sz="2500" dirty="0"/>
              <a:t> </a:t>
            </a:r>
            <a:r>
              <a:rPr lang="tr-TR" sz="2500" dirty="0" smtClean="0"/>
              <a:t>özelliklerini </a:t>
            </a:r>
            <a:r>
              <a:rPr lang="tr-TR" sz="2500" dirty="0"/>
              <a:t>gözden geçirelim.</a:t>
            </a:r>
          </a:p>
        </p:txBody>
      </p:sp>
    </p:spTree>
    <p:extLst>
      <p:ext uri="{BB962C8B-B14F-4D97-AF65-F5344CB8AC3E}">
        <p14:creationId xmlns:p14="http://schemas.microsoft.com/office/powerpoint/2010/main" val="343251250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11560" y="764704"/>
            <a:ext cx="466518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Netlik Ve Test Edilebilirlik</a:t>
            </a:r>
            <a:endParaRPr lang="tr-TR" sz="3000" b="1" dirty="0">
              <a:solidFill>
                <a:srgbClr val="2D23A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64" y="1484784"/>
            <a:ext cx="8557032" cy="4217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7393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27584" y="1052736"/>
            <a:ext cx="335540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Ampirik Geçerlik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39552" y="2828836"/>
            <a:ext cx="820891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İyi </a:t>
            </a:r>
            <a:r>
              <a:rPr lang="tr-TR" sz="2500" dirty="0"/>
              <a:t>bir kuram bazı ampirik desteğe sahiptir (Maddi, 1996). Bilim insanı-uygulayıcı </a:t>
            </a:r>
            <a:r>
              <a:rPr lang="tr-TR" sz="2500" dirty="0" smtClean="0"/>
              <a:t>modeli bakımından</a:t>
            </a:r>
            <a:r>
              <a:rPr lang="tr-TR" sz="2500" dirty="0"/>
              <a:t>, bu zaten </a:t>
            </a:r>
            <a:r>
              <a:rPr lang="tr-TR" sz="2500" dirty="0" smtClean="0"/>
              <a:t>böyledir. Buradaki </a:t>
            </a:r>
            <a:r>
              <a:rPr lang="tr-TR" sz="2500" dirty="0"/>
              <a:t>soru şudur: Ampirik destek nasıl olur?</a:t>
            </a:r>
          </a:p>
        </p:txBody>
      </p:sp>
    </p:spTree>
    <p:extLst>
      <p:ext uri="{BB962C8B-B14F-4D97-AF65-F5344CB8AC3E}">
        <p14:creationId xmlns:p14="http://schemas.microsoft.com/office/powerpoint/2010/main" val="55436183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54952" y="1772816"/>
            <a:ext cx="82089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Danışma </a:t>
            </a:r>
            <a:r>
              <a:rPr lang="tr-TR" sz="2500" dirty="0"/>
              <a:t>ve danışma psikolojisindeki kuram araştırmaları pek çok yaklaşımın danışanların gelişmesine ve onları </a:t>
            </a:r>
            <a:r>
              <a:rPr lang="tr-TR" sz="2500" dirty="0" smtClean="0"/>
              <a:t>terapiye getiren </a:t>
            </a:r>
            <a:r>
              <a:rPr lang="tr-TR" sz="2500" dirty="0"/>
              <a:t>sıkıntılarını halletmelerine yardımcı olur. Bu </a:t>
            </a:r>
            <a:r>
              <a:rPr lang="tr-TR" sz="2500" dirty="0" smtClean="0"/>
              <a:t>kitapta her </a:t>
            </a:r>
            <a:r>
              <a:rPr lang="tr-TR" sz="2500" dirty="0"/>
              <a:t>bir kuramsal görüşü aktardıkça, bu yaklaşıma </a:t>
            </a:r>
            <a:r>
              <a:rPr lang="tr-TR" sz="2500" dirty="0" smtClean="0"/>
              <a:t>ilişkin araştırma </a:t>
            </a:r>
            <a:r>
              <a:rPr lang="tr-TR" sz="2500" dirty="0"/>
              <a:t>özetlerini de sunacağım. </a:t>
            </a:r>
            <a:r>
              <a:rPr lang="tr-TR" sz="2500" dirty="0" err="1"/>
              <a:t>Amprik</a:t>
            </a:r>
            <a:r>
              <a:rPr lang="tr-TR" sz="2500" dirty="0"/>
              <a:t> geçerlik konusuna  </a:t>
            </a:r>
            <a:r>
              <a:rPr lang="tr-TR" sz="2500" dirty="0" smtClean="0"/>
              <a:t>16</a:t>
            </a:r>
            <a:r>
              <a:rPr lang="tr-TR" sz="2500" dirty="0"/>
              <a:t>. Bölümde yeniden bakacağız.</a:t>
            </a:r>
          </a:p>
        </p:txBody>
      </p:sp>
    </p:spTree>
    <p:extLst>
      <p:ext uri="{BB962C8B-B14F-4D97-AF65-F5344CB8AC3E}">
        <p14:creationId xmlns:p14="http://schemas.microsoft.com/office/powerpoint/2010/main" val="109209677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8208912" cy="5657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96236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83568" y="980728"/>
            <a:ext cx="259269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Ekonomiklik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27584" y="2636912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dirty="0" smtClean="0"/>
              <a:t>	Verileri </a:t>
            </a:r>
            <a:r>
              <a:rPr lang="tr-TR" sz="3000" dirty="0"/>
              <a:t>en yalın </a:t>
            </a:r>
            <a:r>
              <a:rPr lang="tr-TR" sz="3000" dirty="0" smtClean="0"/>
              <a:t>biçimde </a:t>
            </a:r>
            <a:r>
              <a:rPr lang="tr-TR" sz="3000" dirty="0"/>
              <a:t>açıklamak,</a:t>
            </a:r>
          </a:p>
          <a:p>
            <a:r>
              <a:rPr lang="tr-TR" sz="3000" dirty="0"/>
              <a:t>en iyisidir.</a:t>
            </a:r>
          </a:p>
        </p:txBody>
      </p:sp>
    </p:spTree>
    <p:extLst>
      <p:ext uri="{BB962C8B-B14F-4D97-AF65-F5344CB8AC3E}">
        <p14:creationId xmlns:p14="http://schemas.microsoft.com/office/powerpoint/2010/main" val="90382118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28320" y="980728"/>
            <a:ext cx="280628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Teşvik Edicilik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11560" y="2828836"/>
            <a:ext cx="792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dirty="0" smtClean="0"/>
              <a:t>	En </a:t>
            </a:r>
            <a:r>
              <a:rPr lang="tr-TR" sz="3000" dirty="0"/>
              <a:t>iyi kuramlar, insanları düşünmeye,</a:t>
            </a:r>
          </a:p>
          <a:p>
            <a:r>
              <a:rPr lang="es-ES" sz="3000" dirty="0"/>
              <a:t>yazmaya ve araştırmaya teşvik eder.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355823121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11560" y="980728"/>
            <a:ext cx="19503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Pratiklik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691680" y="3244334"/>
            <a:ext cx="623677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dirty="0"/>
              <a:t>Pratiklik, uygulanabilir olmak demektir.</a:t>
            </a:r>
          </a:p>
        </p:txBody>
      </p:sp>
    </p:spTree>
    <p:extLst>
      <p:ext uri="{BB962C8B-B14F-4D97-AF65-F5344CB8AC3E}">
        <p14:creationId xmlns:p14="http://schemas.microsoft.com/office/powerpoint/2010/main" val="205534112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475656" y="908720"/>
            <a:ext cx="669971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b="1" dirty="0">
                <a:solidFill>
                  <a:srgbClr val="2D23AD"/>
                </a:solidFill>
              </a:rPr>
              <a:t>ÖYLEYSE BİR KURAMI NASIL SEÇECEĞİM?</a:t>
            </a:r>
          </a:p>
        </p:txBody>
      </p:sp>
      <p:sp>
        <p:nvSpPr>
          <p:cNvPr id="5" name="Dikdörtgen 4"/>
          <p:cNvSpPr/>
          <p:nvPr/>
        </p:nvSpPr>
        <p:spPr>
          <a:xfrm>
            <a:off x="539552" y="2828836"/>
            <a:ext cx="806489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Önce </a:t>
            </a:r>
            <a:r>
              <a:rPr lang="tr-TR" sz="2500" dirty="0"/>
              <a:t>kuramları bilmelisiniz. Kuram kitapları bunun </a:t>
            </a:r>
            <a:r>
              <a:rPr lang="tr-TR" sz="2500" dirty="0" smtClean="0"/>
              <a:t>için yazılmıştır</a:t>
            </a:r>
            <a:r>
              <a:rPr lang="tr-TR" sz="2500" dirty="0"/>
              <a:t>. Bir kere temel </a:t>
            </a:r>
            <a:r>
              <a:rPr lang="tr-TR" sz="2500" dirty="0" smtClean="0"/>
              <a:t>kuramları anladıktan </a:t>
            </a:r>
            <a:r>
              <a:rPr lang="tr-TR" sz="2500" dirty="0"/>
              <a:t>sonra, bu konuda iyi bir yol almış olacaksınız.</a:t>
            </a:r>
          </a:p>
        </p:txBody>
      </p:sp>
    </p:spTree>
    <p:extLst>
      <p:ext uri="{BB962C8B-B14F-4D97-AF65-F5344CB8AC3E}">
        <p14:creationId xmlns:p14="http://schemas.microsoft.com/office/powerpoint/2010/main" val="330960850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9013"/>
            <a:ext cx="8300947" cy="560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02015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419872" y="836712"/>
            <a:ext cx="181171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000" b="1" dirty="0">
                <a:solidFill>
                  <a:srgbClr val="2D23AD"/>
                </a:solidFill>
              </a:rPr>
              <a:t>PEKİ BEN?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11560" y="2690336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Sizin </a:t>
            </a:r>
            <a:r>
              <a:rPr lang="tr-TR" sz="2500" dirty="0"/>
              <a:t>kim olduğunuz ile seçeceğiniz kuramsal yaklaşım arasındaki ilişki nedir? </a:t>
            </a:r>
            <a:r>
              <a:rPr lang="tr-TR" sz="2500" dirty="0" smtClean="0"/>
              <a:t>Birkaç yaklaşım </a:t>
            </a:r>
            <a:r>
              <a:rPr lang="tr-TR" sz="2500" dirty="0"/>
              <a:t>etkili </a:t>
            </a:r>
            <a:r>
              <a:rPr lang="tr-TR" sz="2500" dirty="0" smtClean="0"/>
              <a:t>gibi göründüğünde</a:t>
            </a:r>
            <a:r>
              <a:rPr lang="tr-TR" sz="2500" dirty="0"/>
              <a:t>, belki de bunlardan yalnızca birisini </a:t>
            </a:r>
            <a:r>
              <a:rPr lang="tr-TR" sz="2500" dirty="0" smtClean="0"/>
              <a:t>seçmek istemeyeceksiniz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858517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979712" y="836712"/>
            <a:ext cx="532344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b="1" dirty="0">
                <a:solidFill>
                  <a:srgbClr val="2D23AD"/>
                </a:solidFill>
              </a:rPr>
              <a:t>KURAMLARDAN NASIL YARARLANILIR?</a:t>
            </a:r>
          </a:p>
        </p:txBody>
      </p:sp>
      <p:sp>
        <p:nvSpPr>
          <p:cNvPr id="5" name="Dikdörtgen 4"/>
          <p:cNvSpPr/>
          <p:nvPr/>
        </p:nvSpPr>
        <p:spPr>
          <a:xfrm>
            <a:off x="539552" y="2828836"/>
            <a:ext cx="80648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Kuramla </a:t>
            </a:r>
            <a:r>
              <a:rPr lang="tr-TR" sz="2500" dirty="0"/>
              <a:t>ilgili bir problem, eğer nasıl </a:t>
            </a:r>
            <a:r>
              <a:rPr lang="tr-TR" sz="2500" dirty="0" smtClean="0"/>
              <a:t>uygulayacağınızı bilmiyorsanız </a:t>
            </a:r>
            <a:r>
              <a:rPr lang="tr-TR" sz="2500" dirty="0"/>
              <a:t>bunun sizin için </a:t>
            </a:r>
            <a:r>
              <a:rPr lang="tr-TR" sz="2500" dirty="0" smtClean="0"/>
              <a:t>bir anlamı </a:t>
            </a:r>
            <a:r>
              <a:rPr lang="tr-TR" sz="2500" dirty="0"/>
              <a:t>olmayacaktır.</a:t>
            </a:r>
          </a:p>
        </p:txBody>
      </p:sp>
    </p:spTree>
    <p:extLst>
      <p:ext uri="{BB962C8B-B14F-4D97-AF65-F5344CB8AC3E}">
        <p14:creationId xmlns:p14="http://schemas.microsoft.com/office/powerpoint/2010/main" val="243783942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11560" y="1556792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Kuramlara </a:t>
            </a:r>
            <a:r>
              <a:rPr lang="tr-TR" sz="2500" dirty="0"/>
              <a:t>bakmaya geçmeden önce, zannederim olgu </a:t>
            </a:r>
            <a:r>
              <a:rPr lang="tr-TR" sz="2500" dirty="0" smtClean="0"/>
              <a:t>sunumu ile </a:t>
            </a:r>
            <a:r>
              <a:rPr lang="tr-TR" sz="2500" dirty="0"/>
              <a:t>ilgili olarak genel bir modeli ele alarak </a:t>
            </a:r>
            <a:r>
              <a:rPr lang="tr-TR" sz="2500" dirty="0" smtClean="0"/>
              <a:t>veya kuramın </a:t>
            </a:r>
            <a:r>
              <a:rPr lang="tr-TR" sz="2500" dirty="0"/>
              <a:t>bir kişiye </a:t>
            </a:r>
            <a:r>
              <a:rPr lang="tr-TR" sz="2500" dirty="0" smtClean="0"/>
              <a:t>uygulanmasını vererek </a:t>
            </a:r>
            <a:r>
              <a:rPr lang="tr-TR" sz="2500" dirty="0"/>
              <a:t>uygulama sürecine başlayabiliriz.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11560" y="3861048"/>
            <a:ext cx="79081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00" dirty="0" smtClean="0"/>
              <a:t>	Bu aşamada kitabınızda yer alan 3 aşamalı uygulama</a:t>
            </a:r>
          </a:p>
          <a:p>
            <a:r>
              <a:rPr lang="tr-TR" sz="2500" dirty="0" smtClean="0"/>
              <a:t> modeline geçiniz.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21306525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16487" y="836712"/>
            <a:ext cx="83529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000" b="1" dirty="0">
                <a:solidFill>
                  <a:srgbClr val="2D23AD"/>
                </a:solidFill>
              </a:rPr>
              <a:t>BU KİTAPTA KURAMLAR NASIL SUNULMAKTADIR?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16487" y="2413338"/>
            <a:ext cx="791102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Artık </a:t>
            </a:r>
            <a:r>
              <a:rPr lang="tr-TR" sz="2500" dirty="0"/>
              <a:t>bilim insanı-uygulayıcı olmakla ilgili konuları anladığınıza göre, şimdi </a:t>
            </a:r>
            <a:r>
              <a:rPr lang="tr-TR" sz="2500" dirty="0" smtClean="0"/>
              <a:t>kuramların kendilerine geçebiliriz. Kitabın </a:t>
            </a:r>
            <a:r>
              <a:rPr lang="tr-TR" sz="2500" dirty="0"/>
              <a:t>bu bölümünü, </a:t>
            </a:r>
            <a:r>
              <a:rPr lang="tr-TR" sz="2500" dirty="0" smtClean="0"/>
              <a:t>seçtiğimiz </a:t>
            </a:r>
            <a:r>
              <a:rPr lang="tr-TR" sz="2500" dirty="0"/>
              <a:t>temel kuramları </a:t>
            </a:r>
            <a:r>
              <a:rPr lang="tr-TR" sz="2500" dirty="0" smtClean="0"/>
              <a:t>sunarken izlediğimiz yapıyı </a:t>
            </a:r>
            <a:r>
              <a:rPr lang="tr-TR" sz="2500" dirty="0"/>
              <a:t>açıkladıktan sonra </a:t>
            </a:r>
            <a:r>
              <a:rPr lang="tr-TR" sz="2500" dirty="0" smtClean="0"/>
              <a:t>sonlandıracağız </a:t>
            </a:r>
            <a:r>
              <a:rPr lang="tr-TR" sz="2500" dirty="0"/>
              <a:t>(</a:t>
            </a:r>
            <a:r>
              <a:rPr lang="tr-TR" sz="2500" dirty="0" smtClean="0"/>
              <a:t>Eğer neden </a:t>
            </a:r>
            <a:r>
              <a:rPr lang="tr-TR" sz="2500" dirty="0"/>
              <a:t>bunları </a:t>
            </a:r>
            <a:r>
              <a:rPr lang="tr-TR" sz="2500" dirty="0" smtClean="0"/>
              <a:t>seçtiğimizi merak ediyorsanız</a:t>
            </a:r>
            <a:r>
              <a:rPr lang="tr-TR" sz="2500" dirty="0"/>
              <a:t>, önsöze bakınız.).</a:t>
            </a:r>
          </a:p>
        </p:txBody>
      </p:sp>
    </p:spTree>
    <p:extLst>
      <p:ext uri="{BB962C8B-B14F-4D97-AF65-F5344CB8AC3E}">
        <p14:creationId xmlns:p14="http://schemas.microsoft.com/office/powerpoint/2010/main" val="215303138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755576" y="620688"/>
            <a:ext cx="19239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Bir Olgu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755576" y="1174686"/>
            <a:ext cx="631531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dirty="0" smtClean="0"/>
              <a:t>	</a:t>
            </a:r>
            <a:r>
              <a:rPr lang="nb-NO" sz="2500" dirty="0" smtClean="0"/>
              <a:t>Her </a:t>
            </a:r>
            <a:r>
              <a:rPr lang="nb-NO" sz="2500" dirty="0"/>
              <a:t>bir bölüm bir olgu ile başlamaktadır.</a:t>
            </a:r>
            <a:endParaRPr lang="tr-TR" sz="2500" dirty="0"/>
          </a:p>
        </p:txBody>
      </p:sp>
      <p:sp>
        <p:nvSpPr>
          <p:cNvPr id="7" name="Dikdörtgen 6"/>
          <p:cNvSpPr/>
          <p:nvPr/>
        </p:nvSpPr>
        <p:spPr>
          <a:xfrm>
            <a:off x="755576" y="2094821"/>
            <a:ext cx="203748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Tarihçesi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755576" y="2648819"/>
            <a:ext cx="763284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Her </a:t>
            </a:r>
            <a:r>
              <a:rPr lang="tr-TR" sz="2500" dirty="0"/>
              <a:t>bir kuram için ilgili tarihçeyi, kuramın tarihsel gelişimini, bu yaklaşımla ilgili </a:t>
            </a:r>
            <a:r>
              <a:rPr lang="tr-TR" sz="2500" dirty="0" smtClean="0"/>
              <a:t>güncel bilgileri </a:t>
            </a:r>
            <a:r>
              <a:rPr lang="tr-TR" sz="2500" dirty="0"/>
              <a:t>(çoğunlukla web siteleri olmak üzere) </a:t>
            </a:r>
            <a:r>
              <a:rPr lang="tr-TR" sz="2500" dirty="0" smtClean="0"/>
              <a:t>sunduk.</a:t>
            </a:r>
            <a:endParaRPr lang="tr-TR" sz="25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4149080"/>
            <a:ext cx="304724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Temel Felsefesi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755576" y="4703078"/>
            <a:ext cx="763284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Bu </a:t>
            </a:r>
            <a:r>
              <a:rPr lang="tr-TR" sz="2500" dirty="0"/>
              <a:t>bölümde kuramın temelindeki anlayışı vermeye </a:t>
            </a:r>
            <a:r>
              <a:rPr lang="tr-TR" sz="2500" dirty="0" smtClean="0"/>
              <a:t>çalıştık.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165858633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83568" y="548680"/>
            <a:ext cx="43978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İnsanların Motivasyonu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755576" y="1102678"/>
            <a:ext cx="763284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Bir </a:t>
            </a:r>
            <a:r>
              <a:rPr lang="tr-TR" sz="2500" dirty="0"/>
              <a:t>kuramın en temel özelliği, onun insan davranışlarının temel motivasyonunun ne </a:t>
            </a:r>
            <a:r>
              <a:rPr lang="tr-TR" sz="2500" dirty="0" smtClean="0"/>
              <a:t>olduğu ile </a:t>
            </a:r>
            <a:r>
              <a:rPr lang="tr-TR" sz="2500" dirty="0"/>
              <a:t>ilgili varsayımında </a:t>
            </a:r>
            <a:r>
              <a:rPr lang="tr-TR" sz="2500" dirty="0" err="1"/>
              <a:t>yeralır</a:t>
            </a:r>
            <a:r>
              <a:rPr lang="tr-TR" sz="2500" dirty="0"/>
              <a:t>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755576" y="2506146"/>
            <a:ext cx="330654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Temel Kavramlar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755576" y="3060144"/>
            <a:ext cx="763284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Herhangi </a:t>
            </a:r>
            <a:r>
              <a:rPr lang="tr-TR" sz="2500" dirty="0"/>
              <a:t>bir kuramsal yaklaşımı anlamak için, onun getirdiği temel kavramları </a:t>
            </a:r>
            <a:r>
              <a:rPr lang="tr-TR" sz="2500" dirty="0" smtClean="0"/>
              <a:t>anlamak durumundasınız</a:t>
            </a:r>
            <a:r>
              <a:rPr lang="tr-TR" sz="2500" dirty="0"/>
              <a:t>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755576" y="4149080"/>
            <a:ext cx="585916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Kişilik Kuramı Ve Bireyin Gelişimi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683568" y="4798882"/>
            <a:ext cx="77768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Pek </a:t>
            </a:r>
            <a:r>
              <a:rPr lang="tr-TR" sz="2500" dirty="0"/>
              <a:t>çok kuram, insan davranışlarını anlamak için oldukça önemli olan gelişimsel bir </a:t>
            </a:r>
            <a:r>
              <a:rPr lang="tr-TR" sz="2500" dirty="0" smtClean="0"/>
              <a:t>sıra önermektedir</a:t>
            </a:r>
            <a:r>
              <a:rPr lang="tr-TR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552394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83568" y="1556792"/>
            <a:ext cx="53161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Sağlıklılık Ve Fonksiyonsuzluk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83568" y="2110790"/>
            <a:ext cx="327339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Terapinin Doğası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83568" y="2664788"/>
            <a:ext cx="267137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Terapi Süreci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83568" y="3218786"/>
            <a:ext cx="367312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err="1" smtClean="0">
                <a:solidFill>
                  <a:srgbClr val="2D23AD"/>
                </a:solidFill>
              </a:rPr>
              <a:t>Terapötik</a:t>
            </a:r>
            <a:r>
              <a:rPr lang="tr-TR" sz="3000" b="1" dirty="0" smtClean="0">
                <a:solidFill>
                  <a:srgbClr val="2D23AD"/>
                </a:solidFill>
              </a:rPr>
              <a:t> Teknikler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83568" y="3772784"/>
            <a:ext cx="48984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Kuramın Değerlendirilmesi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683568" y="4326782"/>
            <a:ext cx="659847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Bireysel Ve Kültürel Çeşitlilik Konuları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83568" y="4880780"/>
            <a:ext cx="27975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tr-TR" sz="3000" b="1" dirty="0" smtClean="0">
                <a:solidFill>
                  <a:srgbClr val="2D23AD"/>
                </a:solidFill>
              </a:rPr>
              <a:t>Olgu Sunumu</a:t>
            </a:r>
            <a:endParaRPr lang="tr-TR" sz="3000" b="1" dirty="0">
              <a:solidFill>
                <a:srgbClr val="2D23AD"/>
              </a:solidFill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1615553" y="764704"/>
            <a:ext cx="586275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00" dirty="0" smtClean="0"/>
              <a:t>Bölüm içerisinde yer alan diğer konularımız;</a:t>
            </a:r>
            <a:endParaRPr lang="tr-TR" sz="2500" dirty="0"/>
          </a:p>
        </p:txBody>
      </p:sp>
    </p:spTree>
    <p:extLst>
      <p:ext uri="{BB962C8B-B14F-4D97-AF65-F5344CB8AC3E}">
        <p14:creationId xmlns:p14="http://schemas.microsoft.com/office/powerpoint/2010/main" val="59254822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563888" y="620688"/>
            <a:ext cx="17264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tr-TR" sz="4000" b="1" i="1" dirty="0">
                <a:solidFill>
                  <a:srgbClr val="333580"/>
                </a:solidFill>
              </a:rPr>
              <a:t>Özet</a:t>
            </a:r>
            <a:endParaRPr lang="tr-TR" sz="4000" b="1" dirty="0">
              <a:solidFill>
                <a:srgbClr val="33358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83568" y="1556792"/>
            <a:ext cx="82809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500" dirty="0" smtClean="0"/>
              <a:t>	Düşünüyorum </a:t>
            </a:r>
            <a:r>
              <a:rPr lang="tr-TR" sz="2500" dirty="0"/>
              <a:t>ki, sunduğum her bir kuramı </a:t>
            </a:r>
            <a:r>
              <a:rPr lang="tr-TR" sz="2500" dirty="0" smtClean="0"/>
              <a:t>okudukça alabileceğiniz </a:t>
            </a:r>
            <a:r>
              <a:rPr lang="tr-TR" sz="2500" dirty="0"/>
              <a:t>bir </a:t>
            </a:r>
            <a:r>
              <a:rPr lang="tr-TR" sz="2500" dirty="0" smtClean="0"/>
              <a:t>şeyler bulabileceksiniz</a:t>
            </a:r>
            <a:r>
              <a:rPr lang="tr-TR" sz="2500" dirty="0"/>
              <a:t>, benim genç </a:t>
            </a:r>
            <a:r>
              <a:rPr lang="tr-TR" sz="2500" dirty="0" smtClean="0"/>
              <a:t>bir danışman </a:t>
            </a:r>
            <a:r>
              <a:rPr lang="tr-TR" sz="2500" dirty="0"/>
              <a:t>iken olduğum gibi. Benim nerede </a:t>
            </a:r>
            <a:r>
              <a:rPr lang="tr-TR" sz="2500" dirty="0" smtClean="0"/>
              <a:t>olduğumu bulmam</a:t>
            </a:r>
            <a:r>
              <a:rPr lang="tr-TR" sz="2500" dirty="0"/>
              <a:t>, hatta gerçekten kendi yaklaşımımı </a:t>
            </a:r>
            <a:r>
              <a:rPr lang="tr-TR" sz="2500" dirty="0" smtClean="0"/>
              <a:t>kullandığıma inanabilmem </a:t>
            </a:r>
            <a:r>
              <a:rPr lang="tr-TR" sz="2500" dirty="0"/>
              <a:t>için bir </a:t>
            </a:r>
            <a:r>
              <a:rPr lang="tr-TR" sz="2500" dirty="0" smtClean="0"/>
              <a:t>süre geçti</a:t>
            </a:r>
            <a:r>
              <a:rPr lang="tr-TR" sz="2500" dirty="0"/>
              <a:t>. Siz de kendi </a:t>
            </a:r>
            <a:r>
              <a:rPr lang="tr-TR" sz="2500" dirty="0" smtClean="0"/>
              <a:t>danışma maceranıza </a:t>
            </a:r>
            <a:r>
              <a:rPr lang="tr-TR" sz="2500" dirty="0"/>
              <a:t>başladığınızda, yardım etme sürecinde </a:t>
            </a:r>
            <a:r>
              <a:rPr lang="tr-TR" sz="2500" dirty="0" smtClean="0"/>
              <a:t>danışma kuramlarının </a:t>
            </a:r>
            <a:r>
              <a:rPr lang="tr-TR" sz="2500" dirty="0"/>
              <a:t>değerini takdir edersiniz. Eğer iyi bir iş </a:t>
            </a:r>
            <a:r>
              <a:rPr lang="tr-TR" sz="2500" dirty="0" smtClean="0"/>
              <a:t>yaptıysam, bu </a:t>
            </a:r>
            <a:r>
              <a:rPr lang="tr-TR" sz="2500" dirty="0"/>
              <a:t>kitabın içinde </a:t>
            </a:r>
            <a:r>
              <a:rPr lang="tr-TR" sz="2500" dirty="0" smtClean="0"/>
              <a:t>sunulanlar sizi </a:t>
            </a:r>
            <a:r>
              <a:rPr lang="tr-TR" sz="2500" dirty="0"/>
              <a:t>heyecanlandıracaktır.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719572" y="5157192"/>
            <a:ext cx="820891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500" dirty="0" smtClean="0"/>
              <a:t>Bu </a:t>
            </a:r>
            <a:r>
              <a:rPr lang="tr-TR" sz="2500" dirty="0"/>
              <a:t>bölümün özel kaynakları ve kendini değerlendirme için </a:t>
            </a:r>
            <a:r>
              <a:rPr lang="tr-TR" sz="2500" b="1" dirty="0" smtClean="0">
                <a:solidFill>
                  <a:srgbClr val="333580"/>
                </a:solidFill>
              </a:rPr>
              <a:t>www.prenhall.com/murdock</a:t>
            </a:r>
            <a:r>
              <a:rPr lang="tr-TR" sz="2500" b="1" dirty="0" smtClean="0"/>
              <a:t> </a:t>
            </a:r>
            <a:r>
              <a:rPr lang="tr-TR" sz="2500" dirty="0" smtClean="0"/>
              <a:t>Companion </a:t>
            </a:r>
            <a:r>
              <a:rPr lang="tr-TR" sz="2500" dirty="0"/>
              <a:t>Web sitesinde, Bölüm 1’e bakınız.</a:t>
            </a:r>
          </a:p>
        </p:txBody>
      </p:sp>
    </p:spTree>
    <p:extLst>
      <p:ext uri="{BB962C8B-B14F-4D97-AF65-F5344CB8AC3E}">
        <p14:creationId xmlns:p14="http://schemas.microsoft.com/office/powerpoint/2010/main" val="74471445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90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136</Words>
  <Application>Microsoft Office PowerPoint</Application>
  <PresentationFormat>Ekran Gösterisi (4:3)</PresentationFormat>
  <Paragraphs>74</Paragraphs>
  <Slides>27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NOBEL-PC1</dc:creator>
  <cp:lastModifiedBy>NOBEL-PC1</cp:lastModifiedBy>
  <cp:revision>34</cp:revision>
  <dcterms:created xsi:type="dcterms:W3CDTF">2015-11-30T11:35:40Z</dcterms:created>
  <dcterms:modified xsi:type="dcterms:W3CDTF">2015-12-02T16:18:49Z</dcterms:modified>
</cp:coreProperties>
</file>