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EA170-F8D6-423B-B51B-05649F713F74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49D50-8ED3-4C81-827E-2CED8870D78E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0083EC-450B-4B8E-9DDD-8321436394F2}" type="slidenum">
              <a:rPr lang="tr-TR" altLang="tr-TR">
                <a:latin typeface="Calibri" pitchFamily="34" charset="0"/>
              </a:rPr>
              <a:pPr/>
              <a:t>2</a:t>
            </a:fld>
            <a:endParaRPr lang="tr-TR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EF5657-A741-4DA1-A772-907FC64E9EB9}" type="slidenum">
              <a:rPr lang="en-US" altLang="tr-TR">
                <a:latin typeface="Calibri" pitchFamily="34" charset="0"/>
              </a:rPr>
              <a:pPr/>
              <a:t>4</a:t>
            </a:fld>
            <a:endParaRPr lang="en-US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9B325B-B715-4AF6-AAED-5054D2A744BE}" type="slidenum">
              <a:rPr lang="tr-TR" altLang="tr-TR">
                <a:latin typeface="Calibri" pitchFamily="34" charset="0"/>
              </a:rPr>
              <a:pPr/>
              <a:t>7</a:t>
            </a:fld>
            <a:endParaRPr lang="tr-TR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5177" y="8685256"/>
            <a:ext cx="2971208" cy="45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17" tIns="46058" rIns="92117" bIns="46058" anchor="b"/>
          <a:lstStyle/>
          <a:p>
            <a:pPr algn="r"/>
            <a:fld id="{79396818-2D3A-40A5-9C29-683BADEACDC2}" type="slidenum">
              <a:rPr lang="tr-TR" altLang="tr-TR" sz="1200">
                <a:latin typeface="Arial" pitchFamily="34" charset="0"/>
              </a:rPr>
              <a:pPr algn="r"/>
              <a:t>12</a:t>
            </a:fld>
            <a:endParaRPr lang="tr-TR" altLang="tr-TR" sz="1200"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20592E-5A6F-454E-9F96-EAE715E32159}" type="slidenum">
              <a:rPr lang="tr-TR" altLang="tr-TR">
                <a:latin typeface="Calibri" pitchFamily="34" charset="0"/>
              </a:rPr>
              <a:pPr/>
              <a:t>13</a:t>
            </a:fld>
            <a:endParaRPr lang="tr-TR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tr-TR" altLang="tr-TR" smtClean="0"/>
              <a:t> Coca-Cola' yı, Knorr, Nestle, Nuh'un Ankara Makarnasi, Mis Süt</a:t>
            </a: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C14B46-8EF6-4D1E-8EC1-4CF32AB74965}" type="slidenum">
              <a:rPr lang="tr-TR" altLang="tr-TR">
                <a:latin typeface="Calibri" pitchFamily="34" charset="0"/>
              </a:rPr>
              <a:pPr/>
              <a:t>14</a:t>
            </a:fld>
            <a:endParaRPr lang="tr-TR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AC9961-CDC9-442B-A7A1-819BB2BAC948}" type="slidenum">
              <a:rPr lang="tr-TR" altLang="tr-TR">
                <a:latin typeface="Calibri" pitchFamily="34" charset="0"/>
              </a:rPr>
              <a:pPr/>
              <a:t>15</a:t>
            </a:fld>
            <a:endParaRPr lang="tr-TR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8E759A-EBE1-475F-B577-84257E004E2D}" type="slidenum">
              <a:rPr lang="tr-TR" altLang="tr-TR">
                <a:latin typeface="Calibri" pitchFamily="34" charset="0"/>
              </a:rPr>
              <a:pPr/>
              <a:t>16</a:t>
            </a:fld>
            <a:endParaRPr lang="tr-TR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A739D-2A0B-4F07-A248-1748B91125A1}" type="slidenum">
              <a:rPr lang="tr-TR" altLang="tr-TR">
                <a:latin typeface="Calibri" pitchFamily="34" charset="0"/>
              </a:rPr>
              <a:pPr/>
              <a:t>17</a:t>
            </a:fld>
            <a:endParaRPr lang="tr-TR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636F84-6EEF-44AD-9E77-99AC3FCAF805}" type="slidenum">
              <a:rPr lang="tr-TR" altLang="tr-TR">
                <a:latin typeface="Calibri" pitchFamily="34" charset="0"/>
              </a:rPr>
              <a:pPr/>
              <a:t>18</a:t>
            </a:fld>
            <a:endParaRPr lang="tr-TR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C66265-ACA6-41B1-900D-A7DA527A0468}" type="slidenum">
              <a:rPr lang="tr-TR" altLang="tr-TR">
                <a:latin typeface="Calibri" pitchFamily="34" charset="0"/>
              </a:rPr>
              <a:pPr/>
              <a:t>19</a:t>
            </a:fld>
            <a:endParaRPr lang="tr-TR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tr-TR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5168A8-A0FA-4340-8D14-7A03ABCCAFEA}" type="slidenum">
              <a:rPr lang="en-US" altLang="tr-TR">
                <a:latin typeface="Calibri" pitchFamily="34" charset="0"/>
              </a:rPr>
              <a:pPr/>
              <a:t>20</a:t>
            </a:fld>
            <a:endParaRPr lang="en-US" altLang="tr-TR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endParaRPr lang="tr-TR" noProof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Pazarlama İlkeleri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Mallar ve Hizmetler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BADE7-D015-40D4-B361-360D43BA2A89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tr-TR" noProof="0" smtClean="0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ÜRÜN</a:t>
            </a:r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CD4AE-FF2C-4DF2-8457-D563CF33555B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E59E3-E2A1-4978-ACF0-74EED169E09C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51C74-E7F7-4ADB-BF45-790A39994A84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Başlık"/>
          <p:cNvSpPr>
            <a:spLocks noGrp="1"/>
          </p:cNvSpPr>
          <p:nvPr>
            <p:ph type="ctrTitle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ÜRÜN YAŞAM EĞRİSİ</a:t>
            </a:r>
          </a:p>
        </p:txBody>
      </p:sp>
      <p:sp>
        <p:nvSpPr>
          <p:cNvPr id="61443" name="2 Alt Başlık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>
              <a:buFont typeface="Arial" pitchFamily="34" charset="0"/>
              <a:buNone/>
            </a:pPr>
            <a:endParaRPr lang="en-US" altLang="tr-T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tr-TR" smtClean="0"/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395288" y="765175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eaLnBrk="1" hangingPunct="1"/>
            <a:endParaRPr lang="tr-TR" altLang="tr-TR" b="1" dirty="0" smtClean="0"/>
          </a:p>
          <a:p>
            <a:pPr eaLnBrk="1" hangingPunct="1"/>
            <a:endParaRPr lang="tr-TR" altLang="tr-TR" b="1" dirty="0" smtClean="0"/>
          </a:p>
          <a:p>
            <a:pPr eaLnBrk="1" hangingPunct="1"/>
            <a:endParaRPr lang="tr-TR" altLang="tr-TR" b="1" dirty="0" smtClean="0"/>
          </a:p>
          <a:p>
            <a:pPr eaLnBrk="1" hangingPunct="1"/>
            <a:r>
              <a:rPr lang="tr-TR" altLang="tr-TR" b="1" dirty="0" smtClean="0"/>
              <a:t>Ürün hayat eğrisi;</a:t>
            </a:r>
            <a:r>
              <a:rPr lang="tr-TR" altLang="tr-TR" dirty="0" smtClean="0"/>
              <a:t> bir ürün ya da ürün grubunun pazara girişten pazardan silinişine kadar geçen aşamalar serisi olarak tanımlanabilir. </a:t>
            </a:r>
          </a:p>
          <a:p>
            <a:pPr eaLnBrk="1" hangingPunct="1"/>
            <a:r>
              <a:rPr lang="tr-TR" altLang="tr-TR" b="1" dirty="0" smtClean="0"/>
              <a:t>Ürün yaşam eğrisi </a:t>
            </a:r>
            <a:r>
              <a:rPr lang="tr-TR" altLang="tr-TR" dirty="0" smtClean="0"/>
              <a:t>bir ürünün satışları ile zaman arasındaki fonksiyonel ilişkiyi gösteren bir modeldir.</a:t>
            </a:r>
          </a:p>
          <a:p>
            <a:pPr eaLnBrk="1" hangingPunct="1"/>
            <a:r>
              <a:rPr lang="tr-TR" altLang="tr-TR" dirty="0" smtClean="0"/>
              <a:t>Bu model de; ürün yaşamı </a:t>
            </a:r>
            <a:r>
              <a:rPr lang="tr-TR" altLang="tr-TR" b="1" dirty="0" smtClean="0"/>
              <a:t>giriş (tanıtma), büyüme, olgunluk ve düşüş </a:t>
            </a:r>
            <a:r>
              <a:rPr lang="tr-TR" altLang="tr-TR" dirty="0" smtClean="0"/>
              <a:t>olmak üzere 4 aşamadan geçer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Ürün Yaşam Eğrisi</a:t>
            </a:r>
            <a:endParaRPr lang="en-US" altLang="tr-TR" smtClean="0"/>
          </a:p>
        </p:txBody>
      </p:sp>
      <p:sp>
        <p:nvSpPr>
          <p:cNvPr id="64515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Bir ürün sınıfı : TV, Otomobil</a:t>
            </a:r>
          </a:p>
          <a:p>
            <a:pPr eaLnBrk="1" hangingPunct="1"/>
            <a:r>
              <a:rPr lang="tr-TR" altLang="tr-TR" smtClean="0"/>
              <a:t>Tek bir ürün: Akıllı Tv, Tek kapılı otomobil</a:t>
            </a:r>
          </a:p>
          <a:p>
            <a:pPr eaLnBrk="1" hangingPunct="1"/>
            <a:r>
              <a:rPr lang="tr-TR" altLang="tr-TR" smtClean="0"/>
              <a:t>Marka: LG, Opel Corsa Tek Kapılı</a:t>
            </a:r>
          </a:p>
          <a:p>
            <a:pPr eaLnBrk="1" hangingPunct="1"/>
            <a:endParaRPr lang="en-US" altLang="tr-TR" smtClean="0"/>
          </a:p>
        </p:txBody>
      </p:sp>
      <p:sp>
        <p:nvSpPr>
          <p:cNvPr id="4" name="Veri Yer Tutucusu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r-TR"/>
              <a:t>ÜRÜN</a:t>
            </a:r>
          </a:p>
        </p:txBody>
      </p:sp>
      <p:sp>
        <p:nvSpPr>
          <p:cNvPr id="64517" name="Slayt Numarası Yer Tutucusu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B2B378-FCEC-4C1A-B3C9-1D7798B85415}" type="slidenum">
              <a:rPr lang="tr-TR" altLang="tr-TR"/>
              <a:pPr/>
              <a:t>3</a:t>
            </a:fld>
            <a:endParaRPr lang="tr-TR" alt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" y="550863"/>
            <a:ext cx="8970963" cy="575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ayt Numarası Yer Tutucusu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54D37A9-DBBA-431E-800F-33D2645CF5EF}" type="slidenum">
              <a:rPr lang="tr-TR" altLang="tr-TR" sz="1000">
                <a:solidFill>
                  <a:schemeClr val="tx2"/>
                </a:solidFill>
              </a:rPr>
              <a:pPr/>
              <a:t>5</a:t>
            </a:fld>
            <a:endParaRPr lang="tr-TR" altLang="tr-TR" sz="1000">
              <a:solidFill>
                <a:schemeClr val="tx2"/>
              </a:solidFill>
            </a:endParaRPr>
          </a:p>
        </p:txBody>
      </p:sp>
      <p:sp>
        <p:nvSpPr>
          <p:cNvPr id="37" name="Başlık 36"/>
          <p:cNvSpPr>
            <a:spLocks noGrp="1"/>
          </p:cNvSpPr>
          <p:nvPr>
            <p:ph type="title"/>
          </p:nvPr>
        </p:nvSpPr>
        <p:spPr>
          <a:xfrm>
            <a:off x="752475" y="333375"/>
            <a:ext cx="7772400" cy="523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dirty="0"/>
              <a:t>Ürün Hayat Eğrisinde Üç Özel Kategori</a:t>
            </a:r>
            <a:endParaRPr lang="tr-TR" sz="3200" dirty="0"/>
          </a:p>
        </p:txBody>
      </p:sp>
      <p:sp>
        <p:nvSpPr>
          <p:cNvPr id="67588" name="Freeform 1245"/>
          <p:cNvSpPr>
            <a:spLocks/>
          </p:cNvSpPr>
          <p:nvPr/>
        </p:nvSpPr>
        <p:spPr bwMode="auto">
          <a:xfrm>
            <a:off x="3824288" y="4725988"/>
            <a:ext cx="1747837" cy="1135062"/>
          </a:xfrm>
          <a:custGeom>
            <a:avLst/>
            <a:gdLst>
              <a:gd name="T0" fmla="*/ 0 w 1440"/>
              <a:gd name="T1" fmla="*/ 2147483646 h 936"/>
              <a:gd name="T2" fmla="*/ 2147483646 w 1440"/>
              <a:gd name="T3" fmla="*/ 2147483646 h 936"/>
              <a:gd name="T4" fmla="*/ 2147483646 w 1440"/>
              <a:gd name="T5" fmla="*/ 2147483646 h 936"/>
              <a:gd name="T6" fmla="*/ 2147483646 w 1440"/>
              <a:gd name="T7" fmla="*/ 2147483646 h 936"/>
              <a:gd name="T8" fmla="*/ 2147483646 w 1440"/>
              <a:gd name="T9" fmla="*/ 2147483646 h 9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0"/>
              <a:gd name="T16" fmla="*/ 0 h 936"/>
              <a:gd name="T17" fmla="*/ 1440 w 1440"/>
              <a:gd name="T18" fmla="*/ 936 h 9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0" h="936">
                <a:moveTo>
                  <a:pt x="0" y="936"/>
                </a:moveTo>
                <a:cubicBezTo>
                  <a:pt x="216" y="792"/>
                  <a:pt x="432" y="648"/>
                  <a:pt x="576" y="504"/>
                </a:cubicBezTo>
                <a:cubicBezTo>
                  <a:pt x="720" y="360"/>
                  <a:pt x="768" y="144"/>
                  <a:pt x="864" y="72"/>
                </a:cubicBezTo>
                <a:cubicBezTo>
                  <a:pt x="960" y="0"/>
                  <a:pt x="1056" y="0"/>
                  <a:pt x="1152" y="72"/>
                </a:cubicBezTo>
                <a:cubicBezTo>
                  <a:pt x="1248" y="144"/>
                  <a:pt x="1392" y="432"/>
                  <a:pt x="1440" y="504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7589" name="Freeform 1246"/>
          <p:cNvSpPr>
            <a:spLocks/>
          </p:cNvSpPr>
          <p:nvPr/>
        </p:nvSpPr>
        <p:spPr bwMode="auto">
          <a:xfrm>
            <a:off x="6653213" y="2238375"/>
            <a:ext cx="1047750" cy="1220788"/>
          </a:xfrm>
          <a:custGeom>
            <a:avLst/>
            <a:gdLst>
              <a:gd name="T0" fmla="*/ 0 w 864"/>
              <a:gd name="T1" fmla="*/ 2147483646 h 1008"/>
              <a:gd name="T2" fmla="*/ 2147483646 w 864"/>
              <a:gd name="T3" fmla="*/ 2147483646 h 1008"/>
              <a:gd name="T4" fmla="*/ 2147483646 w 864"/>
              <a:gd name="T5" fmla="*/ 0 h 1008"/>
              <a:gd name="T6" fmla="*/ 2147483646 w 864"/>
              <a:gd name="T7" fmla="*/ 2147483646 h 1008"/>
              <a:gd name="T8" fmla="*/ 2147483646 w 864"/>
              <a:gd name="T9" fmla="*/ 2147483646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4"/>
              <a:gd name="T16" fmla="*/ 0 h 1008"/>
              <a:gd name="T17" fmla="*/ 864 w 864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4" h="1008">
                <a:moveTo>
                  <a:pt x="0" y="1008"/>
                </a:moveTo>
                <a:cubicBezTo>
                  <a:pt x="108" y="876"/>
                  <a:pt x="216" y="744"/>
                  <a:pt x="288" y="576"/>
                </a:cubicBezTo>
                <a:cubicBezTo>
                  <a:pt x="360" y="408"/>
                  <a:pt x="384" y="0"/>
                  <a:pt x="432" y="0"/>
                </a:cubicBezTo>
                <a:cubicBezTo>
                  <a:pt x="480" y="0"/>
                  <a:pt x="504" y="432"/>
                  <a:pt x="576" y="576"/>
                </a:cubicBezTo>
                <a:cubicBezTo>
                  <a:pt x="648" y="720"/>
                  <a:pt x="816" y="816"/>
                  <a:pt x="864" y="864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7590" name="Freeform 1247"/>
          <p:cNvSpPr>
            <a:spLocks/>
          </p:cNvSpPr>
          <p:nvPr/>
        </p:nvSpPr>
        <p:spPr bwMode="auto">
          <a:xfrm>
            <a:off x="1139825" y="2197100"/>
            <a:ext cx="1922463" cy="1076325"/>
          </a:xfrm>
          <a:custGeom>
            <a:avLst/>
            <a:gdLst>
              <a:gd name="T0" fmla="*/ 0 w 1584"/>
              <a:gd name="T1" fmla="*/ 2147483646 h 888"/>
              <a:gd name="T2" fmla="*/ 2147483646 w 1584"/>
              <a:gd name="T3" fmla="*/ 2147483646 h 888"/>
              <a:gd name="T4" fmla="*/ 2147483646 w 1584"/>
              <a:gd name="T5" fmla="*/ 2147483646 h 888"/>
              <a:gd name="T6" fmla="*/ 2147483646 w 1584"/>
              <a:gd name="T7" fmla="*/ 2147483646 h 888"/>
              <a:gd name="T8" fmla="*/ 2147483646 w 1584"/>
              <a:gd name="T9" fmla="*/ 2147483646 h 888"/>
              <a:gd name="T10" fmla="*/ 2147483646 w 1584"/>
              <a:gd name="T11" fmla="*/ 2147483646 h 888"/>
              <a:gd name="T12" fmla="*/ 2147483646 w 1584"/>
              <a:gd name="T13" fmla="*/ 2147483646 h 888"/>
              <a:gd name="T14" fmla="*/ 2147483646 w 1584"/>
              <a:gd name="T15" fmla="*/ 2147483646 h 888"/>
              <a:gd name="T16" fmla="*/ 2147483646 w 1584"/>
              <a:gd name="T17" fmla="*/ 2147483646 h 8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84"/>
              <a:gd name="T28" fmla="*/ 0 h 888"/>
              <a:gd name="T29" fmla="*/ 1584 w 1584"/>
              <a:gd name="T30" fmla="*/ 888 h 88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84" h="888">
                <a:moveTo>
                  <a:pt x="0" y="888"/>
                </a:moveTo>
                <a:cubicBezTo>
                  <a:pt x="96" y="672"/>
                  <a:pt x="192" y="456"/>
                  <a:pt x="288" y="312"/>
                </a:cubicBezTo>
                <a:cubicBezTo>
                  <a:pt x="384" y="168"/>
                  <a:pt x="480" y="48"/>
                  <a:pt x="576" y="24"/>
                </a:cubicBezTo>
                <a:cubicBezTo>
                  <a:pt x="672" y="0"/>
                  <a:pt x="792" y="120"/>
                  <a:pt x="864" y="168"/>
                </a:cubicBezTo>
                <a:cubicBezTo>
                  <a:pt x="936" y="216"/>
                  <a:pt x="960" y="288"/>
                  <a:pt x="1008" y="312"/>
                </a:cubicBezTo>
                <a:cubicBezTo>
                  <a:pt x="1056" y="336"/>
                  <a:pt x="1104" y="336"/>
                  <a:pt x="1152" y="312"/>
                </a:cubicBezTo>
                <a:cubicBezTo>
                  <a:pt x="1200" y="288"/>
                  <a:pt x="1248" y="192"/>
                  <a:pt x="1296" y="168"/>
                </a:cubicBezTo>
                <a:cubicBezTo>
                  <a:pt x="1344" y="144"/>
                  <a:pt x="1392" y="144"/>
                  <a:pt x="1440" y="168"/>
                </a:cubicBezTo>
                <a:cubicBezTo>
                  <a:pt x="1488" y="192"/>
                  <a:pt x="1560" y="288"/>
                  <a:pt x="1584" y="312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7591" name="Text Box 1249"/>
          <p:cNvSpPr txBox="1">
            <a:spLocks noChangeArrowheads="1"/>
          </p:cNvSpPr>
          <p:nvPr/>
        </p:nvSpPr>
        <p:spPr bwMode="auto">
          <a:xfrm>
            <a:off x="1477963" y="1135063"/>
            <a:ext cx="12446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tr-TR" altLang="tr-TR" sz="1600" i="1">
                <a:solidFill>
                  <a:srgbClr val="FF0000"/>
                </a:solidFill>
                <a:cs typeface="Times New Roman" pitchFamily="18" charset="0"/>
              </a:rPr>
              <a:t>Stil</a:t>
            </a:r>
            <a:endParaRPr lang="tr-TR" altLang="tr-TR" sz="160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67592" name="Text Box 1249"/>
          <p:cNvSpPr txBox="1">
            <a:spLocks noChangeArrowheads="1"/>
          </p:cNvSpPr>
          <p:nvPr/>
        </p:nvSpPr>
        <p:spPr bwMode="auto">
          <a:xfrm>
            <a:off x="4327525" y="3741738"/>
            <a:ext cx="124460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tr-TR" altLang="tr-TR" sz="1600" i="1">
                <a:solidFill>
                  <a:srgbClr val="FF0000"/>
                </a:solidFill>
                <a:cs typeface="Times New Roman" pitchFamily="18" charset="0"/>
              </a:rPr>
              <a:t>Moda</a:t>
            </a:r>
            <a:endParaRPr lang="tr-TR" altLang="tr-TR" sz="160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67593" name="Text Box 1249"/>
          <p:cNvSpPr txBox="1">
            <a:spLocks noChangeArrowheads="1"/>
          </p:cNvSpPr>
          <p:nvPr/>
        </p:nvSpPr>
        <p:spPr bwMode="auto">
          <a:xfrm>
            <a:off x="6999288" y="1268413"/>
            <a:ext cx="12446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tr-TR" altLang="tr-TR" sz="1600" i="1">
                <a:solidFill>
                  <a:srgbClr val="FF0000"/>
                </a:solidFill>
                <a:cs typeface="Times New Roman" pitchFamily="18" charset="0"/>
              </a:rPr>
              <a:t>Geçici heves</a:t>
            </a:r>
            <a:endParaRPr lang="tr-TR" altLang="tr-TR" sz="1600">
              <a:solidFill>
                <a:srgbClr val="FF0000"/>
              </a:solidFill>
              <a:cs typeface="Times New Roman" pitchFamily="18" charset="0"/>
            </a:endParaRPr>
          </a:p>
        </p:txBody>
      </p:sp>
      <p:grpSp>
        <p:nvGrpSpPr>
          <p:cNvPr id="2" name="Grup 25"/>
          <p:cNvGrpSpPr>
            <a:grpSpLocks/>
          </p:cNvGrpSpPr>
          <p:nvPr/>
        </p:nvGrpSpPr>
        <p:grpSpPr bwMode="auto">
          <a:xfrm>
            <a:off x="250825" y="1470025"/>
            <a:ext cx="3168650" cy="2030413"/>
            <a:chOff x="1118700" y="4667758"/>
            <a:chExt cx="3168704" cy="2031141"/>
          </a:xfrm>
        </p:grpSpPr>
        <p:sp>
          <p:nvSpPr>
            <p:cNvPr id="67605" name="Text Box 1248"/>
            <p:cNvSpPr txBox="1">
              <a:spLocks noChangeArrowheads="1"/>
            </p:cNvSpPr>
            <p:nvPr/>
          </p:nvSpPr>
          <p:spPr bwMode="auto">
            <a:xfrm>
              <a:off x="3261949" y="6411334"/>
              <a:ext cx="1025455" cy="287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tr-TR" altLang="tr-TR" sz="1600" i="1">
                  <a:cs typeface="Times New Roman" pitchFamily="18" charset="0"/>
                </a:rPr>
                <a:t>Zaman</a:t>
              </a:r>
              <a:endParaRPr lang="tr-TR" altLang="tr-TR" sz="1600">
                <a:cs typeface="Times New Roman" pitchFamily="18" charset="0"/>
              </a:endParaRPr>
            </a:p>
          </p:txBody>
        </p:sp>
        <p:sp>
          <p:nvSpPr>
            <p:cNvPr id="67606" name="Text Box 1249"/>
            <p:cNvSpPr txBox="1">
              <a:spLocks noChangeArrowheads="1"/>
            </p:cNvSpPr>
            <p:nvPr/>
          </p:nvSpPr>
          <p:spPr bwMode="auto">
            <a:xfrm>
              <a:off x="1118700" y="4667758"/>
              <a:ext cx="1001944" cy="40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tr-TR" altLang="tr-TR" sz="1600" i="1">
                  <a:cs typeface="Times New Roman" pitchFamily="18" charset="0"/>
                </a:rPr>
                <a:t>Satışlar</a:t>
              </a:r>
              <a:endParaRPr lang="tr-TR" altLang="tr-TR" sz="1600">
                <a:cs typeface="Times New Roman" pitchFamily="18" charset="0"/>
              </a:endParaRPr>
            </a:p>
          </p:txBody>
        </p:sp>
        <p:cxnSp>
          <p:nvCxnSpPr>
            <p:cNvPr id="67607" name="Düz Ok Bağlayıcısı 22"/>
            <p:cNvCxnSpPr>
              <a:cxnSpLocks noChangeShapeType="1"/>
            </p:cNvCxnSpPr>
            <p:nvPr/>
          </p:nvCxnSpPr>
          <p:spPr bwMode="auto">
            <a:xfrm flipV="1">
              <a:off x="1945936" y="6453336"/>
              <a:ext cx="2103615" cy="18831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7608" name="Düz Ok Bağlayıcısı 24"/>
            <p:cNvCxnSpPr>
              <a:cxnSpLocks noChangeShapeType="1"/>
            </p:cNvCxnSpPr>
            <p:nvPr/>
          </p:nvCxnSpPr>
          <p:spPr bwMode="auto">
            <a:xfrm flipV="1">
              <a:off x="1945936" y="4726128"/>
              <a:ext cx="0" cy="1763231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3" name="Grup 26"/>
          <p:cNvGrpSpPr>
            <a:grpSpLocks/>
          </p:cNvGrpSpPr>
          <p:nvPr/>
        </p:nvGrpSpPr>
        <p:grpSpPr bwMode="auto">
          <a:xfrm>
            <a:off x="2963863" y="4062413"/>
            <a:ext cx="3263900" cy="2103437"/>
            <a:chOff x="1118700" y="4667758"/>
            <a:chExt cx="3263968" cy="2103646"/>
          </a:xfrm>
        </p:grpSpPr>
        <p:sp>
          <p:nvSpPr>
            <p:cNvPr id="67601" name="Text Box 1248"/>
            <p:cNvSpPr txBox="1">
              <a:spLocks noChangeArrowheads="1"/>
            </p:cNvSpPr>
            <p:nvPr/>
          </p:nvSpPr>
          <p:spPr bwMode="auto">
            <a:xfrm>
              <a:off x="3261948" y="6483268"/>
              <a:ext cx="1120720" cy="288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tr-TR" altLang="tr-TR" sz="1600" i="1">
                  <a:cs typeface="Times New Roman" pitchFamily="18" charset="0"/>
                </a:rPr>
                <a:t>Zaman</a:t>
              </a:r>
              <a:endParaRPr lang="tr-TR" altLang="tr-TR" sz="1600">
                <a:cs typeface="Times New Roman" pitchFamily="18" charset="0"/>
              </a:endParaRPr>
            </a:p>
          </p:txBody>
        </p:sp>
        <p:sp>
          <p:nvSpPr>
            <p:cNvPr id="67602" name="Text Box 1249"/>
            <p:cNvSpPr txBox="1">
              <a:spLocks noChangeArrowheads="1"/>
            </p:cNvSpPr>
            <p:nvPr/>
          </p:nvSpPr>
          <p:spPr bwMode="auto">
            <a:xfrm>
              <a:off x="1118700" y="4667758"/>
              <a:ext cx="1001944" cy="40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tr-TR" altLang="tr-TR" sz="1600" i="1">
                  <a:cs typeface="Times New Roman" pitchFamily="18" charset="0"/>
                </a:rPr>
                <a:t>Satışlar</a:t>
              </a:r>
              <a:endParaRPr lang="tr-TR" altLang="tr-TR" sz="1600">
                <a:cs typeface="Times New Roman" pitchFamily="18" charset="0"/>
              </a:endParaRPr>
            </a:p>
          </p:txBody>
        </p:sp>
        <p:cxnSp>
          <p:nvCxnSpPr>
            <p:cNvPr id="67603" name="Düz Ok Bağlayıcısı 29"/>
            <p:cNvCxnSpPr>
              <a:cxnSpLocks noChangeShapeType="1"/>
            </p:cNvCxnSpPr>
            <p:nvPr/>
          </p:nvCxnSpPr>
          <p:spPr bwMode="auto">
            <a:xfrm flipV="1">
              <a:off x="1945936" y="6453336"/>
              <a:ext cx="2103615" cy="18831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7604" name="Düz Ok Bağlayıcısı 30"/>
            <p:cNvCxnSpPr>
              <a:cxnSpLocks noChangeShapeType="1"/>
            </p:cNvCxnSpPr>
            <p:nvPr/>
          </p:nvCxnSpPr>
          <p:spPr bwMode="auto">
            <a:xfrm flipV="1">
              <a:off x="1945936" y="4726128"/>
              <a:ext cx="0" cy="1763231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4" name="Grup 31"/>
          <p:cNvGrpSpPr>
            <a:grpSpLocks/>
          </p:cNvGrpSpPr>
          <p:nvPr/>
        </p:nvGrpSpPr>
        <p:grpSpPr bwMode="auto">
          <a:xfrm>
            <a:off x="5751513" y="1676400"/>
            <a:ext cx="2924175" cy="2030413"/>
            <a:chOff x="1118700" y="4667758"/>
            <a:chExt cx="3225711" cy="2031141"/>
          </a:xfrm>
        </p:grpSpPr>
        <p:sp>
          <p:nvSpPr>
            <p:cNvPr id="67597" name="Text Box 1248"/>
            <p:cNvSpPr txBox="1">
              <a:spLocks noChangeArrowheads="1"/>
            </p:cNvSpPr>
            <p:nvPr/>
          </p:nvSpPr>
          <p:spPr bwMode="auto">
            <a:xfrm>
              <a:off x="3261948" y="6420862"/>
              <a:ext cx="1082463" cy="278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tr-TR" altLang="tr-TR" sz="1600" i="1">
                  <a:cs typeface="Times New Roman" pitchFamily="18" charset="0"/>
                </a:rPr>
                <a:t>Zaman</a:t>
              </a:r>
              <a:endParaRPr lang="tr-TR" altLang="tr-TR" sz="1600">
                <a:cs typeface="Times New Roman" pitchFamily="18" charset="0"/>
              </a:endParaRPr>
            </a:p>
          </p:txBody>
        </p:sp>
        <p:sp>
          <p:nvSpPr>
            <p:cNvPr id="67598" name="Text Box 1249"/>
            <p:cNvSpPr txBox="1">
              <a:spLocks noChangeArrowheads="1"/>
            </p:cNvSpPr>
            <p:nvPr/>
          </p:nvSpPr>
          <p:spPr bwMode="auto">
            <a:xfrm>
              <a:off x="1118700" y="4667758"/>
              <a:ext cx="1001944" cy="40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tr-TR" altLang="tr-TR" sz="1600" i="1">
                  <a:cs typeface="Times New Roman" pitchFamily="18" charset="0"/>
                </a:rPr>
                <a:t>Satışlar</a:t>
              </a:r>
              <a:endParaRPr lang="tr-TR" altLang="tr-TR" sz="1600">
                <a:cs typeface="Times New Roman" pitchFamily="18" charset="0"/>
              </a:endParaRPr>
            </a:p>
          </p:txBody>
        </p:sp>
        <p:cxnSp>
          <p:nvCxnSpPr>
            <p:cNvPr id="67599" name="Düz Ok Bağlayıcısı 34"/>
            <p:cNvCxnSpPr>
              <a:cxnSpLocks noChangeShapeType="1"/>
            </p:cNvCxnSpPr>
            <p:nvPr/>
          </p:nvCxnSpPr>
          <p:spPr bwMode="auto">
            <a:xfrm flipV="1">
              <a:off x="1945936" y="6453336"/>
              <a:ext cx="2103615" cy="18831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7600" name="Düz Ok Bağlayıcısı 35"/>
            <p:cNvCxnSpPr>
              <a:cxnSpLocks noChangeShapeType="1"/>
            </p:cNvCxnSpPr>
            <p:nvPr/>
          </p:nvCxnSpPr>
          <p:spPr bwMode="auto">
            <a:xfrm flipV="1">
              <a:off x="1945936" y="4726128"/>
              <a:ext cx="0" cy="1763231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4 Veri Yer Tutucusu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tr-TR" altLang="tr-TR" sz="1400" smtClean="0">
              <a:solidFill>
                <a:schemeClr val="tx1"/>
              </a:solidFill>
            </a:endParaRPr>
          </a:p>
        </p:txBody>
      </p:sp>
      <p:sp>
        <p:nvSpPr>
          <p:cNvPr id="68611" name="6 Slayt Numarası Yer Tutucusu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7CAC316-EE81-41B7-AB24-4D909075EDB5}" type="slidenum">
              <a:rPr lang="tr-TR" altLang="tr-TR" sz="1400">
                <a:solidFill>
                  <a:schemeClr val="tx1"/>
                </a:solidFill>
              </a:rPr>
              <a:pPr/>
              <a:t>6</a:t>
            </a:fld>
            <a:endParaRPr lang="tr-TR" altLang="tr-TR" sz="1400">
              <a:solidFill>
                <a:schemeClr val="tx1"/>
              </a:solidFill>
            </a:endParaRPr>
          </a:p>
        </p:txBody>
      </p:sp>
      <p:sp>
        <p:nvSpPr>
          <p:cNvPr id="1638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6200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3600" b="1" dirty="0" smtClean="0"/>
              <a:t>Moda, Stil ve Geçici Heves</a:t>
            </a:r>
          </a:p>
        </p:txBody>
      </p:sp>
      <p:sp>
        <p:nvSpPr>
          <p:cNvPr id="68613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3733800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2000" smtClean="0"/>
              <a:t>Moda herhangi bir dönemde halk tarafından benimsenen popüler olan stildir.</a:t>
            </a:r>
          </a:p>
          <a:p>
            <a:pPr>
              <a:lnSpc>
                <a:spcPct val="90000"/>
              </a:lnSpc>
            </a:pPr>
            <a:r>
              <a:rPr lang="tr-TR" altLang="tr-TR" sz="2000" smtClean="0"/>
              <a:t>Stil, kendine has ayır edici niteliği olan ifade ve sunuş şeklidir.</a:t>
            </a:r>
          </a:p>
          <a:p>
            <a:pPr>
              <a:lnSpc>
                <a:spcPct val="90000"/>
              </a:lnSpc>
            </a:pPr>
            <a:r>
              <a:rPr lang="tr-TR" altLang="tr-TR" sz="2000" smtClean="0"/>
              <a:t>Geçici heves, toplum içinde hızla yayılan, aşırı heves haline dönüşen ve aynı ölçüde hızlı bir şekilde düşüşe geçen stillerden oluşur.</a:t>
            </a:r>
          </a:p>
          <a:p>
            <a:pPr>
              <a:lnSpc>
                <a:spcPct val="90000"/>
              </a:lnSpc>
            </a:pPr>
            <a:r>
              <a:rPr lang="tr-TR" altLang="tr-TR" sz="2000" smtClean="0"/>
              <a:t>Moda haline gelen stilleri öncelikle moda öncüleri kullanır</a:t>
            </a:r>
          </a:p>
        </p:txBody>
      </p:sp>
      <p:grpSp>
        <p:nvGrpSpPr>
          <p:cNvPr id="2" name="Grup 1"/>
          <p:cNvGrpSpPr>
            <a:grpSpLocks/>
          </p:cNvGrpSpPr>
          <p:nvPr/>
        </p:nvGrpSpPr>
        <p:grpSpPr bwMode="auto">
          <a:xfrm>
            <a:off x="4419600" y="3392488"/>
            <a:ext cx="4187825" cy="2971800"/>
            <a:chOff x="4343400" y="2667000"/>
            <a:chExt cx="4187825" cy="2971800"/>
          </a:xfrm>
        </p:grpSpPr>
        <p:sp>
          <p:nvSpPr>
            <p:cNvPr id="68617" name="Rectangle 1030"/>
            <p:cNvSpPr>
              <a:spLocks noChangeArrowheads="1"/>
            </p:cNvSpPr>
            <p:nvPr/>
          </p:nvSpPr>
          <p:spPr bwMode="auto">
            <a:xfrm>
              <a:off x="6802438" y="3203575"/>
              <a:ext cx="1582737" cy="17780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tr-TR" altLang="tr-TR"/>
            </a:p>
          </p:txBody>
        </p:sp>
        <p:sp>
          <p:nvSpPr>
            <p:cNvPr id="68618" name="Freeform 1031"/>
            <p:cNvSpPr>
              <a:spLocks/>
            </p:cNvSpPr>
            <p:nvPr/>
          </p:nvSpPr>
          <p:spPr bwMode="auto">
            <a:xfrm>
              <a:off x="6796088" y="3738563"/>
              <a:ext cx="862012" cy="1243012"/>
            </a:xfrm>
            <a:custGeom>
              <a:avLst/>
              <a:gdLst>
                <a:gd name="T0" fmla="*/ 0 w 864"/>
                <a:gd name="T1" fmla="*/ 2147483646 h 1008"/>
                <a:gd name="T2" fmla="*/ 2147483646 w 864"/>
                <a:gd name="T3" fmla="*/ 2147483646 h 1008"/>
                <a:gd name="T4" fmla="*/ 2147483646 w 864"/>
                <a:gd name="T5" fmla="*/ 0 h 1008"/>
                <a:gd name="T6" fmla="*/ 2147483646 w 864"/>
                <a:gd name="T7" fmla="*/ 2147483646 h 1008"/>
                <a:gd name="T8" fmla="*/ 2147483646 w 864"/>
                <a:gd name="T9" fmla="*/ 2147483646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4"/>
                <a:gd name="T16" fmla="*/ 0 h 1008"/>
                <a:gd name="T17" fmla="*/ 864 w 864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4" h="1008">
                  <a:moveTo>
                    <a:pt x="0" y="1008"/>
                  </a:moveTo>
                  <a:cubicBezTo>
                    <a:pt x="108" y="876"/>
                    <a:pt x="216" y="744"/>
                    <a:pt x="288" y="576"/>
                  </a:cubicBezTo>
                  <a:cubicBezTo>
                    <a:pt x="360" y="408"/>
                    <a:pt x="384" y="0"/>
                    <a:pt x="432" y="0"/>
                  </a:cubicBezTo>
                  <a:cubicBezTo>
                    <a:pt x="480" y="0"/>
                    <a:pt x="504" y="432"/>
                    <a:pt x="576" y="576"/>
                  </a:cubicBezTo>
                  <a:cubicBezTo>
                    <a:pt x="648" y="720"/>
                    <a:pt x="816" y="816"/>
                    <a:pt x="864" y="864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8619" name="Text Box 1032"/>
            <p:cNvSpPr txBox="1">
              <a:spLocks noChangeArrowheads="1"/>
            </p:cNvSpPr>
            <p:nvPr/>
          </p:nvSpPr>
          <p:spPr bwMode="auto">
            <a:xfrm>
              <a:off x="6781800" y="2667000"/>
              <a:ext cx="1749425" cy="455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b">
              <a:spAutoFit/>
            </a:bodyPr>
            <a:lstStyle/>
            <a:p>
              <a:r>
                <a:rPr lang="tr-TR" altLang="tr-TR" sz="2400"/>
                <a:t>Geçici heves</a:t>
              </a:r>
            </a:p>
          </p:txBody>
        </p:sp>
        <p:sp>
          <p:nvSpPr>
            <p:cNvPr id="68620" name="Text Box 1034"/>
            <p:cNvSpPr txBox="1">
              <a:spLocks noChangeArrowheads="1"/>
            </p:cNvSpPr>
            <p:nvPr/>
          </p:nvSpPr>
          <p:spPr bwMode="auto">
            <a:xfrm>
              <a:off x="5486400" y="2667000"/>
              <a:ext cx="838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altLang="tr-TR" sz="2400"/>
                <a:t>Stil</a:t>
              </a:r>
            </a:p>
          </p:txBody>
        </p:sp>
        <p:sp>
          <p:nvSpPr>
            <p:cNvPr id="68621" name="Text Box 1035"/>
            <p:cNvSpPr txBox="1">
              <a:spLocks noChangeArrowheads="1"/>
            </p:cNvSpPr>
            <p:nvPr/>
          </p:nvSpPr>
          <p:spPr bwMode="auto">
            <a:xfrm rot="-5400000">
              <a:off x="4023518" y="3977482"/>
              <a:ext cx="10969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altLang="tr-TR" sz="2400"/>
                <a:t>Satışlar</a:t>
              </a:r>
            </a:p>
          </p:txBody>
        </p:sp>
        <p:sp>
          <p:nvSpPr>
            <p:cNvPr id="68622" name="Rectangle 1036"/>
            <p:cNvSpPr>
              <a:spLocks noChangeArrowheads="1"/>
            </p:cNvSpPr>
            <p:nvPr/>
          </p:nvSpPr>
          <p:spPr bwMode="auto">
            <a:xfrm>
              <a:off x="4911725" y="3219450"/>
              <a:ext cx="1584325" cy="17780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tr-TR" altLang="tr-TR"/>
            </a:p>
          </p:txBody>
        </p:sp>
        <p:sp>
          <p:nvSpPr>
            <p:cNvPr id="68623" name="Freeform 1039"/>
            <p:cNvSpPr>
              <a:spLocks/>
            </p:cNvSpPr>
            <p:nvPr/>
          </p:nvSpPr>
          <p:spPr bwMode="auto">
            <a:xfrm>
              <a:off x="4894263" y="3886200"/>
              <a:ext cx="1584325" cy="1095375"/>
            </a:xfrm>
            <a:custGeom>
              <a:avLst/>
              <a:gdLst>
                <a:gd name="T0" fmla="*/ 0 w 1584"/>
                <a:gd name="T1" fmla="*/ 2147483646 h 888"/>
                <a:gd name="T2" fmla="*/ 2147483646 w 1584"/>
                <a:gd name="T3" fmla="*/ 2147483646 h 888"/>
                <a:gd name="T4" fmla="*/ 2147483646 w 1584"/>
                <a:gd name="T5" fmla="*/ 2147483646 h 888"/>
                <a:gd name="T6" fmla="*/ 2147483646 w 1584"/>
                <a:gd name="T7" fmla="*/ 2147483646 h 888"/>
                <a:gd name="T8" fmla="*/ 2147483646 w 1584"/>
                <a:gd name="T9" fmla="*/ 2147483646 h 888"/>
                <a:gd name="T10" fmla="*/ 2147483646 w 1584"/>
                <a:gd name="T11" fmla="*/ 2147483646 h 888"/>
                <a:gd name="T12" fmla="*/ 2147483646 w 1584"/>
                <a:gd name="T13" fmla="*/ 2147483646 h 888"/>
                <a:gd name="T14" fmla="*/ 2147483646 w 1584"/>
                <a:gd name="T15" fmla="*/ 2147483646 h 888"/>
                <a:gd name="T16" fmla="*/ 2147483646 w 1584"/>
                <a:gd name="T17" fmla="*/ 2147483646 h 8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4"/>
                <a:gd name="T28" fmla="*/ 0 h 888"/>
                <a:gd name="T29" fmla="*/ 1584 w 1584"/>
                <a:gd name="T30" fmla="*/ 888 h 88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4" h="888">
                  <a:moveTo>
                    <a:pt x="0" y="888"/>
                  </a:moveTo>
                  <a:cubicBezTo>
                    <a:pt x="96" y="672"/>
                    <a:pt x="192" y="456"/>
                    <a:pt x="288" y="312"/>
                  </a:cubicBezTo>
                  <a:cubicBezTo>
                    <a:pt x="384" y="168"/>
                    <a:pt x="480" y="48"/>
                    <a:pt x="576" y="24"/>
                  </a:cubicBezTo>
                  <a:cubicBezTo>
                    <a:pt x="672" y="0"/>
                    <a:pt x="792" y="120"/>
                    <a:pt x="864" y="168"/>
                  </a:cubicBezTo>
                  <a:cubicBezTo>
                    <a:pt x="936" y="216"/>
                    <a:pt x="960" y="288"/>
                    <a:pt x="1008" y="312"/>
                  </a:cubicBezTo>
                  <a:cubicBezTo>
                    <a:pt x="1056" y="336"/>
                    <a:pt x="1104" y="336"/>
                    <a:pt x="1152" y="312"/>
                  </a:cubicBezTo>
                  <a:cubicBezTo>
                    <a:pt x="1200" y="288"/>
                    <a:pt x="1248" y="192"/>
                    <a:pt x="1296" y="168"/>
                  </a:cubicBezTo>
                  <a:cubicBezTo>
                    <a:pt x="1344" y="144"/>
                    <a:pt x="1392" y="144"/>
                    <a:pt x="1440" y="168"/>
                  </a:cubicBezTo>
                  <a:cubicBezTo>
                    <a:pt x="1488" y="192"/>
                    <a:pt x="1560" y="288"/>
                    <a:pt x="1584" y="312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8624" name="Text Box 1041"/>
            <p:cNvSpPr txBox="1">
              <a:spLocks noChangeArrowheads="1"/>
            </p:cNvSpPr>
            <p:nvPr/>
          </p:nvSpPr>
          <p:spPr bwMode="auto">
            <a:xfrm>
              <a:off x="6172200" y="5181600"/>
              <a:ext cx="10287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altLang="tr-TR" sz="2400"/>
                <a:t>Zaman</a:t>
              </a:r>
            </a:p>
          </p:txBody>
        </p:sp>
      </p:grpSp>
      <p:sp>
        <p:nvSpPr>
          <p:cNvPr id="68615" name="14 Altbilgi Yer Tutucusu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tr-TR" altLang="tr-TR" sz="1000" smtClean="0">
              <a:solidFill>
                <a:schemeClr val="tx2"/>
              </a:solidFill>
            </a:endParaRPr>
          </a:p>
        </p:txBody>
      </p:sp>
      <p:pic>
        <p:nvPicPr>
          <p:cNvPr id="68616" name="Resim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1450" y="349250"/>
            <a:ext cx="2298700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tr-TR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tr-TR" smtClean="0"/>
          </a:p>
        </p:txBody>
      </p:sp>
      <p:sp>
        <p:nvSpPr>
          <p:cNvPr id="69636" name="Line 4"/>
          <p:cNvSpPr>
            <a:spLocks noChangeShapeType="1"/>
          </p:cNvSpPr>
          <p:nvPr/>
        </p:nvSpPr>
        <p:spPr bwMode="auto">
          <a:xfrm>
            <a:off x="684213" y="2565400"/>
            <a:ext cx="2519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69637" name="Line 5"/>
          <p:cNvSpPr>
            <a:spLocks noChangeShapeType="1"/>
          </p:cNvSpPr>
          <p:nvPr/>
        </p:nvSpPr>
        <p:spPr bwMode="auto">
          <a:xfrm flipV="1">
            <a:off x="684213" y="333375"/>
            <a:ext cx="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69638" name="Line 6"/>
          <p:cNvSpPr>
            <a:spLocks noChangeShapeType="1"/>
          </p:cNvSpPr>
          <p:nvPr/>
        </p:nvSpPr>
        <p:spPr bwMode="auto">
          <a:xfrm flipV="1">
            <a:off x="5508625" y="333375"/>
            <a:ext cx="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69639" name="Line 7"/>
          <p:cNvSpPr>
            <a:spLocks noChangeShapeType="1"/>
          </p:cNvSpPr>
          <p:nvPr/>
        </p:nvSpPr>
        <p:spPr bwMode="auto">
          <a:xfrm>
            <a:off x="5508625" y="2565400"/>
            <a:ext cx="2519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69640" name="Line 8"/>
          <p:cNvSpPr>
            <a:spLocks noChangeShapeType="1"/>
          </p:cNvSpPr>
          <p:nvPr/>
        </p:nvSpPr>
        <p:spPr bwMode="auto">
          <a:xfrm>
            <a:off x="684213" y="6165850"/>
            <a:ext cx="2519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69641" name="Line 9"/>
          <p:cNvSpPr>
            <a:spLocks noChangeShapeType="1"/>
          </p:cNvSpPr>
          <p:nvPr/>
        </p:nvSpPr>
        <p:spPr bwMode="auto">
          <a:xfrm flipV="1">
            <a:off x="684213" y="3933825"/>
            <a:ext cx="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69642" name="Freeform 10"/>
          <p:cNvSpPr>
            <a:spLocks/>
          </p:cNvSpPr>
          <p:nvPr/>
        </p:nvSpPr>
        <p:spPr bwMode="auto">
          <a:xfrm>
            <a:off x="684213" y="452438"/>
            <a:ext cx="2232025" cy="2112962"/>
          </a:xfrm>
          <a:custGeom>
            <a:avLst/>
            <a:gdLst>
              <a:gd name="T0" fmla="*/ 0 w 1406"/>
              <a:gd name="T1" fmla="*/ 2147483646 h 1331"/>
              <a:gd name="T2" fmla="*/ 2147483646 w 1406"/>
              <a:gd name="T3" fmla="*/ 2147483646 h 1331"/>
              <a:gd name="T4" fmla="*/ 2147483646 w 1406"/>
              <a:gd name="T5" fmla="*/ 2147483646 h 1331"/>
              <a:gd name="T6" fmla="*/ 2147483646 w 1406"/>
              <a:gd name="T7" fmla="*/ 2147483646 h 1331"/>
              <a:gd name="T8" fmla="*/ 0 60000 65536"/>
              <a:gd name="T9" fmla="*/ 0 60000 65536"/>
              <a:gd name="T10" fmla="*/ 0 60000 65536"/>
              <a:gd name="T11" fmla="*/ 0 60000 65536"/>
              <a:gd name="T12" fmla="*/ 0 w 1406"/>
              <a:gd name="T13" fmla="*/ 0 h 1331"/>
              <a:gd name="T14" fmla="*/ 1406 w 1406"/>
              <a:gd name="T15" fmla="*/ 1331 h 13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06" h="1331">
                <a:moveTo>
                  <a:pt x="0" y="1331"/>
                </a:moveTo>
                <a:cubicBezTo>
                  <a:pt x="128" y="771"/>
                  <a:pt x="256" y="212"/>
                  <a:pt x="362" y="106"/>
                </a:cubicBezTo>
                <a:cubicBezTo>
                  <a:pt x="468" y="0"/>
                  <a:pt x="461" y="590"/>
                  <a:pt x="635" y="696"/>
                </a:cubicBezTo>
                <a:cubicBezTo>
                  <a:pt x="809" y="802"/>
                  <a:pt x="1278" y="734"/>
                  <a:pt x="1406" y="741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9643" name="Freeform 11"/>
          <p:cNvSpPr>
            <a:spLocks/>
          </p:cNvSpPr>
          <p:nvPr/>
        </p:nvSpPr>
        <p:spPr bwMode="auto">
          <a:xfrm>
            <a:off x="5508625" y="536575"/>
            <a:ext cx="2159000" cy="2028825"/>
          </a:xfrm>
          <a:custGeom>
            <a:avLst/>
            <a:gdLst>
              <a:gd name="T0" fmla="*/ 0 w 1360"/>
              <a:gd name="T1" fmla="*/ 2147483646 h 1278"/>
              <a:gd name="T2" fmla="*/ 2147483646 w 1360"/>
              <a:gd name="T3" fmla="*/ 2147483646 h 1278"/>
              <a:gd name="T4" fmla="*/ 2147483646 w 1360"/>
              <a:gd name="T5" fmla="*/ 2147483646 h 1278"/>
              <a:gd name="T6" fmla="*/ 2147483646 w 1360"/>
              <a:gd name="T7" fmla="*/ 2147483646 h 1278"/>
              <a:gd name="T8" fmla="*/ 2147483646 w 1360"/>
              <a:gd name="T9" fmla="*/ 2147483646 h 1278"/>
              <a:gd name="T10" fmla="*/ 2147483646 w 1360"/>
              <a:gd name="T11" fmla="*/ 2147483646 h 12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360"/>
              <a:gd name="T19" fmla="*/ 0 h 1278"/>
              <a:gd name="T20" fmla="*/ 1360 w 1360"/>
              <a:gd name="T21" fmla="*/ 1278 h 127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360" h="1278">
                <a:moveTo>
                  <a:pt x="0" y="1278"/>
                </a:moveTo>
                <a:cubicBezTo>
                  <a:pt x="132" y="692"/>
                  <a:pt x="265" y="106"/>
                  <a:pt x="363" y="53"/>
                </a:cubicBezTo>
                <a:cubicBezTo>
                  <a:pt x="461" y="0"/>
                  <a:pt x="498" y="892"/>
                  <a:pt x="589" y="960"/>
                </a:cubicBezTo>
                <a:cubicBezTo>
                  <a:pt x="680" y="1028"/>
                  <a:pt x="801" y="476"/>
                  <a:pt x="907" y="461"/>
                </a:cubicBezTo>
                <a:cubicBezTo>
                  <a:pt x="1013" y="446"/>
                  <a:pt x="1149" y="801"/>
                  <a:pt x="1224" y="869"/>
                </a:cubicBezTo>
                <a:cubicBezTo>
                  <a:pt x="1299" y="937"/>
                  <a:pt x="1329" y="903"/>
                  <a:pt x="1360" y="869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9644" name="Freeform 12"/>
          <p:cNvSpPr>
            <a:spLocks/>
          </p:cNvSpPr>
          <p:nvPr/>
        </p:nvSpPr>
        <p:spPr bwMode="auto">
          <a:xfrm>
            <a:off x="684213" y="3862388"/>
            <a:ext cx="1655762" cy="2303462"/>
          </a:xfrm>
          <a:custGeom>
            <a:avLst/>
            <a:gdLst>
              <a:gd name="T0" fmla="*/ 0 w 1043"/>
              <a:gd name="T1" fmla="*/ 2147483646 h 1451"/>
              <a:gd name="T2" fmla="*/ 2147483646 w 1043"/>
              <a:gd name="T3" fmla="*/ 2147483646 h 1451"/>
              <a:gd name="T4" fmla="*/ 2147483646 w 1043"/>
              <a:gd name="T5" fmla="*/ 2147483646 h 1451"/>
              <a:gd name="T6" fmla="*/ 2147483646 w 1043"/>
              <a:gd name="T7" fmla="*/ 2147483646 h 1451"/>
              <a:gd name="T8" fmla="*/ 2147483646 w 1043"/>
              <a:gd name="T9" fmla="*/ 2147483646 h 1451"/>
              <a:gd name="T10" fmla="*/ 2147483646 w 1043"/>
              <a:gd name="T11" fmla="*/ 2147483646 h 1451"/>
              <a:gd name="T12" fmla="*/ 2147483646 w 1043"/>
              <a:gd name="T13" fmla="*/ 2147483646 h 1451"/>
              <a:gd name="T14" fmla="*/ 2147483646 w 1043"/>
              <a:gd name="T15" fmla="*/ 2147483646 h 1451"/>
              <a:gd name="T16" fmla="*/ 2147483646 w 1043"/>
              <a:gd name="T17" fmla="*/ 2147483646 h 14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43"/>
              <a:gd name="T28" fmla="*/ 0 h 1451"/>
              <a:gd name="T29" fmla="*/ 1043 w 1043"/>
              <a:gd name="T30" fmla="*/ 1451 h 145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43" h="1451">
                <a:moveTo>
                  <a:pt x="0" y="1451"/>
                </a:moveTo>
                <a:cubicBezTo>
                  <a:pt x="41" y="1212"/>
                  <a:pt x="83" y="974"/>
                  <a:pt x="136" y="906"/>
                </a:cubicBezTo>
                <a:cubicBezTo>
                  <a:pt x="189" y="838"/>
                  <a:pt x="264" y="1087"/>
                  <a:pt x="317" y="1042"/>
                </a:cubicBezTo>
                <a:cubicBezTo>
                  <a:pt x="370" y="997"/>
                  <a:pt x="408" y="694"/>
                  <a:pt x="453" y="634"/>
                </a:cubicBezTo>
                <a:cubicBezTo>
                  <a:pt x="498" y="574"/>
                  <a:pt x="543" y="733"/>
                  <a:pt x="589" y="680"/>
                </a:cubicBezTo>
                <a:cubicBezTo>
                  <a:pt x="635" y="627"/>
                  <a:pt x="681" y="370"/>
                  <a:pt x="726" y="317"/>
                </a:cubicBezTo>
                <a:cubicBezTo>
                  <a:pt x="771" y="264"/>
                  <a:pt x="817" y="407"/>
                  <a:pt x="862" y="362"/>
                </a:cubicBezTo>
                <a:cubicBezTo>
                  <a:pt x="907" y="317"/>
                  <a:pt x="968" y="90"/>
                  <a:pt x="998" y="45"/>
                </a:cubicBezTo>
                <a:cubicBezTo>
                  <a:pt x="1028" y="0"/>
                  <a:pt x="1036" y="83"/>
                  <a:pt x="1043" y="90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971550" y="2781300"/>
            <a:ext cx="2879725" cy="5842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b="1">
                <a:solidFill>
                  <a:schemeClr val="bg1"/>
                </a:solidFill>
                <a:latin typeface="Calibri" pitchFamily="34" charset="0"/>
              </a:rPr>
              <a:t>Mutfak Aletleri</a:t>
            </a:r>
          </a:p>
        </p:txBody>
      </p:sp>
      <p:sp>
        <p:nvSpPr>
          <p:cNvPr id="69646" name="Text Box 14"/>
          <p:cNvSpPr txBox="1">
            <a:spLocks noChangeArrowheads="1"/>
          </p:cNvSpPr>
          <p:nvPr/>
        </p:nvSpPr>
        <p:spPr bwMode="auto">
          <a:xfrm>
            <a:off x="6227763" y="2774950"/>
            <a:ext cx="2016125" cy="5842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b="1">
                <a:solidFill>
                  <a:schemeClr val="bg1"/>
                </a:solidFill>
                <a:latin typeface="Calibri" pitchFamily="34" charset="0"/>
              </a:rPr>
              <a:t>İlaçlar</a:t>
            </a:r>
          </a:p>
        </p:txBody>
      </p:sp>
      <p:sp>
        <p:nvSpPr>
          <p:cNvPr id="69647" name="Text Box 15"/>
          <p:cNvSpPr txBox="1">
            <a:spLocks noChangeArrowheads="1"/>
          </p:cNvSpPr>
          <p:nvPr/>
        </p:nvSpPr>
        <p:spPr bwMode="auto">
          <a:xfrm>
            <a:off x="1331913" y="6230938"/>
            <a:ext cx="2016125" cy="5842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b="1">
                <a:solidFill>
                  <a:schemeClr val="bg1"/>
                </a:solidFill>
                <a:latin typeface="Calibri" pitchFamily="34" charset="0"/>
              </a:rPr>
              <a:t>Plastik</a:t>
            </a:r>
          </a:p>
        </p:txBody>
      </p:sp>
      <p:sp>
        <p:nvSpPr>
          <p:cNvPr id="69648" name="Line 16"/>
          <p:cNvSpPr>
            <a:spLocks noChangeShapeType="1"/>
          </p:cNvSpPr>
          <p:nvPr/>
        </p:nvSpPr>
        <p:spPr bwMode="auto">
          <a:xfrm>
            <a:off x="5508625" y="6165850"/>
            <a:ext cx="2519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69649" name="Line 17"/>
          <p:cNvSpPr>
            <a:spLocks noChangeShapeType="1"/>
          </p:cNvSpPr>
          <p:nvPr/>
        </p:nvSpPr>
        <p:spPr bwMode="auto">
          <a:xfrm flipV="1">
            <a:off x="5508625" y="3933825"/>
            <a:ext cx="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69650" name="Freeform 18"/>
          <p:cNvSpPr>
            <a:spLocks/>
          </p:cNvSpPr>
          <p:nvPr/>
        </p:nvSpPr>
        <p:spPr bwMode="auto">
          <a:xfrm>
            <a:off x="5508625" y="5373688"/>
            <a:ext cx="358775" cy="792162"/>
          </a:xfrm>
          <a:custGeom>
            <a:avLst/>
            <a:gdLst>
              <a:gd name="T0" fmla="*/ 0 w 226"/>
              <a:gd name="T1" fmla="*/ 2147483646 h 499"/>
              <a:gd name="T2" fmla="*/ 2147483646 w 226"/>
              <a:gd name="T3" fmla="*/ 2147483646 h 499"/>
              <a:gd name="T4" fmla="*/ 2147483646 w 226"/>
              <a:gd name="T5" fmla="*/ 2147483646 h 499"/>
              <a:gd name="T6" fmla="*/ 0 60000 65536"/>
              <a:gd name="T7" fmla="*/ 0 60000 65536"/>
              <a:gd name="T8" fmla="*/ 0 60000 65536"/>
              <a:gd name="T9" fmla="*/ 0 w 226"/>
              <a:gd name="T10" fmla="*/ 0 h 499"/>
              <a:gd name="T11" fmla="*/ 226 w 226"/>
              <a:gd name="T12" fmla="*/ 499 h 4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" h="499">
                <a:moveTo>
                  <a:pt x="0" y="499"/>
                </a:moveTo>
                <a:cubicBezTo>
                  <a:pt x="26" y="294"/>
                  <a:pt x="52" y="90"/>
                  <a:pt x="90" y="45"/>
                </a:cubicBezTo>
                <a:cubicBezTo>
                  <a:pt x="128" y="0"/>
                  <a:pt x="203" y="197"/>
                  <a:pt x="226" y="227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9651" name="Freeform 19"/>
          <p:cNvSpPr>
            <a:spLocks/>
          </p:cNvSpPr>
          <p:nvPr/>
        </p:nvSpPr>
        <p:spPr bwMode="auto">
          <a:xfrm>
            <a:off x="5795963" y="5216525"/>
            <a:ext cx="504825" cy="949325"/>
          </a:xfrm>
          <a:custGeom>
            <a:avLst/>
            <a:gdLst>
              <a:gd name="T0" fmla="*/ 2147483646 w 318"/>
              <a:gd name="T1" fmla="*/ 2147483646 h 598"/>
              <a:gd name="T2" fmla="*/ 2147483646 w 318"/>
              <a:gd name="T3" fmla="*/ 2147483646 h 598"/>
              <a:gd name="T4" fmla="*/ 2147483646 w 318"/>
              <a:gd name="T5" fmla="*/ 2147483646 h 598"/>
              <a:gd name="T6" fmla="*/ 0 60000 65536"/>
              <a:gd name="T7" fmla="*/ 0 60000 65536"/>
              <a:gd name="T8" fmla="*/ 0 60000 65536"/>
              <a:gd name="T9" fmla="*/ 0 w 318"/>
              <a:gd name="T10" fmla="*/ 0 h 598"/>
              <a:gd name="T11" fmla="*/ 318 w 318"/>
              <a:gd name="T12" fmla="*/ 598 h 5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18" h="598">
                <a:moveTo>
                  <a:pt x="45" y="598"/>
                </a:moveTo>
                <a:cubicBezTo>
                  <a:pt x="22" y="352"/>
                  <a:pt x="0" y="106"/>
                  <a:pt x="45" y="53"/>
                </a:cubicBezTo>
                <a:cubicBezTo>
                  <a:pt x="90" y="0"/>
                  <a:pt x="273" y="242"/>
                  <a:pt x="318" y="280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9652" name="Freeform 20"/>
          <p:cNvSpPr>
            <a:spLocks/>
          </p:cNvSpPr>
          <p:nvPr/>
        </p:nvSpPr>
        <p:spPr bwMode="auto">
          <a:xfrm>
            <a:off x="6227763" y="5229225"/>
            <a:ext cx="144462" cy="936625"/>
          </a:xfrm>
          <a:custGeom>
            <a:avLst/>
            <a:gdLst>
              <a:gd name="T0" fmla="*/ 0 w 91"/>
              <a:gd name="T1" fmla="*/ 2147483646 h 590"/>
              <a:gd name="T2" fmla="*/ 2147483646 w 91"/>
              <a:gd name="T3" fmla="*/ 0 h 590"/>
              <a:gd name="T4" fmla="*/ 0 60000 65536"/>
              <a:gd name="T5" fmla="*/ 0 60000 65536"/>
              <a:gd name="T6" fmla="*/ 0 w 91"/>
              <a:gd name="T7" fmla="*/ 0 h 590"/>
              <a:gd name="T8" fmla="*/ 91 w 91"/>
              <a:gd name="T9" fmla="*/ 590 h 5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1" h="590">
                <a:moveTo>
                  <a:pt x="0" y="590"/>
                </a:moveTo>
                <a:cubicBezTo>
                  <a:pt x="34" y="344"/>
                  <a:pt x="68" y="98"/>
                  <a:pt x="91" y="0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9653" name="Freeform 21"/>
          <p:cNvSpPr>
            <a:spLocks/>
          </p:cNvSpPr>
          <p:nvPr/>
        </p:nvSpPr>
        <p:spPr bwMode="auto">
          <a:xfrm>
            <a:off x="6372225" y="4425950"/>
            <a:ext cx="431800" cy="1739900"/>
          </a:xfrm>
          <a:custGeom>
            <a:avLst/>
            <a:gdLst>
              <a:gd name="T0" fmla="*/ 0 w 272"/>
              <a:gd name="T1" fmla="*/ 2147483646 h 1096"/>
              <a:gd name="T2" fmla="*/ 2147483646 w 272"/>
              <a:gd name="T3" fmla="*/ 2147483646 h 1096"/>
              <a:gd name="T4" fmla="*/ 2147483646 w 272"/>
              <a:gd name="T5" fmla="*/ 2147483646 h 1096"/>
              <a:gd name="T6" fmla="*/ 0 60000 65536"/>
              <a:gd name="T7" fmla="*/ 0 60000 65536"/>
              <a:gd name="T8" fmla="*/ 0 60000 65536"/>
              <a:gd name="T9" fmla="*/ 0 w 272"/>
              <a:gd name="T10" fmla="*/ 0 h 1096"/>
              <a:gd name="T11" fmla="*/ 272 w 272"/>
              <a:gd name="T12" fmla="*/ 1096 h 10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1096">
                <a:moveTo>
                  <a:pt x="0" y="1096"/>
                </a:moveTo>
                <a:cubicBezTo>
                  <a:pt x="45" y="646"/>
                  <a:pt x="91" y="196"/>
                  <a:pt x="136" y="98"/>
                </a:cubicBezTo>
                <a:cubicBezTo>
                  <a:pt x="181" y="0"/>
                  <a:pt x="249" y="438"/>
                  <a:pt x="272" y="506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9654" name="Freeform 22"/>
          <p:cNvSpPr>
            <a:spLocks/>
          </p:cNvSpPr>
          <p:nvPr/>
        </p:nvSpPr>
        <p:spPr bwMode="auto">
          <a:xfrm>
            <a:off x="6696075" y="3897313"/>
            <a:ext cx="252413" cy="2268537"/>
          </a:xfrm>
          <a:custGeom>
            <a:avLst/>
            <a:gdLst>
              <a:gd name="T0" fmla="*/ 2147483646 w 159"/>
              <a:gd name="T1" fmla="*/ 2147483646 h 1429"/>
              <a:gd name="T2" fmla="*/ 2147483646 w 159"/>
              <a:gd name="T3" fmla="*/ 2147483646 h 1429"/>
              <a:gd name="T4" fmla="*/ 2147483646 w 159"/>
              <a:gd name="T5" fmla="*/ 2147483646 h 1429"/>
              <a:gd name="T6" fmla="*/ 0 60000 65536"/>
              <a:gd name="T7" fmla="*/ 0 60000 65536"/>
              <a:gd name="T8" fmla="*/ 0 60000 65536"/>
              <a:gd name="T9" fmla="*/ 0 w 159"/>
              <a:gd name="T10" fmla="*/ 0 h 1429"/>
              <a:gd name="T11" fmla="*/ 159 w 159"/>
              <a:gd name="T12" fmla="*/ 1429 h 14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429">
                <a:moveTo>
                  <a:pt x="23" y="1429"/>
                </a:moveTo>
                <a:cubicBezTo>
                  <a:pt x="11" y="918"/>
                  <a:pt x="0" y="408"/>
                  <a:pt x="23" y="204"/>
                </a:cubicBezTo>
                <a:cubicBezTo>
                  <a:pt x="46" y="0"/>
                  <a:pt x="136" y="204"/>
                  <a:pt x="159" y="204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9655" name="Freeform 23"/>
          <p:cNvSpPr>
            <a:spLocks/>
          </p:cNvSpPr>
          <p:nvPr/>
        </p:nvSpPr>
        <p:spPr bwMode="auto">
          <a:xfrm>
            <a:off x="6948488" y="5216525"/>
            <a:ext cx="360362" cy="949325"/>
          </a:xfrm>
          <a:custGeom>
            <a:avLst/>
            <a:gdLst>
              <a:gd name="T0" fmla="*/ 0 w 227"/>
              <a:gd name="T1" fmla="*/ 2147483646 h 598"/>
              <a:gd name="T2" fmla="*/ 2147483646 w 227"/>
              <a:gd name="T3" fmla="*/ 2147483646 h 598"/>
              <a:gd name="T4" fmla="*/ 2147483646 w 227"/>
              <a:gd name="T5" fmla="*/ 2147483646 h 598"/>
              <a:gd name="T6" fmla="*/ 0 60000 65536"/>
              <a:gd name="T7" fmla="*/ 0 60000 65536"/>
              <a:gd name="T8" fmla="*/ 0 60000 65536"/>
              <a:gd name="T9" fmla="*/ 0 w 227"/>
              <a:gd name="T10" fmla="*/ 0 h 598"/>
              <a:gd name="T11" fmla="*/ 227 w 227"/>
              <a:gd name="T12" fmla="*/ 598 h 5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7" h="598">
                <a:moveTo>
                  <a:pt x="0" y="598"/>
                </a:moveTo>
                <a:cubicBezTo>
                  <a:pt x="3" y="352"/>
                  <a:pt x="7" y="106"/>
                  <a:pt x="45" y="53"/>
                </a:cubicBezTo>
                <a:cubicBezTo>
                  <a:pt x="83" y="0"/>
                  <a:pt x="197" y="242"/>
                  <a:pt x="227" y="280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9656" name="Freeform 24"/>
          <p:cNvSpPr>
            <a:spLocks/>
          </p:cNvSpPr>
          <p:nvPr/>
        </p:nvSpPr>
        <p:spPr bwMode="auto">
          <a:xfrm>
            <a:off x="7235825" y="5229225"/>
            <a:ext cx="215900" cy="936625"/>
          </a:xfrm>
          <a:custGeom>
            <a:avLst/>
            <a:gdLst>
              <a:gd name="T0" fmla="*/ 0 w 136"/>
              <a:gd name="T1" fmla="*/ 2147483646 h 590"/>
              <a:gd name="T2" fmla="*/ 2147483646 w 136"/>
              <a:gd name="T3" fmla="*/ 2147483646 h 590"/>
              <a:gd name="T4" fmla="*/ 2147483646 w 136"/>
              <a:gd name="T5" fmla="*/ 2147483646 h 590"/>
              <a:gd name="T6" fmla="*/ 0 60000 65536"/>
              <a:gd name="T7" fmla="*/ 0 60000 65536"/>
              <a:gd name="T8" fmla="*/ 0 60000 65536"/>
              <a:gd name="T9" fmla="*/ 0 w 136"/>
              <a:gd name="T10" fmla="*/ 0 h 590"/>
              <a:gd name="T11" fmla="*/ 136 w 136"/>
              <a:gd name="T12" fmla="*/ 590 h 5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" h="590">
                <a:moveTo>
                  <a:pt x="0" y="590"/>
                </a:moveTo>
                <a:cubicBezTo>
                  <a:pt x="34" y="386"/>
                  <a:pt x="68" y="182"/>
                  <a:pt x="91" y="91"/>
                </a:cubicBezTo>
                <a:cubicBezTo>
                  <a:pt x="114" y="0"/>
                  <a:pt x="129" y="53"/>
                  <a:pt x="136" y="45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4932363" y="6237288"/>
            <a:ext cx="4103687" cy="5842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b="1">
                <a:solidFill>
                  <a:schemeClr val="bg1"/>
                </a:solidFill>
                <a:latin typeface="Calibri" pitchFamily="34" charset="0"/>
              </a:rPr>
              <a:t>Cep Telefonu Modelleri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tr-TR" smtClean="0"/>
          </a:p>
        </p:txBody>
      </p:sp>
      <p:sp>
        <p:nvSpPr>
          <p:cNvPr id="7168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tr-TR" smtClean="0"/>
          </a:p>
        </p:txBody>
      </p:sp>
      <p:pic>
        <p:nvPicPr>
          <p:cNvPr id="71684" name="Picture 2" descr="http://image.slidesharecdn.com/productlifecycleandbcgmatrix-140911043900-phpapp01/95/colgate-product-life-cycle-and-bcg-matrix-7-638.jpg?cb=14104103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2513"/>
            <a:ext cx="8958263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tr-TR" smtClean="0"/>
          </a:p>
        </p:txBody>
      </p:sp>
      <p:sp>
        <p:nvSpPr>
          <p:cNvPr id="7270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tr-TR" smtClean="0"/>
          </a:p>
        </p:txBody>
      </p:sp>
      <p:pic>
        <p:nvPicPr>
          <p:cNvPr id="72708" name="Picture 4" descr="http://image.slidesharecdn.com/pbm-140427225959-phpapp01/95/plc-analysis-of-nokia-and-samsung-5-638.jpg?cb=13986396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333375"/>
            <a:ext cx="74803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Apple markalarının ürün yaşam eğrileri</a:t>
            </a:r>
            <a:endParaRPr lang="en-US" altLang="tr-TR" smtClean="0"/>
          </a:p>
        </p:txBody>
      </p:sp>
      <p:sp>
        <p:nvSpPr>
          <p:cNvPr id="7373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tr-TR" smtClean="0"/>
          </a:p>
        </p:txBody>
      </p:sp>
      <p:pic>
        <p:nvPicPr>
          <p:cNvPr id="73732" name="Resi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492375"/>
            <a:ext cx="7805738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 smtClean="0"/>
          </a:p>
        </p:txBody>
      </p:sp>
      <p:sp>
        <p:nvSpPr>
          <p:cNvPr id="74755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 smtClean="0"/>
          </a:p>
        </p:txBody>
      </p:sp>
      <p:sp>
        <p:nvSpPr>
          <p:cNvPr id="4" name="Veri Yer Tutucusu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ÜRÜN</a:t>
            </a:r>
            <a:endParaRPr lang="tr-TR"/>
          </a:p>
        </p:txBody>
      </p:sp>
      <p:sp>
        <p:nvSpPr>
          <p:cNvPr id="74757" name="Slayt Numarası Yer Tutucusu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F848154-9BE9-4259-82D8-A9FF88FD48BA}" type="slidenum">
              <a:rPr lang="tr-TR" altLang="tr-TR"/>
              <a:pPr/>
              <a:t>11</a:t>
            </a:fld>
            <a:endParaRPr lang="tr-TR" altLang="tr-TR"/>
          </a:p>
        </p:txBody>
      </p:sp>
      <p:pic>
        <p:nvPicPr>
          <p:cNvPr id="74758" name="Picture 2" descr="Image result for apple product life cycle 20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25463"/>
            <a:ext cx="7921625" cy="601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100" b="1" smtClean="0">
                <a:latin typeface="Arial" pitchFamily="34" charset="0"/>
              </a:rPr>
              <a:t>Ürünün Yaşam Eğrisini Uzatma Stratejileri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 anchor="ctr"/>
          <a:lstStyle/>
          <a:p>
            <a:pPr algn="just" eaLnBrk="1" hangingPunct="1">
              <a:lnSpc>
                <a:spcPct val="120000"/>
              </a:lnSpc>
            </a:pPr>
            <a:r>
              <a:rPr lang="tr-TR" altLang="tr-TR" sz="2800" smtClean="0"/>
              <a:t>Ürünün kullanım sıklığının arttırılması</a:t>
            </a:r>
          </a:p>
          <a:p>
            <a:pPr algn="just" eaLnBrk="1" hangingPunct="1">
              <a:lnSpc>
                <a:spcPct val="120000"/>
              </a:lnSpc>
            </a:pPr>
            <a:r>
              <a:rPr lang="tr-TR" altLang="tr-TR" sz="2800" smtClean="0"/>
              <a:t>Yeni kullanıcıların kazanılması</a:t>
            </a:r>
          </a:p>
          <a:p>
            <a:pPr algn="just" eaLnBrk="1" hangingPunct="1">
              <a:lnSpc>
                <a:spcPct val="120000"/>
              </a:lnSpc>
            </a:pPr>
            <a:r>
              <a:rPr lang="tr-TR" altLang="tr-TR" sz="2800" smtClean="0"/>
              <a:t>Ürün için yeni kullanım alanları bulunması</a:t>
            </a:r>
          </a:p>
          <a:p>
            <a:pPr algn="just" eaLnBrk="1" hangingPunct="1">
              <a:lnSpc>
                <a:spcPct val="120000"/>
              </a:lnSpc>
            </a:pPr>
            <a:r>
              <a:rPr lang="tr-TR" altLang="tr-TR" sz="2800" smtClean="0"/>
              <a:t>Ürünün tasarımı, ambalajı ve boyutlarının değiştirilmesi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b="1" smtClean="0"/>
              <a:t>Giriş Aşaması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395288" y="1484313"/>
            <a:ext cx="8229600" cy="4525962"/>
          </a:xfrm>
        </p:spPr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000" dirty="0" smtClean="0"/>
              <a:t>Bir ürünün piyasaya ilk kez sürülmesiyle "giriş" dönemi başlar. Ürünün piyasadaki satış yerlerinin çoğunda yer alması zaman alacağından bu dönemde satışların hızı </a:t>
            </a:r>
            <a:r>
              <a:rPr lang="tr-TR" sz="2000" b="1" dirty="0" smtClean="0"/>
              <a:t>azdır</a:t>
            </a:r>
            <a:r>
              <a:rPr lang="tr-TR" sz="2000" dirty="0" smtClean="0"/>
              <a:t>, ama artmaktadır.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000" dirty="0" smtClean="0"/>
              <a:t>Ürüne olan talep yavaş yavaş yükselir. Ürün dağıtımındaki sorunlar, dağıtımın gecikmesi, tüketicilerin eski tüketim alışkanlıklarını devam ettirmek istemeleri, yeni ürünün henüz çok tanınmaması satışların hızla artmamasında diğer etkenlerdir.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000" dirty="0" smtClean="0"/>
              <a:t>Önceleri işletmenin doğrudan rakipleri yoktur. Rakiplerin sayısı azdır. Ürün ilk kez piyasaya çıktığında </a:t>
            </a:r>
            <a:r>
              <a:rPr lang="tr-TR" sz="2000" b="1" dirty="0" smtClean="0"/>
              <a:t>pahalı </a:t>
            </a:r>
            <a:r>
              <a:rPr lang="tr-TR" sz="2000" dirty="0" smtClean="0"/>
              <a:t>olmasından dolayı, bu ürünü satın alabilecek fertlerin sayısının azlığı da satışların hızlı artmasına engel teşkil eder.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000" dirty="0" smtClean="0"/>
              <a:t>Pazarlama maliyetleri </a:t>
            </a:r>
            <a:r>
              <a:rPr lang="tr-TR" sz="2000" dirty="0" err="1" smtClean="0"/>
              <a:t>yüksektir.Bu</a:t>
            </a:r>
            <a:r>
              <a:rPr lang="tr-TR" sz="2000" dirty="0" smtClean="0"/>
              <a:t> dönemde </a:t>
            </a:r>
            <a:r>
              <a:rPr lang="tr-TR" sz="2000" b="1" dirty="0" smtClean="0"/>
              <a:t>tanıtım ve dağıtım masraflarının fazla </a:t>
            </a:r>
            <a:r>
              <a:rPr lang="tr-TR" sz="2000" dirty="0" smtClean="0"/>
              <a:t>olması, fiyatın düşürülmesini engelleyebilir. Bu dönemde tanıtım bilgilendirmeye yöneliktir. Malların varlığından ve niteliklerinden müşteriler haberdar edilmeye çalışılır.</a:t>
            </a:r>
          </a:p>
          <a:p>
            <a:pPr marL="342900" lvl="1" indent="-342900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tr-TR" sz="2000" dirty="0" smtClean="0"/>
              <a:t>Satışların az olmasından dolayı başlangıçta ürün zarar edebilir. Kar negatiftir.  Bu dönemde ürün satışları daha çok pazardaki yüksek gelire sahip gruplara yöneliktir.</a:t>
            </a:r>
            <a:r>
              <a:rPr lang="tr-TR" sz="1800" dirty="0" smtClean="0"/>
              <a:t> Bu dönemde temel amaç, yeni ürünün tüketici pazarını genişletmektir. Bu dönemde öncelikle </a:t>
            </a:r>
            <a:r>
              <a:rPr lang="tr-TR" sz="1800" b="1" dirty="0" smtClean="0"/>
              <a:t>"yenilikçiler" </a:t>
            </a:r>
            <a:r>
              <a:rPr lang="tr-TR" sz="1800" dirty="0" smtClean="0"/>
              <a:t>alıcıdır.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r-TR" sz="2000" dirty="0" smtClean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962900" cy="8509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b="1" dirty="0" smtClean="0"/>
              <a:t>Giriş döneminde pazarlama stratejileri</a:t>
            </a:r>
            <a:endParaRPr lang="tr-TR" b="1" dirty="0"/>
          </a:p>
        </p:txBody>
      </p:sp>
      <p:sp>
        <p:nvSpPr>
          <p:cNvPr id="182275" name="Content Placeholder 2"/>
          <p:cNvSpPr>
            <a:spLocks noGrp="1"/>
          </p:cNvSpPr>
          <p:nvPr>
            <p:ph idx="1"/>
          </p:nvPr>
        </p:nvSpPr>
        <p:spPr>
          <a:xfrm>
            <a:off x="0" y="1557338"/>
            <a:ext cx="8362950" cy="4800600"/>
          </a:xfrm>
        </p:spPr>
        <p:txBody>
          <a:bodyPr rtlCol="0">
            <a:normAutofit fontScale="92500" lnSpcReduction="20000"/>
          </a:bodyPr>
          <a:lstStyle/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b="1" dirty="0" smtClean="0"/>
              <a:t>Hızla pazarın kaymağını alma stratejisi; </a:t>
            </a:r>
            <a:r>
              <a:rPr lang="tr-TR" sz="2000" dirty="0" smtClean="0"/>
              <a:t>Böyle bir stratejide yüksek fiyatla Pazara girilir. Promosyon harcamalarının seviyesi de yüksek olur. Birim başına karlılık yüksek olur. </a:t>
            </a:r>
            <a:r>
              <a:rPr lang="tr-TR" sz="2000" i="1" dirty="0" smtClean="0"/>
              <a:t>Fiyat duyarlılığı düşükse uygulanabilir. (</a:t>
            </a:r>
            <a:r>
              <a:rPr lang="tr-TR" sz="2000" i="1" dirty="0" err="1" smtClean="0"/>
              <a:t>İnelastik</a:t>
            </a:r>
            <a:r>
              <a:rPr lang="tr-TR" sz="2000" i="1" dirty="0" smtClean="0"/>
              <a:t> talep)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b="1" dirty="0" smtClean="0"/>
              <a:t>Yavaşça pazarın kaymağını alma stratejisi; </a:t>
            </a:r>
            <a:r>
              <a:rPr lang="tr-TR" sz="2000" dirty="0" smtClean="0"/>
              <a:t>Yüksek fiyat düşük promosyon harcamaları seti uygun stratejilerdir. Yüksek fiyat kar marjını artırırken, düşük promosyon harcamaları pazarlama maliyetlerinin düşük olmasını sağlar. </a:t>
            </a:r>
            <a:r>
              <a:rPr lang="tr-TR" sz="2000" i="1" dirty="0" smtClean="0"/>
              <a:t>Pazar sınırlı büyüklükte ve tüketicilerin büyük çoğunluğu üründen haberdar ise uygulanır.</a:t>
            </a:r>
            <a:r>
              <a:rPr lang="tr-TR" sz="2000" dirty="0" smtClean="0"/>
              <a:t> </a:t>
            </a:r>
            <a:r>
              <a:rPr lang="tr-TR" sz="2000" i="1" dirty="0" smtClean="0"/>
              <a:t>Yakın gelecekte rekabet olasılığı az ve tüketiciler yüksek fiyat ödemeye hazırdırlar. </a:t>
            </a:r>
            <a:r>
              <a:rPr lang="tr-TR" sz="2000" i="1" dirty="0"/>
              <a:t>Fiyat duyarlılığı düşükse uygulanabilir.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endParaRPr lang="tr-TR" sz="2000" dirty="0" smtClean="0"/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b="1" dirty="0" smtClean="0"/>
              <a:t>Hızla pazara nüfuz; </a:t>
            </a:r>
            <a:r>
              <a:rPr lang="tr-TR" sz="2000" dirty="0" smtClean="0"/>
              <a:t>fiyatın düşük tutularak yüksek promosyon harcamaları seti uygun stratejidir. Bu stratejiyle pazar payı hızla artırılır.  Pazarda hızla yayılmak ve pazar payını geliştirmek amacıyla uygulanır. </a:t>
            </a:r>
            <a:r>
              <a:rPr lang="tr-TR" sz="2000" i="1" dirty="0" smtClean="0"/>
              <a:t>Pazar büyükse, tüketiciler ürünü tanımıyorsa, fiyata karşı duyarlı iseler (talep esnekliği yüksek), rekabet fazla ise ve ölçek ekonomileri söz konusu ise uygulanır. 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b="1" dirty="0" smtClean="0"/>
              <a:t>Yavaşça pazara nüfuz;</a:t>
            </a:r>
            <a:r>
              <a:rPr lang="tr-TR" sz="2000" dirty="0" smtClean="0"/>
              <a:t>düşük</a:t>
            </a:r>
            <a:r>
              <a:rPr lang="tr-TR" sz="2000" b="1" dirty="0" smtClean="0"/>
              <a:t> </a:t>
            </a:r>
            <a:r>
              <a:rPr lang="tr-TR" sz="2000" dirty="0" smtClean="0"/>
              <a:t>fiyatla ve düşük promosyon harcamalarıyla pazara girilir. Fiyatın düşük olması ürün kabulünü kolaylaştırırken, promosyon harcamalarının düşük tutulması birim karı artırır. </a:t>
            </a:r>
            <a:r>
              <a:rPr lang="tr-TR" sz="2000" i="1" dirty="0" smtClean="0"/>
              <a:t>Pazardaki tüketicilerin fiyata duyarlı olduğu, promosyona ise o derece duyarlı olmadığı durumlarda uygulanır. Pazar yeter büyüklükte, alıcılar üründen haberdar ise, potansiyel rekabet de fazla değilse bu strateji başarılı olabilir</a:t>
            </a:r>
            <a:endParaRPr lang="en-US" sz="2000" i="1" dirty="0" smtClean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tr-TR" sz="20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tr-TR" dirty="0" smtClean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/>
              <a:t>Büyüme Aşaması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395288" y="1196975"/>
            <a:ext cx="8229600" cy="4525963"/>
          </a:xfrm>
        </p:spPr>
        <p:txBody>
          <a:bodyPr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endParaRPr lang="tr-TR" sz="2800" b="1" dirty="0" smtClean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800" b="1" dirty="0" smtClean="0"/>
              <a:t>Büyüme aşamasının özellikleri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dirty="0" smtClean="0"/>
              <a:t>Ürünün satışları hızla artar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dirty="0" smtClean="0"/>
              <a:t>Ürünün birim maliyetleri düşmeye başlar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dirty="0" smtClean="0"/>
              <a:t>Yeni rakipler pazara girer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dirty="0" smtClean="0"/>
              <a:t>Dağıtım zinciri daha da genişler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dirty="0" smtClean="0"/>
              <a:t>Yenilikçilerin yanı sıra ilk geciken grup ürünü almaya başlar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dirty="0" smtClean="0"/>
              <a:t>Satışlar pazarlama harcamalarından daha hızlı arttığı için karlar artar ve bu dönemde kara geçilir.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r-TR" dirty="0" smtClean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8" y="1125538"/>
            <a:ext cx="8755062" cy="10699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/>
              <a:t>Büyüme aşamasında pazarlama stratejileri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buFont typeface="Wingdings" pitchFamily="2" charset="2"/>
              <a:buChar char="Ø"/>
            </a:pPr>
            <a:r>
              <a:rPr lang="tr-TR" altLang="tr-TR" sz="2300" smtClean="0"/>
              <a:t>Ürün kalitesi, stilinde iyileştirmeler yapılıp, ürüne yenilik özelliği veren ilaveler yapılır.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altLang="tr-TR" sz="2300" smtClean="0"/>
              <a:t>Farklı renkte, büyüklükte ürünler ürün hattına ilave edilir.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altLang="tr-TR" sz="2300" smtClean="0"/>
              <a:t>Yeni pazar dilimlerine girilir.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altLang="tr-TR" sz="2300" smtClean="0"/>
              <a:t>Dağıtım ağı daha da genişler ve yeni kanallara girilir.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altLang="tr-TR" sz="2300" smtClean="0"/>
              <a:t>Reklamlar, ürünün farkına vardırma ile birlikte, ilgi uyandırma ve ürünün kabulünü sağlamaya döner.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altLang="tr-TR" sz="2300" smtClean="0"/>
              <a:t>Fiyata duyarlı tüketicileri kazanmak için fiyatlar biraz düşer.</a:t>
            </a:r>
          </a:p>
          <a:p>
            <a:pPr eaLnBrk="1" hangingPunct="1"/>
            <a:endParaRPr lang="tr-TR" altLang="tr-TR" smtClean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/>
              <a:t>Olgunluk aşaması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tr-TR" sz="2300" smtClean="0"/>
              <a:t>Bu aşamada ürünün satış büyüme oranı küçülür.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tr-TR" sz="2300" smtClean="0"/>
              <a:t>Daha önceki aşamalara göre daha uzun sürer.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tr-TR" sz="2300" smtClean="0"/>
              <a:t>Olgunluk aşaması kendi içinde üç ayrı bölümde incelenebilir:</a:t>
            </a:r>
            <a:r>
              <a:rPr lang="tr-TR" sz="2300" b="1" smtClean="0"/>
              <a:t>büyüyen olgunluk, durağan olgunluk, azalan olgunluk </a:t>
            </a:r>
            <a:r>
              <a:rPr lang="tr-TR" sz="2300" smtClean="0"/>
              <a:t>devreleridir. </a:t>
            </a:r>
            <a:r>
              <a:rPr lang="tr-TR" sz="2300" b="1" smtClean="0"/>
              <a:t> 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tr-TR" sz="2300" smtClean="0"/>
              <a:t>Satış büyümesinin yavaşlaması sektörde bir aşırı kapasite ortaya çıkarır.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tr-TR" sz="2300" smtClean="0"/>
              <a:t>Dağıtım kanallarında daha fazla nüfuz etme imkanı kalmaz.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tr-TR" sz="2300" smtClean="0"/>
              <a:t>Şiddetli bir fiyat savaşı yaşanır ve fiyat indirimlerine sık sık rastlanır.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tr-TR" sz="2300" smtClean="0"/>
              <a:t>Artan pazarlama harcamaları sebebiyle karlar azalır.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tr-TR" sz="2300" smtClean="0"/>
              <a:t>Ürünün kabulünü sağlamak için yoğun promosyon harcaması yapılır.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r-TR" smtClean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700213"/>
            <a:ext cx="9115425" cy="431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/>
              <a:t>Olgunluk aşamasında pazarlama stratejileri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186371" name="Content Placeholder 2"/>
          <p:cNvSpPr>
            <a:spLocks noGrp="1"/>
          </p:cNvSpPr>
          <p:nvPr>
            <p:ph idx="1"/>
          </p:nvPr>
        </p:nvSpPr>
        <p:spPr>
          <a:xfrm>
            <a:off x="179388" y="1700213"/>
            <a:ext cx="8683625" cy="4548187"/>
          </a:xfrm>
        </p:spPr>
        <p:txBody>
          <a:bodyPr rtlCol="0">
            <a:normAutofit fontScale="85000" lnSpcReduction="10000"/>
          </a:bodyPr>
          <a:lstStyle/>
          <a:p>
            <a:pPr marL="640080" lvl="1" indent="-246888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tr-TR" sz="2000" b="1" dirty="0" smtClean="0"/>
              <a:t>1-Pazar modifikasyon (uyarlama) stratejisi</a:t>
            </a:r>
            <a:r>
              <a:rPr lang="tr-TR" sz="2000" dirty="0" smtClean="0"/>
              <a:t>;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tr-TR" sz="2000" i="1" dirty="0" smtClean="0"/>
              <a:t>Bu stratejiye göre işletme;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tr-TR" sz="2000" dirty="0" smtClean="0"/>
              <a:t>Markanın kullanıcılarının sayısını artırmak (kullanıcı olmayanları ikna etmek ve yeni pazarlara girmek)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tr-TR" sz="2000" dirty="0"/>
              <a:t>K</a:t>
            </a:r>
            <a:r>
              <a:rPr lang="tr-TR" sz="2000" dirty="0" smtClean="0"/>
              <a:t>ullanıcı başına kullanım oranını artırmak </a:t>
            </a:r>
            <a:r>
              <a:rPr lang="tr-TR" sz="2000" i="1" dirty="0" smtClean="0"/>
              <a:t>yoluyla toplam satışlarını artırmaya çalışır.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tr-TR" sz="2000" b="1" dirty="0" smtClean="0"/>
              <a:t>2-Ürün modifikasyonu stratejisi</a:t>
            </a:r>
            <a:r>
              <a:rPr lang="tr-TR" sz="2000" dirty="0" smtClean="0"/>
              <a:t>;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tr-TR" sz="2000" dirty="0" smtClean="0"/>
              <a:t>Ürünün kalitesinde (dayanıklılık, güvenlik, hız, </a:t>
            </a:r>
            <a:r>
              <a:rPr lang="tr-TR" sz="2000" dirty="0" err="1" smtClean="0"/>
              <a:t>tad</a:t>
            </a:r>
            <a:r>
              <a:rPr lang="tr-TR" sz="2000" dirty="0" smtClean="0"/>
              <a:t> </a:t>
            </a:r>
            <a:r>
              <a:rPr lang="tr-TR" sz="2000" dirty="0" err="1" smtClean="0"/>
              <a:t>v.b</a:t>
            </a:r>
            <a:r>
              <a:rPr lang="tr-TR" sz="2000" dirty="0" smtClean="0"/>
              <a:t>.), özelliklerinde (hacmi, ağırlığı, katkı maddeleri, aksesuarı </a:t>
            </a:r>
            <a:r>
              <a:rPr lang="tr-TR" sz="2000" dirty="0" err="1" smtClean="0"/>
              <a:t>v.b</a:t>
            </a:r>
            <a:r>
              <a:rPr lang="tr-TR" sz="2000" dirty="0" smtClean="0"/>
              <a:t>.) ve stilinde (biçimi, rengi, </a:t>
            </a:r>
            <a:r>
              <a:rPr lang="tr-TR" sz="2000" dirty="0" err="1" smtClean="0"/>
              <a:t>ambalaşı</a:t>
            </a:r>
            <a:r>
              <a:rPr lang="tr-TR" sz="2000" dirty="0" smtClean="0"/>
              <a:t> </a:t>
            </a:r>
            <a:r>
              <a:rPr lang="tr-TR" sz="2000" dirty="0" err="1" smtClean="0"/>
              <a:t>v.b</a:t>
            </a:r>
            <a:r>
              <a:rPr lang="tr-TR" sz="2000" dirty="0" smtClean="0"/>
              <a:t>.) değişiklikler yapmak yoluyla satışlar artırılabilir.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tr-TR" sz="2000" b="1" dirty="0" smtClean="0"/>
              <a:t>	 3-  Pazarlama karması modifikasyonu stratejisi</a:t>
            </a:r>
            <a:r>
              <a:rPr lang="tr-TR" sz="2000" dirty="0" smtClean="0"/>
              <a:t>;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tr-TR" sz="2000" dirty="0" smtClean="0"/>
              <a:t>	Pazarlama yöneticisi şu konularda modifikasyon kararı vermelidir.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dirty="0" smtClean="0"/>
              <a:t>Fiyat: Acaba daha düşük fiyat ilave tüketicilerin kabulünü alır mı?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dirty="0" smtClean="0"/>
              <a:t>Dağıtım: Daha başka dağıtım kanallarına girmek mümkün müdür?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dirty="0" err="1" smtClean="0"/>
              <a:t>Reklam:Reklam</a:t>
            </a:r>
            <a:r>
              <a:rPr lang="tr-TR" sz="2000" dirty="0" smtClean="0"/>
              <a:t> harcamaları artırılmalı mıdır?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dirty="0" smtClean="0"/>
              <a:t>Satış </a:t>
            </a:r>
            <a:r>
              <a:rPr lang="tr-TR" sz="2000" dirty="0" err="1" smtClean="0"/>
              <a:t>promosyon:İşletme</a:t>
            </a:r>
            <a:r>
              <a:rPr lang="tr-TR" sz="2000" dirty="0" smtClean="0"/>
              <a:t> satış promosyon araçlarını devreye sokmalı mıdır?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dirty="0" smtClean="0"/>
              <a:t>Kişisel </a:t>
            </a:r>
            <a:r>
              <a:rPr lang="tr-TR" sz="2000" dirty="0" err="1" smtClean="0"/>
              <a:t>satış:Satış</a:t>
            </a:r>
            <a:r>
              <a:rPr lang="tr-TR" sz="2000" dirty="0" smtClean="0"/>
              <a:t> gücünün sayısı ve kalitesinde bir artışa gidilmeli midir?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dirty="0" err="1" smtClean="0"/>
              <a:t>Hizmetler:İşletme</a:t>
            </a:r>
            <a:r>
              <a:rPr lang="tr-TR" sz="2000" dirty="0" smtClean="0"/>
              <a:t> servis zamanını hızlandırmalı mıdır?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tr-TR" sz="23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tr-TR" dirty="0" smtClean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/>
              <a:t>Düşüş aşaması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187395" name="Content Placeholder 2"/>
          <p:cNvSpPr>
            <a:spLocks noGrp="1"/>
          </p:cNvSpPr>
          <p:nvPr>
            <p:ph idx="1"/>
          </p:nvPr>
        </p:nvSpPr>
        <p:spPr>
          <a:xfrm>
            <a:off x="611188" y="908050"/>
            <a:ext cx="8532812" cy="4800600"/>
          </a:xfrm>
        </p:spPr>
        <p:txBody>
          <a:bodyPr rtlCol="0"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tr-TR" b="1" smtClean="0"/>
              <a:t>Düşüş aşamasının özellikleri</a:t>
            </a:r>
            <a:r>
              <a:rPr lang="tr-TR" smtClean="0"/>
              <a:t>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mtClean="0"/>
              <a:t>Ürün satışları artık düşmeye başlamıştır.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mtClean="0"/>
              <a:t>Karlar da gittikçe düşer.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mtClean="0"/>
              <a:t>Yeni ürünler piyasa girmiştir.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mtClean="0"/>
              <a:t>Rakiplerin bir kısmı pazardan çekilmiştir.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mtClean="0"/>
              <a:t>Pazarlama harcamaları genelde düşüktür.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mtClean="0"/>
              <a:t>Dağıtım kanallarının bir kısmından çekilinir.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tr-TR" b="1" smtClean="0"/>
              <a:t>Düşüş aşaması stratejileri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mtClean="0"/>
              <a:t>Zayıf ürünlerin tanımlanması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mtClean="0"/>
              <a:t>Pazarlama stratejilerinin belirlenmesi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mtClean="0"/>
              <a:t>Ürünü pazarda tutma ya da çekme kararının verilmesi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tr-TR" smtClean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38" name="Group 402"/>
          <p:cNvGraphicFramePr>
            <a:graphicFrameLocks noGrp="1"/>
          </p:cNvGraphicFramePr>
          <p:nvPr>
            <p:ph type="tbl" idx="1"/>
          </p:nvPr>
        </p:nvGraphicFramePr>
        <p:xfrm>
          <a:off x="395288" y="908050"/>
          <a:ext cx="8534400" cy="2468586"/>
        </p:xfrm>
        <a:graphic>
          <a:graphicData uri="http://schemas.openxmlformats.org/drawingml/2006/table">
            <a:tbl>
              <a:tblPr/>
              <a:tblGrid>
                <a:gridCol w="1736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367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398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7796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74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GİRİŞ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BÜYÜME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OLGUNLUK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DÜŞÜŞ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Satış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Düşük satış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Hızla artan satış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Satış artışı zayıf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Satışlarda azalma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Maliyet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Tüketici başına maliyet yüksek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Tüketici başına ortalama bir maliyet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Tüketici başına düşük maliyet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Tüketici başına düşük maliyet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Kar/zarar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zarar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Kara geçiş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Yüksek kar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Karlarda azalış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Tüketici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yenilikçiler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İlk gecikenler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gecikenler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Tutucular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Rakipler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Yok yada çok az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Giderek artan sayıda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Düşüşe geçerken durağan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Sayısı azalır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0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Pazarlama hedefleri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Ürünün farkına varılmasını ve denenmesini sağlamak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Pazar payının maksimizasyonu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Pazar payını koruyarak karı maksimuma çıkartmak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Harcamaları kısıp markanın sağılması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4735" name="Group 399"/>
          <p:cNvGraphicFramePr>
            <a:graphicFrameLocks noGrp="1"/>
          </p:cNvGraphicFramePr>
          <p:nvPr/>
        </p:nvGraphicFramePr>
        <p:xfrm>
          <a:off x="250825" y="3644900"/>
          <a:ext cx="8569325" cy="3028951"/>
        </p:xfrm>
        <a:graphic>
          <a:graphicData uri="http://schemas.openxmlformats.org/drawingml/2006/table">
            <a:tbl>
              <a:tblPr/>
              <a:tblGrid>
                <a:gridCol w="13922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65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81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033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423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Ürün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Basit bir ürün sunumu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Garanti,hizmet ve ürünü genişleten diğer özellikler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Model ve marka boyutunda farklılaştırma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Zayıf ürünlerin pazardan çekilmesi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94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Fiyat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Maliyet + fiyatlama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Pazara nüfuzu sağlayacak fiyatlama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Rakiplere yönelik fiyatlama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Fiyat indirimleri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23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Dağıtım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Seçici bir dağıtım stratejisi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Yaygın dağıtım stratejisi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Daha yaygın dağıtım stratejisi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Seçici dağıtım, karı düşük kanallardan çıkma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5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Reklam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Aracılar ve yenilikçiler arasında ürünün farkına varılmasını sağlamak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Pazarın geri kalan bölümü için farkına vardırma ve ilgi uyandırma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Marka farklılıklarının  ve faydalarının vurgulanması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Sadık müşterileri elde tutmaya yönelik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94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Satış promosyonu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Denemeye ikna etmek için yoğun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Yoğun kullanıcıların talep avantajıyla azaltılır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Marka kayması sağlamak için artırılır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En az seviyeye indirilir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10" marB="468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2250" name="Text Box 101"/>
          <p:cNvSpPr txBox="1">
            <a:spLocks noChangeArrowheads="1"/>
          </p:cNvSpPr>
          <p:nvPr/>
        </p:nvSpPr>
        <p:spPr bwMode="auto">
          <a:xfrm rot="-5400000">
            <a:off x="-748506" y="1715294"/>
            <a:ext cx="19510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sz="1600" b="1">
                <a:latin typeface="Calibri" pitchFamily="34" charset="0"/>
              </a:rPr>
              <a:t>karakteristikleri</a:t>
            </a:r>
            <a:endParaRPr lang="en-US" altLang="tr-TR" sz="1600" b="1">
              <a:latin typeface="Calibri" pitchFamily="34" charset="0"/>
            </a:endParaRPr>
          </a:p>
        </p:txBody>
      </p:sp>
      <p:sp>
        <p:nvSpPr>
          <p:cNvPr id="92251" name="Text Box 143"/>
          <p:cNvSpPr txBox="1">
            <a:spLocks noChangeArrowheads="1"/>
          </p:cNvSpPr>
          <p:nvPr/>
        </p:nvSpPr>
        <p:spPr bwMode="auto">
          <a:xfrm rot="-5400000">
            <a:off x="-849312" y="4481513"/>
            <a:ext cx="21209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sz="1400" b="1">
                <a:latin typeface="Calibri" pitchFamily="34" charset="0"/>
              </a:rPr>
              <a:t>Pazarlama stratejileri</a:t>
            </a:r>
            <a:endParaRPr lang="en-US" altLang="tr-TR" sz="1400" b="1">
              <a:latin typeface="Calibri" pitchFamily="34" charset="0"/>
            </a:endParaRPr>
          </a:p>
        </p:txBody>
      </p:sp>
      <p:sp>
        <p:nvSpPr>
          <p:cNvPr id="92252" name="Rectangle 403"/>
          <p:cNvSpPr>
            <a:spLocks noChangeArrowheads="1"/>
          </p:cNvSpPr>
          <p:nvPr/>
        </p:nvSpPr>
        <p:spPr bwMode="auto">
          <a:xfrm>
            <a:off x="0" y="0"/>
            <a:ext cx="2700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tr-TR" altLang="tr-TR" sz="1400">
                <a:solidFill>
                  <a:srgbClr val="FF8BFF"/>
                </a:solidFill>
                <a:latin typeface="Calibri" pitchFamily="34" charset="0"/>
              </a:rPr>
              <a:t>Ürün Yaşam Eğrisi Stratejileri</a:t>
            </a:r>
          </a:p>
        </p:txBody>
      </p:sp>
      <p:sp>
        <p:nvSpPr>
          <p:cNvPr id="92253" name="Text Box 404"/>
          <p:cNvSpPr txBox="1">
            <a:spLocks noChangeArrowheads="1"/>
          </p:cNvSpPr>
          <p:nvPr/>
        </p:nvSpPr>
        <p:spPr bwMode="auto">
          <a:xfrm>
            <a:off x="19050" y="6453188"/>
            <a:ext cx="45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altLang="tr-TR" b="1">
                <a:solidFill>
                  <a:schemeClr val="bg2"/>
                </a:solidFill>
                <a:latin typeface="Calibri" pitchFamily="34" charset="0"/>
              </a:rPr>
              <a:t>11</a:t>
            </a:r>
          </a:p>
        </p:txBody>
      </p:sp>
      <p:sp>
        <p:nvSpPr>
          <p:cNvPr id="92254" name="Rectangle 405"/>
          <p:cNvSpPr>
            <a:spLocks noChangeArrowheads="1"/>
          </p:cNvSpPr>
          <p:nvPr/>
        </p:nvSpPr>
        <p:spPr bwMode="auto">
          <a:xfrm>
            <a:off x="6443663" y="0"/>
            <a:ext cx="27003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tr-TR" altLang="tr-TR" sz="1400">
                <a:solidFill>
                  <a:srgbClr val="FF8BFF"/>
                </a:solidFill>
                <a:latin typeface="Calibri" pitchFamily="34" charset="0"/>
              </a:rPr>
              <a:t>Yrd. Doç. Dr. Ramazan AKSOY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1001</Words>
  <Application>Microsoft Office PowerPoint</Application>
  <PresentationFormat>Ekran Gösterisi (4:3)</PresentationFormat>
  <Paragraphs>187</Paragraphs>
  <Slides>20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Ofis Teması</vt:lpstr>
      <vt:lpstr>ÜRÜN YAŞAM EĞRİSİ</vt:lpstr>
      <vt:lpstr>Slayt 2</vt:lpstr>
      <vt:lpstr>Ürün Yaşam Eğrisi</vt:lpstr>
      <vt:lpstr>Slayt 4</vt:lpstr>
      <vt:lpstr>Ürün Hayat Eğrisinde Üç Özel Kategori</vt:lpstr>
      <vt:lpstr>Moda, Stil ve Geçici Heves</vt:lpstr>
      <vt:lpstr>Slayt 7</vt:lpstr>
      <vt:lpstr>Slayt 8</vt:lpstr>
      <vt:lpstr>Slayt 9</vt:lpstr>
      <vt:lpstr>Apple markalarının ürün yaşam eğrileri</vt:lpstr>
      <vt:lpstr>Slayt 11</vt:lpstr>
      <vt:lpstr>Ürünün Yaşam Eğrisini Uzatma Stratejileri</vt:lpstr>
      <vt:lpstr>Giriş Aşaması</vt:lpstr>
      <vt:lpstr>Giriş döneminde pazarlama stratejileri</vt:lpstr>
      <vt:lpstr>Büyüme Aşaması </vt:lpstr>
      <vt:lpstr>Büyüme aşamasında pazarlama stratejileri </vt:lpstr>
      <vt:lpstr>Olgunluk aşaması </vt:lpstr>
      <vt:lpstr>Olgunluk aşamasında pazarlama stratejileri </vt:lpstr>
      <vt:lpstr>Düşüş aşaması </vt:lpstr>
      <vt:lpstr>Slayt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ÜRÜN YAŞAM EĞRİSİ</dc:title>
  <dc:creator>Sony</dc:creator>
  <cp:lastModifiedBy>Sony</cp:lastModifiedBy>
  <cp:revision>1</cp:revision>
  <dcterms:created xsi:type="dcterms:W3CDTF">2020-03-18T09:36:30Z</dcterms:created>
  <dcterms:modified xsi:type="dcterms:W3CDTF">2020-03-18T09:36:54Z</dcterms:modified>
</cp:coreProperties>
</file>