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gif" ContentType="image/gif"/>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78" r:id="rId3"/>
    <p:sldId id="279" r:id="rId4"/>
    <p:sldId id="280" r:id="rId5"/>
    <p:sldId id="281"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14" name="13 Başlık"/>
          <p:cNvSpPr>
            <a:spLocks noGrp="1"/>
          </p:cNvSpPr>
          <p:nvPr>
            <p:ph type="ctrTitle"/>
          </p:nvPr>
        </p:nvSpPr>
        <p:spPr>
          <a:xfrm>
            <a:off x="1432560" y="359898"/>
            <a:ext cx="7406640" cy="1472184"/>
          </a:xfrm>
        </p:spPr>
        <p:txBody>
          <a:bodyPr anchor="b"/>
          <a:lstStyle>
            <a:lvl1pPr algn="l">
              <a:defRPr/>
            </a:lvl1pPr>
            <a:extLst/>
          </a:lstStyle>
          <a:p>
            <a:r>
              <a:rPr kumimoji="0" lang="tr-TR" smtClean="0"/>
              <a:t>Asıl başlık stili için tıklatın</a:t>
            </a:r>
            <a:endParaRPr kumimoji="0" lang="en-US"/>
          </a:p>
        </p:txBody>
      </p:sp>
      <p:sp>
        <p:nvSpPr>
          <p:cNvPr id="22" name="21 Alt Başlık"/>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tr-TR" smtClean="0"/>
              <a:t>Asıl alt başlık stilini düzenlemek için tıklatın</a:t>
            </a:r>
            <a:endParaRPr kumimoji="0" lang="en-US"/>
          </a:p>
        </p:txBody>
      </p:sp>
      <p:sp>
        <p:nvSpPr>
          <p:cNvPr id="7" name="6 Veri Yer Tutucusu"/>
          <p:cNvSpPr>
            <a:spLocks noGrp="1"/>
          </p:cNvSpPr>
          <p:nvPr>
            <p:ph type="dt" sz="half" idx="10"/>
          </p:nvPr>
        </p:nvSpPr>
        <p:spPr/>
        <p:txBody>
          <a:bodyPr/>
          <a:lstStyle>
            <a:extLst/>
          </a:lstStyle>
          <a:p>
            <a:fld id="{C0DB9A2E-6D66-4088-B335-3189F6B5D7FD}" type="datetimeFigureOut">
              <a:rPr lang="tr-TR" smtClean="0"/>
              <a:pPr/>
              <a:t>22.10.2012</a:t>
            </a:fld>
            <a:endParaRPr lang="tr-TR"/>
          </a:p>
        </p:txBody>
      </p:sp>
      <p:sp>
        <p:nvSpPr>
          <p:cNvPr id="20" name="19 Altbilgi Yer Tutucusu"/>
          <p:cNvSpPr>
            <a:spLocks noGrp="1"/>
          </p:cNvSpPr>
          <p:nvPr>
            <p:ph type="ftr" sz="quarter" idx="11"/>
          </p:nvPr>
        </p:nvSpPr>
        <p:spPr/>
        <p:txBody>
          <a:bodyPr/>
          <a:lstStyle>
            <a:extLst/>
          </a:lstStyle>
          <a:p>
            <a:endParaRPr lang="tr-TR"/>
          </a:p>
        </p:txBody>
      </p:sp>
      <p:sp>
        <p:nvSpPr>
          <p:cNvPr id="10" name="9 Slayt Numarası Yer Tutucusu"/>
          <p:cNvSpPr>
            <a:spLocks noGrp="1"/>
          </p:cNvSpPr>
          <p:nvPr>
            <p:ph type="sldNum" sz="quarter" idx="12"/>
          </p:nvPr>
        </p:nvSpPr>
        <p:spPr/>
        <p:txBody>
          <a:bodyPr/>
          <a:lstStyle>
            <a:extLst/>
          </a:lstStyle>
          <a:p>
            <a:fld id="{00E22289-6D01-46BC-86B9-8C61860A62A5}" type="slidenum">
              <a:rPr lang="tr-TR" smtClean="0"/>
              <a:pPr/>
              <a:t>‹#›</a:t>
            </a:fld>
            <a:endParaRPr lang="tr-TR"/>
          </a:p>
        </p:txBody>
      </p:sp>
      <p:sp>
        <p:nvSpPr>
          <p:cNvPr id="8" name="7 Oval"/>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8 Oval"/>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extLst/>
          </a:lstStyle>
          <a:p>
            <a:r>
              <a:rPr kumimoji="0" lang="tr-TR" smtClean="0"/>
              <a:t>Asıl başlık stili için tıklatın</a:t>
            </a:r>
            <a:endParaRPr kumimoji="0" lang="en-US"/>
          </a:p>
        </p:txBody>
      </p:sp>
      <p:sp>
        <p:nvSpPr>
          <p:cNvPr id="3" name="2 İçerik Yer Tutucusu"/>
          <p:cNvSpPr>
            <a:spLocks noGrp="1"/>
          </p:cNvSpPr>
          <p:nvPr>
            <p:ph idx="1"/>
          </p:nvPr>
        </p:nvSpPr>
        <p:spPr/>
        <p:txBody>
          <a:bodyPr/>
          <a:lstStyle>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extLst/>
          </a:lstStyle>
          <a:p>
            <a:fld id="{C0DB9A2E-6D66-4088-B335-3189F6B5D7FD}" type="datetimeFigureOut">
              <a:rPr lang="tr-TR" smtClean="0"/>
              <a:pPr/>
              <a:t>22.10.2012</a:t>
            </a:fld>
            <a:endParaRPr lang="tr-TR"/>
          </a:p>
        </p:txBody>
      </p:sp>
      <p:sp>
        <p:nvSpPr>
          <p:cNvPr id="5" name="4 Altbilgi Yer Tutucusu"/>
          <p:cNvSpPr>
            <a:spLocks noGrp="1"/>
          </p:cNvSpPr>
          <p:nvPr>
            <p:ph type="ftr" sz="quarter" idx="11"/>
          </p:nvPr>
        </p:nvSpPr>
        <p:spPr/>
        <p:txBody>
          <a:bodyPr/>
          <a:lstStyle>
            <a:extLst/>
          </a:lstStyle>
          <a:p>
            <a:endParaRPr lang="tr-TR"/>
          </a:p>
        </p:txBody>
      </p:sp>
      <p:sp>
        <p:nvSpPr>
          <p:cNvPr id="6" name="5 Slayt Numarası Yer Tutucusu"/>
          <p:cNvSpPr>
            <a:spLocks noGrp="1"/>
          </p:cNvSpPr>
          <p:nvPr>
            <p:ph type="sldNum" sz="quarter" idx="12"/>
          </p:nvPr>
        </p:nvSpPr>
        <p:spPr/>
        <p:txBody>
          <a:bodyPr/>
          <a:lstStyle>
            <a:extLst/>
          </a:lstStyle>
          <a:p>
            <a:fld id="{00E22289-6D01-46BC-86B9-8C61860A62A5}"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spTree>
      <p:nvGrpSpPr>
        <p:cNvPr id="1" name=""/>
        <p:cNvGrpSpPr/>
        <p:nvPr/>
      </p:nvGrpSpPr>
      <p:grpSpPr>
        <a:xfrm>
          <a:off x="0" y="0"/>
          <a:ext cx="0" cy="0"/>
          <a:chOff x="0" y="0"/>
          <a:chExt cx="0" cy="0"/>
        </a:xfrm>
      </p:grpSpPr>
      <p:sp>
        <p:nvSpPr>
          <p:cNvPr id="7" name="6 Dikdörtgen"/>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1 Başlık"/>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tr-TR" smtClean="0"/>
              <a:t>Asıl metin stillerini düzenlemek için tıklatın</a:t>
            </a:r>
          </a:p>
        </p:txBody>
      </p:sp>
      <p:sp>
        <p:nvSpPr>
          <p:cNvPr id="4" name="3 Veri Yer Tutucusu"/>
          <p:cNvSpPr>
            <a:spLocks noGrp="1"/>
          </p:cNvSpPr>
          <p:nvPr>
            <p:ph type="dt" sz="half" idx="10"/>
          </p:nvPr>
        </p:nvSpPr>
        <p:spPr/>
        <p:txBody>
          <a:bodyPr/>
          <a:lstStyle>
            <a:extLst/>
          </a:lstStyle>
          <a:p>
            <a:fld id="{C0DB9A2E-6D66-4088-B335-3189F6B5D7FD}" type="datetimeFigureOut">
              <a:rPr lang="tr-TR" smtClean="0"/>
              <a:pPr/>
              <a:t>22.10.2012</a:t>
            </a:fld>
            <a:endParaRPr lang="tr-TR"/>
          </a:p>
        </p:txBody>
      </p:sp>
      <p:sp>
        <p:nvSpPr>
          <p:cNvPr id="5" name="4 Altbilgi Yer Tutucusu"/>
          <p:cNvSpPr>
            <a:spLocks noGrp="1"/>
          </p:cNvSpPr>
          <p:nvPr>
            <p:ph type="ftr" sz="quarter" idx="11"/>
          </p:nvPr>
        </p:nvSpPr>
        <p:spPr/>
        <p:txBody>
          <a:bodyPr/>
          <a:lstStyle>
            <a:extLst/>
          </a:lstStyle>
          <a:p>
            <a:endParaRPr lang="tr-TR"/>
          </a:p>
        </p:txBody>
      </p:sp>
      <p:sp>
        <p:nvSpPr>
          <p:cNvPr id="6" name="5 Slayt Numarası Yer Tutucusu"/>
          <p:cNvSpPr>
            <a:spLocks noGrp="1"/>
          </p:cNvSpPr>
          <p:nvPr>
            <p:ph type="sldNum" sz="quarter" idx="12"/>
          </p:nvPr>
        </p:nvSpPr>
        <p:spPr/>
        <p:txBody>
          <a:bodyPr/>
          <a:lstStyle>
            <a:extLst/>
          </a:lstStyle>
          <a:p>
            <a:fld id="{00E22289-6D01-46BC-86B9-8C61860A62A5}" type="slidenum">
              <a:rPr lang="tr-TR" smtClean="0"/>
              <a:pPr/>
              <a:t>‹#›</a:t>
            </a:fld>
            <a:endParaRPr lang="tr-TR"/>
          </a:p>
        </p:txBody>
      </p:sp>
      <p:sp>
        <p:nvSpPr>
          <p:cNvPr id="10" name="9 Dikdörtgen"/>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7 Oval"/>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8 Oval"/>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a:xfrm>
            <a:off x="1435608" y="274320"/>
            <a:ext cx="7498080" cy="1143000"/>
          </a:xfrm>
        </p:spPr>
        <p:txBody>
          <a:bodyPr/>
          <a:lstStyle>
            <a:extLst/>
          </a:lstStyle>
          <a:p>
            <a:r>
              <a:rPr kumimoji="0" lang="tr-TR" smtClean="0"/>
              <a:t>Asıl başlık stili için tıklatın</a:t>
            </a:r>
            <a:endParaRPr kumimoji="0" lang="en-US"/>
          </a:p>
        </p:txBody>
      </p:sp>
      <p:sp>
        <p:nvSpPr>
          <p:cNvPr id="3" name="2 İçerik Yer Tutucusu"/>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İçerik Yer Tutucusu"/>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p:txBody>
          <a:bodyPr/>
          <a:lstStyle>
            <a:extLst/>
          </a:lstStyle>
          <a:p>
            <a:fld id="{C0DB9A2E-6D66-4088-B335-3189F6B5D7FD}" type="datetimeFigureOut">
              <a:rPr lang="tr-TR" smtClean="0"/>
              <a:pPr/>
              <a:t>22.10.2012</a:t>
            </a:fld>
            <a:endParaRPr lang="tr-TR"/>
          </a:p>
        </p:txBody>
      </p:sp>
      <p:sp>
        <p:nvSpPr>
          <p:cNvPr id="6" name="5 Altbilgi Yer Tutucusu"/>
          <p:cNvSpPr>
            <a:spLocks noGrp="1"/>
          </p:cNvSpPr>
          <p:nvPr>
            <p:ph type="ftr" sz="quarter" idx="11"/>
          </p:nvPr>
        </p:nvSpPr>
        <p:spPr/>
        <p:txBody>
          <a:bodyPr/>
          <a:lstStyle>
            <a:extLst/>
          </a:lstStyle>
          <a:p>
            <a:endParaRPr lang="tr-TR"/>
          </a:p>
        </p:txBody>
      </p:sp>
      <p:sp>
        <p:nvSpPr>
          <p:cNvPr id="7" name="6 Slayt Numarası Yer Tutucusu"/>
          <p:cNvSpPr>
            <a:spLocks noGrp="1"/>
          </p:cNvSpPr>
          <p:nvPr>
            <p:ph type="sldNum" sz="quarter" idx="12"/>
          </p:nvPr>
        </p:nvSpPr>
        <p:spPr/>
        <p:txBody>
          <a:bodyPr/>
          <a:lstStyle>
            <a:extLst/>
          </a:lstStyle>
          <a:p>
            <a:fld id="{00E22289-6D01-46BC-86B9-8C61860A62A5}"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tr-TR" smtClean="0"/>
              <a:t>Asıl metin stillerini düzenlemek için tıklatın</a:t>
            </a:r>
          </a:p>
        </p:txBody>
      </p:sp>
      <p:sp>
        <p:nvSpPr>
          <p:cNvPr id="4" name="3 Metin Yer Tutucusu"/>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tr-TR" smtClean="0"/>
              <a:t>Asıl metin stillerini düzenlemek için tıklatın</a:t>
            </a:r>
          </a:p>
        </p:txBody>
      </p:sp>
      <p:sp>
        <p:nvSpPr>
          <p:cNvPr id="5" name="4 İçerik Yer Tutucusu"/>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6" name="5 İçerik Yer Tutucusu"/>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7" name="6 Veri Yer Tutucusu"/>
          <p:cNvSpPr>
            <a:spLocks noGrp="1"/>
          </p:cNvSpPr>
          <p:nvPr>
            <p:ph type="dt" sz="half" idx="10"/>
          </p:nvPr>
        </p:nvSpPr>
        <p:spPr/>
        <p:txBody>
          <a:bodyPr/>
          <a:lstStyle>
            <a:extLst/>
          </a:lstStyle>
          <a:p>
            <a:fld id="{C0DB9A2E-6D66-4088-B335-3189F6B5D7FD}" type="datetimeFigureOut">
              <a:rPr lang="tr-TR" smtClean="0"/>
              <a:pPr/>
              <a:t>22.10.2012</a:t>
            </a:fld>
            <a:endParaRPr lang="tr-TR"/>
          </a:p>
        </p:txBody>
      </p:sp>
      <p:sp>
        <p:nvSpPr>
          <p:cNvPr id="8" name="7 Altbilgi Yer Tutucusu"/>
          <p:cNvSpPr>
            <a:spLocks noGrp="1"/>
          </p:cNvSpPr>
          <p:nvPr>
            <p:ph type="ftr" sz="quarter" idx="11"/>
          </p:nvPr>
        </p:nvSpPr>
        <p:spPr/>
        <p:txBody>
          <a:bodyPr/>
          <a:lstStyle>
            <a:extLst/>
          </a:lstStyle>
          <a:p>
            <a:endParaRPr lang="tr-TR"/>
          </a:p>
        </p:txBody>
      </p:sp>
      <p:sp>
        <p:nvSpPr>
          <p:cNvPr id="9" name="8 Slayt Numarası Yer Tutucusu"/>
          <p:cNvSpPr>
            <a:spLocks noGrp="1"/>
          </p:cNvSpPr>
          <p:nvPr>
            <p:ph type="sldNum" sz="quarter" idx="12"/>
          </p:nvPr>
        </p:nvSpPr>
        <p:spPr/>
        <p:txBody>
          <a:bodyPr/>
          <a:lstStyle>
            <a:extLst/>
          </a:lstStyle>
          <a:p>
            <a:fld id="{00E22289-6D01-46BC-86B9-8C61860A62A5}"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a:xfrm>
            <a:off x="1435608" y="274320"/>
            <a:ext cx="7498080" cy="1143000"/>
          </a:xfrm>
        </p:spPr>
        <p:txBody>
          <a:bodyPr anchor="ctr"/>
          <a:lstStyle>
            <a:extLst/>
          </a:lstStyle>
          <a:p>
            <a:r>
              <a:rPr kumimoji="0" lang="tr-TR" smtClean="0"/>
              <a:t>Asıl başlık stili için tıklatın</a:t>
            </a:r>
            <a:endParaRPr kumimoji="0" lang="en-US"/>
          </a:p>
        </p:txBody>
      </p:sp>
      <p:sp>
        <p:nvSpPr>
          <p:cNvPr id="3" name="2 Veri Yer Tutucusu"/>
          <p:cNvSpPr>
            <a:spLocks noGrp="1"/>
          </p:cNvSpPr>
          <p:nvPr>
            <p:ph type="dt" sz="half" idx="10"/>
          </p:nvPr>
        </p:nvSpPr>
        <p:spPr/>
        <p:txBody>
          <a:bodyPr/>
          <a:lstStyle>
            <a:extLst/>
          </a:lstStyle>
          <a:p>
            <a:fld id="{C0DB9A2E-6D66-4088-B335-3189F6B5D7FD}" type="datetimeFigureOut">
              <a:rPr lang="tr-TR" smtClean="0"/>
              <a:pPr/>
              <a:t>22.10.2012</a:t>
            </a:fld>
            <a:endParaRPr lang="tr-TR"/>
          </a:p>
        </p:txBody>
      </p:sp>
      <p:sp>
        <p:nvSpPr>
          <p:cNvPr id="4" name="3 Altbilgi Yer Tutucusu"/>
          <p:cNvSpPr>
            <a:spLocks noGrp="1"/>
          </p:cNvSpPr>
          <p:nvPr>
            <p:ph type="ftr" sz="quarter" idx="11"/>
          </p:nvPr>
        </p:nvSpPr>
        <p:spPr/>
        <p:txBody>
          <a:bodyPr/>
          <a:lstStyle>
            <a:extLst/>
          </a:lstStyle>
          <a:p>
            <a:endParaRPr lang="tr-TR"/>
          </a:p>
        </p:txBody>
      </p:sp>
      <p:sp>
        <p:nvSpPr>
          <p:cNvPr id="5" name="4 Slayt Numarası Yer Tutucusu"/>
          <p:cNvSpPr>
            <a:spLocks noGrp="1"/>
          </p:cNvSpPr>
          <p:nvPr>
            <p:ph type="sldNum" sz="quarter" idx="12"/>
          </p:nvPr>
        </p:nvSpPr>
        <p:spPr/>
        <p:txBody>
          <a:bodyPr/>
          <a:lstStyle>
            <a:extLst/>
          </a:lstStyle>
          <a:p>
            <a:fld id="{00E22289-6D01-46BC-86B9-8C61860A62A5}"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5" name="4 Dikdörtgen"/>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1 Veri Yer Tutucusu"/>
          <p:cNvSpPr>
            <a:spLocks noGrp="1"/>
          </p:cNvSpPr>
          <p:nvPr>
            <p:ph type="dt" sz="half" idx="10"/>
          </p:nvPr>
        </p:nvSpPr>
        <p:spPr/>
        <p:txBody>
          <a:bodyPr/>
          <a:lstStyle>
            <a:extLst/>
          </a:lstStyle>
          <a:p>
            <a:fld id="{C0DB9A2E-6D66-4088-B335-3189F6B5D7FD}" type="datetimeFigureOut">
              <a:rPr lang="tr-TR" smtClean="0"/>
              <a:pPr/>
              <a:t>22.10.2012</a:t>
            </a:fld>
            <a:endParaRPr lang="tr-TR"/>
          </a:p>
        </p:txBody>
      </p:sp>
      <p:sp>
        <p:nvSpPr>
          <p:cNvPr id="3" name="2 Altbilgi Yer Tutucusu"/>
          <p:cNvSpPr>
            <a:spLocks noGrp="1"/>
          </p:cNvSpPr>
          <p:nvPr>
            <p:ph type="ftr" sz="quarter" idx="11"/>
          </p:nvPr>
        </p:nvSpPr>
        <p:spPr/>
        <p:txBody>
          <a:bodyPr/>
          <a:lstStyle>
            <a:extLst/>
          </a:lstStyle>
          <a:p>
            <a:endParaRPr lang="tr-TR"/>
          </a:p>
        </p:txBody>
      </p:sp>
      <p:sp>
        <p:nvSpPr>
          <p:cNvPr id="4" name="3 Slayt Numarası Yer Tutucusu"/>
          <p:cNvSpPr>
            <a:spLocks noGrp="1"/>
          </p:cNvSpPr>
          <p:nvPr>
            <p:ph type="sldNum" sz="quarter" idx="12"/>
          </p:nvPr>
        </p:nvSpPr>
        <p:spPr/>
        <p:txBody>
          <a:bodyPr/>
          <a:lstStyle>
            <a:extLst/>
          </a:lstStyle>
          <a:p>
            <a:fld id="{00E22289-6D01-46BC-86B9-8C61860A62A5}" type="slidenum">
              <a:rPr lang="tr-TR" smtClean="0"/>
              <a:pPr/>
              <a:t>‹#›</a:t>
            </a:fld>
            <a:endParaRPr lang="tr-TR"/>
          </a:p>
        </p:txBody>
      </p:sp>
      <p:sp>
        <p:nvSpPr>
          <p:cNvPr id="6" name="5 Dikdörtgen"/>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tr-TR" smtClean="0"/>
              <a:t>Asıl başlık stili için tıklatın</a:t>
            </a:r>
            <a:endParaRPr kumimoji="0" lang="en-US"/>
          </a:p>
        </p:txBody>
      </p:sp>
      <p:sp>
        <p:nvSpPr>
          <p:cNvPr id="3" name="2 Metin Yer Tutucusu"/>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tr-TR" smtClean="0"/>
              <a:t>Asıl metin stillerini düzenlemek için tıklatın</a:t>
            </a:r>
          </a:p>
        </p:txBody>
      </p:sp>
      <p:sp>
        <p:nvSpPr>
          <p:cNvPr id="4" name="3 İçerik Yer Tutucusu"/>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p:txBody>
          <a:bodyPr/>
          <a:lstStyle>
            <a:extLst/>
          </a:lstStyle>
          <a:p>
            <a:fld id="{C0DB9A2E-6D66-4088-B335-3189F6B5D7FD}" type="datetimeFigureOut">
              <a:rPr lang="tr-TR" smtClean="0"/>
              <a:pPr/>
              <a:t>22.10.2012</a:t>
            </a:fld>
            <a:endParaRPr lang="tr-TR"/>
          </a:p>
        </p:txBody>
      </p:sp>
      <p:sp>
        <p:nvSpPr>
          <p:cNvPr id="6" name="5 Altbilgi Yer Tutucusu"/>
          <p:cNvSpPr>
            <a:spLocks noGrp="1"/>
          </p:cNvSpPr>
          <p:nvPr>
            <p:ph type="ftr" sz="quarter" idx="11"/>
          </p:nvPr>
        </p:nvSpPr>
        <p:spPr/>
        <p:txBody>
          <a:bodyPr/>
          <a:lstStyle>
            <a:extLst/>
          </a:lstStyle>
          <a:p>
            <a:endParaRPr lang="tr-TR"/>
          </a:p>
        </p:txBody>
      </p:sp>
      <p:sp>
        <p:nvSpPr>
          <p:cNvPr id="7" name="6 Slayt Numarası Yer Tutucusu"/>
          <p:cNvSpPr>
            <a:spLocks noGrp="1"/>
          </p:cNvSpPr>
          <p:nvPr>
            <p:ph type="sldNum" sz="quarter" idx="12"/>
          </p:nvPr>
        </p:nvSpPr>
        <p:spPr/>
        <p:txBody>
          <a:bodyPr/>
          <a:lstStyle>
            <a:extLst/>
          </a:lstStyle>
          <a:p>
            <a:fld id="{00E22289-6D01-46BC-86B9-8C61860A62A5}"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tr-TR" smtClean="0"/>
              <a:t>Asıl başlık stili için tıklatın</a:t>
            </a:r>
            <a:endParaRPr kumimoji="0" lang="en-US"/>
          </a:p>
        </p:txBody>
      </p:sp>
      <p:sp>
        <p:nvSpPr>
          <p:cNvPr id="5" name="4 Veri Yer Tutucusu"/>
          <p:cNvSpPr>
            <a:spLocks noGrp="1"/>
          </p:cNvSpPr>
          <p:nvPr>
            <p:ph type="dt" sz="half" idx="10"/>
          </p:nvPr>
        </p:nvSpPr>
        <p:spPr/>
        <p:txBody>
          <a:bodyPr/>
          <a:lstStyle>
            <a:extLst/>
          </a:lstStyle>
          <a:p>
            <a:fld id="{C0DB9A2E-6D66-4088-B335-3189F6B5D7FD}" type="datetimeFigureOut">
              <a:rPr lang="tr-TR" smtClean="0"/>
              <a:pPr/>
              <a:t>22.10.2012</a:t>
            </a:fld>
            <a:endParaRPr lang="tr-TR"/>
          </a:p>
        </p:txBody>
      </p:sp>
      <p:sp>
        <p:nvSpPr>
          <p:cNvPr id="6" name="5 Altbilgi Yer Tutucusu"/>
          <p:cNvSpPr>
            <a:spLocks noGrp="1"/>
          </p:cNvSpPr>
          <p:nvPr>
            <p:ph type="ftr" sz="quarter" idx="11"/>
          </p:nvPr>
        </p:nvSpPr>
        <p:spPr/>
        <p:txBody>
          <a:bodyPr/>
          <a:lstStyle>
            <a:extLst/>
          </a:lstStyle>
          <a:p>
            <a:endParaRPr lang="tr-TR"/>
          </a:p>
        </p:txBody>
      </p:sp>
      <p:sp>
        <p:nvSpPr>
          <p:cNvPr id="7" name="6 Slayt Numarası Yer Tutucusu"/>
          <p:cNvSpPr>
            <a:spLocks noGrp="1"/>
          </p:cNvSpPr>
          <p:nvPr>
            <p:ph type="sldNum" sz="quarter" idx="12"/>
          </p:nvPr>
        </p:nvSpPr>
        <p:spPr/>
        <p:txBody>
          <a:bodyPr/>
          <a:lstStyle>
            <a:extLst/>
          </a:lstStyle>
          <a:p>
            <a:fld id="{00E22289-6D01-46BC-86B9-8C61860A62A5}" type="slidenum">
              <a:rPr lang="tr-TR" smtClean="0"/>
              <a:pPr/>
              <a:t>‹#›</a:t>
            </a:fld>
            <a:endParaRPr lang="tr-TR"/>
          </a:p>
        </p:txBody>
      </p:sp>
      <p:sp>
        <p:nvSpPr>
          <p:cNvPr id="8" name="7 Dikdörtgen"/>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2 Resim Yer Tutucusu"/>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tr-TR" smtClean="0"/>
              <a:t>Resim eklemek için simgeyi tıklatın</a:t>
            </a:r>
            <a:endParaRPr kumimoji="0" lang="en-US" dirty="0"/>
          </a:p>
        </p:txBody>
      </p:sp>
      <p:sp>
        <p:nvSpPr>
          <p:cNvPr id="9" name="8 Akış Çizelgesi: İşlem"/>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9 Akış Çizelgesi: İşlem"/>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3 Metin Yer Tutucusu"/>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tr-TR" smtClean="0"/>
              <a:t>Asıl metin stillerini düzenlemek için tıklatın</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extLst/>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p:txBody>
          <a:bodyPr vert="eaVert"/>
          <a:lstStyle>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extLst/>
          </a:lstStyle>
          <a:p>
            <a:fld id="{C0DB9A2E-6D66-4088-B335-3189F6B5D7FD}" type="datetimeFigureOut">
              <a:rPr lang="tr-TR" smtClean="0"/>
              <a:pPr/>
              <a:t>22.10.2012</a:t>
            </a:fld>
            <a:endParaRPr lang="tr-TR"/>
          </a:p>
        </p:txBody>
      </p:sp>
      <p:sp>
        <p:nvSpPr>
          <p:cNvPr id="5" name="4 Altbilgi Yer Tutucusu"/>
          <p:cNvSpPr>
            <a:spLocks noGrp="1"/>
          </p:cNvSpPr>
          <p:nvPr>
            <p:ph type="ftr" sz="quarter" idx="11"/>
          </p:nvPr>
        </p:nvSpPr>
        <p:spPr/>
        <p:txBody>
          <a:bodyPr/>
          <a:lstStyle>
            <a:extLst/>
          </a:lstStyle>
          <a:p>
            <a:endParaRPr lang="tr-TR"/>
          </a:p>
        </p:txBody>
      </p:sp>
      <p:sp>
        <p:nvSpPr>
          <p:cNvPr id="6" name="5 Slayt Numarası Yer Tutucusu"/>
          <p:cNvSpPr>
            <a:spLocks noGrp="1"/>
          </p:cNvSpPr>
          <p:nvPr>
            <p:ph type="sldNum" sz="quarter" idx="12"/>
          </p:nvPr>
        </p:nvSpPr>
        <p:spPr/>
        <p:txBody>
          <a:bodyPr/>
          <a:lstStyle>
            <a:extLst/>
          </a:lstStyle>
          <a:p>
            <a:fld id="{00E22289-6D01-46BC-86B9-8C61860A62A5}"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858000" y="274639"/>
            <a:ext cx="1828800" cy="5851525"/>
          </a:xfrm>
        </p:spPr>
        <p:txBody>
          <a:bodyPr vert="eaVert"/>
          <a:lstStyle>
            <a:extLst/>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a:xfrm>
            <a:off x="1143000" y="274640"/>
            <a:ext cx="5562600" cy="5851525"/>
          </a:xfrm>
        </p:spPr>
        <p:txBody>
          <a:bodyPr vert="eaVert"/>
          <a:lstStyle>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extLst/>
          </a:lstStyle>
          <a:p>
            <a:fld id="{C0DB9A2E-6D66-4088-B335-3189F6B5D7FD}" type="datetimeFigureOut">
              <a:rPr lang="tr-TR" smtClean="0"/>
              <a:pPr/>
              <a:t>22.10.2012</a:t>
            </a:fld>
            <a:endParaRPr lang="tr-TR"/>
          </a:p>
        </p:txBody>
      </p:sp>
      <p:sp>
        <p:nvSpPr>
          <p:cNvPr id="5" name="4 Altbilgi Yer Tutucusu"/>
          <p:cNvSpPr>
            <a:spLocks noGrp="1"/>
          </p:cNvSpPr>
          <p:nvPr>
            <p:ph type="ftr" sz="quarter" idx="11"/>
          </p:nvPr>
        </p:nvSpPr>
        <p:spPr/>
        <p:txBody>
          <a:bodyPr/>
          <a:lstStyle>
            <a:extLst/>
          </a:lstStyle>
          <a:p>
            <a:endParaRPr lang="tr-TR"/>
          </a:p>
        </p:txBody>
      </p:sp>
      <p:sp>
        <p:nvSpPr>
          <p:cNvPr id="6" name="5 Slayt Numarası Yer Tutucusu"/>
          <p:cNvSpPr>
            <a:spLocks noGrp="1"/>
          </p:cNvSpPr>
          <p:nvPr>
            <p:ph type="sldNum" sz="quarter" idx="12"/>
          </p:nvPr>
        </p:nvSpPr>
        <p:spPr/>
        <p:txBody>
          <a:bodyPr/>
          <a:lstStyle>
            <a:extLst/>
          </a:lstStyle>
          <a:p>
            <a:fld id="{00E22289-6D01-46BC-86B9-8C61860A62A5}"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6 Pasta"/>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7 Oval"/>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10 Halka"/>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11 Dikdörtgen"/>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4 Başlık Yer Tutucusu"/>
          <p:cNvSpPr>
            <a:spLocks noGrp="1"/>
          </p:cNvSpPr>
          <p:nvPr>
            <p:ph type="title"/>
          </p:nvPr>
        </p:nvSpPr>
        <p:spPr>
          <a:xfrm>
            <a:off x="1435608" y="274638"/>
            <a:ext cx="7498080" cy="1143000"/>
          </a:xfrm>
          <a:prstGeom prst="rect">
            <a:avLst/>
          </a:prstGeom>
        </p:spPr>
        <p:txBody>
          <a:bodyPr anchor="ctr">
            <a:normAutofit/>
          </a:bodyPr>
          <a:lstStyle>
            <a:extLst/>
          </a:lstStyle>
          <a:p>
            <a:r>
              <a:rPr kumimoji="0" lang="tr-TR" smtClean="0"/>
              <a:t>Asıl başlık stili için tıklatın</a:t>
            </a:r>
            <a:endParaRPr kumimoji="0" lang="en-US"/>
          </a:p>
        </p:txBody>
      </p:sp>
      <p:sp>
        <p:nvSpPr>
          <p:cNvPr id="9" name="8 Metin Yer Tutucusu"/>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24" name="23 Veri Yer Tutucusu"/>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C0DB9A2E-6D66-4088-B335-3189F6B5D7FD}" type="datetimeFigureOut">
              <a:rPr lang="tr-TR" smtClean="0"/>
              <a:pPr/>
              <a:t>22.10.2012</a:t>
            </a:fld>
            <a:endParaRPr lang="tr-TR"/>
          </a:p>
        </p:txBody>
      </p:sp>
      <p:sp>
        <p:nvSpPr>
          <p:cNvPr id="10" name="9 Altbilgi Yer Tutucusu"/>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tr-TR"/>
          </a:p>
        </p:txBody>
      </p:sp>
      <p:sp>
        <p:nvSpPr>
          <p:cNvPr id="22" name="21 Slayt Numarası Yer Tutucusu"/>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00E22289-6D01-46BC-86B9-8C61860A62A5}" type="slidenum">
              <a:rPr lang="tr-TR" smtClean="0"/>
              <a:pPr/>
              <a:t>‹#›</a:t>
            </a:fld>
            <a:endParaRPr lang="tr-TR"/>
          </a:p>
        </p:txBody>
      </p:sp>
      <p:sp>
        <p:nvSpPr>
          <p:cNvPr id="15" name="14 Dikdörtgen"/>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5.gi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1.gif"/><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1371600" y="2564904"/>
            <a:ext cx="7772400" cy="2232247"/>
          </a:xfrm>
        </p:spPr>
        <p:txBody>
          <a:bodyPr>
            <a:noAutofit/>
          </a:bodyPr>
          <a:lstStyle/>
          <a:p>
            <a:r>
              <a:rPr lang="tr-TR" sz="6600" dirty="0" smtClean="0"/>
              <a:t>EMPRESYONİZM</a:t>
            </a:r>
            <a:br>
              <a:rPr lang="tr-TR" sz="6600" dirty="0" smtClean="0"/>
            </a:br>
            <a:r>
              <a:rPr lang="tr-TR" sz="6600" dirty="0" smtClean="0"/>
              <a:t>(İZLENİMCİLİK) AKIMI</a:t>
            </a:r>
            <a:endParaRPr lang="tr-TR" sz="6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043608" y="0"/>
            <a:ext cx="8100392" cy="6858000"/>
          </a:xfrm>
        </p:spPr>
        <p:txBody>
          <a:bodyPr>
            <a:normAutofit fontScale="92500" lnSpcReduction="10000"/>
          </a:bodyPr>
          <a:lstStyle/>
          <a:p>
            <a:pPr algn="just">
              <a:buNone/>
            </a:pPr>
            <a:r>
              <a:rPr lang="tr-TR" dirty="0" smtClean="0"/>
              <a:t>  Empresyonizm </a:t>
            </a:r>
            <a:r>
              <a:rPr lang="tr-TR" dirty="0" smtClean="0">
                <a:solidFill>
                  <a:srgbClr val="FF0000"/>
                </a:solidFill>
              </a:rPr>
              <a:t>19. yüzyılın ikinci yarısıyla, 20. yüzyılın ilk çeyreğinde Fransa’da </a:t>
            </a:r>
            <a:r>
              <a:rPr lang="tr-TR" dirty="0" smtClean="0"/>
              <a:t>başlayan ve daha sonra diğer ülkelere yayılan resim sanatı akımına verilen addır. Bu akım, resim sanatında gerçek bir devrim olarak nitelendirilmiştir. Empresyonizm </a:t>
            </a:r>
            <a:r>
              <a:rPr lang="tr-TR" dirty="0" smtClean="0">
                <a:solidFill>
                  <a:srgbClr val="FF0000"/>
                </a:solidFill>
              </a:rPr>
              <a:t>“bir izlenimin uyardığı duyumların, duyulduğu biçimde üretildiği bir resim </a:t>
            </a:r>
            <a:r>
              <a:rPr lang="tr-TR" dirty="0" err="1" smtClean="0">
                <a:solidFill>
                  <a:srgbClr val="FF0000"/>
                </a:solidFill>
              </a:rPr>
              <a:t>yöntemi”</a:t>
            </a:r>
            <a:r>
              <a:rPr lang="tr-TR" dirty="0" err="1" smtClean="0"/>
              <a:t>ydi</a:t>
            </a:r>
            <a:r>
              <a:rPr lang="tr-TR" dirty="0" smtClean="0"/>
              <a:t> ve Empresyonist sanatçı, genellikle, bilinen kurallara aldırmaksızın kendi kişisel izlenimlerine göre nesneleri resmetmeyi amaçlıyordu. Empresyonistler </a:t>
            </a:r>
            <a:r>
              <a:rPr lang="tr-TR" dirty="0" smtClean="0">
                <a:solidFill>
                  <a:srgbClr val="FF0000"/>
                </a:solidFill>
              </a:rPr>
              <a:t>birbirinden ayrı, tek tek fırça vuruşlarıyla ve saf prizmatik renkleri kullanma tekniğiyle açık havada resim yaptılar</a:t>
            </a:r>
            <a:r>
              <a:rPr lang="tr-TR" dirty="0" smtClean="0"/>
              <a:t>. Amaçları ışığın değişen renklerini yakalayarak, bunu canlılıkla, doğaya yakınlıkla ve yoğunlukla yansıtmaktı.</a:t>
            </a:r>
            <a:endParaRPr lang="tr-T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971600" y="0"/>
            <a:ext cx="8172400" cy="6858000"/>
          </a:xfrm>
        </p:spPr>
        <p:txBody>
          <a:bodyPr>
            <a:normAutofit fontScale="77500" lnSpcReduction="20000"/>
          </a:bodyPr>
          <a:lstStyle/>
          <a:p>
            <a:pPr algn="just">
              <a:buNone/>
            </a:pPr>
            <a:r>
              <a:rPr lang="tr-TR" dirty="0" smtClean="0"/>
              <a:t>   Empresyonizm, tamamen görsel, içgüdüsel bir sanat anlayışını belirler. Sürekli yenilenen bu bakış biçimi, </a:t>
            </a:r>
            <a:r>
              <a:rPr lang="tr-TR" dirty="0" smtClean="0">
                <a:solidFill>
                  <a:srgbClr val="FF0000"/>
                </a:solidFill>
              </a:rPr>
              <a:t>ışık ve ışığın geçişen türlü değişimleriyle</a:t>
            </a:r>
            <a:r>
              <a:rPr lang="tr-TR" dirty="0" smtClean="0"/>
              <a:t> yaratılır ve resmin asıl konusu olacak kadar büyük boyutlara ulaşır. Bunun bir sonucu olarak, </a:t>
            </a:r>
            <a:r>
              <a:rPr lang="tr-TR" dirty="0" smtClean="0">
                <a:solidFill>
                  <a:srgbClr val="FF0000"/>
                </a:solidFill>
              </a:rPr>
              <a:t>manzara resimleri öteki tüm resim çeşitlerinden ağır basmış</a:t>
            </a:r>
            <a:r>
              <a:rPr lang="tr-TR" dirty="0" smtClean="0"/>
              <a:t>; </a:t>
            </a:r>
            <a:r>
              <a:rPr lang="tr-TR" dirty="0" smtClean="0">
                <a:solidFill>
                  <a:srgbClr val="FF0000"/>
                </a:solidFill>
              </a:rPr>
              <a:t>dinsel, mitolojik ve tarihi konulu resimler az çok ortadan silinmiştir</a:t>
            </a:r>
            <a:r>
              <a:rPr lang="tr-TR" dirty="0" smtClean="0"/>
              <a:t>. Artık ressamlar çalışmalarını hemen hemen tamamen </a:t>
            </a:r>
            <a:r>
              <a:rPr lang="tr-TR" dirty="0" smtClean="0">
                <a:solidFill>
                  <a:srgbClr val="FF0000"/>
                </a:solidFill>
              </a:rPr>
              <a:t>açık havada </a:t>
            </a:r>
            <a:r>
              <a:rPr lang="tr-TR" dirty="0" smtClean="0"/>
              <a:t>sürdürüyor, </a:t>
            </a:r>
            <a:r>
              <a:rPr lang="tr-TR" dirty="0" smtClean="0">
                <a:solidFill>
                  <a:srgbClr val="FF0000"/>
                </a:solidFill>
              </a:rPr>
              <a:t>doğanın sürekli değişimi içinde kaçıp giden her bir izlenimi yakalamak </a:t>
            </a:r>
            <a:r>
              <a:rPr lang="tr-TR" dirty="0" smtClean="0"/>
              <a:t>istediklerinden, resimlerini </a:t>
            </a:r>
            <a:r>
              <a:rPr lang="tr-TR" dirty="0" err="1" smtClean="0"/>
              <a:t>tual</a:t>
            </a:r>
            <a:r>
              <a:rPr lang="tr-TR" dirty="0" smtClean="0"/>
              <a:t> üzerinde mümkün olduğunca kısa bir sürede canlandırmaya çaba gösteriyorlardı. Böylelikle empresyonist ressamlar önceden bir şey tasarlamaksızın, </a:t>
            </a:r>
            <a:r>
              <a:rPr lang="tr-TR" dirty="0" smtClean="0">
                <a:solidFill>
                  <a:srgbClr val="FF0000"/>
                </a:solidFill>
              </a:rPr>
              <a:t>neresi onlara ilham vermişse, orada durup sehpalarını kurarak </a:t>
            </a:r>
            <a:r>
              <a:rPr lang="tr-TR" dirty="0" smtClean="0"/>
              <a:t>resim çalışabiliyor; </a:t>
            </a:r>
            <a:r>
              <a:rPr lang="tr-TR" dirty="0" smtClean="0">
                <a:solidFill>
                  <a:srgbClr val="FF0000"/>
                </a:solidFill>
              </a:rPr>
              <a:t>yürürken birdenbire, doğada çabucak gelip geçen kısa süreli bir ışık etkisinin büyüsüne kapılıp </a:t>
            </a:r>
            <a:r>
              <a:rPr lang="tr-TR" dirty="0" smtClean="0"/>
              <a:t>hemen orada bunun resmini yapabiliyorlardı. </a:t>
            </a:r>
            <a:r>
              <a:rPr lang="tr-TR" dirty="0" smtClean="0">
                <a:solidFill>
                  <a:srgbClr val="FF0000"/>
                </a:solidFill>
              </a:rPr>
              <a:t>Dalgaların hareketi, denizi gökyüzünden ayıran ufuk çizgisi, şarıldayarak akan nehirler, devamlı değişen bulutlarıyla gökyüzü, güneş ışığının parıltılı etkileri, </a:t>
            </a:r>
            <a:r>
              <a:rPr lang="tr-TR" dirty="0" err="1" smtClean="0">
                <a:solidFill>
                  <a:srgbClr val="FF0000"/>
                </a:solidFill>
              </a:rPr>
              <a:t>büklümlenen</a:t>
            </a:r>
            <a:r>
              <a:rPr lang="tr-TR" dirty="0" smtClean="0">
                <a:solidFill>
                  <a:srgbClr val="FF0000"/>
                </a:solidFill>
              </a:rPr>
              <a:t> sis ve karın gözleri kamaştıran parlaklığı</a:t>
            </a:r>
            <a:r>
              <a:rPr lang="tr-TR" dirty="0" smtClean="0"/>
              <a:t>, Empresyonist ressamların resmetmeyi sevdikleri konular arasında sayılabilir.</a:t>
            </a:r>
            <a:endParaRPr lang="tr-T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043608" y="0"/>
            <a:ext cx="8100392" cy="6858000"/>
          </a:xfrm>
        </p:spPr>
        <p:txBody>
          <a:bodyPr>
            <a:normAutofit fontScale="85000" lnSpcReduction="10000"/>
          </a:bodyPr>
          <a:lstStyle/>
          <a:p>
            <a:pPr algn="just">
              <a:buNone/>
            </a:pPr>
            <a:r>
              <a:rPr lang="tr-TR" dirty="0" smtClean="0"/>
              <a:t>    Teknik açıdan bakıldığında, Empresyonist ressamlar, </a:t>
            </a:r>
            <a:r>
              <a:rPr lang="tr-TR" dirty="0" smtClean="0">
                <a:solidFill>
                  <a:srgbClr val="FF0000"/>
                </a:solidFill>
              </a:rPr>
              <a:t>biçim ve rengi olması gerektiği gibi değil; ışığın çarpıcı etkileri altında, gerçekten gördükleri gibi </a:t>
            </a:r>
            <a:r>
              <a:rPr lang="tr-TR" dirty="0" smtClean="0"/>
              <a:t>resmettiler. Bu, onları sanatın birçok geleneksel ilkesini </a:t>
            </a:r>
            <a:r>
              <a:rPr lang="tr-TR" dirty="0" err="1" smtClean="0"/>
              <a:t>terketmeye</a:t>
            </a:r>
            <a:r>
              <a:rPr lang="tr-TR" dirty="0" smtClean="0"/>
              <a:t> yöneltti. </a:t>
            </a:r>
            <a:r>
              <a:rPr lang="tr-TR" dirty="0" smtClean="0">
                <a:solidFill>
                  <a:srgbClr val="FF0000"/>
                </a:solidFill>
              </a:rPr>
              <a:t>Nesnelere biçimlerini veren ve hacim etkisi uyandıran kesin çizgiler bundan böyle bırakılarak, yerine birbirinden ayrı, tek tek fırça dokunuşlarından yararlanıldı. </a:t>
            </a:r>
            <a:r>
              <a:rPr lang="tr-TR" dirty="0" smtClean="0"/>
              <a:t>Geometrik kurallar üzerine kurulmuş olan </a:t>
            </a:r>
            <a:r>
              <a:rPr lang="tr-TR" dirty="0" smtClean="0">
                <a:solidFill>
                  <a:srgbClr val="FF0000"/>
                </a:solidFill>
              </a:rPr>
              <a:t>perspektif artık kullanılmıyordu</a:t>
            </a:r>
            <a:r>
              <a:rPr lang="tr-TR" dirty="0" smtClean="0"/>
              <a:t>; ama onun yerine, </a:t>
            </a:r>
            <a:r>
              <a:rPr lang="tr-TR" dirty="0" smtClean="0">
                <a:solidFill>
                  <a:srgbClr val="FF0000"/>
                </a:solidFill>
              </a:rPr>
              <a:t>boşluğu ve hacmi belirlemek için ön plandan başlayarak gerilerde ufka kadar uzanan dereceli tonlar ve renk çeşitlerinden yararlanılıyordu</a:t>
            </a:r>
            <a:r>
              <a:rPr lang="tr-TR" dirty="0" smtClean="0"/>
              <a:t>. Burada renk çeşitleri (</a:t>
            </a:r>
            <a:r>
              <a:rPr lang="tr-TR" dirty="0" err="1" smtClean="0"/>
              <a:t>tint</a:t>
            </a:r>
            <a:r>
              <a:rPr lang="tr-TR" dirty="0" smtClean="0"/>
              <a:t>) deyimini, bir rengin gerçek niteliği anlamında kullanıyoruz, zümrüt yeşili, koyu yeşil (</a:t>
            </a:r>
            <a:r>
              <a:rPr lang="tr-TR" dirty="0" err="1" smtClean="0"/>
              <a:t>viridian</a:t>
            </a:r>
            <a:r>
              <a:rPr lang="tr-TR" dirty="0" smtClean="0"/>
              <a:t>), krom yeşili, zeytin yeşili vb. Öte yandan ton sözcüğü, en açıktan en koyuya doğru değişen renk yoğunluklarını belirtmektedir. </a:t>
            </a:r>
            <a:endParaRPr lang="tr-T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043608" y="0"/>
            <a:ext cx="8100392" cy="6858000"/>
          </a:xfrm>
        </p:spPr>
        <p:txBody>
          <a:bodyPr>
            <a:normAutofit fontScale="92500" lnSpcReduction="20000"/>
          </a:bodyPr>
          <a:lstStyle/>
          <a:p>
            <a:pPr algn="just">
              <a:buNone/>
            </a:pPr>
            <a:r>
              <a:rPr lang="tr-TR" dirty="0" smtClean="0"/>
              <a:t>   Empresyonist ressamlar, </a:t>
            </a:r>
            <a:r>
              <a:rPr lang="tr-TR" dirty="0" smtClean="0">
                <a:solidFill>
                  <a:srgbClr val="FF0000"/>
                </a:solidFill>
              </a:rPr>
              <a:t>güçlü ve şiddetli kontrastlarıyla ışık gölge (</a:t>
            </a:r>
            <a:r>
              <a:rPr lang="tr-TR" dirty="0" err="1" smtClean="0">
                <a:solidFill>
                  <a:srgbClr val="FF0000"/>
                </a:solidFill>
              </a:rPr>
              <a:t>chiaroscuro</a:t>
            </a:r>
            <a:r>
              <a:rPr lang="tr-TR" dirty="0" smtClean="0">
                <a:solidFill>
                  <a:srgbClr val="FF0000"/>
                </a:solidFill>
              </a:rPr>
              <a:t>) alanları kullanmaktan vazgeçtiler.</a:t>
            </a:r>
            <a:r>
              <a:rPr lang="tr-TR" dirty="0" smtClean="0"/>
              <a:t> Siyahlar ve griler, saf beyaz, çeşitli kahverengiler ve aşı boyası, koyu kahverengi (ombra), kırmızımsı kahverengi gibi “toprak” renkleri paletlerden çıkarıldı. </a:t>
            </a:r>
            <a:r>
              <a:rPr lang="tr-TR" dirty="0" smtClean="0">
                <a:solidFill>
                  <a:srgbClr val="FF0000"/>
                </a:solidFill>
              </a:rPr>
              <a:t>Sadece prizmatik renkler; maviler, yeşiller, sarılar, portakal rengi, kırmızı ve menekşe rengi kullanılmaya başlandı. </a:t>
            </a:r>
            <a:r>
              <a:rPr lang="tr-TR" dirty="0" smtClean="0"/>
              <a:t>Nesnelerin, daha önceden bildikleri gibi değil, nasıl görünüyorlarsa öyle resmini yaptılar. Söz gelişi </a:t>
            </a:r>
            <a:r>
              <a:rPr lang="tr-TR" dirty="0" smtClean="0">
                <a:solidFill>
                  <a:srgbClr val="FF0000"/>
                </a:solidFill>
              </a:rPr>
              <a:t>toprağın rengi, gözlerine o anda nasıl göründüyse, erguvani, mor, mavi, pembe veya turuncu olarak, öyle resmedilebiliyordu. </a:t>
            </a:r>
            <a:r>
              <a:rPr lang="tr-TR" dirty="0" smtClean="0"/>
              <a:t>Sık sık, renklerin optik olarak kaynaşmaları tekniğini kullandılar-başka bir deyişle boya maddelerini palette karıştırma yerine, iki saf rengi </a:t>
            </a:r>
            <a:r>
              <a:rPr lang="tr-TR" dirty="0" err="1" smtClean="0"/>
              <a:t>tual</a:t>
            </a:r>
            <a:r>
              <a:rPr lang="tr-TR" dirty="0" smtClean="0"/>
              <a:t> üzerinde yan yana koymayı tercih ettiler.</a:t>
            </a:r>
          </a:p>
          <a:p>
            <a:pPr>
              <a:buNone/>
            </a:pPr>
            <a:endParaRPr lang="tr-T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971600" y="0"/>
            <a:ext cx="8172400" cy="6858000"/>
          </a:xfrm>
        </p:spPr>
        <p:txBody>
          <a:bodyPr>
            <a:normAutofit lnSpcReduction="10000"/>
          </a:bodyPr>
          <a:lstStyle/>
          <a:p>
            <a:pPr algn="just">
              <a:buNone/>
            </a:pPr>
            <a:r>
              <a:rPr lang="tr-TR" dirty="0" smtClean="0"/>
              <a:t>  </a:t>
            </a:r>
            <a:r>
              <a:rPr lang="tr-TR" dirty="0" smtClean="0">
                <a:solidFill>
                  <a:srgbClr val="FF0000"/>
                </a:solidFill>
              </a:rPr>
              <a:t>1800’lü yıllarda Paris’te </a:t>
            </a:r>
            <a:r>
              <a:rPr lang="tr-TR" dirty="0" smtClean="0"/>
              <a:t>her yıl </a:t>
            </a:r>
            <a:r>
              <a:rPr lang="tr-TR" i="1" dirty="0" smtClean="0">
                <a:solidFill>
                  <a:srgbClr val="FF0000"/>
                </a:solidFill>
              </a:rPr>
              <a:t>Salon</a:t>
            </a:r>
            <a:r>
              <a:rPr lang="tr-TR" dirty="0" smtClean="0"/>
              <a:t> diye anılan yoğrumsal (plastik) sanat ürünleri toplu sergisi düzenleniyormuş. Sanatçılar bu sergide yer alması için tablolarını, </a:t>
            </a:r>
            <a:r>
              <a:rPr lang="tr-TR" dirty="0" err="1" smtClean="0"/>
              <a:t>yonutlarını</a:t>
            </a:r>
            <a:r>
              <a:rPr lang="tr-TR" dirty="0" smtClean="0"/>
              <a:t> bir seçiciler kurulunun onayına sunuyorlar, kurul sergilenecek olanları seçiyormuş. O sıralar bir grup ressam, yerleşik anlayışlardan farklı resimler boyuyormuş. Kendilerine özgü anlayışla boyadıkları, yonttukları yapıtları, Salon Seçiciler Kurulunun ölçütlerine aykırı bulunduğu için sergiye alınmıyor, </a:t>
            </a:r>
            <a:r>
              <a:rPr lang="tr-TR" i="1" dirty="0" smtClean="0"/>
              <a:t>reddediliyormuş</a:t>
            </a:r>
            <a:r>
              <a:rPr lang="tr-TR" dirty="0" smtClean="0"/>
              <a:t>. </a:t>
            </a:r>
            <a:r>
              <a:rPr lang="tr-TR" dirty="0" smtClean="0">
                <a:solidFill>
                  <a:srgbClr val="FF0000"/>
                </a:solidFill>
              </a:rPr>
              <a:t>Yapıtları </a:t>
            </a:r>
            <a:r>
              <a:rPr lang="tr-TR" i="1" dirty="0" smtClean="0">
                <a:solidFill>
                  <a:srgbClr val="FF0000"/>
                </a:solidFill>
              </a:rPr>
              <a:t>Salon</a:t>
            </a:r>
            <a:r>
              <a:rPr lang="tr-TR" dirty="0" smtClean="0">
                <a:solidFill>
                  <a:srgbClr val="FF0000"/>
                </a:solidFill>
              </a:rPr>
              <a:t>’a </a:t>
            </a:r>
            <a:r>
              <a:rPr lang="tr-TR" dirty="0" err="1" smtClean="0">
                <a:solidFill>
                  <a:srgbClr val="FF0000"/>
                </a:solidFill>
              </a:rPr>
              <a:t>alınmıyan</a:t>
            </a:r>
            <a:r>
              <a:rPr lang="tr-TR" dirty="0" smtClean="0">
                <a:solidFill>
                  <a:srgbClr val="FF0000"/>
                </a:solidFill>
              </a:rPr>
              <a:t> sanatçılar</a:t>
            </a:r>
            <a:r>
              <a:rPr lang="tr-TR" dirty="0" smtClean="0"/>
              <a:t>, birleşip </a:t>
            </a:r>
            <a:r>
              <a:rPr lang="tr-TR" i="1" dirty="0" err="1" smtClean="0"/>
              <a:t>Boulevard</a:t>
            </a:r>
            <a:r>
              <a:rPr lang="tr-TR" i="1" dirty="0" smtClean="0"/>
              <a:t> </a:t>
            </a:r>
            <a:r>
              <a:rPr lang="tr-TR" i="1" dirty="0" err="1" smtClean="0"/>
              <a:t>des</a:t>
            </a:r>
            <a:r>
              <a:rPr lang="tr-TR" i="1" dirty="0" smtClean="0"/>
              <a:t> </a:t>
            </a:r>
            <a:r>
              <a:rPr lang="tr-TR" i="1" dirty="0" err="1" smtClean="0"/>
              <a:t>Capucines</a:t>
            </a:r>
            <a:r>
              <a:rPr lang="tr-TR" i="1" dirty="0" smtClean="0"/>
              <a:t> </a:t>
            </a:r>
            <a:r>
              <a:rPr lang="tr-TR" dirty="0" smtClean="0"/>
              <a:t>(</a:t>
            </a:r>
            <a:r>
              <a:rPr lang="tr-TR" dirty="0" err="1" smtClean="0">
                <a:solidFill>
                  <a:srgbClr val="FF0000"/>
                </a:solidFill>
              </a:rPr>
              <a:t>Capucinler</a:t>
            </a:r>
            <a:r>
              <a:rPr lang="tr-TR" dirty="0" smtClean="0">
                <a:solidFill>
                  <a:srgbClr val="FF0000"/>
                </a:solidFill>
              </a:rPr>
              <a:t> Bulvarı)’de </a:t>
            </a:r>
            <a:r>
              <a:rPr lang="tr-TR" dirty="0" smtClean="0"/>
              <a:t>bir </a:t>
            </a:r>
            <a:r>
              <a:rPr lang="tr-TR" i="1" dirty="0" smtClean="0">
                <a:solidFill>
                  <a:srgbClr val="FF0000"/>
                </a:solidFill>
              </a:rPr>
              <a:t>Reddedilenler Salonu </a:t>
            </a:r>
            <a:r>
              <a:rPr lang="tr-TR" dirty="0" smtClean="0"/>
              <a:t>oluşturmuşlar.</a:t>
            </a:r>
            <a:endParaRPr lang="tr-T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043608" y="260648"/>
            <a:ext cx="8100392" cy="6858000"/>
          </a:xfrm>
        </p:spPr>
        <p:txBody>
          <a:bodyPr>
            <a:normAutofit fontScale="85000" lnSpcReduction="20000"/>
          </a:bodyPr>
          <a:lstStyle/>
          <a:p>
            <a:pPr algn="just">
              <a:buNone/>
            </a:pPr>
            <a:r>
              <a:rPr lang="tr-TR" dirty="0" smtClean="0"/>
              <a:t>  </a:t>
            </a:r>
            <a:r>
              <a:rPr lang="tr-TR" dirty="0" smtClean="0">
                <a:solidFill>
                  <a:srgbClr val="FF0000"/>
                </a:solidFill>
              </a:rPr>
              <a:t>İzlenimcilik akımının adı</a:t>
            </a:r>
            <a:r>
              <a:rPr lang="tr-TR" dirty="0" smtClean="0"/>
              <a:t>, 1874 yılında, söz konusu bulvardaki 35 numaralı yapıda,-yani </a:t>
            </a:r>
            <a:r>
              <a:rPr lang="tr-TR" i="1" dirty="0" err="1" smtClean="0"/>
              <a:t>Nadar</a:t>
            </a:r>
            <a:r>
              <a:rPr lang="tr-TR" dirty="0" err="1" smtClean="0"/>
              <a:t>’ın</a:t>
            </a:r>
            <a:r>
              <a:rPr lang="tr-TR" dirty="0" smtClean="0"/>
              <a:t> stüdyosunda yaşama geçirilen </a:t>
            </a:r>
            <a:r>
              <a:rPr lang="tr-TR" i="1" dirty="0" smtClean="0"/>
              <a:t>Reddedilenler Salonunda </a:t>
            </a:r>
            <a:r>
              <a:rPr lang="tr-TR" dirty="0" smtClean="0"/>
              <a:t>düzenlenen </a:t>
            </a:r>
            <a:r>
              <a:rPr lang="tr-TR" i="1" dirty="0" err="1" smtClean="0">
                <a:solidFill>
                  <a:srgbClr val="FF0000"/>
                </a:solidFill>
              </a:rPr>
              <a:t>Claude</a:t>
            </a:r>
            <a:r>
              <a:rPr lang="tr-TR" i="1" dirty="0" smtClean="0">
                <a:solidFill>
                  <a:srgbClr val="FF0000"/>
                </a:solidFill>
              </a:rPr>
              <a:t> </a:t>
            </a:r>
            <a:r>
              <a:rPr lang="tr-TR" i="1" dirty="0" err="1" smtClean="0">
                <a:solidFill>
                  <a:srgbClr val="FF0000"/>
                </a:solidFill>
              </a:rPr>
              <a:t>Monet</a:t>
            </a:r>
            <a:r>
              <a:rPr lang="tr-TR" i="1" dirty="0" smtClean="0">
                <a:solidFill>
                  <a:srgbClr val="FF0000"/>
                </a:solidFill>
              </a:rPr>
              <a:t> </a:t>
            </a:r>
            <a:r>
              <a:rPr lang="tr-TR" dirty="0" smtClean="0">
                <a:solidFill>
                  <a:srgbClr val="FF0000"/>
                </a:solidFill>
              </a:rPr>
              <a:t>(1840-1926) ve arkadaşlarının grup sergisinde konulmuş</a:t>
            </a:r>
            <a:r>
              <a:rPr lang="tr-TR" dirty="0" smtClean="0"/>
              <a:t>. İlk düzenlendiğinde henüz İzlenimcilik diye bir adın bulunmadığı bu sergide izlenen yapıtlar arasında </a:t>
            </a:r>
            <a:r>
              <a:rPr lang="tr-TR" dirty="0" err="1" smtClean="0">
                <a:solidFill>
                  <a:srgbClr val="FF0000"/>
                </a:solidFill>
              </a:rPr>
              <a:t>Claude</a:t>
            </a:r>
            <a:r>
              <a:rPr lang="tr-TR" dirty="0" smtClean="0">
                <a:solidFill>
                  <a:srgbClr val="FF0000"/>
                </a:solidFill>
              </a:rPr>
              <a:t> </a:t>
            </a:r>
            <a:r>
              <a:rPr lang="tr-TR" dirty="0" err="1" smtClean="0">
                <a:solidFill>
                  <a:srgbClr val="FF0000"/>
                </a:solidFill>
              </a:rPr>
              <a:t>Monet’nin</a:t>
            </a:r>
            <a:r>
              <a:rPr lang="tr-TR" dirty="0" smtClean="0">
                <a:solidFill>
                  <a:srgbClr val="FF0000"/>
                </a:solidFill>
              </a:rPr>
              <a:t> “İzlenim/</a:t>
            </a:r>
            <a:r>
              <a:rPr lang="tr-TR" dirty="0" err="1" smtClean="0">
                <a:solidFill>
                  <a:srgbClr val="FF0000"/>
                </a:solidFill>
              </a:rPr>
              <a:t>Impression</a:t>
            </a:r>
            <a:r>
              <a:rPr lang="tr-TR" dirty="0" smtClean="0">
                <a:solidFill>
                  <a:srgbClr val="FF0000"/>
                </a:solidFill>
              </a:rPr>
              <a:t>” adını verdiği tablosu</a:t>
            </a:r>
            <a:r>
              <a:rPr lang="tr-TR" dirty="0" smtClean="0"/>
              <a:t> da var. </a:t>
            </a:r>
            <a:r>
              <a:rPr lang="tr-TR" dirty="0" err="1" smtClean="0"/>
              <a:t>Monet</a:t>
            </a:r>
            <a:r>
              <a:rPr lang="tr-TR" dirty="0" smtClean="0"/>
              <a:t>, </a:t>
            </a:r>
            <a:r>
              <a:rPr lang="tr-TR" dirty="0" err="1" smtClean="0"/>
              <a:t>Le</a:t>
            </a:r>
            <a:r>
              <a:rPr lang="tr-TR" dirty="0" smtClean="0"/>
              <a:t> </a:t>
            </a:r>
            <a:r>
              <a:rPr lang="tr-TR" dirty="0" err="1" smtClean="0"/>
              <a:t>Havre</a:t>
            </a:r>
            <a:r>
              <a:rPr lang="tr-TR" dirty="0" smtClean="0"/>
              <a:t> limanının gündoğumundaki görüntüsünü aktarmış tuvaline. Sabah saatlerinin sisi içinde, doğmakta olan güneşin ışıkları altında hayalet gemiler, hayalet vinçler, hayalet sandallar boyamış. </a:t>
            </a:r>
            <a:r>
              <a:rPr lang="tr-TR" dirty="0" smtClean="0">
                <a:solidFill>
                  <a:srgbClr val="FF0000"/>
                </a:solidFill>
              </a:rPr>
              <a:t>Sanat yazıları yazan bir gazeteci,-Louis </a:t>
            </a:r>
            <a:r>
              <a:rPr lang="tr-TR" dirty="0" err="1" smtClean="0">
                <a:solidFill>
                  <a:srgbClr val="FF0000"/>
                </a:solidFill>
              </a:rPr>
              <a:t>Leroy</a:t>
            </a:r>
            <a:r>
              <a:rPr lang="tr-TR" dirty="0" smtClean="0">
                <a:solidFill>
                  <a:srgbClr val="FF0000"/>
                </a:solidFill>
              </a:rPr>
              <a:t>,</a:t>
            </a:r>
            <a:r>
              <a:rPr lang="tr-TR" dirty="0" smtClean="0"/>
              <a:t> resmi aşağılamak amacıyla, </a:t>
            </a:r>
            <a:r>
              <a:rPr lang="tr-TR" dirty="0" err="1" smtClean="0"/>
              <a:t>Monet</a:t>
            </a:r>
            <a:r>
              <a:rPr lang="tr-TR" dirty="0" smtClean="0"/>
              <a:t> ve arkadaşlarını kapsamak üzere, bu tür resim yapanları </a:t>
            </a:r>
            <a:r>
              <a:rPr lang="tr-TR" dirty="0" err="1" smtClean="0">
                <a:solidFill>
                  <a:srgbClr val="FF0000"/>
                </a:solidFill>
              </a:rPr>
              <a:t>Monet’nin</a:t>
            </a:r>
            <a:r>
              <a:rPr lang="tr-TR" dirty="0" smtClean="0">
                <a:solidFill>
                  <a:srgbClr val="FF0000"/>
                </a:solidFill>
              </a:rPr>
              <a:t> resmine koyduğu addan çıkışla, </a:t>
            </a:r>
            <a:r>
              <a:rPr lang="tr-TR" dirty="0" err="1" smtClean="0">
                <a:solidFill>
                  <a:srgbClr val="FF0000"/>
                </a:solidFill>
              </a:rPr>
              <a:t>Impressionists</a:t>
            </a:r>
            <a:r>
              <a:rPr lang="tr-TR" dirty="0" smtClean="0">
                <a:solidFill>
                  <a:srgbClr val="FF0000"/>
                </a:solidFill>
              </a:rPr>
              <a:t> diye anınca</a:t>
            </a:r>
            <a:r>
              <a:rPr lang="tr-TR" dirty="0" smtClean="0"/>
              <a:t>, akımın adı konulmuş. Oysa, yazarın amacı, </a:t>
            </a:r>
            <a:r>
              <a:rPr lang="tr-TR" dirty="0" smtClean="0">
                <a:solidFill>
                  <a:srgbClr val="FF0000"/>
                </a:solidFill>
              </a:rPr>
              <a:t>‘garip’ resimler yapmakta direnen genç ressamlarla alay etmek</a:t>
            </a:r>
            <a:r>
              <a:rPr lang="tr-TR" dirty="0" smtClean="0"/>
              <a:t>!..</a:t>
            </a:r>
            <a:endParaRPr lang="tr-T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çerik Yer Tutucusu" descr="impression sunrise.jpg"/>
          <p:cNvPicPr>
            <a:picLocks noGrp="1" noChangeAspect="1"/>
          </p:cNvPicPr>
          <p:nvPr>
            <p:ph idx="1"/>
          </p:nvPr>
        </p:nvPicPr>
        <p:blipFill>
          <a:blip r:embed="rId2" cstate="print"/>
          <a:stretch>
            <a:fillRect/>
          </a:stretch>
        </p:blipFill>
        <p:spPr>
          <a:xfrm>
            <a:off x="1259632" y="260648"/>
            <a:ext cx="7632848" cy="5869484"/>
          </a:xfrm>
        </p:spPr>
      </p:pic>
      <p:sp>
        <p:nvSpPr>
          <p:cNvPr id="5" name="4 Metin kutusu"/>
          <p:cNvSpPr txBox="1"/>
          <p:nvPr/>
        </p:nvSpPr>
        <p:spPr>
          <a:xfrm>
            <a:off x="971600" y="6211669"/>
            <a:ext cx="8172400" cy="646331"/>
          </a:xfrm>
          <a:prstGeom prst="rect">
            <a:avLst/>
          </a:prstGeom>
          <a:noFill/>
        </p:spPr>
        <p:txBody>
          <a:bodyPr wrap="square" rtlCol="0">
            <a:spAutoFit/>
          </a:bodyPr>
          <a:lstStyle/>
          <a:p>
            <a:pPr algn="just"/>
            <a:r>
              <a:rPr lang="tr-TR" dirty="0" smtClean="0"/>
              <a:t>İzlenimcilik akımına adını veren </a:t>
            </a:r>
            <a:r>
              <a:rPr lang="tr-TR" dirty="0" err="1" smtClean="0"/>
              <a:t>Monet</a:t>
            </a:r>
            <a:r>
              <a:rPr lang="tr-TR" dirty="0" smtClean="0"/>
              <a:t> tablosu: </a:t>
            </a:r>
            <a:r>
              <a:rPr lang="tr-TR" dirty="0" err="1"/>
              <a:t>I</a:t>
            </a:r>
            <a:r>
              <a:rPr lang="tr-TR" dirty="0" err="1" smtClean="0"/>
              <a:t>mpression</a:t>
            </a:r>
            <a:r>
              <a:rPr lang="tr-TR" dirty="0" smtClean="0"/>
              <a:t>: </a:t>
            </a:r>
            <a:r>
              <a:rPr lang="tr-TR" dirty="0" err="1" smtClean="0"/>
              <a:t>soleil</a:t>
            </a:r>
            <a:r>
              <a:rPr lang="tr-TR" dirty="0" smtClean="0"/>
              <a:t> </a:t>
            </a:r>
            <a:r>
              <a:rPr lang="tr-TR" dirty="0" err="1" smtClean="0"/>
              <a:t>levant</a:t>
            </a:r>
            <a:r>
              <a:rPr lang="tr-TR" dirty="0" smtClean="0"/>
              <a:t>, </a:t>
            </a:r>
            <a:r>
              <a:rPr lang="tr-TR" dirty="0" err="1" smtClean="0"/>
              <a:t>Le</a:t>
            </a:r>
            <a:r>
              <a:rPr lang="tr-TR" dirty="0" smtClean="0"/>
              <a:t> </a:t>
            </a:r>
            <a:r>
              <a:rPr lang="tr-TR" dirty="0" err="1" smtClean="0"/>
              <a:t>Havre</a:t>
            </a:r>
            <a:r>
              <a:rPr lang="tr-TR" dirty="0" smtClean="0"/>
              <a:t>/İzlenim: Gün doğumu, </a:t>
            </a:r>
            <a:r>
              <a:rPr lang="tr-TR" dirty="0" err="1" smtClean="0"/>
              <a:t>Le</a:t>
            </a:r>
            <a:r>
              <a:rPr lang="tr-TR" dirty="0" smtClean="0"/>
              <a:t> </a:t>
            </a:r>
            <a:r>
              <a:rPr lang="tr-TR" dirty="0" err="1" smtClean="0"/>
              <a:t>Havre</a:t>
            </a:r>
            <a:r>
              <a:rPr lang="tr-TR" dirty="0" smtClean="0"/>
              <a:t>, 1872, Paris </a:t>
            </a:r>
            <a:r>
              <a:rPr lang="tr-TR" dirty="0" err="1" smtClean="0"/>
              <a:t>Marmottan</a:t>
            </a:r>
            <a:r>
              <a:rPr lang="tr-TR" dirty="0" smtClean="0"/>
              <a:t> Müzesi</a:t>
            </a:r>
            <a:endParaRPr lang="tr-T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043608" y="0"/>
            <a:ext cx="8100392" cy="6858000"/>
          </a:xfrm>
        </p:spPr>
        <p:txBody>
          <a:bodyPr>
            <a:noAutofit/>
          </a:bodyPr>
          <a:lstStyle/>
          <a:p>
            <a:pPr algn="just">
              <a:buNone/>
            </a:pPr>
            <a:r>
              <a:rPr lang="tr-TR" sz="2300" dirty="0" smtClean="0"/>
              <a:t>    </a:t>
            </a:r>
            <a:r>
              <a:rPr lang="tr-TR" sz="2100" dirty="0" smtClean="0"/>
              <a:t>İzlenimcilerin, bu adın yanı sıra, “</a:t>
            </a:r>
            <a:r>
              <a:rPr lang="tr-TR" sz="2100" dirty="0" err="1" smtClean="0">
                <a:solidFill>
                  <a:srgbClr val="FF0000"/>
                </a:solidFill>
              </a:rPr>
              <a:t>Independents</a:t>
            </a:r>
            <a:r>
              <a:rPr lang="tr-TR" sz="2100" dirty="0" smtClean="0">
                <a:solidFill>
                  <a:srgbClr val="FF0000"/>
                </a:solidFill>
              </a:rPr>
              <a:t>/Bağımsızlar</a:t>
            </a:r>
            <a:r>
              <a:rPr lang="tr-TR" sz="2100" dirty="0" smtClean="0"/>
              <a:t>”, “</a:t>
            </a:r>
            <a:r>
              <a:rPr lang="tr-TR" sz="2100" dirty="0" err="1" smtClean="0">
                <a:solidFill>
                  <a:srgbClr val="FF0000"/>
                </a:solidFill>
              </a:rPr>
              <a:t>Intransingents</a:t>
            </a:r>
            <a:r>
              <a:rPr lang="tr-TR" sz="2100" dirty="0" smtClean="0">
                <a:solidFill>
                  <a:srgbClr val="FF0000"/>
                </a:solidFill>
              </a:rPr>
              <a:t>/Uzlaşılmazlar</a:t>
            </a:r>
            <a:r>
              <a:rPr lang="tr-TR" sz="2100" dirty="0" smtClean="0"/>
              <a:t>”, </a:t>
            </a:r>
            <a:r>
              <a:rPr lang="tr-TR" sz="2100" dirty="0" err="1" smtClean="0">
                <a:solidFill>
                  <a:srgbClr val="FF0000"/>
                </a:solidFill>
              </a:rPr>
              <a:t>Intentionalists</a:t>
            </a:r>
            <a:r>
              <a:rPr lang="tr-TR" sz="2100" dirty="0" smtClean="0">
                <a:solidFill>
                  <a:srgbClr val="FF0000"/>
                </a:solidFill>
              </a:rPr>
              <a:t>/Kasıtlılar</a:t>
            </a:r>
            <a:r>
              <a:rPr lang="tr-TR" sz="2100" dirty="0" smtClean="0"/>
              <a:t>” adlarıyla da anıldıkları biliniyor. Adların hepsi, İzlenimcilerin akademik resme karşı çıkmış olmalarından kaynaklanmış. Akademik ressamların yapıtlarının sergilendiği Salon sergilerine alınmıyor oluşları da asiliklerinden ötürü. </a:t>
            </a:r>
            <a:r>
              <a:rPr lang="tr-TR" sz="2100" dirty="0" smtClean="0">
                <a:solidFill>
                  <a:srgbClr val="FF0000"/>
                </a:solidFill>
              </a:rPr>
              <a:t>İzlenimcilik denilince </a:t>
            </a:r>
            <a:r>
              <a:rPr lang="tr-TR" sz="2100" dirty="0" err="1" smtClean="0">
                <a:solidFill>
                  <a:srgbClr val="FF0000"/>
                </a:solidFill>
              </a:rPr>
              <a:t>Claude</a:t>
            </a:r>
            <a:r>
              <a:rPr lang="tr-TR" sz="2100" dirty="0" smtClean="0">
                <a:solidFill>
                  <a:srgbClr val="FF0000"/>
                </a:solidFill>
              </a:rPr>
              <a:t> </a:t>
            </a:r>
            <a:r>
              <a:rPr lang="tr-TR" sz="2100" dirty="0" err="1" smtClean="0">
                <a:solidFill>
                  <a:srgbClr val="FF0000"/>
                </a:solidFill>
              </a:rPr>
              <a:t>Monet’nin</a:t>
            </a:r>
            <a:r>
              <a:rPr lang="tr-TR" sz="2100" dirty="0" smtClean="0">
                <a:solidFill>
                  <a:srgbClr val="FF0000"/>
                </a:solidFill>
              </a:rPr>
              <a:t> yakın çevresindeki arkadaşları </a:t>
            </a:r>
            <a:r>
              <a:rPr lang="tr-TR" sz="2100" dirty="0" err="1" smtClean="0">
                <a:solidFill>
                  <a:srgbClr val="FF0000"/>
                </a:solidFill>
              </a:rPr>
              <a:t>Édouard</a:t>
            </a:r>
            <a:r>
              <a:rPr lang="tr-TR" sz="2100" dirty="0" smtClean="0">
                <a:solidFill>
                  <a:srgbClr val="FF0000"/>
                </a:solidFill>
              </a:rPr>
              <a:t> </a:t>
            </a:r>
            <a:r>
              <a:rPr lang="tr-TR" sz="2100" dirty="0" err="1" smtClean="0">
                <a:solidFill>
                  <a:srgbClr val="FF0000"/>
                </a:solidFill>
              </a:rPr>
              <a:t>Manet</a:t>
            </a:r>
            <a:r>
              <a:rPr lang="tr-TR" sz="2100" dirty="0" smtClean="0">
                <a:solidFill>
                  <a:srgbClr val="FF0000"/>
                </a:solidFill>
              </a:rPr>
              <a:t> </a:t>
            </a:r>
            <a:r>
              <a:rPr lang="tr-TR" sz="2100" dirty="0" smtClean="0"/>
              <a:t>(1832-1883), </a:t>
            </a:r>
            <a:r>
              <a:rPr lang="tr-TR" sz="2100" dirty="0" smtClean="0">
                <a:solidFill>
                  <a:srgbClr val="FF0000"/>
                </a:solidFill>
              </a:rPr>
              <a:t>Edgar </a:t>
            </a:r>
            <a:r>
              <a:rPr lang="tr-TR" sz="2100" dirty="0" err="1" smtClean="0">
                <a:solidFill>
                  <a:srgbClr val="FF0000"/>
                </a:solidFill>
              </a:rPr>
              <a:t>Degas</a:t>
            </a:r>
            <a:r>
              <a:rPr lang="tr-TR" sz="2100" dirty="0" smtClean="0">
                <a:solidFill>
                  <a:srgbClr val="FF0000"/>
                </a:solidFill>
              </a:rPr>
              <a:t> </a:t>
            </a:r>
            <a:r>
              <a:rPr lang="tr-TR" sz="2100" dirty="0" smtClean="0"/>
              <a:t>(1834-1917), </a:t>
            </a:r>
            <a:r>
              <a:rPr lang="tr-TR" sz="2100" dirty="0" err="1" smtClean="0">
                <a:solidFill>
                  <a:srgbClr val="FF0000"/>
                </a:solidFill>
              </a:rPr>
              <a:t>Pierre</a:t>
            </a:r>
            <a:r>
              <a:rPr lang="tr-TR" sz="2100" dirty="0" smtClean="0">
                <a:solidFill>
                  <a:srgbClr val="FF0000"/>
                </a:solidFill>
              </a:rPr>
              <a:t>-</a:t>
            </a:r>
            <a:r>
              <a:rPr lang="tr-TR" sz="2100" dirty="0" err="1" smtClean="0">
                <a:solidFill>
                  <a:srgbClr val="FF0000"/>
                </a:solidFill>
              </a:rPr>
              <a:t>August</a:t>
            </a:r>
            <a:r>
              <a:rPr lang="tr-TR" sz="2100" dirty="0" smtClean="0">
                <a:solidFill>
                  <a:srgbClr val="FF0000"/>
                </a:solidFill>
              </a:rPr>
              <a:t> </a:t>
            </a:r>
            <a:r>
              <a:rPr lang="tr-TR" sz="2100" dirty="0" err="1" smtClean="0">
                <a:solidFill>
                  <a:srgbClr val="FF0000"/>
                </a:solidFill>
              </a:rPr>
              <a:t>Renoir</a:t>
            </a:r>
            <a:r>
              <a:rPr lang="tr-TR" sz="2100" dirty="0" smtClean="0">
                <a:solidFill>
                  <a:srgbClr val="FF0000"/>
                </a:solidFill>
              </a:rPr>
              <a:t> </a:t>
            </a:r>
            <a:r>
              <a:rPr lang="tr-TR" sz="2100" dirty="0" smtClean="0"/>
              <a:t>(1841-1919), </a:t>
            </a:r>
            <a:r>
              <a:rPr lang="tr-TR" sz="2100" dirty="0" err="1" smtClean="0">
                <a:solidFill>
                  <a:srgbClr val="FF0000"/>
                </a:solidFill>
              </a:rPr>
              <a:t>Camille</a:t>
            </a:r>
            <a:r>
              <a:rPr lang="tr-TR" sz="2100" dirty="0" smtClean="0">
                <a:solidFill>
                  <a:srgbClr val="FF0000"/>
                </a:solidFill>
              </a:rPr>
              <a:t> </a:t>
            </a:r>
            <a:r>
              <a:rPr lang="tr-TR" sz="2100" dirty="0" err="1" smtClean="0">
                <a:solidFill>
                  <a:srgbClr val="FF0000"/>
                </a:solidFill>
              </a:rPr>
              <a:t>Pissarro</a:t>
            </a:r>
            <a:r>
              <a:rPr lang="tr-TR" sz="2100" dirty="0" smtClean="0">
                <a:solidFill>
                  <a:srgbClr val="FF0000"/>
                </a:solidFill>
              </a:rPr>
              <a:t> </a:t>
            </a:r>
            <a:r>
              <a:rPr lang="tr-TR" sz="2100" dirty="0" smtClean="0"/>
              <a:t>(1830-1903),  </a:t>
            </a:r>
            <a:r>
              <a:rPr lang="tr-TR" sz="2100" dirty="0" err="1" smtClean="0">
                <a:solidFill>
                  <a:srgbClr val="FF0000"/>
                </a:solidFill>
              </a:rPr>
              <a:t>Alfred</a:t>
            </a:r>
            <a:r>
              <a:rPr lang="tr-TR" sz="2100" dirty="0" smtClean="0">
                <a:solidFill>
                  <a:srgbClr val="FF0000"/>
                </a:solidFill>
              </a:rPr>
              <a:t> </a:t>
            </a:r>
            <a:r>
              <a:rPr lang="tr-TR" sz="2100" dirty="0" err="1" smtClean="0">
                <a:solidFill>
                  <a:srgbClr val="FF0000"/>
                </a:solidFill>
              </a:rPr>
              <a:t>Sisley</a:t>
            </a:r>
            <a:r>
              <a:rPr lang="tr-TR" sz="2100" dirty="0" smtClean="0">
                <a:solidFill>
                  <a:srgbClr val="FF0000"/>
                </a:solidFill>
              </a:rPr>
              <a:t> </a:t>
            </a:r>
            <a:r>
              <a:rPr lang="tr-TR" sz="2100" dirty="0" smtClean="0"/>
              <a:t>(1839-1899), </a:t>
            </a:r>
            <a:r>
              <a:rPr lang="tr-TR" sz="2100" dirty="0" err="1" smtClean="0">
                <a:solidFill>
                  <a:srgbClr val="FF0000"/>
                </a:solidFill>
              </a:rPr>
              <a:t>Frédéric</a:t>
            </a:r>
            <a:r>
              <a:rPr lang="tr-TR" sz="2100" dirty="0" smtClean="0">
                <a:solidFill>
                  <a:srgbClr val="FF0000"/>
                </a:solidFill>
              </a:rPr>
              <a:t> </a:t>
            </a:r>
            <a:r>
              <a:rPr lang="tr-TR" sz="2100" dirty="0" err="1" smtClean="0">
                <a:solidFill>
                  <a:srgbClr val="FF0000"/>
                </a:solidFill>
              </a:rPr>
              <a:t>Bazille</a:t>
            </a:r>
            <a:r>
              <a:rPr lang="tr-TR" sz="2100" dirty="0" smtClean="0">
                <a:solidFill>
                  <a:srgbClr val="FF0000"/>
                </a:solidFill>
              </a:rPr>
              <a:t> </a:t>
            </a:r>
            <a:r>
              <a:rPr lang="tr-TR" sz="2100" dirty="0" smtClean="0"/>
              <a:t>(1841-1870), </a:t>
            </a:r>
            <a:r>
              <a:rPr lang="tr-TR" sz="2100" dirty="0" err="1" smtClean="0">
                <a:solidFill>
                  <a:srgbClr val="FF0000"/>
                </a:solidFill>
              </a:rPr>
              <a:t>Berthe</a:t>
            </a:r>
            <a:r>
              <a:rPr lang="tr-TR" sz="2100" dirty="0" smtClean="0">
                <a:solidFill>
                  <a:srgbClr val="FF0000"/>
                </a:solidFill>
              </a:rPr>
              <a:t> </a:t>
            </a:r>
            <a:r>
              <a:rPr lang="tr-TR" sz="2100" dirty="0" err="1" smtClean="0">
                <a:solidFill>
                  <a:srgbClr val="FF0000"/>
                </a:solidFill>
              </a:rPr>
              <a:t>Morisot</a:t>
            </a:r>
            <a:r>
              <a:rPr lang="tr-TR" sz="2100" dirty="0" smtClean="0">
                <a:solidFill>
                  <a:srgbClr val="FF0000"/>
                </a:solidFill>
              </a:rPr>
              <a:t> </a:t>
            </a:r>
            <a:r>
              <a:rPr lang="tr-TR" sz="2100" dirty="0" smtClean="0"/>
              <a:t>(1841-1895) akımın temel direkleri olarak belirtiliyor. İzlenimcilik/Empresyonizm denilince adları birbirine çok benzeyen ve birlikte anımsanan </a:t>
            </a:r>
            <a:r>
              <a:rPr lang="tr-TR" sz="2100" dirty="0" err="1" smtClean="0">
                <a:solidFill>
                  <a:srgbClr val="FF0000"/>
                </a:solidFill>
              </a:rPr>
              <a:t>Manet</a:t>
            </a:r>
            <a:r>
              <a:rPr lang="tr-TR" sz="2100" dirty="0" smtClean="0">
                <a:solidFill>
                  <a:srgbClr val="FF0000"/>
                </a:solidFill>
              </a:rPr>
              <a:t> ve </a:t>
            </a:r>
            <a:r>
              <a:rPr lang="tr-TR" sz="2100" dirty="0" err="1" smtClean="0">
                <a:solidFill>
                  <a:srgbClr val="FF0000"/>
                </a:solidFill>
              </a:rPr>
              <a:t>Monet’yi</a:t>
            </a:r>
            <a:r>
              <a:rPr lang="tr-TR" sz="2100" dirty="0" smtClean="0">
                <a:solidFill>
                  <a:srgbClr val="FF0000"/>
                </a:solidFill>
              </a:rPr>
              <a:t> </a:t>
            </a:r>
            <a:r>
              <a:rPr lang="tr-TR" sz="2100" dirty="0" smtClean="0"/>
              <a:t>karıştıranların çoğu, </a:t>
            </a:r>
            <a:r>
              <a:rPr lang="tr-TR" sz="2100" dirty="0" err="1" smtClean="0"/>
              <a:t>Bazin’in</a:t>
            </a:r>
            <a:r>
              <a:rPr lang="tr-TR" sz="2100" dirty="0" smtClean="0"/>
              <a:t> (</a:t>
            </a:r>
            <a:r>
              <a:rPr lang="tr-TR" sz="2100" dirty="0" err="1" smtClean="0">
                <a:solidFill>
                  <a:srgbClr val="FF0000"/>
                </a:solidFill>
              </a:rPr>
              <a:t>Manet’nin</a:t>
            </a:r>
            <a:r>
              <a:rPr lang="tr-TR" sz="2100" dirty="0" smtClean="0">
                <a:solidFill>
                  <a:srgbClr val="FF0000"/>
                </a:solidFill>
              </a:rPr>
              <a:t> Romantik sanatçıları, </a:t>
            </a:r>
            <a:r>
              <a:rPr lang="tr-TR" sz="2100" dirty="0" err="1" smtClean="0">
                <a:solidFill>
                  <a:srgbClr val="FF0000"/>
                </a:solidFill>
              </a:rPr>
              <a:t>Monet’nin</a:t>
            </a:r>
            <a:r>
              <a:rPr lang="tr-TR" sz="2100" dirty="0" smtClean="0">
                <a:solidFill>
                  <a:srgbClr val="FF0000"/>
                </a:solidFill>
              </a:rPr>
              <a:t> ise Gotik davranışı simgelediği</a:t>
            </a:r>
            <a:r>
              <a:rPr lang="tr-TR" sz="2100" dirty="0" smtClean="0"/>
              <a:t>) görüşüne katılıyorlar. Sonuçta, bu yaygın olarak birlikte anılan iki addan biri olan </a:t>
            </a:r>
            <a:r>
              <a:rPr lang="tr-TR" sz="2100" dirty="0" err="1" smtClean="0">
                <a:solidFill>
                  <a:srgbClr val="FF0000"/>
                </a:solidFill>
              </a:rPr>
              <a:t>Claude</a:t>
            </a:r>
            <a:r>
              <a:rPr lang="tr-TR" sz="2100" dirty="0" smtClean="0">
                <a:solidFill>
                  <a:srgbClr val="FF0000"/>
                </a:solidFill>
              </a:rPr>
              <a:t> </a:t>
            </a:r>
            <a:r>
              <a:rPr lang="tr-TR" sz="2100" dirty="0" err="1" smtClean="0">
                <a:solidFill>
                  <a:srgbClr val="FF0000"/>
                </a:solidFill>
              </a:rPr>
              <a:t>Monet</a:t>
            </a:r>
            <a:r>
              <a:rPr lang="tr-TR" sz="2100" dirty="0" smtClean="0">
                <a:solidFill>
                  <a:srgbClr val="FF0000"/>
                </a:solidFill>
              </a:rPr>
              <a:t> izlenimcidir ve giderek bu akımın kurucusu olarak benimsenmiştir.</a:t>
            </a:r>
            <a:r>
              <a:rPr lang="tr-TR" sz="2100" dirty="0" smtClean="0"/>
              <a:t> </a:t>
            </a:r>
            <a:r>
              <a:rPr lang="tr-TR" sz="2100" dirty="0" err="1" smtClean="0">
                <a:solidFill>
                  <a:srgbClr val="FF0000"/>
                </a:solidFill>
              </a:rPr>
              <a:t>Éduard</a:t>
            </a:r>
            <a:r>
              <a:rPr lang="tr-TR" sz="2100" dirty="0" smtClean="0">
                <a:solidFill>
                  <a:srgbClr val="FF0000"/>
                </a:solidFill>
              </a:rPr>
              <a:t> </a:t>
            </a:r>
            <a:r>
              <a:rPr lang="tr-TR" sz="2100" dirty="0" err="1" smtClean="0">
                <a:solidFill>
                  <a:srgbClr val="FF0000"/>
                </a:solidFill>
              </a:rPr>
              <a:t>Manet</a:t>
            </a:r>
            <a:r>
              <a:rPr lang="tr-TR" sz="2100" dirty="0" smtClean="0">
                <a:solidFill>
                  <a:srgbClr val="FF0000"/>
                </a:solidFill>
              </a:rPr>
              <a:t> ise, hiçbir zaman ‘İzlenimci’ olmamıştır. </a:t>
            </a:r>
            <a:r>
              <a:rPr lang="tr-TR" sz="2100" dirty="0" smtClean="0"/>
              <a:t>Ancak şu bir gerçektir ki hem </a:t>
            </a:r>
            <a:r>
              <a:rPr lang="tr-TR" sz="2100" dirty="0" err="1" smtClean="0"/>
              <a:t>Monet</a:t>
            </a:r>
            <a:r>
              <a:rPr lang="tr-TR" sz="2100" dirty="0" smtClean="0"/>
              <a:t> hem de </a:t>
            </a:r>
            <a:r>
              <a:rPr lang="tr-TR" sz="2100" dirty="0" err="1" smtClean="0"/>
              <a:t>Manet</a:t>
            </a:r>
            <a:r>
              <a:rPr lang="tr-TR" sz="2100" dirty="0" smtClean="0"/>
              <a:t> </a:t>
            </a:r>
            <a:r>
              <a:rPr lang="tr-TR" sz="2100" dirty="0" smtClean="0">
                <a:solidFill>
                  <a:srgbClr val="FF0000"/>
                </a:solidFill>
              </a:rPr>
              <a:t>‘modern resim’in doğuşuna büyük katkıda bulunmuşlardır. </a:t>
            </a:r>
            <a:r>
              <a:rPr lang="tr-TR" sz="2100" dirty="0" err="1" smtClean="0"/>
              <a:t>Herşeyden</a:t>
            </a:r>
            <a:r>
              <a:rPr lang="tr-TR" sz="2100" dirty="0" smtClean="0"/>
              <a:t> önce, </a:t>
            </a:r>
            <a:r>
              <a:rPr lang="tr-TR" sz="2100" dirty="0" err="1" smtClean="0">
                <a:solidFill>
                  <a:srgbClr val="FF0000"/>
                </a:solidFill>
              </a:rPr>
              <a:t>Manet’nin</a:t>
            </a:r>
            <a:r>
              <a:rPr lang="tr-TR" sz="2100" dirty="0" smtClean="0">
                <a:solidFill>
                  <a:srgbClr val="FF0000"/>
                </a:solidFill>
              </a:rPr>
              <a:t> resme ilişkin kaygısı çoğunlukla renk sorunlarıyla ilgili</a:t>
            </a:r>
            <a:r>
              <a:rPr lang="tr-TR" sz="2100" dirty="0" smtClean="0"/>
              <a:t>dir. </a:t>
            </a:r>
            <a:r>
              <a:rPr lang="tr-TR" sz="2100" dirty="0" err="1" smtClean="0">
                <a:solidFill>
                  <a:srgbClr val="FF0000"/>
                </a:solidFill>
              </a:rPr>
              <a:t>Monet’nin</a:t>
            </a:r>
            <a:r>
              <a:rPr lang="tr-TR" sz="2100" dirty="0" smtClean="0">
                <a:solidFill>
                  <a:srgbClr val="FF0000"/>
                </a:solidFill>
              </a:rPr>
              <a:t> başta gelen kaygısı ise, ışık’tır.</a:t>
            </a:r>
            <a:endParaRPr lang="tr-TR" sz="2100" dirty="0">
              <a:solidFill>
                <a:srgbClr val="FF0000"/>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043608" y="0"/>
            <a:ext cx="8100392" cy="6858000"/>
          </a:xfrm>
        </p:spPr>
        <p:txBody>
          <a:bodyPr>
            <a:normAutofit fontScale="85000" lnSpcReduction="10000"/>
          </a:bodyPr>
          <a:lstStyle/>
          <a:p>
            <a:pPr algn="just">
              <a:buNone/>
            </a:pPr>
            <a:r>
              <a:rPr lang="tr-TR" dirty="0" smtClean="0"/>
              <a:t>   19. yüzyılın sonlarında görülen sanat yaşamındaki canlanma ve yenilenmede </a:t>
            </a:r>
            <a:r>
              <a:rPr lang="tr-TR" dirty="0" smtClean="0">
                <a:solidFill>
                  <a:srgbClr val="FF0000"/>
                </a:solidFill>
              </a:rPr>
              <a:t>Paris’teki kimi </a:t>
            </a:r>
            <a:r>
              <a:rPr lang="tr-TR" dirty="0" err="1" smtClean="0">
                <a:solidFill>
                  <a:srgbClr val="FF0000"/>
                </a:solidFill>
              </a:rPr>
              <a:t>kafeler</a:t>
            </a:r>
            <a:r>
              <a:rPr lang="tr-TR" dirty="0" err="1" smtClean="0"/>
              <a:t>in</a:t>
            </a:r>
            <a:r>
              <a:rPr lang="tr-TR" dirty="0" smtClean="0"/>
              <a:t> önemli payı var. Sanatçıların sürekli olarak gittikleri, toplantılar yaptıkları </a:t>
            </a:r>
            <a:r>
              <a:rPr lang="tr-TR" dirty="0" err="1" smtClean="0"/>
              <a:t>kafelerde</a:t>
            </a:r>
            <a:r>
              <a:rPr lang="tr-TR" dirty="0" smtClean="0"/>
              <a:t> yeni eğilimler tartışılıyor. </a:t>
            </a:r>
            <a:r>
              <a:rPr lang="tr-TR" dirty="0" err="1" smtClean="0"/>
              <a:t>Kafelerden</a:t>
            </a:r>
            <a:r>
              <a:rPr lang="tr-TR" dirty="0" smtClean="0"/>
              <a:t> biri de </a:t>
            </a:r>
            <a:r>
              <a:rPr lang="tr-TR" i="1" dirty="0" err="1" smtClean="0">
                <a:solidFill>
                  <a:srgbClr val="FF0000"/>
                </a:solidFill>
              </a:rPr>
              <a:t>Café</a:t>
            </a:r>
            <a:r>
              <a:rPr lang="tr-TR" i="1" dirty="0" smtClean="0">
                <a:solidFill>
                  <a:srgbClr val="FF0000"/>
                </a:solidFill>
              </a:rPr>
              <a:t> </a:t>
            </a:r>
            <a:r>
              <a:rPr lang="tr-TR" i="1" dirty="0" err="1" smtClean="0">
                <a:solidFill>
                  <a:srgbClr val="FF0000"/>
                </a:solidFill>
              </a:rPr>
              <a:t>Guerbois</a:t>
            </a:r>
            <a:r>
              <a:rPr lang="tr-TR" dirty="0" smtClean="0"/>
              <a:t>. </a:t>
            </a:r>
            <a:r>
              <a:rPr lang="tr-TR" dirty="0" err="1" smtClean="0">
                <a:solidFill>
                  <a:srgbClr val="FF0000"/>
                </a:solidFill>
              </a:rPr>
              <a:t>Manet</a:t>
            </a:r>
            <a:r>
              <a:rPr lang="tr-TR" dirty="0" smtClean="0">
                <a:solidFill>
                  <a:srgbClr val="FF0000"/>
                </a:solidFill>
              </a:rPr>
              <a:t> ve </a:t>
            </a:r>
            <a:r>
              <a:rPr lang="tr-TR" dirty="0" err="1" smtClean="0">
                <a:solidFill>
                  <a:srgbClr val="FF0000"/>
                </a:solidFill>
              </a:rPr>
              <a:t>Zola</a:t>
            </a:r>
            <a:r>
              <a:rPr lang="tr-TR" dirty="0" smtClean="0">
                <a:solidFill>
                  <a:srgbClr val="FF0000"/>
                </a:solidFill>
              </a:rPr>
              <a:t>, adı geçen </a:t>
            </a:r>
            <a:r>
              <a:rPr lang="tr-TR" dirty="0" err="1" smtClean="0">
                <a:solidFill>
                  <a:srgbClr val="FF0000"/>
                </a:solidFill>
              </a:rPr>
              <a:t>kafede</a:t>
            </a:r>
            <a:r>
              <a:rPr lang="tr-TR" dirty="0" smtClean="0">
                <a:solidFill>
                  <a:srgbClr val="FF0000"/>
                </a:solidFill>
              </a:rPr>
              <a:t> düzenli olarak Perşembe günleri yapılan toplantıların önderleriymiş. </a:t>
            </a:r>
            <a:r>
              <a:rPr lang="tr-TR" dirty="0" err="1" smtClean="0"/>
              <a:t>Kafeye</a:t>
            </a:r>
            <a:r>
              <a:rPr lang="tr-TR" dirty="0" smtClean="0"/>
              <a:t> dönemin birçok sanatçısı,-ressamlar, </a:t>
            </a:r>
            <a:r>
              <a:rPr lang="tr-TR" dirty="0" err="1" smtClean="0"/>
              <a:t>yonut</a:t>
            </a:r>
            <a:r>
              <a:rPr lang="tr-TR" dirty="0" smtClean="0"/>
              <a:t> sanatçıları, edebiyatçılar geliyormuş. Sanatçıların bu </a:t>
            </a:r>
            <a:r>
              <a:rPr lang="tr-TR" dirty="0" err="1" smtClean="0"/>
              <a:t>kafede</a:t>
            </a:r>
            <a:r>
              <a:rPr lang="tr-TR" dirty="0" smtClean="0"/>
              <a:t> </a:t>
            </a:r>
            <a:r>
              <a:rPr lang="tr-TR" dirty="0" smtClean="0">
                <a:solidFill>
                  <a:srgbClr val="FF0000"/>
                </a:solidFill>
              </a:rPr>
              <a:t>toplanmaya başladıkları yıl 1866</a:t>
            </a:r>
            <a:r>
              <a:rPr lang="tr-TR" dirty="0" smtClean="0"/>
              <a:t>. Sonraki yıllarda </a:t>
            </a:r>
            <a:r>
              <a:rPr lang="tr-TR" dirty="0" err="1" smtClean="0"/>
              <a:t>Manet</a:t>
            </a:r>
            <a:r>
              <a:rPr lang="tr-TR" dirty="0" smtClean="0"/>
              <a:t> ve </a:t>
            </a:r>
            <a:r>
              <a:rPr lang="tr-TR" dirty="0" err="1" smtClean="0"/>
              <a:t>Zola’nın</a:t>
            </a:r>
            <a:r>
              <a:rPr lang="tr-TR" dirty="0" smtClean="0"/>
              <a:t> sanattaki yeni eğilimleri coşkuyla anlattıkları bu toplantılar her sanat dalından sanatçıların,-müzisyenlerin, ozanların, fotoğraf sanatçılarının, yazarların, eleştirmenlerin, ayrımlı ekollerden ressamların ve elbette </a:t>
            </a:r>
            <a:r>
              <a:rPr lang="tr-TR" dirty="0" err="1" smtClean="0">
                <a:solidFill>
                  <a:srgbClr val="FF0000"/>
                </a:solidFill>
              </a:rPr>
              <a:t>Monet</a:t>
            </a:r>
            <a:r>
              <a:rPr lang="tr-TR" dirty="0" smtClean="0">
                <a:solidFill>
                  <a:srgbClr val="FF0000"/>
                </a:solidFill>
              </a:rPr>
              <a:t>, </a:t>
            </a:r>
            <a:r>
              <a:rPr lang="tr-TR" dirty="0" err="1" smtClean="0">
                <a:solidFill>
                  <a:srgbClr val="FF0000"/>
                </a:solidFill>
              </a:rPr>
              <a:t>Sisley</a:t>
            </a:r>
            <a:r>
              <a:rPr lang="tr-TR" dirty="0" smtClean="0">
                <a:solidFill>
                  <a:srgbClr val="FF0000"/>
                </a:solidFill>
              </a:rPr>
              <a:t>, </a:t>
            </a:r>
            <a:r>
              <a:rPr lang="tr-TR" dirty="0" err="1" smtClean="0">
                <a:solidFill>
                  <a:srgbClr val="FF0000"/>
                </a:solidFill>
              </a:rPr>
              <a:t>Pissarro</a:t>
            </a:r>
            <a:r>
              <a:rPr lang="tr-TR" dirty="0" smtClean="0">
                <a:solidFill>
                  <a:srgbClr val="FF0000"/>
                </a:solidFill>
              </a:rPr>
              <a:t>, </a:t>
            </a:r>
            <a:r>
              <a:rPr lang="tr-TR" dirty="0" err="1" smtClean="0">
                <a:solidFill>
                  <a:srgbClr val="FF0000"/>
                </a:solidFill>
              </a:rPr>
              <a:t>Bazille</a:t>
            </a:r>
            <a:r>
              <a:rPr lang="tr-TR" dirty="0" smtClean="0">
                <a:solidFill>
                  <a:srgbClr val="FF0000"/>
                </a:solidFill>
              </a:rPr>
              <a:t>, vb. İzlenimci ressamların rağbet ettikleri bir ‘forum’a dönüşmüş</a:t>
            </a:r>
            <a:r>
              <a:rPr lang="tr-TR" dirty="0" smtClean="0"/>
              <a:t>. </a:t>
            </a:r>
            <a:r>
              <a:rPr lang="tr-TR" i="1" dirty="0" err="1" smtClean="0">
                <a:solidFill>
                  <a:srgbClr val="FF0000"/>
                </a:solidFill>
              </a:rPr>
              <a:t>Café</a:t>
            </a:r>
            <a:r>
              <a:rPr lang="tr-TR" i="1" dirty="0" smtClean="0">
                <a:solidFill>
                  <a:srgbClr val="FF0000"/>
                </a:solidFill>
              </a:rPr>
              <a:t> </a:t>
            </a:r>
            <a:r>
              <a:rPr lang="tr-TR" i="1" dirty="0" err="1" smtClean="0">
                <a:solidFill>
                  <a:srgbClr val="FF0000"/>
                </a:solidFill>
              </a:rPr>
              <a:t>Guerbois</a:t>
            </a:r>
            <a:r>
              <a:rPr lang="tr-TR" i="1" dirty="0" smtClean="0">
                <a:solidFill>
                  <a:srgbClr val="FF0000"/>
                </a:solidFill>
              </a:rPr>
              <a:t> </a:t>
            </a:r>
            <a:r>
              <a:rPr lang="tr-TR" dirty="0" smtClean="0">
                <a:solidFill>
                  <a:srgbClr val="FF0000"/>
                </a:solidFill>
              </a:rPr>
              <a:t>‘İzlenimciliğin doğduğu yer’ </a:t>
            </a:r>
            <a:r>
              <a:rPr lang="tr-TR" dirty="0" smtClean="0"/>
              <a:t>olarak da niteleniyor.</a:t>
            </a:r>
            <a:endParaRPr lang="tr-TR"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043608" y="260648"/>
            <a:ext cx="8100392" cy="6858000"/>
          </a:xfrm>
        </p:spPr>
        <p:txBody>
          <a:bodyPr>
            <a:normAutofit lnSpcReduction="10000"/>
          </a:bodyPr>
          <a:lstStyle/>
          <a:p>
            <a:pPr algn="just">
              <a:buNone/>
            </a:pPr>
            <a:r>
              <a:rPr lang="tr-TR" dirty="0" smtClean="0"/>
              <a:t>   </a:t>
            </a:r>
            <a:r>
              <a:rPr lang="tr-TR" dirty="0" err="1" smtClean="0"/>
              <a:t>Café</a:t>
            </a:r>
            <a:r>
              <a:rPr lang="tr-TR" dirty="0" smtClean="0"/>
              <a:t> </a:t>
            </a:r>
            <a:r>
              <a:rPr lang="tr-TR" dirty="0" err="1" smtClean="0"/>
              <a:t>Guerbois’da</a:t>
            </a:r>
            <a:r>
              <a:rPr lang="tr-TR" dirty="0" smtClean="0"/>
              <a:t> bir araya gelen sanatçılar siyasal, toplumsal gelişmelerden, teknolojik ilerlemelerden, keşiflerden, icatlardan ve bilimsel araştırma bulgularından, vb. konuşuyorlar, kişisel görüş ve düşüncelerini söylüyorlar, tartışıyorlarmış. Her alandaki gelişmeler, 19. yüzyılın sonlarındaki sanatı/sanatçıları büyük ölçüde etkilemiş. Örneğin, </a:t>
            </a:r>
            <a:r>
              <a:rPr lang="tr-TR" dirty="0" smtClean="0">
                <a:solidFill>
                  <a:srgbClr val="FF0000"/>
                </a:solidFill>
              </a:rPr>
              <a:t>kimyacı </a:t>
            </a:r>
            <a:r>
              <a:rPr lang="tr-TR" dirty="0" err="1" smtClean="0">
                <a:solidFill>
                  <a:srgbClr val="FF0000"/>
                </a:solidFill>
              </a:rPr>
              <a:t>Marie</a:t>
            </a:r>
            <a:r>
              <a:rPr lang="tr-TR" dirty="0" smtClean="0">
                <a:solidFill>
                  <a:srgbClr val="FF0000"/>
                </a:solidFill>
              </a:rPr>
              <a:t>-</a:t>
            </a:r>
            <a:r>
              <a:rPr lang="tr-TR" dirty="0" err="1" smtClean="0">
                <a:solidFill>
                  <a:srgbClr val="FF0000"/>
                </a:solidFill>
              </a:rPr>
              <a:t>Eugéne</a:t>
            </a:r>
            <a:r>
              <a:rPr lang="tr-TR" dirty="0" smtClean="0">
                <a:solidFill>
                  <a:srgbClr val="FF0000"/>
                </a:solidFill>
              </a:rPr>
              <a:t> </a:t>
            </a:r>
            <a:r>
              <a:rPr lang="tr-TR" dirty="0" err="1" smtClean="0">
                <a:solidFill>
                  <a:srgbClr val="FF0000"/>
                </a:solidFill>
              </a:rPr>
              <a:t>Chevreul</a:t>
            </a:r>
            <a:r>
              <a:rPr lang="tr-TR" dirty="0" smtClean="0">
                <a:solidFill>
                  <a:srgbClr val="FF0000"/>
                </a:solidFill>
              </a:rPr>
              <a:t> (1786-1889)’un renkler üzerine yaptığı çalışmanın sonucunda </a:t>
            </a:r>
            <a:r>
              <a:rPr lang="tr-TR" dirty="0" smtClean="0"/>
              <a:t>ortaya koyduğu 1855 tarihli </a:t>
            </a:r>
            <a:r>
              <a:rPr lang="tr-TR" i="1" dirty="0" smtClean="0">
                <a:solidFill>
                  <a:srgbClr val="FF0000"/>
                </a:solidFill>
              </a:rPr>
              <a:t>renk diyagramı </a:t>
            </a:r>
            <a:r>
              <a:rPr lang="tr-TR" dirty="0" smtClean="0">
                <a:solidFill>
                  <a:srgbClr val="FF0000"/>
                </a:solidFill>
              </a:rPr>
              <a:t>İzlenimcilerin kendi renk kuramlarını oluşturmalarına/geliştirmelerine önemli katkı yapmış.</a:t>
            </a:r>
            <a:endParaRPr lang="tr-TR" dirty="0">
              <a:solidFill>
                <a:srgbClr val="FF0000"/>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043608" y="188640"/>
            <a:ext cx="8100392" cy="6858000"/>
          </a:xfrm>
        </p:spPr>
        <p:txBody>
          <a:bodyPr>
            <a:normAutofit fontScale="77500" lnSpcReduction="20000"/>
          </a:bodyPr>
          <a:lstStyle/>
          <a:p>
            <a:pPr algn="just">
              <a:buNone/>
            </a:pPr>
            <a:r>
              <a:rPr lang="tr-TR" dirty="0" smtClean="0"/>
              <a:t>   </a:t>
            </a:r>
            <a:r>
              <a:rPr lang="tr-TR" dirty="0" smtClean="0">
                <a:solidFill>
                  <a:srgbClr val="FF0000"/>
                </a:solidFill>
              </a:rPr>
              <a:t>1870 ve sonrasında </a:t>
            </a:r>
            <a:r>
              <a:rPr lang="tr-TR" dirty="0" smtClean="0"/>
              <a:t>İzlenimci sanatçıların uğrak yeri </a:t>
            </a:r>
            <a:r>
              <a:rPr lang="tr-TR" dirty="0" err="1" smtClean="0">
                <a:solidFill>
                  <a:srgbClr val="FF0000"/>
                </a:solidFill>
              </a:rPr>
              <a:t>Café</a:t>
            </a:r>
            <a:r>
              <a:rPr lang="tr-TR" dirty="0" smtClean="0">
                <a:solidFill>
                  <a:srgbClr val="FF0000"/>
                </a:solidFill>
              </a:rPr>
              <a:t> </a:t>
            </a:r>
            <a:r>
              <a:rPr lang="tr-TR" dirty="0" err="1" smtClean="0">
                <a:solidFill>
                  <a:srgbClr val="FF0000"/>
                </a:solidFill>
              </a:rPr>
              <a:t>Nouvelle</a:t>
            </a:r>
            <a:r>
              <a:rPr lang="tr-TR" dirty="0" smtClean="0">
                <a:solidFill>
                  <a:srgbClr val="FF0000"/>
                </a:solidFill>
              </a:rPr>
              <a:t>-</a:t>
            </a:r>
            <a:r>
              <a:rPr lang="tr-TR" dirty="0" err="1" smtClean="0">
                <a:solidFill>
                  <a:srgbClr val="FF0000"/>
                </a:solidFill>
              </a:rPr>
              <a:t>Athenes</a:t>
            </a:r>
            <a:r>
              <a:rPr lang="tr-TR" dirty="0" smtClean="0"/>
              <a:t> olmuş. Çok sayıda ressamı ağırlayan bu mekanı gösteren eskiz, suluboya ve yağlıboya resimler yapılmıştır. İzlenimci ressamlardan </a:t>
            </a:r>
            <a:r>
              <a:rPr lang="tr-TR" dirty="0" smtClean="0">
                <a:solidFill>
                  <a:srgbClr val="FF0000"/>
                </a:solidFill>
              </a:rPr>
              <a:t>Jean-Louis </a:t>
            </a:r>
            <a:r>
              <a:rPr lang="tr-TR" dirty="0" err="1" smtClean="0">
                <a:solidFill>
                  <a:srgbClr val="FF0000"/>
                </a:solidFill>
              </a:rPr>
              <a:t>Forain</a:t>
            </a:r>
            <a:r>
              <a:rPr lang="tr-TR" dirty="0" smtClean="0">
                <a:solidFill>
                  <a:srgbClr val="FF0000"/>
                </a:solidFill>
              </a:rPr>
              <a:t> </a:t>
            </a:r>
            <a:r>
              <a:rPr lang="tr-TR" dirty="0" smtClean="0"/>
              <a:t>(1852-1931)’in </a:t>
            </a:r>
            <a:r>
              <a:rPr lang="tr-TR" dirty="0" err="1" smtClean="0">
                <a:solidFill>
                  <a:srgbClr val="FF0000"/>
                </a:solidFill>
              </a:rPr>
              <a:t>Nouvelle</a:t>
            </a:r>
            <a:r>
              <a:rPr lang="tr-TR" dirty="0" smtClean="0">
                <a:solidFill>
                  <a:srgbClr val="FF0000"/>
                </a:solidFill>
              </a:rPr>
              <a:t>-</a:t>
            </a:r>
            <a:r>
              <a:rPr lang="tr-TR" dirty="0" err="1" smtClean="0">
                <a:solidFill>
                  <a:srgbClr val="FF0000"/>
                </a:solidFill>
              </a:rPr>
              <a:t>Athenes’in</a:t>
            </a:r>
            <a:r>
              <a:rPr lang="tr-TR" dirty="0" smtClean="0">
                <a:solidFill>
                  <a:srgbClr val="FF0000"/>
                </a:solidFill>
              </a:rPr>
              <a:t> içini yansıtan bir suluboyası ve </a:t>
            </a:r>
            <a:r>
              <a:rPr lang="tr-TR" dirty="0" err="1" smtClean="0">
                <a:solidFill>
                  <a:srgbClr val="FF0000"/>
                </a:solidFill>
              </a:rPr>
              <a:t>Degas’ın</a:t>
            </a:r>
            <a:r>
              <a:rPr lang="tr-TR" dirty="0" smtClean="0">
                <a:solidFill>
                  <a:srgbClr val="FF0000"/>
                </a:solidFill>
              </a:rPr>
              <a:t> karakalemi </a:t>
            </a:r>
            <a:r>
              <a:rPr lang="tr-TR" dirty="0" smtClean="0"/>
              <a:t>yer alıyor. </a:t>
            </a:r>
            <a:r>
              <a:rPr lang="tr-TR" dirty="0" err="1" smtClean="0"/>
              <a:t>Degas’ın</a:t>
            </a:r>
            <a:r>
              <a:rPr lang="tr-TR" dirty="0" smtClean="0"/>
              <a:t> imzasını taşıyan </a:t>
            </a:r>
            <a:r>
              <a:rPr lang="tr-TR" dirty="0" err="1" smtClean="0"/>
              <a:t>Nouvelle</a:t>
            </a:r>
            <a:r>
              <a:rPr lang="tr-TR" dirty="0" smtClean="0"/>
              <a:t>-</a:t>
            </a:r>
            <a:r>
              <a:rPr lang="tr-TR" dirty="0" err="1" smtClean="0"/>
              <a:t>Athenes’de</a:t>
            </a:r>
            <a:r>
              <a:rPr lang="tr-TR" dirty="0" smtClean="0"/>
              <a:t> yapılmış bir diğer yağlıboya resim ve olabildiğine ünlü bir İzlenimci tablo </a:t>
            </a:r>
            <a:r>
              <a:rPr lang="tr-TR" i="1" dirty="0" smtClean="0">
                <a:solidFill>
                  <a:srgbClr val="FF0000"/>
                </a:solidFill>
              </a:rPr>
              <a:t>“</a:t>
            </a:r>
            <a:r>
              <a:rPr lang="tr-TR" i="1" dirty="0" err="1" smtClean="0">
                <a:solidFill>
                  <a:srgbClr val="FF0000"/>
                </a:solidFill>
              </a:rPr>
              <a:t>Absinthe</a:t>
            </a:r>
            <a:r>
              <a:rPr lang="tr-TR" i="1" dirty="0" smtClean="0">
                <a:solidFill>
                  <a:srgbClr val="FF0000"/>
                </a:solidFill>
              </a:rPr>
              <a:t>” </a:t>
            </a:r>
            <a:r>
              <a:rPr lang="tr-TR" dirty="0" smtClean="0"/>
              <a:t>diye biliniyor. Pelin ve başka kokulu bitkilerden yapılan ‘</a:t>
            </a:r>
            <a:r>
              <a:rPr lang="tr-TR" dirty="0" err="1" smtClean="0">
                <a:solidFill>
                  <a:srgbClr val="FF0000"/>
                </a:solidFill>
              </a:rPr>
              <a:t>absinthe</a:t>
            </a:r>
            <a:r>
              <a:rPr lang="tr-TR" dirty="0" smtClean="0"/>
              <a:t>’ adlı içki, özellikle 19. yüzyılın sonlarında ve 20. yüzyılın başlarında ve gene özellikle Paris’te (ve başka Fransız kentleriyle ülkelerde) </a:t>
            </a:r>
            <a:r>
              <a:rPr lang="tr-TR" dirty="0" smtClean="0">
                <a:solidFill>
                  <a:srgbClr val="FF0000"/>
                </a:solidFill>
              </a:rPr>
              <a:t>sanatçılar ve sanat çevresince yaygın olarak kullanılıyor.</a:t>
            </a:r>
            <a:r>
              <a:rPr lang="tr-TR" dirty="0" smtClean="0"/>
              <a:t> Fransızca ‘</a:t>
            </a:r>
            <a:r>
              <a:rPr lang="tr-TR" dirty="0" err="1" smtClean="0"/>
              <a:t>absinth</a:t>
            </a:r>
            <a:r>
              <a:rPr lang="tr-TR" dirty="0" smtClean="0"/>
              <a:t>’ sözcüğü ‘pelin’ diye bilinen bitkinin adı. Tadı oldukça acı ve klorofil oranı yüksek olan mavi-yeşil renkli içkinin, </a:t>
            </a:r>
            <a:r>
              <a:rPr lang="tr-TR" dirty="0" smtClean="0">
                <a:solidFill>
                  <a:srgbClr val="FF0000"/>
                </a:solidFill>
              </a:rPr>
              <a:t>içenin bilincini parlattığına ve duygusallığını yükselttiğine inanılıyormuş. Ama, yararlarına karşılık zararları daha korkutucuymuş. Sanrılara (</a:t>
            </a:r>
            <a:r>
              <a:rPr lang="tr-TR" dirty="0" err="1" smtClean="0">
                <a:solidFill>
                  <a:srgbClr val="FF0000"/>
                </a:solidFill>
              </a:rPr>
              <a:t>halusinasyonlara</a:t>
            </a:r>
            <a:r>
              <a:rPr lang="tr-TR" dirty="0" smtClean="0">
                <a:solidFill>
                  <a:srgbClr val="FF0000"/>
                </a:solidFill>
              </a:rPr>
              <a:t>), sinir merkezlerinde giderilemez yıkımlara yol açıyormuş. </a:t>
            </a:r>
            <a:r>
              <a:rPr lang="tr-TR" dirty="0" smtClean="0"/>
              <a:t>Giderek henüz 1850’lerde </a:t>
            </a:r>
            <a:r>
              <a:rPr lang="tr-TR" dirty="0" smtClean="0">
                <a:solidFill>
                  <a:srgbClr val="FF0000"/>
                </a:solidFill>
              </a:rPr>
              <a:t>‘</a:t>
            </a:r>
            <a:r>
              <a:rPr lang="tr-TR" dirty="0" err="1" smtClean="0">
                <a:solidFill>
                  <a:srgbClr val="FF0000"/>
                </a:solidFill>
              </a:rPr>
              <a:t>absentizm</a:t>
            </a:r>
            <a:r>
              <a:rPr lang="tr-TR" dirty="0" smtClean="0">
                <a:solidFill>
                  <a:srgbClr val="FF0000"/>
                </a:solidFill>
              </a:rPr>
              <a:t>’ </a:t>
            </a:r>
            <a:r>
              <a:rPr lang="tr-TR" dirty="0" smtClean="0"/>
              <a:t>diye adlandırılan bir hastalığın nedeni olduğu da saptanmış.</a:t>
            </a:r>
            <a:endParaRPr lang="tr-TR"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çerik Yer Tutucusu" descr="vag-forain.jpg"/>
          <p:cNvPicPr>
            <a:picLocks noGrp="1" noChangeAspect="1"/>
          </p:cNvPicPr>
          <p:nvPr>
            <p:ph idx="1"/>
          </p:nvPr>
        </p:nvPicPr>
        <p:blipFill>
          <a:blip r:embed="rId2" cstate="print"/>
          <a:stretch>
            <a:fillRect/>
          </a:stretch>
        </p:blipFill>
        <p:spPr>
          <a:xfrm>
            <a:off x="2123728" y="188640"/>
            <a:ext cx="5902151" cy="5370958"/>
          </a:xfrm>
        </p:spPr>
      </p:pic>
      <p:sp>
        <p:nvSpPr>
          <p:cNvPr id="5" name="4 Metin kutusu"/>
          <p:cNvSpPr txBox="1"/>
          <p:nvPr/>
        </p:nvSpPr>
        <p:spPr>
          <a:xfrm>
            <a:off x="2195736" y="5661248"/>
            <a:ext cx="5789534" cy="369332"/>
          </a:xfrm>
          <a:prstGeom prst="rect">
            <a:avLst/>
          </a:prstGeom>
          <a:noFill/>
        </p:spPr>
        <p:txBody>
          <a:bodyPr wrap="none" rtlCol="0">
            <a:spAutoFit/>
          </a:bodyPr>
          <a:lstStyle/>
          <a:p>
            <a:r>
              <a:rPr lang="tr-TR" dirty="0" smtClean="0"/>
              <a:t>Jean-Louis </a:t>
            </a:r>
            <a:r>
              <a:rPr lang="tr-TR" dirty="0" err="1" smtClean="0"/>
              <a:t>Forain</a:t>
            </a:r>
            <a:r>
              <a:rPr lang="tr-TR" dirty="0" smtClean="0"/>
              <a:t>, “</a:t>
            </a:r>
            <a:r>
              <a:rPr lang="tr-TR" dirty="0" err="1" smtClean="0"/>
              <a:t>Nouvelle</a:t>
            </a:r>
            <a:r>
              <a:rPr lang="tr-TR" dirty="0" smtClean="0"/>
              <a:t>-</a:t>
            </a:r>
            <a:r>
              <a:rPr lang="tr-TR" dirty="0" err="1" smtClean="0"/>
              <a:t>Athénes</a:t>
            </a:r>
            <a:r>
              <a:rPr lang="tr-TR" dirty="0" smtClean="0"/>
              <a:t> Kafesinde”, 1885-1890</a:t>
            </a:r>
            <a:endParaRPr lang="tr-TR"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çerik Yer Tutucusu" descr="degas.absinthe-2.jpg"/>
          <p:cNvPicPr>
            <a:picLocks noGrp="1" noChangeAspect="1"/>
          </p:cNvPicPr>
          <p:nvPr>
            <p:ph idx="1"/>
          </p:nvPr>
        </p:nvPicPr>
        <p:blipFill>
          <a:blip r:embed="rId2" cstate="print"/>
          <a:stretch>
            <a:fillRect/>
          </a:stretch>
        </p:blipFill>
        <p:spPr>
          <a:xfrm>
            <a:off x="2771800" y="188640"/>
            <a:ext cx="4176464" cy="5798596"/>
          </a:xfrm>
        </p:spPr>
      </p:pic>
      <p:sp>
        <p:nvSpPr>
          <p:cNvPr id="5" name="4 Metin kutusu"/>
          <p:cNvSpPr txBox="1"/>
          <p:nvPr/>
        </p:nvSpPr>
        <p:spPr>
          <a:xfrm>
            <a:off x="3419872" y="6165304"/>
            <a:ext cx="3040897" cy="369332"/>
          </a:xfrm>
          <a:prstGeom prst="rect">
            <a:avLst/>
          </a:prstGeom>
          <a:noFill/>
        </p:spPr>
        <p:txBody>
          <a:bodyPr wrap="none" rtlCol="0">
            <a:spAutoFit/>
          </a:bodyPr>
          <a:lstStyle/>
          <a:p>
            <a:r>
              <a:rPr lang="tr-TR" dirty="0" smtClean="0"/>
              <a:t>Edgar </a:t>
            </a:r>
            <a:r>
              <a:rPr lang="tr-TR" dirty="0" err="1" smtClean="0"/>
              <a:t>Degas</a:t>
            </a:r>
            <a:r>
              <a:rPr lang="tr-TR" dirty="0" smtClean="0"/>
              <a:t>, “</a:t>
            </a:r>
            <a:r>
              <a:rPr lang="tr-TR" dirty="0" err="1" smtClean="0"/>
              <a:t>Absenthe</a:t>
            </a:r>
            <a:r>
              <a:rPr lang="tr-TR" dirty="0" smtClean="0"/>
              <a:t>”, 1876</a:t>
            </a:r>
            <a:endParaRPr lang="tr-TR"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043608" y="260648"/>
            <a:ext cx="8100392" cy="6858000"/>
          </a:xfrm>
        </p:spPr>
        <p:txBody>
          <a:bodyPr>
            <a:normAutofit fontScale="85000" lnSpcReduction="10000"/>
          </a:bodyPr>
          <a:lstStyle/>
          <a:p>
            <a:pPr algn="just">
              <a:buNone/>
            </a:pPr>
            <a:r>
              <a:rPr lang="tr-TR" dirty="0" smtClean="0"/>
              <a:t>  </a:t>
            </a:r>
            <a:r>
              <a:rPr lang="tr-TR" dirty="0" smtClean="0">
                <a:solidFill>
                  <a:srgbClr val="FF0000"/>
                </a:solidFill>
              </a:rPr>
              <a:t>Dönemin ressamları </a:t>
            </a:r>
            <a:r>
              <a:rPr lang="tr-TR" dirty="0" smtClean="0"/>
              <a:t>salt kimi </a:t>
            </a:r>
            <a:r>
              <a:rPr lang="tr-TR" dirty="0" err="1" smtClean="0"/>
              <a:t>kafelerde</a:t>
            </a:r>
            <a:r>
              <a:rPr lang="tr-TR" dirty="0" smtClean="0"/>
              <a:t> toplanmakla kalmıyor, bu </a:t>
            </a:r>
            <a:r>
              <a:rPr lang="tr-TR" dirty="0" err="1" smtClean="0">
                <a:solidFill>
                  <a:srgbClr val="FF0000"/>
                </a:solidFill>
              </a:rPr>
              <a:t>kafelerdeki</a:t>
            </a:r>
            <a:r>
              <a:rPr lang="tr-TR" dirty="0" smtClean="0">
                <a:solidFill>
                  <a:srgbClr val="FF0000"/>
                </a:solidFill>
              </a:rPr>
              <a:t> insanları/toplumsal yaşamı da gözlemleyip tuvallerine yansıtıyorlar</a:t>
            </a:r>
            <a:r>
              <a:rPr lang="tr-TR" dirty="0" smtClean="0"/>
              <a:t>. İçenler, yalnızlığını yaşayanlar, birlikte olmanın tadını çıkaranlar; müşterilere hizmet eden </a:t>
            </a:r>
            <a:r>
              <a:rPr lang="tr-TR" dirty="0" err="1" smtClean="0"/>
              <a:t>kafe</a:t>
            </a:r>
            <a:r>
              <a:rPr lang="tr-TR" dirty="0" smtClean="0"/>
              <a:t> görevlileri, aylak aylak oturanlar, birini bekleyenler, kitap/gazete/dergi okuyanlar, dönemin Paris giyim-kuşamı; bohem yaşam, emekçi sınıfların ve zaman zaman da kentsoyluların yaşamı vb., </a:t>
            </a:r>
            <a:r>
              <a:rPr lang="tr-TR" dirty="0" err="1" smtClean="0"/>
              <a:t>herşey</a:t>
            </a:r>
            <a:r>
              <a:rPr lang="tr-TR" dirty="0" smtClean="0"/>
              <a:t> ressamların ilgi alanı içinde. Örneğin </a:t>
            </a:r>
            <a:r>
              <a:rPr lang="tr-TR" dirty="0" smtClean="0">
                <a:solidFill>
                  <a:srgbClr val="FF0000"/>
                </a:solidFill>
              </a:rPr>
              <a:t>“Baba </a:t>
            </a:r>
            <a:r>
              <a:rPr lang="tr-TR" dirty="0" err="1" smtClean="0">
                <a:solidFill>
                  <a:srgbClr val="FF0000"/>
                </a:solidFill>
              </a:rPr>
              <a:t>Lathuille’de</a:t>
            </a:r>
            <a:r>
              <a:rPr lang="tr-TR" dirty="0" smtClean="0">
                <a:solidFill>
                  <a:srgbClr val="FF0000"/>
                </a:solidFill>
              </a:rPr>
              <a:t>” </a:t>
            </a:r>
            <a:r>
              <a:rPr lang="tr-TR" dirty="0" smtClean="0"/>
              <a:t>adlı resminde </a:t>
            </a:r>
            <a:r>
              <a:rPr lang="tr-TR" dirty="0" err="1" smtClean="0">
                <a:solidFill>
                  <a:srgbClr val="FF0000"/>
                </a:solidFill>
              </a:rPr>
              <a:t>Manet</a:t>
            </a:r>
            <a:r>
              <a:rPr lang="tr-TR" dirty="0" smtClean="0"/>
              <a:t>, bir erkeğin orada yemek yemekte olan bir kadına istenmeyen bir yakın ilgi gösterdiğini yansıtmak istemiş. </a:t>
            </a:r>
            <a:r>
              <a:rPr lang="tr-TR" dirty="0" err="1" smtClean="0"/>
              <a:t>Manet’nin</a:t>
            </a:r>
            <a:r>
              <a:rPr lang="tr-TR" dirty="0" smtClean="0"/>
              <a:t> sık gittiği </a:t>
            </a:r>
            <a:r>
              <a:rPr lang="tr-TR" dirty="0" err="1" smtClean="0"/>
              <a:t>kafelerden</a:t>
            </a:r>
            <a:r>
              <a:rPr lang="tr-TR" dirty="0" smtClean="0"/>
              <a:t> biri de </a:t>
            </a:r>
            <a:r>
              <a:rPr lang="tr-TR" i="1" dirty="0" err="1" smtClean="0">
                <a:solidFill>
                  <a:srgbClr val="FF0000"/>
                </a:solidFill>
              </a:rPr>
              <a:t>Rochechourt</a:t>
            </a:r>
            <a:r>
              <a:rPr lang="tr-TR" i="1" dirty="0" smtClean="0">
                <a:solidFill>
                  <a:srgbClr val="FF0000"/>
                </a:solidFill>
              </a:rPr>
              <a:t> Bulvarı </a:t>
            </a:r>
            <a:r>
              <a:rPr lang="tr-TR" dirty="0" smtClean="0"/>
              <a:t>üzerindeki </a:t>
            </a:r>
            <a:r>
              <a:rPr lang="tr-TR" i="1" dirty="0" err="1" smtClean="0">
                <a:solidFill>
                  <a:srgbClr val="FF0000"/>
                </a:solidFill>
              </a:rPr>
              <a:t>Brasserie</a:t>
            </a:r>
            <a:r>
              <a:rPr lang="tr-TR" i="1" dirty="0" smtClean="0">
                <a:solidFill>
                  <a:srgbClr val="FF0000"/>
                </a:solidFill>
              </a:rPr>
              <a:t> de </a:t>
            </a:r>
            <a:r>
              <a:rPr lang="tr-TR" i="1" dirty="0" err="1" smtClean="0">
                <a:solidFill>
                  <a:srgbClr val="FF0000"/>
                </a:solidFill>
              </a:rPr>
              <a:t>Reichshoffen</a:t>
            </a:r>
            <a:r>
              <a:rPr lang="tr-TR" i="1" dirty="0" smtClean="0">
                <a:solidFill>
                  <a:srgbClr val="FF0000"/>
                </a:solidFill>
              </a:rPr>
              <a:t> </a:t>
            </a:r>
            <a:r>
              <a:rPr lang="tr-TR" dirty="0" smtClean="0"/>
              <a:t>imiş. Bu </a:t>
            </a:r>
            <a:r>
              <a:rPr lang="tr-TR" dirty="0" err="1" smtClean="0">
                <a:solidFill>
                  <a:srgbClr val="FF0000"/>
                </a:solidFill>
              </a:rPr>
              <a:t>kafeden</a:t>
            </a:r>
            <a:r>
              <a:rPr lang="tr-TR" dirty="0" smtClean="0">
                <a:solidFill>
                  <a:srgbClr val="FF0000"/>
                </a:solidFill>
              </a:rPr>
              <a:t> görüntüleri,-insanları, hizmet edenleri, dansçıları, vb. tuvaline taşımış </a:t>
            </a:r>
            <a:r>
              <a:rPr lang="tr-TR" dirty="0" err="1" smtClean="0">
                <a:solidFill>
                  <a:srgbClr val="FF0000"/>
                </a:solidFill>
              </a:rPr>
              <a:t>Manet</a:t>
            </a:r>
            <a:r>
              <a:rPr lang="tr-TR" dirty="0" smtClean="0">
                <a:solidFill>
                  <a:srgbClr val="FF0000"/>
                </a:solidFill>
              </a:rPr>
              <a:t>.</a:t>
            </a:r>
            <a:endParaRPr lang="tr-TR" dirty="0">
              <a:solidFill>
                <a:srgbClr val="FF0000"/>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çerik Yer Tutucusu" descr="chez_le_pere_lathuile-large.jpg"/>
          <p:cNvPicPr>
            <a:picLocks noGrp="1" noChangeAspect="1"/>
          </p:cNvPicPr>
          <p:nvPr>
            <p:ph idx="1"/>
          </p:nvPr>
        </p:nvPicPr>
        <p:blipFill>
          <a:blip r:embed="rId2" cstate="print"/>
          <a:stretch>
            <a:fillRect/>
          </a:stretch>
        </p:blipFill>
        <p:spPr>
          <a:xfrm>
            <a:off x="1619672" y="260648"/>
            <a:ext cx="6840760" cy="5602582"/>
          </a:xfrm>
        </p:spPr>
      </p:pic>
      <p:sp>
        <p:nvSpPr>
          <p:cNvPr id="5" name="4 Metin kutusu"/>
          <p:cNvSpPr txBox="1"/>
          <p:nvPr/>
        </p:nvSpPr>
        <p:spPr>
          <a:xfrm>
            <a:off x="3131840" y="6093296"/>
            <a:ext cx="3923062" cy="369332"/>
          </a:xfrm>
          <a:prstGeom prst="rect">
            <a:avLst/>
          </a:prstGeom>
          <a:noFill/>
        </p:spPr>
        <p:txBody>
          <a:bodyPr wrap="none" rtlCol="0">
            <a:spAutoFit/>
          </a:bodyPr>
          <a:lstStyle/>
          <a:p>
            <a:r>
              <a:rPr lang="tr-TR" dirty="0" err="1" smtClean="0"/>
              <a:t>Éduard</a:t>
            </a:r>
            <a:r>
              <a:rPr lang="tr-TR" dirty="0" smtClean="0"/>
              <a:t> </a:t>
            </a:r>
            <a:r>
              <a:rPr lang="tr-TR" dirty="0" err="1" smtClean="0"/>
              <a:t>Manet</a:t>
            </a:r>
            <a:r>
              <a:rPr lang="tr-TR" dirty="0" smtClean="0"/>
              <a:t>, “Baba </a:t>
            </a:r>
            <a:r>
              <a:rPr lang="tr-TR" dirty="0" err="1" smtClean="0"/>
              <a:t>Lathuille’de</a:t>
            </a:r>
            <a:r>
              <a:rPr lang="tr-TR" dirty="0" smtClean="0"/>
              <a:t>”, 1879</a:t>
            </a:r>
            <a:endParaRPr lang="tr-TR"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çerik Yer Tutucusu" descr="images.jpg"/>
          <p:cNvPicPr>
            <a:picLocks noGrp="1" noChangeAspect="1"/>
          </p:cNvPicPr>
          <p:nvPr>
            <p:ph idx="1"/>
          </p:nvPr>
        </p:nvPicPr>
        <p:blipFill>
          <a:blip r:embed="rId2" cstate="print"/>
          <a:stretch>
            <a:fillRect/>
          </a:stretch>
        </p:blipFill>
        <p:spPr>
          <a:xfrm>
            <a:off x="1103616" y="1340768"/>
            <a:ext cx="3915374" cy="3614192"/>
          </a:xfrm>
        </p:spPr>
      </p:pic>
      <p:pic>
        <p:nvPicPr>
          <p:cNvPr id="5" name="4 Resim" descr="300px-Edouard_Manet_030.jpg"/>
          <p:cNvPicPr>
            <a:picLocks noChangeAspect="1"/>
          </p:cNvPicPr>
          <p:nvPr/>
        </p:nvPicPr>
        <p:blipFill>
          <a:blip r:embed="rId3" cstate="print"/>
          <a:stretch>
            <a:fillRect/>
          </a:stretch>
        </p:blipFill>
        <p:spPr>
          <a:xfrm>
            <a:off x="5148064" y="908720"/>
            <a:ext cx="3810000" cy="4610100"/>
          </a:xfrm>
          <a:prstGeom prst="rect">
            <a:avLst/>
          </a:prstGeom>
        </p:spPr>
      </p:pic>
      <p:sp>
        <p:nvSpPr>
          <p:cNvPr id="6" name="5 Metin kutusu"/>
          <p:cNvSpPr txBox="1"/>
          <p:nvPr/>
        </p:nvSpPr>
        <p:spPr>
          <a:xfrm>
            <a:off x="1475656" y="5157192"/>
            <a:ext cx="2973443" cy="646331"/>
          </a:xfrm>
          <a:prstGeom prst="rect">
            <a:avLst/>
          </a:prstGeom>
          <a:noFill/>
        </p:spPr>
        <p:txBody>
          <a:bodyPr wrap="none" rtlCol="0">
            <a:spAutoFit/>
          </a:bodyPr>
          <a:lstStyle/>
          <a:p>
            <a:r>
              <a:rPr lang="tr-TR" dirty="0" err="1" smtClean="0"/>
              <a:t>Éduard</a:t>
            </a:r>
            <a:r>
              <a:rPr lang="tr-TR" dirty="0" smtClean="0"/>
              <a:t> </a:t>
            </a:r>
            <a:r>
              <a:rPr lang="tr-TR" dirty="0" err="1" smtClean="0"/>
              <a:t>Manet</a:t>
            </a:r>
            <a:r>
              <a:rPr lang="tr-TR" dirty="0" smtClean="0"/>
              <a:t>, “</a:t>
            </a:r>
            <a:r>
              <a:rPr lang="tr-TR" dirty="0" err="1" smtClean="0"/>
              <a:t>Kafe’de</a:t>
            </a:r>
            <a:r>
              <a:rPr lang="tr-TR" dirty="0" smtClean="0"/>
              <a:t>”, 1878</a:t>
            </a:r>
          </a:p>
          <a:p>
            <a:pPr algn="ctr"/>
            <a:r>
              <a:rPr lang="tr-TR" i="1" dirty="0" err="1" smtClean="0"/>
              <a:t>Brasserie</a:t>
            </a:r>
            <a:r>
              <a:rPr lang="tr-TR" i="1" dirty="0" smtClean="0"/>
              <a:t> de </a:t>
            </a:r>
            <a:r>
              <a:rPr lang="tr-TR" i="1" dirty="0" err="1" smtClean="0"/>
              <a:t>Reichshoffen</a:t>
            </a:r>
            <a:endParaRPr lang="tr-TR" i="1" dirty="0"/>
          </a:p>
        </p:txBody>
      </p:sp>
      <p:sp>
        <p:nvSpPr>
          <p:cNvPr id="7" name="6 Metin kutusu"/>
          <p:cNvSpPr txBox="1"/>
          <p:nvPr/>
        </p:nvSpPr>
        <p:spPr>
          <a:xfrm>
            <a:off x="5220073" y="5805264"/>
            <a:ext cx="3384376" cy="646331"/>
          </a:xfrm>
          <a:prstGeom prst="rect">
            <a:avLst/>
          </a:prstGeom>
          <a:noFill/>
        </p:spPr>
        <p:txBody>
          <a:bodyPr wrap="square" rtlCol="0">
            <a:spAutoFit/>
          </a:bodyPr>
          <a:lstStyle/>
          <a:p>
            <a:r>
              <a:rPr lang="tr-TR" dirty="0" err="1" smtClean="0"/>
              <a:t>Éduard</a:t>
            </a:r>
            <a:r>
              <a:rPr lang="tr-TR" dirty="0" smtClean="0"/>
              <a:t> </a:t>
            </a:r>
            <a:r>
              <a:rPr lang="tr-TR" dirty="0" err="1" smtClean="0"/>
              <a:t>Manet</a:t>
            </a:r>
            <a:r>
              <a:rPr lang="tr-TR" dirty="0" smtClean="0"/>
              <a:t>, “Bira İçenler”, 1878</a:t>
            </a:r>
          </a:p>
          <a:p>
            <a:pPr algn="ctr"/>
            <a:r>
              <a:rPr lang="tr-TR" i="1" dirty="0" err="1" smtClean="0"/>
              <a:t>Brasserie</a:t>
            </a:r>
            <a:r>
              <a:rPr lang="tr-TR" i="1" dirty="0" smtClean="0"/>
              <a:t> de </a:t>
            </a:r>
            <a:r>
              <a:rPr lang="tr-TR" i="1" dirty="0" err="1" smtClean="0"/>
              <a:t>Reichshoffen</a:t>
            </a:r>
            <a:endParaRPr lang="tr-TR" i="1"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çerik Yer Tutucusu" descr="National-Gallery-of-London_Corner-of-a-Cafe-Concert-by-Eduard-Manet_7532.jpg"/>
          <p:cNvPicPr>
            <a:picLocks noGrp="1" noChangeAspect="1"/>
          </p:cNvPicPr>
          <p:nvPr>
            <p:ph idx="1"/>
          </p:nvPr>
        </p:nvPicPr>
        <p:blipFill>
          <a:blip r:embed="rId2" cstate="print"/>
          <a:stretch>
            <a:fillRect/>
          </a:stretch>
        </p:blipFill>
        <p:spPr>
          <a:xfrm>
            <a:off x="1187624" y="476672"/>
            <a:ext cx="3741157" cy="4800600"/>
          </a:xfrm>
        </p:spPr>
      </p:pic>
      <p:pic>
        <p:nvPicPr>
          <p:cNvPr id="5" name="4 Resim" descr="Plum Brandy 1877-border.jpg"/>
          <p:cNvPicPr>
            <a:picLocks noChangeAspect="1"/>
          </p:cNvPicPr>
          <p:nvPr/>
        </p:nvPicPr>
        <p:blipFill>
          <a:blip r:embed="rId3" cstate="print"/>
          <a:stretch>
            <a:fillRect/>
          </a:stretch>
        </p:blipFill>
        <p:spPr>
          <a:xfrm>
            <a:off x="5004048" y="188640"/>
            <a:ext cx="3962400" cy="5715000"/>
          </a:xfrm>
          <a:prstGeom prst="rect">
            <a:avLst/>
          </a:prstGeom>
        </p:spPr>
      </p:pic>
      <p:sp>
        <p:nvSpPr>
          <p:cNvPr id="6" name="5 Metin kutusu"/>
          <p:cNvSpPr txBox="1"/>
          <p:nvPr/>
        </p:nvSpPr>
        <p:spPr>
          <a:xfrm>
            <a:off x="1115617" y="5517232"/>
            <a:ext cx="3744416" cy="923330"/>
          </a:xfrm>
          <a:prstGeom prst="rect">
            <a:avLst/>
          </a:prstGeom>
          <a:noFill/>
        </p:spPr>
        <p:txBody>
          <a:bodyPr wrap="square" rtlCol="0">
            <a:spAutoFit/>
          </a:bodyPr>
          <a:lstStyle/>
          <a:p>
            <a:pPr algn="ctr"/>
            <a:r>
              <a:rPr lang="tr-TR" dirty="0" err="1" smtClean="0"/>
              <a:t>Éduard</a:t>
            </a:r>
            <a:r>
              <a:rPr lang="tr-TR" dirty="0" smtClean="0"/>
              <a:t> </a:t>
            </a:r>
            <a:r>
              <a:rPr lang="tr-TR" dirty="0" err="1" smtClean="0"/>
              <a:t>Manet</a:t>
            </a:r>
            <a:r>
              <a:rPr lang="tr-TR" dirty="0" smtClean="0"/>
              <a:t>, “Bira Getiren”, 1878-79 </a:t>
            </a:r>
            <a:r>
              <a:rPr lang="tr-TR" i="1" dirty="0" err="1" smtClean="0"/>
              <a:t>Brasserie</a:t>
            </a:r>
            <a:r>
              <a:rPr lang="tr-TR" i="1" dirty="0" smtClean="0"/>
              <a:t> de </a:t>
            </a:r>
            <a:r>
              <a:rPr lang="tr-TR" i="1" dirty="0" err="1" smtClean="0"/>
              <a:t>Reichshoffen</a:t>
            </a:r>
            <a:endParaRPr lang="tr-TR" i="1" dirty="0" smtClean="0"/>
          </a:p>
          <a:p>
            <a:endParaRPr lang="tr-TR" dirty="0"/>
          </a:p>
        </p:txBody>
      </p:sp>
      <p:sp>
        <p:nvSpPr>
          <p:cNvPr id="8" name="7 Metin kutusu"/>
          <p:cNvSpPr txBox="1"/>
          <p:nvPr/>
        </p:nvSpPr>
        <p:spPr>
          <a:xfrm>
            <a:off x="5940152" y="6093296"/>
            <a:ext cx="2097113" cy="369332"/>
          </a:xfrm>
          <a:prstGeom prst="rect">
            <a:avLst/>
          </a:prstGeom>
          <a:noFill/>
        </p:spPr>
        <p:txBody>
          <a:bodyPr wrap="none" rtlCol="0">
            <a:spAutoFit/>
          </a:bodyPr>
          <a:lstStyle/>
          <a:p>
            <a:r>
              <a:rPr lang="tr-TR" dirty="0" err="1" smtClean="0"/>
              <a:t>Éduard</a:t>
            </a:r>
            <a:r>
              <a:rPr lang="tr-TR" dirty="0" smtClean="0"/>
              <a:t> </a:t>
            </a:r>
            <a:r>
              <a:rPr lang="tr-TR" dirty="0" err="1" smtClean="0"/>
              <a:t>Manet</a:t>
            </a:r>
            <a:r>
              <a:rPr lang="tr-TR" dirty="0" smtClean="0"/>
              <a:t>, “Erik”</a:t>
            </a:r>
            <a:endParaRPr lang="tr-TR"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043608" y="188640"/>
            <a:ext cx="8100392" cy="7190656"/>
          </a:xfrm>
        </p:spPr>
        <p:txBody>
          <a:bodyPr/>
          <a:lstStyle/>
          <a:p>
            <a:pPr algn="just">
              <a:buNone/>
            </a:pPr>
            <a:r>
              <a:rPr lang="tr-TR" dirty="0" smtClean="0"/>
              <a:t>   İzlenimci ressamlardan </a:t>
            </a:r>
            <a:r>
              <a:rPr lang="tr-TR" dirty="0" err="1" smtClean="0">
                <a:solidFill>
                  <a:srgbClr val="FF0000"/>
                </a:solidFill>
              </a:rPr>
              <a:t>Gustave</a:t>
            </a:r>
            <a:r>
              <a:rPr lang="tr-TR" dirty="0" smtClean="0">
                <a:solidFill>
                  <a:srgbClr val="FF0000"/>
                </a:solidFill>
              </a:rPr>
              <a:t> </a:t>
            </a:r>
            <a:r>
              <a:rPr lang="tr-TR" dirty="0" err="1" smtClean="0">
                <a:solidFill>
                  <a:srgbClr val="FF0000"/>
                </a:solidFill>
              </a:rPr>
              <a:t>Caillebotte</a:t>
            </a:r>
            <a:r>
              <a:rPr lang="tr-TR" dirty="0" smtClean="0">
                <a:solidFill>
                  <a:srgbClr val="FF0000"/>
                </a:solidFill>
              </a:rPr>
              <a:t> </a:t>
            </a:r>
            <a:r>
              <a:rPr lang="tr-TR" dirty="0" smtClean="0"/>
              <a:t>de </a:t>
            </a:r>
            <a:r>
              <a:rPr lang="tr-TR" dirty="0" err="1" smtClean="0"/>
              <a:t>kafe</a:t>
            </a:r>
            <a:r>
              <a:rPr lang="tr-TR" dirty="0" smtClean="0"/>
              <a:t> kültürüne uzak değildir. </a:t>
            </a:r>
            <a:r>
              <a:rPr lang="tr-TR" dirty="0" smtClean="0">
                <a:solidFill>
                  <a:srgbClr val="FF0000"/>
                </a:solidFill>
              </a:rPr>
              <a:t>“Bir </a:t>
            </a:r>
            <a:r>
              <a:rPr lang="tr-TR" dirty="0" err="1" smtClean="0">
                <a:solidFill>
                  <a:srgbClr val="FF0000"/>
                </a:solidFill>
              </a:rPr>
              <a:t>kafede</a:t>
            </a:r>
            <a:r>
              <a:rPr lang="tr-TR" dirty="0" smtClean="0">
                <a:solidFill>
                  <a:srgbClr val="FF0000"/>
                </a:solidFill>
              </a:rPr>
              <a:t>” </a:t>
            </a:r>
            <a:r>
              <a:rPr lang="tr-TR" dirty="0" smtClean="0"/>
              <a:t>adlı tablosu 1880 yılında yapılmış. Aynaların mekanın görünüşünü resmin çerçevesi dışına taşıdığı görülüyor. </a:t>
            </a:r>
            <a:r>
              <a:rPr lang="tr-TR" dirty="0" err="1" smtClean="0"/>
              <a:t>Caillebotte</a:t>
            </a:r>
            <a:r>
              <a:rPr lang="tr-TR" dirty="0" smtClean="0"/>
              <a:t> bu yapıtını 5. İzlenimciler sergisine vermiş. Adı akımın öteki ressamları gibi yaygın olarak bilinmeyen ve bir hukuk öğrencisiyken ressamlığı yeğleyen </a:t>
            </a:r>
            <a:r>
              <a:rPr lang="tr-TR" dirty="0" smtClean="0">
                <a:solidFill>
                  <a:srgbClr val="FF0000"/>
                </a:solidFill>
              </a:rPr>
              <a:t>Jean </a:t>
            </a:r>
            <a:r>
              <a:rPr lang="tr-TR" dirty="0" err="1" smtClean="0">
                <a:solidFill>
                  <a:srgbClr val="FF0000"/>
                </a:solidFill>
              </a:rPr>
              <a:t>Béraud</a:t>
            </a:r>
            <a:r>
              <a:rPr lang="tr-TR" dirty="0" smtClean="0">
                <a:solidFill>
                  <a:srgbClr val="FF0000"/>
                </a:solidFill>
              </a:rPr>
              <a:t> </a:t>
            </a:r>
            <a:r>
              <a:rPr lang="tr-TR" dirty="0" smtClean="0"/>
              <a:t>da dönemin </a:t>
            </a:r>
            <a:r>
              <a:rPr lang="tr-TR" dirty="0" err="1" smtClean="0"/>
              <a:t>kafelerini</a:t>
            </a:r>
            <a:r>
              <a:rPr lang="tr-TR" dirty="0" smtClean="0"/>
              <a:t>, bistrolarını </a:t>
            </a:r>
            <a:r>
              <a:rPr lang="tr-TR" dirty="0" smtClean="0">
                <a:solidFill>
                  <a:srgbClr val="FF0000"/>
                </a:solidFill>
              </a:rPr>
              <a:t>“</a:t>
            </a:r>
            <a:r>
              <a:rPr lang="tr-TR" dirty="0" err="1" smtClean="0">
                <a:solidFill>
                  <a:srgbClr val="FF0000"/>
                </a:solidFill>
              </a:rPr>
              <a:t>Les</a:t>
            </a:r>
            <a:r>
              <a:rPr lang="tr-TR" dirty="0" smtClean="0">
                <a:solidFill>
                  <a:srgbClr val="FF0000"/>
                </a:solidFill>
              </a:rPr>
              <a:t> </a:t>
            </a:r>
            <a:r>
              <a:rPr lang="tr-TR" dirty="0" err="1" smtClean="0">
                <a:solidFill>
                  <a:srgbClr val="FF0000"/>
                </a:solidFill>
              </a:rPr>
              <a:t>Ambassadeurs</a:t>
            </a:r>
            <a:r>
              <a:rPr lang="tr-TR" dirty="0" smtClean="0">
                <a:solidFill>
                  <a:srgbClr val="FF0000"/>
                </a:solidFill>
              </a:rPr>
              <a:t>”</a:t>
            </a:r>
            <a:r>
              <a:rPr lang="tr-TR" dirty="0" smtClean="0"/>
              <a:t> gibi lüks restoranlarını ve bu mekanların müdavimlerini ayrıntılı olarak tuvallerine geçirmiş ve Paris’in günlük yaşamından kesitler/görüntüler aktarmış.</a:t>
            </a:r>
            <a:endParaRPr lang="tr-TR"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çerik Yer Tutucusu" descr="paintings-by-gustave-caillebotte-6.jpg"/>
          <p:cNvPicPr>
            <a:picLocks noGrp="1" noChangeAspect="1"/>
          </p:cNvPicPr>
          <p:nvPr>
            <p:ph idx="1"/>
          </p:nvPr>
        </p:nvPicPr>
        <p:blipFill>
          <a:blip r:embed="rId2" cstate="print"/>
          <a:stretch>
            <a:fillRect/>
          </a:stretch>
        </p:blipFill>
        <p:spPr>
          <a:xfrm>
            <a:off x="2843808" y="188640"/>
            <a:ext cx="4608512" cy="5910417"/>
          </a:xfrm>
        </p:spPr>
      </p:pic>
      <p:sp>
        <p:nvSpPr>
          <p:cNvPr id="5" name="4 Metin kutusu"/>
          <p:cNvSpPr txBox="1"/>
          <p:nvPr/>
        </p:nvSpPr>
        <p:spPr>
          <a:xfrm>
            <a:off x="3275856" y="6237312"/>
            <a:ext cx="3832011" cy="369332"/>
          </a:xfrm>
          <a:prstGeom prst="rect">
            <a:avLst/>
          </a:prstGeom>
          <a:noFill/>
        </p:spPr>
        <p:txBody>
          <a:bodyPr wrap="none" rtlCol="0">
            <a:spAutoFit/>
          </a:bodyPr>
          <a:lstStyle/>
          <a:p>
            <a:r>
              <a:rPr lang="tr-TR" dirty="0" err="1" smtClean="0"/>
              <a:t>Gustave</a:t>
            </a:r>
            <a:r>
              <a:rPr lang="tr-TR" dirty="0" smtClean="0"/>
              <a:t> </a:t>
            </a:r>
            <a:r>
              <a:rPr lang="tr-TR" dirty="0" err="1" smtClean="0"/>
              <a:t>Caillebotte</a:t>
            </a:r>
            <a:r>
              <a:rPr lang="tr-TR" dirty="0" smtClean="0"/>
              <a:t>, “Bir </a:t>
            </a:r>
            <a:r>
              <a:rPr lang="tr-TR" dirty="0" err="1" smtClean="0"/>
              <a:t>Kafede</a:t>
            </a:r>
            <a:r>
              <a:rPr lang="tr-TR" dirty="0" smtClean="0"/>
              <a:t>”, 1880</a:t>
            </a:r>
            <a:endParaRPr lang="tr-TR"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çerik Yer Tutucusu" descr="Jean_Béraud_Au_Café.jpg"/>
          <p:cNvPicPr>
            <a:picLocks noGrp="1" noChangeAspect="1"/>
          </p:cNvPicPr>
          <p:nvPr>
            <p:ph idx="1"/>
          </p:nvPr>
        </p:nvPicPr>
        <p:blipFill>
          <a:blip r:embed="rId2" cstate="print"/>
          <a:stretch>
            <a:fillRect/>
          </a:stretch>
        </p:blipFill>
        <p:spPr>
          <a:xfrm>
            <a:off x="971600" y="1628800"/>
            <a:ext cx="4210732" cy="3384376"/>
          </a:xfrm>
        </p:spPr>
      </p:pic>
      <p:pic>
        <p:nvPicPr>
          <p:cNvPr id="5" name="4 Resim" descr="Jean_Béraud_La_Lettre.jpg"/>
          <p:cNvPicPr>
            <a:picLocks noChangeAspect="1"/>
          </p:cNvPicPr>
          <p:nvPr/>
        </p:nvPicPr>
        <p:blipFill>
          <a:blip r:embed="rId3" cstate="print"/>
          <a:stretch>
            <a:fillRect/>
          </a:stretch>
        </p:blipFill>
        <p:spPr>
          <a:xfrm>
            <a:off x="5190905" y="692696"/>
            <a:ext cx="3953095" cy="5107358"/>
          </a:xfrm>
          <a:prstGeom prst="rect">
            <a:avLst/>
          </a:prstGeom>
        </p:spPr>
      </p:pic>
      <p:sp>
        <p:nvSpPr>
          <p:cNvPr id="6" name="5 Metin kutusu"/>
          <p:cNvSpPr txBox="1"/>
          <p:nvPr/>
        </p:nvSpPr>
        <p:spPr>
          <a:xfrm>
            <a:off x="1907704" y="5157192"/>
            <a:ext cx="2178673" cy="369332"/>
          </a:xfrm>
          <a:prstGeom prst="rect">
            <a:avLst/>
          </a:prstGeom>
          <a:noFill/>
        </p:spPr>
        <p:txBody>
          <a:bodyPr wrap="none" rtlCol="0">
            <a:spAutoFit/>
          </a:bodyPr>
          <a:lstStyle/>
          <a:p>
            <a:r>
              <a:rPr lang="tr-TR" dirty="0" smtClean="0"/>
              <a:t>Jean </a:t>
            </a:r>
            <a:r>
              <a:rPr lang="tr-TR" dirty="0" err="1" smtClean="0"/>
              <a:t>Béraud</a:t>
            </a:r>
            <a:r>
              <a:rPr lang="tr-TR" dirty="0" smtClean="0"/>
              <a:t>, “</a:t>
            </a:r>
            <a:r>
              <a:rPr lang="tr-TR" dirty="0" err="1" smtClean="0"/>
              <a:t>Kafede</a:t>
            </a:r>
            <a:r>
              <a:rPr lang="tr-TR" dirty="0" smtClean="0"/>
              <a:t>”</a:t>
            </a:r>
            <a:endParaRPr lang="tr-TR" dirty="0"/>
          </a:p>
        </p:txBody>
      </p:sp>
      <p:sp>
        <p:nvSpPr>
          <p:cNvPr id="7" name="6 Metin kutusu"/>
          <p:cNvSpPr txBox="1"/>
          <p:nvPr/>
        </p:nvSpPr>
        <p:spPr>
          <a:xfrm>
            <a:off x="6156176" y="6021288"/>
            <a:ext cx="2245038" cy="369332"/>
          </a:xfrm>
          <a:prstGeom prst="rect">
            <a:avLst/>
          </a:prstGeom>
          <a:noFill/>
        </p:spPr>
        <p:txBody>
          <a:bodyPr wrap="none" rtlCol="0">
            <a:spAutoFit/>
          </a:bodyPr>
          <a:lstStyle/>
          <a:p>
            <a:r>
              <a:rPr lang="tr-TR" dirty="0" smtClean="0"/>
              <a:t>Jean </a:t>
            </a:r>
            <a:r>
              <a:rPr lang="tr-TR" dirty="0" err="1" smtClean="0"/>
              <a:t>Béraud</a:t>
            </a:r>
            <a:r>
              <a:rPr lang="tr-TR" dirty="0" smtClean="0"/>
              <a:t>, “Mektup”</a:t>
            </a:r>
            <a:endParaRPr lang="tr-TR"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çerik Yer Tutucusu" descr="Le Cafe de Paris.jpg"/>
          <p:cNvPicPr>
            <a:picLocks noGrp="1" noChangeAspect="1"/>
          </p:cNvPicPr>
          <p:nvPr>
            <p:ph idx="1"/>
          </p:nvPr>
        </p:nvPicPr>
        <p:blipFill>
          <a:blip r:embed="rId2" cstate="print"/>
          <a:stretch>
            <a:fillRect/>
          </a:stretch>
        </p:blipFill>
        <p:spPr>
          <a:xfrm>
            <a:off x="1187624" y="260649"/>
            <a:ext cx="3592911" cy="5832647"/>
          </a:xfrm>
        </p:spPr>
      </p:pic>
      <p:pic>
        <p:nvPicPr>
          <p:cNvPr id="5" name="4 Resim" descr="03. Beraud, Jean - Au Cafe, 1896.jpg"/>
          <p:cNvPicPr>
            <a:picLocks noChangeAspect="1"/>
          </p:cNvPicPr>
          <p:nvPr/>
        </p:nvPicPr>
        <p:blipFill>
          <a:blip r:embed="rId3" cstate="print"/>
          <a:stretch>
            <a:fillRect/>
          </a:stretch>
        </p:blipFill>
        <p:spPr>
          <a:xfrm>
            <a:off x="4886326" y="1844824"/>
            <a:ext cx="4257674" cy="3067050"/>
          </a:xfrm>
          <a:prstGeom prst="rect">
            <a:avLst/>
          </a:prstGeom>
        </p:spPr>
      </p:pic>
      <p:sp>
        <p:nvSpPr>
          <p:cNvPr id="6" name="5 Metin kutusu"/>
          <p:cNvSpPr txBox="1"/>
          <p:nvPr/>
        </p:nvSpPr>
        <p:spPr>
          <a:xfrm>
            <a:off x="1691680" y="6237312"/>
            <a:ext cx="2600264" cy="369332"/>
          </a:xfrm>
          <a:prstGeom prst="rect">
            <a:avLst/>
          </a:prstGeom>
          <a:noFill/>
        </p:spPr>
        <p:txBody>
          <a:bodyPr wrap="none" rtlCol="0">
            <a:spAutoFit/>
          </a:bodyPr>
          <a:lstStyle/>
          <a:p>
            <a:r>
              <a:rPr lang="tr-TR" dirty="0" smtClean="0"/>
              <a:t>Jean </a:t>
            </a:r>
            <a:r>
              <a:rPr lang="tr-TR" dirty="0" err="1" smtClean="0"/>
              <a:t>Béraud</a:t>
            </a:r>
            <a:r>
              <a:rPr lang="tr-TR" dirty="0" smtClean="0"/>
              <a:t>, “Paris Kafesi”</a:t>
            </a:r>
            <a:endParaRPr lang="tr-TR" dirty="0"/>
          </a:p>
        </p:txBody>
      </p:sp>
      <p:sp>
        <p:nvSpPr>
          <p:cNvPr id="7" name="6 Metin kutusu"/>
          <p:cNvSpPr txBox="1"/>
          <p:nvPr/>
        </p:nvSpPr>
        <p:spPr>
          <a:xfrm>
            <a:off x="5940152" y="5157192"/>
            <a:ext cx="2178673" cy="369332"/>
          </a:xfrm>
          <a:prstGeom prst="rect">
            <a:avLst/>
          </a:prstGeom>
          <a:noFill/>
        </p:spPr>
        <p:txBody>
          <a:bodyPr wrap="none" rtlCol="0">
            <a:spAutoFit/>
          </a:bodyPr>
          <a:lstStyle/>
          <a:p>
            <a:r>
              <a:rPr lang="tr-TR" dirty="0" smtClean="0"/>
              <a:t>Jean </a:t>
            </a:r>
            <a:r>
              <a:rPr lang="tr-TR" dirty="0" err="1" smtClean="0"/>
              <a:t>Béraud</a:t>
            </a:r>
            <a:r>
              <a:rPr lang="tr-TR" dirty="0" smtClean="0"/>
              <a:t>, “</a:t>
            </a:r>
            <a:r>
              <a:rPr lang="tr-TR" dirty="0" err="1" smtClean="0"/>
              <a:t>Kafede</a:t>
            </a:r>
            <a:r>
              <a:rPr lang="tr-TR" dirty="0" smtClean="0"/>
              <a:t>”</a:t>
            </a:r>
            <a:endParaRPr lang="tr-TR"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çerik Yer Tutucusu" descr="10677.jpg"/>
          <p:cNvPicPr>
            <a:picLocks noGrp="1" noChangeAspect="1"/>
          </p:cNvPicPr>
          <p:nvPr>
            <p:ph idx="1"/>
          </p:nvPr>
        </p:nvPicPr>
        <p:blipFill>
          <a:blip r:embed="rId2" cstate="print"/>
          <a:stretch>
            <a:fillRect/>
          </a:stretch>
        </p:blipFill>
        <p:spPr>
          <a:xfrm>
            <a:off x="1043608" y="764704"/>
            <a:ext cx="3901567" cy="4907632"/>
          </a:xfrm>
        </p:spPr>
      </p:pic>
      <p:pic>
        <p:nvPicPr>
          <p:cNvPr id="5" name="4 Resim" descr="tumblr_m75ycq3Cl81qid0gbo1_1280.png"/>
          <p:cNvPicPr>
            <a:picLocks noChangeAspect="1"/>
          </p:cNvPicPr>
          <p:nvPr/>
        </p:nvPicPr>
        <p:blipFill>
          <a:blip r:embed="rId3" cstate="print"/>
          <a:stretch>
            <a:fillRect/>
          </a:stretch>
        </p:blipFill>
        <p:spPr>
          <a:xfrm>
            <a:off x="4979486" y="1556792"/>
            <a:ext cx="4164514" cy="3305546"/>
          </a:xfrm>
          <a:prstGeom prst="rect">
            <a:avLst/>
          </a:prstGeom>
        </p:spPr>
      </p:pic>
      <p:sp>
        <p:nvSpPr>
          <p:cNvPr id="6" name="5 Metin kutusu"/>
          <p:cNvSpPr txBox="1"/>
          <p:nvPr/>
        </p:nvSpPr>
        <p:spPr>
          <a:xfrm>
            <a:off x="1907704" y="5805264"/>
            <a:ext cx="2180918" cy="369332"/>
          </a:xfrm>
          <a:prstGeom prst="rect">
            <a:avLst/>
          </a:prstGeom>
          <a:noFill/>
        </p:spPr>
        <p:txBody>
          <a:bodyPr wrap="none" rtlCol="0">
            <a:spAutoFit/>
          </a:bodyPr>
          <a:lstStyle/>
          <a:p>
            <a:r>
              <a:rPr lang="tr-TR" dirty="0" smtClean="0"/>
              <a:t>Jean </a:t>
            </a:r>
            <a:r>
              <a:rPr lang="tr-TR" dirty="0" err="1" smtClean="0"/>
              <a:t>Béraud</a:t>
            </a:r>
            <a:r>
              <a:rPr lang="tr-TR" dirty="0" smtClean="0"/>
              <a:t>, “İçenler”</a:t>
            </a:r>
            <a:endParaRPr lang="tr-TR" dirty="0"/>
          </a:p>
        </p:txBody>
      </p:sp>
      <p:sp>
        <p:nvSpPr>
          <p:cNvPr id="7" name="6 Metin kutusu"/>
          <p:cNvSpPr txBox="1"/>
          <p:nvPr/>
        </p:nvSpPr>
        <p:spPr>
          <a:xfrm>
            <a:off x="5796136" y="5013176"/>
            <a:ext cx="2395720" cy="369332"/>
          </a:xfrm>
          <a:prstGeom prst="rect">
            <a:avLst/>
          </a:prstGeom>
          <a:noFill/>
        </p:spPr>
        <p:txBody>
          <a:bodyPr wrap="none" rtlCol="0">
            <a:spAutoFit/>
          </a:bodyPr>
          <a:lstStyle/>
          <a:p>
            <a:r>
              <a:rPr lang="tr-TR" dirty="0" smtClean="0"/>
              <a:t>Jean </a:t>
            </a:r>
            <a:r>
              <a:rPr lang="tr-TR" dirty="0" err="1" smtClean="0"/>
              <a:t>Béraud</a:t>
            </a:r>
            <a:r>
              <a:rPr lang="tr-TR" dirty="0" smtClean="0"/>
              <a:t>, “</a:t>
            </a:r>
            <a:r>
              <a:rPr lang="tr-TR" dirty="0" err="1" smtClean="0"/>
              <a:t>Brasserie</a:t>
            </a:r>
            <a:r>
              <a:rPr lang="tr-TR" dirty="0" smtClean="0"/>
              <a:t>”</a:t>
            </a:r>
            <a:endParaRPr lang="tr-TR"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çerik Yer Tutucusu" descr="jean-beraud-dinner-at-les-ambassadeurs-c-1882_i-G-29-2945-L8LRD00Z.jpg"/>
          <p:cNvPicPr>
            <a:picLocks noGrp="1" noChangeAspect="1"/>
          </p:cNvPicPr>
          <p:nvPr>
            <p:ph idx="1"/>
          </p:nvPr>
        </p:nvPicPr>
        <p:blipFill>
          <a:blip r:embed="rId2" cstate="print"/>
          <a:stretch>
            <a:fillRect/>
          </a:stretch>
        </p:blipFill>
        <p:spPr>
          <a:xfrm>
            <a:off x="1043608" y="0"/>
            <a:ext cx="4893096" cy="3672408"/>
          </a:xfrm>
        </p:spPr>
      </p:pic>
      <p:pic>
        <p:nvPicPr>
          <p:cNvPr id="5" name="4 Resim" descr="Jean_Béraud_Au_Bistro.jpg"/>
          <p:cNvPicPr>
            <a:picLocks noChangeAspect="1"/>
          </p:cNvPicPr>
          <p:nvPr/>
        </p:nvPicPr>
        <p:blipFill>
          <a:blip r:embed="rId3" cstate="print"/>
          <a:stretch>
            <a:fillRect/>
          </a:stretch>
        </p:blipFill>
        <p:spPr>
          <a:xfrm>
            <a:off x="5004048" y="3645024"/>
            <a:ext cx="3851920" cy="2965978"/>
          </a:xfrm>
          <a:prstGeom prst="rect">
            <a:avLst/>
          </a:prstGeom>
        </p:spPr>
      </p:pic>
      <p:sp>
        <p:nvSpPr>
          <p:cNvPr id="6" name="5 Metin kutusu"/>
          <p:cNvSpPr txBox="1"/>
          <p:nvPr/>
        </p:nvSpPr>
        <p:spPr>
          <a:xfrm>
            <a:off x="5580112" y="2852936"/>
            <a:ext cx="3563888" cy="646331"/>
          </a:xfrm>
          <a:prstGeom prst="rect">
            <a:avLst/>
          </a:prstGeom>
          <a:noFill/>
        </p:spPr>
        <p:txBody>
          <a:bodyPr wrap="square" rtlCol="0">
            <a:spAutoFit/>
          </a:bodyPr>
          <a:lstStyle/>
          <a:p>
            <a:r>
              <a:rPr lang="tr-TR" dirty="0" smtClean="0"/>
              <a:t>Jean </a:t>
            </a:r>
            <a:r>
              <a:rPr lang="tr-TR" dirty="0" err="1" smtClean="0"/>
              <a:t>Béraud</a:t>
            </a:r>
            <a:r>
              <a:rPr lang="tr-TR" dirty="0" smtClean="0"/>
              <a:t>, “</a:t>
            </a:r>
            <a:r>
              <a:rPr lang="tr-TR" dirty="0" err="1" smtClean="0"/>
              <a:t>Les</a:t>
            </a:r>
            <a:r>
              <a:rPr lang="tr-TR" dirty="0" smtClean="0"/>
              <a:t> </a:t>
            </a:r>
            <a:r>
              <a:rPr lang="tr-TR" dirty="0" err="1" smtClean="0"/>
              <a:t>Ambassadeurs’de</a:t>
            </a:r>
            <a:r>
              <a:rPr lang="tr-TR" dirty="0" smtClean="0"/>
              <a:t> Yemek”</a:t>
            </a:r>
            <a:endParaRPr lang="tr-TR" dirty="0"/>
          </a:p>
        </p:txBody>
      </p:sp>
      <p:sp>
        <p:nvSpPr>
          <p:cNvPr id="7" name="6 Metin kutusu"/>
          <p:cNvSpPr txBox="1"/>
          <p:nvPr/>
        </p:nvSpPr>
        <p:spPr>
          <a:xfrm>
            <a:off x="2555776" y="6237312"/>
            <a:ext cx="2309799" cy="369332"/>
          </a:xfrm>
          <a:prstGeom prst="rect">
            <a:avLst/>
          </a:prstGeom>
          <a:noFill/>
        </p:spPr>
        <p:txBody>
          <a:bodyPr wrap="none" rtlCol="0">
            <a:spAutoFit/>
          </a:bodyPr>
          <a:lstStyle/>
          <a:p>
            <a:r>
              <a:rPr lang="tr-TR" dirty="0" smtClean="0"/>
              <a:t>Jean </a:t>
            </a:r>
            <a:r>
              <a:rPr lang="tr-TR" dirty="0" err="1" smtClean="0"/>
              <a:t>Béraud</a:t>
            </a:r>
            <a:r>
              <a:rPr lang="tr-TR" dirty="0" smtClean="0"/>
              <a:t>, “Bistroda”</a:t>
            </a:r>
            <a:endParaRPr lang="tr-TR"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çerik Yer Tutucusu" descr="la-patisserie-jean-beraud.jpg"/>
          <p:cNvPicPr>
            <a:picLocks noGrp="1" noChangeAspect="1"/>
          </p:cNvPicPr>
          <p:nvPr>
            <p:ph idx="1"/>
          </p:nvPr>
        </p:nvPicPr>
        <p:blipFill>
          <a:blip r:embed="rId2" cstate="print"/>
          <a:stretch>
            <a:fillRect/>
          </a:stretch>
        </p:blipFill>
        <p:spPr>
          <a:xfrm>
            <a:off x="1115616" y="260648"/>
            <a:ext cx="7812360" cy="5569052"/>
          </a:xfrm>
        </p:spPr>
      </p:pic>
      <p:sp>
        <p:nvSpPr>
          <p:cNvPr id="5" name="4 Metin kutusu"/>
          <p:cNvSpPr txBox="1"/>
          <p:nvPr/>
        </p:nvSpPr>
        <p:spPr>
          <a:xfrm>
            <a:off x="3491880" y="6021288"/>
            <a:ext cx="3115468" cy="369332"/>
          </a:xfrm>
          <a:prstGeom prst="rect">
            <a:avLst/>
          </a:prstGeom>
          <a:noFill/>
        </p:spPr>
        <p:txBody>
          <a:bodyPr wrap="none" rtlCol="0">
            <a:spAutoFit/>
          </a:bodyPr>
          <a:lstStyle/>
          <a:p>
            <a:r>
              <a:rPr lang="tr-TR" dirty="0" smtClean="0"/>
              <a:t>Jean </a:t>
            </a:r>
            <a:r>
              <a:rPr lang="tr-TR" dirty="0" err="1" smtClean="0"/>
              <a:t>Béraud</a:t>
            </a:r>
            <a:r>
              <a:rPr lang="tr-TR" dirty="0" smtClean="0"/>
              <a:t>, “</a:t>
            </a:r>
            <a:r>
              <a:rPr lang="tr-TR" dirty="0" err="1" smtClean="0"/>
              <a:t>Gloppe</a:t>
            </a:r>
            <a:r>
              <a:rPr lang="tr-TR" dirty="0" smtClean="0"/>
              <a:t> </a:t>
            </a:r>
            <a:r>
              <a:rPr lang="tr-TR" dirty="0" err="1" smtClean="0"/>
              <a:t>Patiserisi</a:t>
            </a:r>
            <a:r>
              <a:rPr lang="tr-TR" dirty="0" smtClean="0"/>
              <a:t>”</a:t>
            </a:r>
            <a:endParaRPr lang="tr-TR"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043608" y="0"/>
            <a:ext cx="8100392" cy="6858000"/>
          </a:xfrm>
        </p:spPr>
        <p:txBody>
          <a:bodyPr/>
          <a:lstStyle/>
          <a:p>
            <a:pPr algn="ctr">
              <a:buNone/>
            </a:pPr>
            <a:r>
              <a:rPr lang="tr-TR" dirty="0" smtClean="0">
                <a:solidFill>
                  <a:srgbClr val="FF0000"/>
                </a:solidFill>
              </a:rPr>
              <a:t>Empresyonizmin Öncüleri</a:t>
            </a:r>
          </a:p>
          <a:p>
            <a:pPr>
              <a:buNone/>
            </a:pPr>
            <a:r>
              <a:rPr lang="tr-TR" dirty="0" smtClean="0"/>
              <a:t>   </a:t>
            </a:r>
            <a:r>
              <a:rPr lang="tr-TR" sz="2400" dirty="0" err="1" smtClean="0"/>
              <a:t>Oswald</a:t>
            </a:r>
            <a:r>
              <a:rPr lang="tr-TR" sz="2400" dirty="0" smtClean="0"/>
              <a:t> ACHENBACH (1827-1905)</a:t>
            </a:r>
          </a:p>
          <a:p>
            <a:pPr algn="just">
              <a:buNone/>
            </a:pPr>
            <a:r>
              <a:rPr lang="tr-TR" sz="1800" dirty="0" smtClean="0"/>
              <a:t>    Empresyonizmin Fransız öncüleri gibi ışık ve gölge etkileriyle özel olarak ilgilendi. Şafak sökmesi, alacakaranlık, mehtap gibi konuları işledi; parlak gün ışığında resimler yaptı. Tüm bu tablolarda dikkatli ve gerçeklere sadık bir gözlemci tutumu sezilir.</a:t>
            </a:r>
            <a:endParaRPr lang="tr-TR" sz="1800" dirty="0"/>
          </a:p>
        </p:txBody>
      </p:sp>
      <p:pic>
        <p:nvPicPr>
          <p:cNvPr id="4" name="3 Resim" descr="787px-Oswald_Achenbach_-_Italienischer_Klostergarten.jpg"/>
          <p:cNvPicPr>
            <a:picLocks noChangeAspect="1"/>
          </p:cNvPicPr>
          <p:nvPr/>
        </p:nvPicPr>
        <p:blipFill>
          <a:blip r:embed="rId2" cstate="print"/>
          <a:stretch>
            <a:fillRect/>
          </a:stretch>
        </p:blipFill>
        <p:spPr>
          <a:xfrm>
            <a:off x="2339753" y="1988840"/>
            <a:ext cx="5832648" cy="4439335"/>
          </a:xfrm>
          <a:prstGeom prst="rect">
            <a:avLst/>
          </a:prstGeom>
        </p:spPr>
      </p:pic>
      <p:sp>
        <p:nvSpPr>
          <p:cNvPr id="5" name="4 Metin kutusu"/>
          <p:cNvSpPr txBox="1"/>
          <p:nvPr/>
        </p:nvSpPr>
        <p:spPr>
          <a:xfrm>
            <a:off x="3635896" y="6488668"/>
            <a:ext cx="3448829" cy="369332"/>
          </a:xfrm>
          <a:prstGeom prst="rect">
            <a:avLst/>
          </a:prstGeom>
          <a:noFill/>
        </p:spPr>
        <p:txBody>
          <a:bodyPr wrap="none" rtlCol="0">
            <a:spAutoFit/>
          </a:bodyPr>
          <a:lstStyle/>
          <a:p>
            <a:r>
              <a:rPr lang="tr-TR" dirty="0" smtClean="0"/>
              <a:t>İtalya’da Manastır Bahçesi, </a:t>
            </a:r>
            <a:r>
              <a:rPr lang="tr-TR" dirty="0" err="1" smtClean="0"/>
              <a:t>ykl</a:t>
            </a:r>
            <a:r>
              <a:rPr lang="tr-TR" dirty="0" smtClean="0"/>
              <a:t>. 1857</a:t>
            </a:r>
            <a:endParaRPr lang="tr-TR"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043608" y="0"/>
            <a:ext cx="8100392" cy="6858000"/>
          </a:xfrm>
        </p:spPr>
        <p:txBody>
          <a:bodyPr/>
          <a:lstStyle/>
          <a:p>
            <a:pPr>
              <a:buNone/>
            </a:pPr>
            <a:r>
              <a:rPr lang="tr-TR" dirty="0" smtClean="0"/>
              <a:t>   </a:t>
            </a:r>
            <a:r>
              <a:rPr lang="tr-TR" sz="2400" dirty="0" err="1" smtClean="0"/>
              <a:t>Adolphe</a:t>
            </a:r>
            <a:r>
              <a:rPr lang="tr-TR" sz="2400" dirty="0" smtClean="0"/>
              <a:t> APPIAN (1818-1898)</a:t>
            </a:r>
          </a:p>
          <a:p>
            <a:pPr algn="just">
              <a:buNone/>
            </a:pPr>
            <a:r>
              <a:rPr lang="tr-TR" dirty="0" smtClean="0"/>
              <a:t>   </a:t>
            </a:r>
            <a:r>
              <a:rPr lang="tr-TR" sz="1800" dirty="0" smtClean="0"/>
              <a:t>Renk ve ışık oyunlarının egemen olduğu ustaca ve duygulu bir şekilde yapılmış olan kır manzaraları, Empresyonist resim anlayışıyla benzerlikler taşır.</a:t>
            </a:r>
            <a:endParaRPr lang="tr-TR" sz="1800" dirty="0"/>
          </a:p>
        </p:txBody>
      </p:sp>
      <p:pic>
        <p:nvPicPr>
          <p:cNvPr id="4" name="3 Resim" descr="629.jpg"/>
          <p:cNvPicPr>
            <a:picLocks noChangeAspect="1"/>
          </p:cNvPicPr>
          <p:nvPr/>
        </p:nvPicPr>
        <p:blipFill>
          <a:blip r:embed="rId2" cstate="print"/>
          <a:stretch>
            <a:fillRect/>
          </a:stretch>
        </p:blipFill>
        <p:spPr>
          <a:xfrm>
            <a:off x="1319963" y="1844823"/>
            <a:ext cx="7580304" cy="4104457"/>
          </a:xfrm>
          <a:prstGeom prst="rect">
            <a:avLst/>
          </a:prstGeom>
        </p:spPr>
      </p:pic>
      <p:sp>
        <p:nvSpPr>
          <p:cNvPr id="5" name="4 Metin kutusu"/>
          <p:cNvSpPr txBox="1"/>
          <p:nvPr/>
        </p:nvSpPr>
        <p:spPr>
          <a:xfrm>
            <a:off x="3851920" y="6165304"/>
            <a:ext cx="2599366" cy="369332"/>
          </a:xfrm>
          <a:prstGeom prst="rect">
            <a:avLst/>
          </a:prstGeom>
          <a:noFill/>
        </p:spPr>
        <p:txBody>
          <a:bodyPr wrap="none" rtlCol="0">
            <a:spAutoFit/>
          </a:bodyPr>
          <a:lstStyle/>
          <a:p>
            <a:r>
              <a:rPr lang="tr-TR" dirty="0" err="1" smtClean="0"/>
              <a:t>Provence’ta</a:t>
            </a:r>
            <a:r>
              <a:rPr lang="tr-TR" dirty="0" smtClean="0"/>
              <a:t> Kır Manzarası</a:t>
            </a:r>
            <a:endParaRPr lang="tr-TR"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971600" y="0"/>
            <a:ext cx="8172400" cy="6858000"/>
          </a:xfrm>
        </p:spPr>
        <p:txBody>
          <a:bodyPr/>
          <a:lstStyle/>
          <a:p>
            <a:pPr>
              <a:buNone/>
            </a:pPr>
            <a:r>
              <a:rPr lang="tr-TR" sz="2400" dirty="0" smtClean="0"/>
              <a:t>    Karl BLECHEN (1798-1840)</a:t>
            </a:r>
          </a:p>
          <a:p>
            <a:pPr algn="just">
              <a:buNone/>
            </a:pPr>
            <a:r>
              <a:rPr lang="tr-TR" sz="1800" dirty="0" smtClean="0"/>
              <a:t>     Sanatçının değişen ışık gölge oyunlarını resmetmeye duyduğu yakınlık, duyarlı ve zarif fırça dokunuşları onu zamanından önce Empresyonist bir ressam yapmıştı.</a:t>
            </a:r>
            <a:endParaRPr lang="tr-TR" sz="1800" dirty="0"/>
          </a:p>
        </p:txBody>
      </p:sp>
      <p:pic>
        <p:nvPicPr>
          <p:cNvPr id="4" name="3 Resim" descr="karl-blechen-the-studio-of-the-sculp_tor-rudolf-schadow-in-rome.jpg"/>
          <p:cNvPicPr>
            <a:picLocks noChangeAspect="1"/>
          </p:cNvPicPr>
          <p:nvPr/>
        </p:nvPicPr>
        <p:blipFill>
          <a:blip r:embed="rId2" cstate="print"/>
          <a:stretch>
            <a:fillRect/>
          </a:stretch>
        </p:blipFill>
        <p:spPr>
          <a:xfrm>
            <a:off x="1619672" y="1268760"/>
            <a:ext cx="7020272" cy="4875189"/>
          </a:xfrm>
          <a:prstGeom prst="rect">
            <a:avLst/>
          </a:prstGeom>
        </p:spPr>
      </p:pic>
      <p:sp>
        <p:nvSpPr>
          <p:cNvPr id="5" name="4 Metin kutusu"/>
          <p:cNvSpPr txBox="1"/>
          <p:nvPr/>
        </p:nvSpPr>
        <p:spPr>
          <a:xfrm>
            <a:off x="3131840" y="6309320"/>
            <a:ext cx="3856056" cy="369332"/>
          </a:xfrm>
          <a:prstGeom prst="rect">
            <a:avLst/>
          </a:prstGeom>
          <a:noFill/>
        </p:spPr>
        <p:txBody>
          <a:bodyPr wrap="none" rtlCol="0">
            <a:spAutoFit/>
          </a:bodyPr>
          <a:lstStyle/>
          <a:p>
            <a:r>
              <a:rPr lang="tr-TR" dirty="0" err="1" smtClean="0"/>
              <a:t>Rudolf</a:t>
            </a:r>
            <a:r>
              <a:rPr lang="tr-TR" dirty="0" smtClean="0"/>
              <a:t> </a:t>
            </a:r>
            <a:r>
              <a:rPr lang="tr-TR" dirty="0" err="1" smtClean="0"/>
              <a:t>Schadow’un</a:t>
            </a:r>
            <a:r>
              <a:rPr lang="tr-TR" dirty="0" smtClean="0"/>
              <a:t> Eski Stüdyosu, 1829</a:t>
            </a:r>
            <a:endParaRPr lang="tr-TR"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043608" y="0"/>
            <a:ext cx="8100392" cy="6858000"/>
          </a:xfrm>
        </p:spPr>
        <p:txBody>
          <a:bodyPr/>
          <a:lstStyle/>
          <a:p>
            <a:pPr>
              <a:buNone/>
            </a:pPr>
            <a:r>
              <a:rPr lang="tr-TR" sz="2400" dirty="0" smtClean="0"/>
              <a:t>    Richard </a:t>
            </a:r>
            <a:r>
              <a:rPr lang="tr-TR" sz="2400" dirty="0" err="1" smtClean="0"/>
              <a:t>Parkes</a:t>
            </a:r>
            <a:r>
              <a:rPr lang="tr-TR" sz="2400" dirty="0" smtClean="0"/>
              <a:t> BONINGTON (1802-1828)</a:t>
            </a:r>
          </a:p>
          <a:p>
            <a:pPr algn="just">
              <a:buNone/>
            </a:pPr>
            <a:r>
              <a:rPr lang="tr-TR" sz="1800" dirty="0" smtClean="0"/>
              <a:t>     </a:t>
            </a:r>
            <a:r>
              <a:rPr lang="tr-TR" sz="1800" dirty="0" err="1" smtClean="0"/>
              <a:t>Turner</a:t>
            </a:r>
            <a:r>
              <a:rPr lang="tr-TR" sz="1800" dirty="0" smtClean="0"/>
              <a:t> ve </a:t>
            </a:r>
            <a:r>
              <a:rPr lang="tr-TR" sz="1800" dirty="0" err="1" smtClean="0"/>
              <a:t>Delacroix</a:t>
            </a:r>
            <a:r>
              <a:rPr lang="tr-TR" sz="1800" dirty="0" smtClean="0"/>
              <a:t> gibi, bir manzara ressamı olarak Empresyonistlerin yoluna ışık tutan yaratıcı bir üslup geliştirmiştir.</a:t>
            </a:r>
            <a:endParaRPr lang="tr-TR" sz="1800" dirty="0"/>
          </a:p>
        </p:txBody>
      </p:sp>
      <p:pic>
        <p:nvPicPr>
          <p:cNvPr id="4" name="3 Resim" descr="Fisherfolk-On-The-Normandy-Coast-1827.jpg"/>
          <p:cNvPicPr>
            <a:picLocks noChangeAspect="1"/>
          </p:cNvPicPr>
          <p:nvPr/>
        </p:nvPicPr>
        <p:blipFill>
          <a:blip r:embed="rId2" cstate="print"/>
          <a:stretch>
            <a:fillRect/>
          </a:stretch>
        </p:blipFill>
        <p:spPr>
          <a:xfrm>
            <a:off x="1403648" y="1268760"/>
            <a:ext cx="7344816" cy="4994475"/>
          </a:xfrm>
          <a:prstGeom prst="rect">
            <a:avLst/>
          </a:prstGeom>
        </p:spPr>
      </p:pic>
      <p:sp>
        <p:nvSpPr>
          <p:cNvPr id="5" name="4 Metin kutusu"/>
          <p:cNvSpPr txBox="1"/>
          <p:nvPr/>
        </p:nvSpPr>
        <p:spPr>
          <a:xfrm>
            <a:off x="3347864" y="6309320"/>
            <a:ext cx="3628879" cy="369332"/>
          </a:xfrm>
          <a:prstGeom prst="rect">
            <a:avLst/>
          </a:prstGeom>
          <a:noFill/>
        </p:spPr>
        <p:txBody>
          <a:bodyPr wrap="none" rtlCol="0">
            <a:spAutoFit/>
          </a:bodyPr>
          <a:lstStyle/>
          <a:p>
            <a:r>
              <a:rPr lang="tr-TR" dirty="0" err="1" smtClean="0"/>
              <a:t>Normandiya</a:t>
            </a:r>
            <a:r>
              <a:rPr lang="tr-TR" dirty="0" smtClean="0"/>
              <a:t> Kıyısında Balık Avı, 1827</a:t>
            </a:r>
            <a:endParaRPr lang="tr-TR"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971600" y="0"/>
            <a:ext cx="8172400" cy="6858000"/>
          </a:xfrm>
        </p:spPr>
        <p:txBody>
          <a:bodyPr/>
          <a:lstStyle/>
          <a:p>
            <a:pPr>
              <a:buNone/>
            </a:pPr>
            <a:r>
              <a:rPr lang="tr-TR" sz="2400" dirty="0" smtClean="0"/>
              <a:t>    </a:t>
            </a:r>
            <a:r>
              <a:rPr lang="tr-TR" sz="2400" dirty="0" err="1" smtClean="0"/>
              <a:t>François</a:t>
            </a:r>
            <a:r>
              <a:rPr lang="tr-TR" sz="2400" dirty="0" smtClean="0"/>
              <a:t> BONVIN (1817-1887)</a:t>
            </a:r>
          </a:p>
          <a:p>
            <a:pPr algn="just">
              <a:buNone/>
            </a:pPr>
            <a:r>
              <a:rPr lang="tr-TR" sz="1800" dirty="0" smtClean="0"/>
              <a:t>     Konu olarak daha çok rahibeleri seçen </a:t>
            </a:r>
            <a:r>
              <a:rPr lang="tr-TR" sz="1800" dirty="0" err="1" smtClean="0"/>
              <a:t>Bonvin</a:t>
            </a:r>
            <a:r>
              <a:rPr lang="tr-TR" sz="1800" dirty="0" smtClean="0"/>
              <a:t>, özellikle bir zamanlar hastayken hastanede kendisine şefkatle bakan Hayırsever </a:t>
            </a:r>
            <a:r>
              <a:rPr lang="tr-TR" sz="1800" dirty="0" err="1" smtClean="0"/>
              <a:t>Hemşireler’in</a:t>
            </a:r>
            <a:r>
              <a:rPr lang="tr-TR" sz="1800" dirty="0" smtClean="0"/>
              <a:t> resimlerini çizdi. Resimleri sükunet ve geçmişin anılarıyla doludur. Bakır bir kap, bir kahve değirmeni ya da bir şamdan gibi basit, dümdüz şeyleri sevmesi, yaptığı natürmortlarda </a:t>
            </a:r>
            <a:r>
              <a:rPr lang="tr-TR" sz="1800" dirty="0" err="1" smtClean="0"/>
              <a:t>farkedilmektedir</a:t>
            </a:r>
            <a:r>
              <a:rPr lang="tr-TR" sz="1800" dirty="0" smtClean="0"/>
              <a:t>. Bir gerçekçilik ustası olmasına karşın sanatçı, aynı zamanda mesleğinin ilk yıllarında </a:t>
            </a:r>
            <a:r>
              <a:rPr lang="tr-TR" sz="1800" dirty="0" err="1" smtClean="0"/>
              <a:t>Manet’nin</a:t>
            </a:r>
            <a:r>
              <a:rPr lang="tr-TR" sz="1800" dirty="0" smtClean="0"/>
              <a:t> elinden tutan bir kişidir. Işık üzerindeki çalışmaları, Empresyonistleri anımsatır.</a:t>
            </a:r>
            <a:endParaRPr lang="tr-TR" sz="1800" dirty="0"/>
          </a:p>
        </p:txBody>
      </p:sp>
      <p:pic>
        <p:nvPicPr>
          <p:cNvPr id="4" name="3 Resim" descr="Bonvin,  François Interior of a School for Orphaned Girls.jpg"/>
          <p:cNvPicPr>
            <a:picLocks noChangeAspect="1"/>
          </p:cNvPicPr>
          <p:nvPr/>
        </p:nvPicPr>
        <p:blipFill>
          <a:blip r:embed="rId2" cstate="print"/>
          <a:stretch>
            <a:fillRect/>
          </a:stretch>
        </p:blipFill>
        <p:spPr>
          <a:xfrm>
            <a:off x="2627784" y="2492896"/>
            <a:ext cx="4824536" cy="3817215"/>
          </a:xfrm>
          <a:prstGeom prst="rect">
            <a:avLst/>
          </a:prstGeom>
        </p:spPr>
      </p:pic>
      <p:sp>
        <p:nvSpPr>
          <p:cNvPr id="5" name="4 Metin kutusu"/>
          <p:cNvSpPr txBox="1"/>
          <p:nvPr/>
        </p:nvSpPr>
        <p:spPr>
          <a:xfrm>
            <a:off x="4139952" y="6309320"/>
            <a:ext cx="1924886" cy="369332"/>
          </a:xfrm>
          <a:prstGeom prst="rect">
            <a:avLst/>
          </a:prstGeom>
          <a:noFill/>
        </p:spPr>
        <p:txBody>
          <a:bodyPr wrap="none" rtlCol="0">
            <a:spAutoFit/>
          </a:bodyPr>
          <a:lstStyle/>
          <a:p>
            <a:r>
              <a:rPr lang="tr-TR" dirty="0" smtClean="0"/>
              <a:t>Kızlar Okulu, 1873</a:t>
            </a:r>
            <a:endParaRPr lang="tr-TR"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043608" y="0"/>
            <a:ext cx="8100392" cy="6858000"/>
          </a:xfrm>
        </p:spPr>
        <p:txBody>
          <a:bodyPr/>
          <a:lstStyle/>
          <a:p>
            <a:pPr>
              <a:buNone/>
            </a:pPr>
            <a:r>
              <a:rPr lang="tr-TR" sz="2400" dirty="0" smtClean="0"/>
              <a:t>    </a:t>
            </a:r>
            <a:r>
              <a:rPr lang="tr-TR" sz="2400" dirty="0" err="1" smtClean="0"/>
              <a:t>Adolphe</a:t>
            </a:r>
            <a:r>
              <a:rPr lang="tr-TR" sz="2400" dirty="0" smtClean="0"/>
              <a:t> CALS (1810-1880)</a:t>
            </a:r>
          </a:p>
          <a:p>
            <a:pPr algn="just">
              <a:buNone/>
            </a:pPr>
            <a:r>
              <a:rPr lang="tr-TR" dirty="0" smtClean="0"/>
              <a:t>  </a:t>
            </a:r>
            <a:r>
              <a:rPr lang="tr-TR" sz="1800" dirty="0" smtClean="0"/>
              <a:t>Tüm zamanını resim yapmaya verdi; tablolarını onu kendilerinden biri olarak gören Empresyonist ressamlarla birlikte sergiledi. Nesnelere yaklaşımında aynı içten ve özgür tutumlar, ortak duyarlıklar, bakış biçimlerinde aynı şaşırtıcı yoğunluk dikkat çekmektedir.</a:t>
            </a:r>
            <a:endParaRPr lang="tr-TR" sz="1800" dirty="0"/>
          </a:p>
        </p:txBody>
      </p:sp>
      <p:pic>
        <p:nvPicPr>
          <p:cNvPr id="4" name="3 Resim" descr="tmp_2ee0c83b7c0e8ad1f1739908e4819c1e.gif"/>
          <p:cNvPicPr>
            <a:picLocks noChangeAspect="1"/>
          </p:cNvPicPr>
          <p:nvPr/>
        </p:nvPicPr>
        <p:blipFill>
          <a:blip r:embed="rId2" cstate="print"/>
          <a:stretch>
            <a:fillRect/>
          </a:stretch>
        </p:blipFill>
        <p:spPr>
          <a:xfrm>
            <a:off x="3275856" y="1628800"/>
            <a:ext cx="3533155" cy="4680520"/>
          </a:xfrm>
          <a:prstGeom prst="rect">
            <a:avLst/>
          </a:prstGeom>
        </p:spPr>
      </p:pic>
      <p:sp>
        <p:nvSpPr>
          <p:cNvPr id="5" name="4 Metin kutusu"/>
          <p:cNvSpPr txBox="1"/>
          <p:nvPr/>
        </p:nvSpPr>
        <p:spPr>
          <a:xfrm>
            <a:off x="3491880" y="6309320"/>
            <a:ext cx="3148619" cy="369332"/>
          </a:xfrm>
          <a:prstGeom prst="rect">
            <a:avLst/>
          </a:prstGeom>
          <a:noFill/>
        </p:spPr>
        <p:txBody>
          <a:bodyPr wrap="none" rtlCol="0">
            <a:spAutoFit/>
          </a:bodyPr>
          <a:lstStyle/>
          <a:p>
            <a:r>
              <a:rPr lang="tr-TR" dirty="0" smtClean="0"/>
              <a:t>Genç Bir Kadının Portresi, 1874</a:t>
            </a:r>
            <a:endParaRPr lang="tr-TR"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971600" y="0"/>
            <a:ext cx="8172400" cy="6858000"/>
          </a:xfrm>
        </p:spPr>
        <p:txBody>
          <a:bodyPr/>
          <a:lstStyle/>
          <a:p>
            <a:pPr>
              <a:buNone/>
            </a:pPr>
            <a:r>
              <a:rPr lang="tr-TR" dirty="0" smtClean="0"/>
              <a:t>   </a:t>
            </a:r>
            <a:r>
              <a:rPr lang="tr-TR" sz="2400" dirty="0" smtClean="0"/>
              <a:t>Louis-</a:t>
            </a:r>
            <a:r>
              <a:rPr lang="tr-TR" sz="2400" dirty="0" err="1" smtClean="0"/>
              <a:t>Hilaire</a:t>
            </a:r>
            <a:r>
              <a:rPr lang="tr-TR" sz="2400" dirty="0" smtClean="0"/>
              <a:t> CARRAND (1821-1899)</a:t>
            </a:r>
          </a:p>
          <a:p>
            <a:pPr algn="just">
              <a:buNone/>
            </a:pPr>
            <a:r>
              <a:rPr lang="tr-TR" sz="1800" dirty="0" smtClean="0"/>
              <a:t>     Sabahları çok erken kalkıp </a:t>
            </a:r>
            <a:r>
              <a:rPr lang="tr-TR" sz="1800" dirty="0" err="1" smtClean="0"/>
              <a:t>Saone</a:t>
            </a:r>
            <a:r>
              <a:rPr lang="tr-TR" sz="1800" dirty="0" smtClean="0"/>
              <a:t> nehrine inen ressamın yaptığı resimler, doğanın ve mevsimlerin tüm değişen durumlarını yansıtmaktadır.</a:t>
            </a:r>
            <a:endParaRPr lang="tr-TR" sz="1800" dirty="0"/>
          </a:p>
        </p:txBody>
      </p:sp>
      <p:pic>
        <p:nvPicPr>
          <p:cNvPr id="4" name="3 Resim" descr="Vi-cours.jpg"/>
          <p:cNvPicPr>
            <a:picLocks noChangeAspect="1"/>
          </p:cNvPicPr>
          <p:nvPr/>
        </p:nvPicPr>
        <p:blipFill>
          <a:blip r:embed="rId2" cstate="print"/>
          <a:stretch>
            <a:fillRect/>
          </a:stretch>
        </p:blipFill>
        <p:spPr>
          <a:xfrm>
            <a:off x="1835696" y="1268760"/>
            <a:ext cx="6552728" cy="4630904"/>
          </a:xfrm>
          <a:prstGeom prst="rect">
            <a:avLst/>
          </a:prstGeom>
        </p:spPr>
      </p:pic>
      <p:sp>
        <p:nvSpPr>
          <p:cNvPr id="5" name="4 Metin kutusu"/>
          <p:cNvSpPr txBox="1"/>
          <p:nvPr/>
        </p:nvSpPr>
        <p:spPr>
          <a:xfrm>
            <a:off x="4283968" y="6021288"/>
            <a:ext cx="2155462" cy="369332"/>
          </a:xfrm>
          <a:prstGeom prst="rect">
            <a:avLst/>
          </a:prstGeom>
          <a:noFill/>
        </p:spPr>
        <p:txBody>
          <a:bodyPr wrap="none" rtlCol="0">
            <a:spAutoFit/>
          </a:bodyPr>
          <a:lstStyle/>
          <a:p>
            <a:r>
              <a:rPr lang="tr-TR" dirty="0" err="1" smtClean="0"/>
              <a:t>Lyons</a:t>
            </a:r>
            <a:r>
              <a:rPr lang="tr-TR" dirty="0" smtClean="0"/>
              <a:t>, </a:t>
            </a:r>
            <a:r>
              <a:rPr lang="tr-TR" dirty="0" err="1" smtClean="0"/>
              <a:t>Cours</a:t>
            </a:r>
            <a:r>
              <a:rPr lang="tr-TR" dirty="0" smtClean="0"/>
              <a:t> </a:t>
            </a:r>
            <a:r>
              <a:rPr lang="tr-TR" dirty="0" err="1" smtClean="0"/>
              <a:t>du</a:t>
            </a:r>
            <a:r>
              <a:rPr lang="tr-TR" dirty="0" smtClean="0"/>
              <a:t> Midi</a:t>
            </a:r>
            <a:endParaRPr lang="tr-TR"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043608" y="0"/>
            <a:ext cx="8100392" cy="6858000"/>
          </a:xfrm>
        </p:spPr>
        <p:txBody>
          <a:bodyPr/>
          <a:lstStyle/>
          <a:p>
            <a:pPr>
              <a:buNone/>
            </a:pPr>
            <a:r>
              <a:rPr lang="tr-TR" dirty="0" smtClean="0"/>
              <a:t>   </a:t>
            </a:r>
            <a:r>
              <a:rPr lang="tr-TR" sz="2400" dirty="0" err="1" smtClean="0"/>
              <a:t>Antoine</a:t>
            </a:r>
            <a:r>
              <a:rPr lang="tr-TR" sz="2400" dirty="0" smtClean="0"/>
              <a:t> CHINTREUIL (1814-1873)</a:t>
            </a:r>
          </a:p>
          <a:p>
            <a:pPr algn="just">
              <a:buNone/>
            </a:pPr>
            <a:r>
              <a:rPr lang="tr-TR" dirty="0" smtClean="0"/>
              <a:t>  </a:t>
            </a:r>
            <a:r>
              <a:rPr lang="tr-TR" sz="1800" dirty="0" smtClean="0"/>
              <a:t>Güneşin doğuşu ve batışı gibi ışığın çeşitli evrelerini incelemeye meraklı olan ressam, ışığın ve atmosferin zarif değişimlerine duyarlıkla yaklaşmasıyla, Empresyonizmin belli başlı öncüleri arasında yer alır.</a:t>
            </a:r>
            <a:endParaRPr lang="tr-TR" sz="1800" dirty="0"/>
          </a:p>
        </p:txBody>
      </p:sp>
      <p:pic>
        <p:nvPicPr>
          <p:cNvPr id="4" name="3 Resim" descr="antoine-chintreuil-rain-and-sun-118797.jpg"/>
          <p:cNvPicPr>
            <a:picLocks noChangeAspect="1"/>
          </p:cNvPicPr>
          <p:nvPr/>
        </p:nvPicPr>
        <p:blipFill>
          <a:blip r:embed="rId2" cstate="print"/>
          <a:stretch>
            <a:fillRect/>
          </a:stretch>
        </p:blipFill>
        <p:spPr>
          <a:xfrm>
            <a:off x="1512127" y="2204864"/>
            <a:ext cx="7169627" cy="3312368"/>
          </a:xfrm>
          <a:prstGeom prst="rect">
            <a:avLst/>
          </a:prstGeom>
        </p:spPr>
      </p:pic>
      <p:sp>
        <p:nvSpPr>
          <p:cNvPr id="5" name="4 Metin kutusu"/>
          <p:cNvSpPr txBox="1"/>
          <p:nvPr/>
        </p:nvSpPr>
        <p:spPr>
          <a:xfrm>
            <a:off x="4211960" y="5733256"/>
            <a:ext cx="1841273" cy="369332"/>
          </a:xfrm>
          <a:prstGeom prst="rect">
            <a:avLst/>
          </a:prstGeom>
          <a:noFill/>
        </p:spPr>
        <p:txBody>
          <a:bodyPr wrap="none" rtlCol="0">
            <a:spAutoFit/>
          </a:bodyPr>
          <a:lstStyle/>
          <a:p>
            <a:r>
              <a:rPr lang="tr-TR" dirty="0" smtClean="0"/>
              <a:t>Yağmur ve Güneş</a:t>
            </a:r>
            <a:endParaRPr lang="tr-TR"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043608" y="0"/>
            <a:ext cx="8100392" cy="6858000"/>
          </a:xfrm>
        </p:spPr>
        <p:txBody>
          <a:bodyPr/>
          <a:lstStyle/>
          <a:p>
            <a:pPr>
              <a:buNone/>
            </a:pPr>
            <a:r>
              <a:rPr lang="tr-TR" dirty="0" smtClean="0"/>
              <a:t>   </a:t>
            </a:r>
            <a:r>
              <a:rPr lang="tr-TR" sz="2400" dirty="0" err="1" smtClean="0"/>
              <a:t>Gustave</a:t>
            </a:r>
            <a:r>
              <a:rPr lang="tr-TR" sz="2400" dirty="0" smtClean="0"/>
              <a:t> COLIN (1828-1910)</a:t>
            </a:r>
          </a:p>
          <a:p>
            <a:pPr algn="just">
              <a:buNone/>
            </a:pPr>
            <a:r>
              <a:rPr lang="tr-TR" dirty="0" smtClean="0"/>
              <a:t>   </a:t>
            </a:r>
            <a:r>
              <a:rPr lang="tr-TR" sz="1800" dirty="0" smtClean="0"/>
              <a:t>İlk çalışmalarında kalın boya tabakaları ve yumuşak renk tonlarıyla noktalama tekniğini uygularken; daha sonra açık renklerin kullanıldığı belirgin bir Empresyonist resim anlayışı geliştirmiştir.</a:t>
            </a:r>
            <a:endParaRPr lang="tr-TR" sz="1800" dirty="0"/>
          </a:p>
        </p:txBody>
      </p:sp>
      <p:pic>
        <p:nvPicPr>
          <p:cNvPr id="4" name="3 Resim" descr="painting1.jpg"/>
          <p:cNvPicPr>
            <a:picLocks noChangeAspect="1"/>
          </p:cNvPicPr>
          <p:nvPr/>
        </p:nvPicPr>
        <p:blipFill>
          <a:blip r:embed="rId2" cstate="print"/>
          <a:stretch>
            <a:fillRect/>
          </a:stretch>
        </p:blipFill>
        <p:spPr>
          <a:xfrm>
            <a:off x="2339752" y="1700808"/>
            <a:ext cx="5688632" cy="4470909"/>
          </a:xfrm>
          <a:prstGeom prst="rect">
            <a:avLst/>
          </a:prstGeom>
        </p:spPr>
      </p:pic>
      <p:sp>
        <p:nvSpPr>
          <p:cNvPr id="5" name="4 Metin kutusu"/>
          <p:cNvSpPr txBox="1"/>
          <p:nvPr/>
        </p:nvSpPr>
        <p:spPr>
          <a:xfrm>
            <a:off x="2771800" y="6237312"/>
            <a:ext cx="5017656" cy="369332"/>
          </a:xfrm>
          <a:prstGeom prst="rect">
            <a:avLst/>
          </a:prstGeom>
          <a:noFill/>
        </p:spPr>
        <p:txBody>
          <a:bodyPr wrap="none" rtlCol="0">
            <a:spAutoFit/>
          </a:bodyPr>
          <a:lstStyle/>
          <a:p>
            <a:r>
              <a:rPr lang="tr-TR" dirty="0" smtClean="0"/>
              <a:t>Bir Fransız Köyündeki Yaz Mevsimi Öğleden Sonrası</a:t>
            </a:r>
            <a:endParaRPr lang="tr-TR"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043608" y="0"/>
            <a:ext cx="8100392" cy="6858000"/>
          </a:xfrm>
        </p:spPr>
        <p:txBody>
          <a:bodyPr/>
          <a:lstStyle/>
          <a:p>
            <a:pPr>
              <a:buNone/>
            </a:pPr>
            <a:r>
              <a:rPr lang="tr-TR" sz="2400" dirty="0" smtClean="0"/>
              <a:t>   John CONSTABLE (1776-1837)</a:t>
            </a:r>
          </a:p>
          <a:p>
            <a:pPr algn="just">
              <a:buNone/>
            </a:pPr>
            <a:r>
              <a:rPr lang="tr-TR" sz="1800" dirty="0" smtClean="0"/>
              <a:t>    Doğaya karşı derin duyarlığı, ışık gölge oyunlarını kavrayışı, boyayı özgürce kullanması </a:t>
            </a:r>
            <a:r>
              <a:rPr lang="tr-TR" sz="1800" dirty="0" err="1" smtClean="0"/>
              <a:t>Constable’ın</a:t>
            </a:r>
            <a:r>
              <a:rPr lang="tr-TR" sz="1800" dirty="0" smtClean="0"/>
              <a:t> üstün nitelikleridir.</a:t>
            </a:r>
            <a:endParaRPr lang="tr-TR" sz="1800" dirty="0"/>
          </a:p>
        </p:txBody>
      </p:sp>
      <p:pic>
        <p:nvPicPr>
          <p:cNvPr id="4" name="3 Resim" descr="John Constable.jpg"/>
          <p:cNvPicPr>
            <a:picLocks noChangeAspect="1"/>
          </p:cNvPicPr>
          <p:nvPr/>
        </p:nvPicPr>
        <p:blipFill>
          <a:blip r:embed="rId2" cstate="print"/>
          <a:stretch>
            <a:fillRect/>
          </a:stretch>
        </p:blipFill>
        <p:spPr>
          <a:xfrm>
            <a:off x="2192266" y="1124744"/>
            <a:ext cx="5836118" cy="4843978"/>
          </a:xfrm>
          <a:prstGeom prst="rect">
            <a:avLst/>
          </a:prstGeom>
        </p:spPr>
      </p:pic>
      <p:sp>
        <p:nvSpPr>
          <p:cNvPr id="5" name="4 Metin kutusu"/>
          <p:cNvSpPr txBox="1"/>
          <p:nvPr/>
        </p:nvSpPr>
        <p:spPr>
          <a:xfrm>
            <a:off x="4067944" y="6237312"/>
            <a:ext cx="2471959" cy="369332"/>
          </a:xfrm>
          <a:prstGeom prst="rect">
            <a:avLst/>
          </a:prstGeom>
          <a:noFill/>
        </p:spPr>
        <p:txBody>
          <a:bodyPr wrap="none" rtlCol="0">
            <a:spAutoFit/>
          </a:bodyPr>
          <a:lstStyle/>
          <a:p>
            <a:r>
              <a:rPr lang="tr-TR" dirty="0" err="1" smtClean="0"/>
              <a:t>Salisbury</a:t>
            </a:r>
            <a:r>
              <a:rPr lang="tr-TR" dirty="0" smtClean="0"/>
              <a:t> Katedrali, 1819</a:t>
            </a:r>
            <a:endParaRPr lang="tr-TR"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971600" y="0"/>
            <a:ext cx="8172400" cy="6858000"/>
          </a:xfrm>
        </p:spPr>
        <p:txBody>
          <a:bodyPr/>
          <a:lstStyle/>
          <a:p>
            <a:pPr>
              <a:buNone/>
            </a:pPr>
            <a:r>
              <a:rPr lang="tr-TR" sz="2400" dirty="0" smtClean="0"/>
              <a:t>   </a:t>
            </a:r>
            <a:r>
              <a:rPr lang="tr-TR" sz="2400" dirty="0" err="1" smtClean="0"/>
              <a:t>Camille</a:t>
            </a:r>
            <a:r>
              <a:rPr lang="tr-TR" sz="2400" dirty="0" smtClean="0"/>
              <a:t> COROT (1796-1875)</a:t>
            </a:r>
          </a:p>
          <a:p>
            <a:pPr algn="just">
              <a:buNone/>
            </a:pPr>
            <a:r>
              <a:rPr lang="tr-TR" sz="1800" dirty="0" smtClean="0"/>
              <a:t>     Modern manzara resminin gerçek öncüsüdür.  </a:t>
            </a:r>
            <a:r>
              <a:rPr lang="tr-TR" sz="1800" dirty="0" err="1" smtClean="0"/>
              <a:t>Chartres</a:t>
            </a:r>
            <a:r>
              <a:rPr lang="tr-TR" sz="1800" dirty="0" smtClean="0"/>
              <a:t>, </a:t>
            </a:r>
            <a:r>
              <a:rPr lang="tr-TR" sz="1800" dirty="0" err="1" smtClean="0"/>
              <a:t>Brötanya</a:t>
            </a:r>
            <a:r>
              <a:rPr lang="tr-TR" sz="1800" dirty="0" smtClean="0"/>
              <a:t>, </a:t>
            </a:r>
            <a:r>
              <a:rPr lang="tr-TR" sz="1800" dirty="0" err="1" smtClean="0"/>
              <a:t>Douai</a:t>
            </a:r>
            <a:r>
              <a:rPr lang="tr-TR" sz="1800" dirty="0" smtClean="0"/>
              <a:t> veya </a:t>
            </a:r>
            <a:r>
              <a:rPr lang="tr-TR" sz="1800" dirty="0" err="1" smtClean="0"/>
              <a:t>Isére</a:t>
            </a:r>
            <a:r>
              <a:rPr lang="tr-TR" sz="1800" dirty="0" smtClean="0"/>
              <a:t> Vadisi gibi Fransa’nın başka bölgelerinde de manzara resimleri yapmıştır. Bu peyzajlar taşıdıkları sadelikle oldukça etkileyicidirler; ayrıca son derece taze ve canlı bir çekiciliğe sahiptirler.</a:t>
            </a:r>
            <a:endParaRPr lang="tr-TR" sz="1800" dirty="0"/>
          </a:p>
        </p:txBody>
      </p:sp>
      <p:pic>
        <p:nvPicPr>
          <p:cNvPr id="4" name="3 Resim" descr="Camille_Corot_-_L'église_de_Marissel,_près_de_Beauvais,_1866.jpg"/>
          <p:cNvPicPr>
            <a:picLocks noChangeAspect="1"/>
          </p:cNvPicPr>
          <p:nvPr/>
        </p:nvPicPr>
        <p:blipFill>
          <a:blip r:embed="rId2" cstate="print"/>
          <a:stretch>
            <a:fillRect/>
          </a:stretch>
        </p:blipFill>
        <p:spPr>
          <a:xfrm>
            <a:off x="3203848" y="1628800"/>
            <a:ext cx="3456384" cy="4660158"/>
          </a:xfrm>
          <a:prstGeom prst="rect">
            <a:avLst/>
          </a:prstGeom>
        </p:spPr>
      </p:pic>
      <p:sp>
        <p:nvSpPr>
          <p:cNvPr id="5" name="4 Metin kutusu"/>
          <p:cNvSpPr txBox="1"/>
          <p:nvPr/>
        </p:nvSpPr>
        <p:spPr>
          <a:xfrm>
            <a:off x="3851920" y="6309320"/>
            <a:ext cx="2254143" cy="369332"/>
          </a:xfrm>
          <a:prstGeom prst="rect">
            <a:avLst/>
          </a:prstGeom>
          <a:noFill/>
        </p:spPr>
        <p:txBody>
          <a:bodyPr wrap="none" rtlCol="0">
            <a:spAutoFit/>
          </a:bodyPr>
          <a:lstStyle/>
          <a:p>
            <a:r>
              <a:rPr lang="tr-TR" dirty="0" err="1" smtClean="0"/>
              <a:t>Marissel’in</a:t>
            </a:r>
            <a:r>
              <a:rPr lang="tr-TR" dirty="0" smtClean="0"/>
              <a:t> Görünümü</a:t>
            </a:r>
            <a:endParaRPr lang="tr-TR"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971600" y="0"/>
            <a:ext cx="8172400" cy="6858000"/>
          </a:xfrm>
        </p:spPr>
        <p:txBody>
          <a:bodyPr/>
          <a:lstStyle/>
          <a:p>
            <a:pPr>
              <a:buNone/>
            </a:pPr>
            <a:r>
              <a:rPr lang="tr-TR" sz="2400" dirty="0" smtClean="0"/>
              <a:t>    John </a:t>
            </a:r>
            <a:r>
              <a:rPr lang="tr-TR" sz="2400" dirty="0" err="1" smtClean="0"/>
              <a:t>Sell</a:t>
            </a:r>
            <a:r>
              <a:rPr lang="tr-TR" sz="2400" dirty="0" smtClean="0"/>
              <a:t> COTMAN (1782-1842)</a:t>
            </a:r>
          </a:p>
          <a:p>
            <a:pPr algn="just">
              <a:buNone/>
            </a:pPr>
            <a:r>
              <a:rPr lang="tr-TR" sz="1800" dirty="0" smtClean="0"/>
              <a:t>    </a:t>
            </a:r>
            <a:r>
              <a:rPr lang="tr-TR" sz="1800" dirty="0" err="1" smtClean="0"/>
              <a:t>Cotman’ın</a:t>
            </a:r>
            <a:r>
              <a:rPr lang="tr-TR" sz="1800" dirty="0" smtClean="0"/>
              <a:t> suluboyaları stil bakımından gözü pek ve özgür nitelikler taşır; dramatik ışık etkileri ve fırtınalı atmosferi, </a:t>
            </a:r>
            <a:r>
              <a:rPr lang="tr-TR" sz="1800" dirty="0" err="1" smtClean="0"/>
              <a:t>Turner’ın</a:t>
            </a:r>
            <a:r>
              <a:rPr lang="tr-TR" sz="1800" dirty="0" smtClean="0"/>
              <a:t> resimlerini hatırlatırlar.</a:t>
            </a:r>
            <a:endParaRPr lang="tr-TR" sz="1800" dirty="0"/>
          </a:p>
        </p:txBody>
      </p:sp>
      <p:pic>
        <p:nvPicPr>
          <p:cNvPr id="4" name="3 Resim" descr="NWHCM_1951_235_103.gif"/>
          <p:cNvPicPr>
            <a:picLocks noChangeAspect="1"/>
          </p:cNvPicPr>
          <p:nvPr/>
        </p:nvPicPr>
        <p:blipFill>
          <a:blip r:embed="rId2" cstate="print"/>
          <a:stretch>
            <a:fillRect/>
          </a:stretch>
        </p:blipFill>
        <p:spPr>
          <a:xfrm>
            <a:off x="2555776" y="1124744"/>
            <a:ext cx="5112568" cy="5112568"/>
          </a:xfrm>
          <a:prstGeom prst="rect">
            <a:avLst/>
          </a:prstGeom>
        </p:spPr>
      </p:pic>
      <p:sp>
        <p:nvSpPr>
          <p:cNvPr id="5" name="4 Metin kutusu"/>
          <p:cNvSpPr txBox="1"/>
          <p:nvPr/>
        </p:nvSpPr>
        <p:spPr>
          <a:xfrm>
            <a:off x="4355976" y="6237312"/>
            <a:ext cx="1713739" cy="369332"/>
          </a:xfrm>
          <a:prstGeom prst="rect">
            <a:avLst/>
          </a:prstGeom>
          <a:noFill/>
        </p:spPr>
        <p:txBody>
          <a:bodyPr wrap="none" rtlCol="0">
            <a:spAutoFit/>
          </a:bodyPr>
          <a:lstStyle/>
          <a:p>
            <a:r>
              <a:rPr lang="tr-TR" dirty="0" smtClean="0"/>
              <a:t>Fırtınadan Sonra</a:t>
            </a:r>
            <a:endParaRPr lang="tr-TR"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043608" y="0"/>
            <a:ext cx="8100392" cy="6858000"/>
          </a:xfrm>
        </p:spPr>
        <p:txBody>
          <a:bodyPr/>
          <a:lstStyle/>
          <a:p>
            <a:pPr>
              <a:buNone/>
            </a:pPr>
            <a:r>
              <a:rPr lang="tr-TR" dirty="0" smtClean="0"/>
              <a:t>   </a:t>
            </a:r>
            <a:r>
              <a:rPr lang="tr-TR" sz="2400" dirty="0" err="1" smtClean="0"/>
              <a:t>Gustave</a:t>
            </a:r>
            <a:r>
              <a:rPr lang="tr-TR" sz="2400" dirty="0" smtClean="0"/>
              <a:t> COURBET (1819-1877)</a:t>
            </a:r>
          </a:p>
          <a:p>
            <a:pPr algn="just">
              <a:buNone/>
            </a:pPr>
            <a:r>
              <a:rPr lang="tr-TR" dirty="0" smtClean="0"/>
              <a:t>   </a:t>
            </a:r>
            <a:r>
              <a:rPr lang="tr-TR" sz="1800" dirty="0" smtClean="0"/>
              <a:t>Realist resim akımının öncüsü olan </a:t>
            </a:r>
            <a:r>
              <a:rPr lang="tr-TR" sz="1800" dirty="0" err="1" smtClean="0"/>
              <a:t>Courbet’nin</a:t>
            </a:r>
            <a:r>
              <a:rPr lang="tr-TR" sz="1800" dirty="0" smtClean="0"/>
              <a:t> eserlerinde aynı zamanda Empresyonistlere karşı belirgin bir eğilim görülür. Zaten realistler ve Empresyonistlerin ortak özelliği doğaya duydukları sevgi ve değerbilirliktir. </a:t>
            </a:r>
            <a:r>
              <a:rPr lang="tr-TR" sz="1800" dirty="0" err="1" smtClean="0"/>
              <a:t>Corot</a:t>
            </a:r>
            <a:r>
              <a:rPr lang="tr-TR" sz="1800" dirty="0" smtClean="0"/>
              <a:t> gibi </a:t>
            </a:r>
            <a:r>
              <a:rPr lang="tr-TR" sz="1800" dirty="0" err="1" smtClean="0"/>
              <a:t>Courbet</a:t>
            </a:r>
            <a:r>
              <a:rPr lang="tr-TR" sz="1800" dirty="0" smtClean="0"/>
              <a:t> de açık havada resim yapan ressamların öncülerindendir.</a:t>
            </a:r>
            <a:endParaRPr lang="tr-TR" sz="1800" dirty="0"/>
          </a:p>
        </p:txBody>
      </p:sp>
      <p:pic>
        <p:nvPicPr>
          <p:cNvPr id="4" name="3 Resim" descr="the-cliffs-at-etretat-gustave-courbet.jpg"/>
          <p:cNvPicPr>
            <a:picLocks noChangeAspect="1"/>
          </p:cNvPicPr>
          <p:nvPr/>
        </p:nvPicPr>
        <p:blipFill>
          <a:blip r:embed="rId2" cstate="print"/>
          <a:stretch>
            <a:fillRect/>
          </a:stretch>
        </p:blipFill>
        <p:spPr>
          <a:xfrm>
            <a:off x="2555776" y="1988840"/>
            <a:ext cx="5256584" cy="4123499"/>
          </a:xfrm>
          <a:prstGeom prst="rect">
            <a:avLst/>
          </a:prstGeom>
        </p:spPr>
      </p:pic>
      <p:sp>
        <p:nvSpPr>
          <p:cNvPr id="5" name="4 Metin kutusu"/>
          <p:cNvSpPr txBox="1"/>
          <p:nvPr/>
        </p:nvSpPr>
        <p:spPr>
          <a:xfrm>
            <a:off x="3707904" y="6237312"/>
            <a:ext cx="2948564" cy="369332"/>
          </a:xfrm>
          <a:prstGeom prst="rect">
            <a:avLst/>
          </a:prstGeom>
          <a:noFill/>
        </p:spPr>
        <p:txBody>
          <a:bodyPr wrap="none" rtlCol="0">
            <a:spAutoFit/>
          </a:bodyPr>
          <a:lstStyle/>
          <a:p>
            <a:r>
              <a:rPr lang="tr-TR" dirty="0" err="1" smtClean="0"/>
              <a:t>Etretat’taki</a:t>
            </a:r>
            <a:r>
              <a:rPr lang="tr-TR" dirty="0" smtClean="0"/>
              <a:t> Sarp Kayalık, 1870</a:t>
            </a:r>
            <a:endParaRPr lang="tr-TR"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043608" y="0"/>
            <a:ext cx="8100392" cy="6858000"/>
          </a:xfrm>
        </p:spPr>
        <p:txBody>
          <a:bodyPr/>
          <a:lstStyle/>
          <a:p>
            <a:pPr>
              <a:buNone/>
            </a:pPr>
            <a:r>
              <a:rPr lang="tr-TR" sz="2400" dirty="0" smtClean="0"/>
              <a:t>   Charles DAUBIGNY (1817-1878)</a:t>
            </a:r>
          </a:p>
          <a:p>
            <a:pPr algn="just">
              <a:buNone/>
            </a:pPr>
            <a:r>
              <a:rPr lang="tr-TR" dirty="0" smtClean="0"/>
              <a:t>   </a:t>
            </a:r>
            <a:r>
              <a:rPr lang="tr-TR" sz="1800" dirty="0" smtClean="0"/>
              <a:t>Empresyonizmin gerçek öncüsü olarak adlandırılabilir. </a:t>
            </a:r>
            <a:r>
              <a:rPr lang="tr-TR" sz="1800" dirty="0" err="1" smtClean="0"/>
              <a:t>Corot</a:t>
            </a:r>
            <a:r>
              <a:rPr lang="tr-TR" sz="1800" dirty="0" smtClean="0"/>
              <a:t> gibi her zaman açık havada resim yapmıştır.</a:t>
            </a:r>
            <a:endParaRPr lang="tr-TR" sz="1800" dirty="0"/>
          </a:p>
        </p:txBody>
      </p:sp>
      <p:pic>
        <p:nvPicPr>
          <p:cNvPr id="4" name="3 Resim" descr="0200-0671_schleuse_von_optevoz.jpg"/>
          <p:cNvPicPr>
            <a:picLocks noChangeAspect="1"/>
          </p:cNvPicPr>
          <p:nvPr/>
        </p:nvPicPr>
        <p:blipFill>
          <a:blip r:embed="rId2" cstate="print"/>
          <a:stretch>
            <a:fillRect/>
          </a:stretch>
        </p:blipFill>
        <p:spPr>
          <a:xfrm>
            <a:off x="1835696" y="1484784"/>
            <a:ext cx="6559624" cy="4241890"/>
          </a:xfrm>
          <a:prstGeom prst="rect">
            <a:avLst/>
          </a:prstGeom>
        </p:spPr>
      </p:pic>
      <p:sp>
        <p:nvSpPr>
          <p:cNvPr id="5" name="4 Metin kutusu"/>
          <p:cNvSpPr txBox="1"/>
          <p:nvPr/>
        </p:nvSpPr>
        <p:spPr>
          <a:xfrm>
            <a:off x="3995936" y="5949280"/>
            <a:ext cx="2526589" cy="369332"/>
          </a:xfrm>
          <a:prstGeom prst="rect">
            <a:avLst/>
          </a:prstGeom>
          <a:noFill/>
        </p:spPr>
        <p:txBody>
          <a:bodyPr wrap="none" rtlCol="0">
            <a:spAutoFit/>
          </a:bodyPr>
          <a:lstStyle/>
          <a:p>
            <a:r>
              <a:rPr lang="tr-TR" dirty="0" err="1" smtClean="0"/>
              <a:t>Optevoz’daki</a:t>
            </a:r>
            <a:r>
              <a:rPr lang="tr-TR" dirty="0" smtClean="0"/>
              <a:t> Savak, 1859</a:t>
            </a:r>
            <a:endParaRPr lang="tr-TR"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043608" y="0"/>
            <a:ext cx="8100392" cy="6858000"/>
          </a:xfrm>
        </p:spPr>
        <p:txBody>
          <a:bodyPr/>
          <a:lstStyle/>
          <a:p>
            <a:pPr>
              <a:buNone/>
            </a:pPr>
            <a:r>
              <a:rPr lang="tr-TR" dirty="0" smtClean="0"/>
              <a:t>   </a:t>
            </a:r>
            <a:r>
              <a:rPr lang="tr-TR" sz="2400" dirty="0" err="1" smtClean="0"/>
              <a:t>Eugéne</a:t>
            </a:r>
            <a:r>
              <a:rPr lang="tr-TR" sz="2400" dirty="0" smtClean="0"/>
              <a:t> DELACROIX (1798-1863)</a:t>
            </a:r>
          </a:p>
          <a:p>
            <a:pPr algn="just">
              <a:buNone/>
            </a:pPr>
            <a:r>
              <a:rPr lang="tr-TR" dirty="0" smtClean="0"/>
              <a:t>   </a:t>
            </a:r>
            <a:r>
              <a:rPr lang="tr-TR" sz="1800" dirty="0" err="1" smtClean="0"/>
              <a:t>Neo</a:t>
            </a:r>
            <a:r>
              <a:rPr lang="tr-TR" sz="1800" dirty="0" smtClean="0"/>
              <a:t>-klasisizm günün modası olmasına karşın </a:t>
            </a:r>
            <a:r>
              <a:rPr lang="tr-TR" sz="1800" dirty="0" err="1" smtClean="0"/>
              <a:t>Delacroix</a:t>
            </a:r>
            <a:r>
              <a:rPr lang="tr-TR" sz="1800" dirty="0" smtClean="0"/>
              <a:t> bu üsluptan vazgeçerek Fransız resmine Romantizme doğru yön vermiştir. Bu bakımdan </a:t>
            </a:r>
            <a:r>
              <a:rPr lang="tr-TR" sz="1800" dirty="0" err="1" smtClean="0"/>
              <a:t>Delacroix</a:t>
            </a:r>
            <a:r>
              <a:rPr lang="tr-TR" sz="1800" dirty="0" smtClean="0"/>
              <a:t> Empresyonizmin gerçek bir öncüsüdür.  O, resmin biçimlerden yararlanmadan kendi kendini ifade edebileceği bir dili ve bir tür “ruh”u olduğuna inanmıştı. </a:t>
            </a:r>
            <a:endParaRPr lang="tr-TR" sz="1800" dirty="0"/>
          </a:p>
        </p:txBody>
      </p:sp>
      <p:pic>
        <p:nvPicPr>
          <p:cNvPr id="4" name="3 Resim" descr="Bouquet of Flowers on a Console-border.jpg"/>
          <p:cNvPicPr>
            <a:picLocks noChangeAspect="1"/>
          </p:cNvPicPr>
          <p:nvPr/>
        </p:nvPicPr>
        <p:blipFill>
          <a:blip r:embed="rId2" cstate="print"/>
          <a:stretch>
            <a:fillRect/>
          </a:stretch>
        </p:blipFill>
        <p:spPr>
          <a:xfrm>
            <a:off x="3347865" y="1916832"/>
            <a:ext cx="3351626" cy="4464496"/>
          </a:xfrm>
          <a:prstGeom prst="rect">
            <a:avLst/>
          </a:prstGeom>
        </p:spPr>
      </p:pic>
      <p:sp>
        <p:nvSpPr>
          <p:cNvPr id="5" name="4 Metin kutusu"/>
          <p:cNvSpPr txBox="1"/>
          <p:nvPr/>
        </p:nvSpPr>
        <p:spPr>
          <a:xfrm>
            <a:off x="3059832" y="6488668"/>
            <a:ext cx="3938001" cy="369332"/>
          </a:xfrm>
          <a:prstGeom prst="rect">
            <a:avLst/>
          </a:prstGeom>
          <a:noFill/>
        </p:spPr>
        <p:txBody>
          <a:bodyPr wrap="none" rtlCol="0">
            <a:spAutoFit/>
          </a:bodyPr>
          <a:lstStyle/>
          <a:p>
            <a:r>
              <a:rPr lang="tr-TR" dirty="0" smtClean="0"/>
              <a:t>Bir Konsol Masası Üzerindeki Vazo, 1848</a:t>
            </a:r>
            <a:endParaRPr lang="tr-TR"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043608" y="0"/>
            <a:ext cx="8100392" cy="6858000"/>
          </a:xfrm>
        </p:spPr>
        <p:txBody>
          <a:bodyPr/>
          <a:lstStyle/>
          <a:p>
            <a:pPr>
              <a:buNone/>
            </a:pPr>
            <a:r>
              <a:rPr lang="tr-TR" sz="2400" dirty="0" smtClean="0"/>
              <a:t>    DIAZ DE LA PENA</a:t>
            </a:r>
          </a:p>
          <a:p>
            <a:pPr algn="just">
              <a:buNone/>
            </a:pPr>
            <a:r>
              <a:rPr lang="tr-TR" dirty="0" smtClean="0"/>
              <a:t>   </a:t>
            </a:r>
            <a:r>
              <a:rPr lang="tr-TR" sz="1800" dirty="0" smtClean="0"/>
              <a:t>Cesur renk kontrastları nedeniyle, çizdiği ormanlık arazi resimlerinin, Empresyonizmin öncüleri arasında önemli bir yeri vardır. Birçok bakımdan </a:t>
            </a:r>
            <a:r>
              <a:rPr lang="tr-TR" sz="1800" dirty="0" err="1" smtClean="0"/>
              <a:t>Renoir’ı</a:t>
            </a:r>
            <a:r>
              <a:rPr lang="tr-TR" sz="1800" dirty="0" smtClean="0"/>
              <a:t> andırdığı söylenebilir. Kuşağının başka hiçbir ressamı, bir kadının tazeliğini ve canlılığını ya da çiçeklerin </a:t>
            </a:r>
            <a:r>
              <a:rPr lang="tr-TR" sz="1800" dirty="0" err="1" smtClean="0"/>
              <a:t>zerafetini</a:t>
            </a:r>
            <a:r>
              <a:rPr lang="tr-TR" sz="1800" dirty="0" smtClean="0"/>
              <a:t> bu denli yumuşak ve büyüleyici bir şekilde anlatmamıştır.</a:t>
            </a:r>
            <a:endParaRPr lang="tr-TR" sz="1800" dirty="0"/>
          </a:p>
        </p:txBody>
      </p:sp>
      <p:pic>
        <p:nvPicPr>
          <p:cNvPr id="4" name="3 Resim" descr="Diaz-Foret-de-Fontainbleau.jpg"/>
          <p:cNvPicPr>
            <a:picLocks noChangeAspect="1"/>
          </p:cNvPicPr>
          <p:nvPr/>
        </p:nvPicPr>
        <p:blipFill>
          <a:blip r:embed="rId2" cstate="print"/>
          <a:stretch>
            <a:fillRect/>
          </a:stretch>
        </p:blipFill>
        <p:spPr>
          <a:xfrm>
            <a:off x="2267744" y="2132856"/>
            <a:ext cx="5679687" cy="3672408"/>
          </a:xfrm>
          <a:prstGeom prst="rect">
            <a:avLst/>
          </a:prstGeom>
        </p:spPr>
      </p:pic>
      <p:sp>
        <p:nvSpPr>
          <p:cNvPr id="5" name="4 Metin kutusu"/>
          <p:cNvSpPr txBox="1"/>
          <p:nvPr/>
        </p:nvSpPr>
        <p:spPr>
          <a:xfrm>
            <a:off x="3923928" y="6021288"/>
            <a:ext cx="2378921" cy="369332"/>
          </a:xfrm>
          <a:prstGeom prst="rect">
            <a:avLst/>
          </a:prstGeom>
          <a:noFill/>
        </p:spPr>
        <p:txBody>
          <a:bodyPr wrap="none" rtlCol="0">
            <a:spAutoFit/>
          </a:bodyPr>
          <a:lstStyle/>
          <a:p>
            <a:r>
              <a:rPr lang="tr-TR" dirty="0" err="1" smtClean="0"/>
              <a:t>Fountainebleau</a:t>
            </a:r>
            <a:r>
              <a:rPr lang="tr-TR" dirty="0" smtClean="0"/>
              <a:t> Ormanı</a:t>
            </a:r>
            <a:endParaRPr lang="tr-TR"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971600" y="0"/>
            <a:ext cx="8172400" cy="6858000"/>
          </a:xfrm>
        </p:spPr>
        <p:txBody>
          <a:bodyPr/>
          <a:lstStyle/>
          <a:p>
            <a:pPr>
              <a:buNone/>
            </a:pPr>
            <a:r>
              <a:rPr lang="tr-TR" sz="2400" dirty="0" smtClean="0"/>
              <a:t>    Johann-</a:t>
            </a:r>
            <a:r>
              <a:rPr lang="tr-TR" sz="2400" dirty="0" err="1" smtClean="0"/>
              <a:t>Jacob</a:t>
            </a:r>
            <a:r>
              <a:rPr lang="tr-TR" sz="2400" dirty="0" smtClean="0"/>
              <a:t> GENSLER(1808-1845)</a:t>
            </a:r>
          </a:p>
          <a:p>
            <a:pPr algn="just">
              <a:buNone/>
            </a:pPr>
            <a:r>
              <a:rPr lang="tr-TR" dirty="0" smtClean="0"/>
              <a:t>   </a:t>
            </a:r>
            <a:r>
              <a:rPr lang="tr-TR" sz="1800" dirty="0" smtClean="0"/>
              <a:t>İngiliz suluboyacıları gibi yoğun doğa sevgisi ve ışığın değişen etkilerini yakından izlemesi nedeniyle, Empresyonizmin özelliklerini keşfedip önceden uygulayan biridir.</a:t>
            </a:r>
            <a:endParaRPr lang="tr-TR" sz="1800" dirty="0"/>
          </a:p>
        </p:txBody>
      </p:sp>
      <p:pic>
        <p:nvPicPr>
          <p:cNvPr id="4" name="3 Resim" descr="size3.jpg"/>
          <p:cNvPicPr>
            <a:picLocks noChangeAspect="1"/>
          </p:cNvPicPr>
          <p:nvPr/>
        </p:nvPicPr>
        <p:blipFill>
          <a:blip r:embed="rId2" cstate="print"/>
          <a:stretch>
            <a:fillRect/>
          </a:stretch>
        </p:blipFill>
        <p:spPr>
          <a:xfrm>
            <a:off x="1979712" y="1628800"/>
            <a:ext cx="6336704" cy="4541305"/>
          </a:xfrm>
          <a:prstGeom prst="rect">
            <a:avLst/>
          </a:prstGeom>
        </p:spPr>
      </p:pic>
      <p:sp>
        <p:nvSpPr>
          <p:cNvPr id="7" name="6 Metin kutusu"/>
          <p:cNvSpPr txBox="1"/>
          <p:nvPr/>
        </p:nvSpPr>
        <p:spPr>
          <a:xfrm>
            <a:off x="4067944" y="6309320"/>
            <a:ext cx="2329356" cy="369332"/>
          </a:xfrm>
          <a:prstGeom prst="rect">
            <a:avLst/>
          </a:prstGeom>
          <a:noFill/>
        </p:spPr>
        <p:txBody>
          <a:bodyPr wrap="none" rtlCol="0">
            <a:spAutoFit/>
          </a:bodyPr>
          <a:lstStyle/>
          <a:p>
            <a:r>
              <a:rPr lang="tr-TR" dirty="0" smtClean="0"/>
              <a:t>Yaşlı Söğüt Ağacı, 1842</a:t>
            </a:r>
            <a:endParaRPr lang="tr-TR"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971600" y="0"/>
            <a:ext cx="8172400" cy="6858000"/>
          </a:xfrm>
        </p:spPr>
        <p:txBody>
          <a:bodyPr/>
          <a:lstStyle/>
          <a:p>
            <a:pPr>
              <a:buNone/>
            </a:pPr>
            <a:r>
              <a:rPr lang="tr-TR" sz="2400" dirty="0" smtClean="0"/>
              <a:t>    Thomas GIRTIN (1775-1802)</a:t>
            </a:r>
          </a:p>
          <a:p>
            <a:pPr algn="just">
              <a:buNone/>
            </a:pPr>
            <a:r>
              <a:rPr lang="tr-TR" dirty="0" smtClean="0"/>
              <a:t>   </a:t>
            </a:r>
            <a:r>
              <a:rPr lang="tr-TR" sz="1800" dirty="0" err="1" smtClean="0"/>
              <a:t>Neo</a:t>
            </a:r>
            <a:r>
              <a:rPr lang="tr-TR" sz="1800" dirty="0" smtClean="0"/>
              <a:t>-klasisizmden uzaklaşarak daha özgür bir tekniğe ve daha aydınlık bir görüşe doğru yönelen ve böylece Empresyonizmin ortaya çıkmasına zemin hazırlayan akımın önderi olarak kabul edilir.</a:t>
            </a:r>
            <a:endParaRPr lang="tr-TR" sz="1800" dirty="0"/>
          </a:p>
        </p:txBody>
      </p:sp>
      <p:pic>
        <p:nvPicPr>
          <p:cNvPr id="4" name="3 Resim" descr="kirkstall.jpeg"/>
          <p:cNvPicPr>
            <a:picLocks noChangeAspect="1"/>
          </p:cNvPicPr>
          <p:nvPr/>
        </p:nvPicPr>
        <p:blipFill>
          <a:blip r:embed="rId2" cstate="print"/>
          <a:stretch>
            <a:fillRect/>
          </a:stretch>
        </p:blipFill>
        <p:spPr>
          <a:xfrm>
            <a:off x="1835696" y="1700808"/>
            <a:ext cx="6343650" cy="3914775"/>
          </a:xfrm>
          <a:prstGeom prst="rect">
            <a:avLst/>
          </a:prstGeom>
        </p:spPr>
      </p:pic>
      <p:sp>
        <p:nvSpPr>
          <p:cNvPr id="5" name="4 Metin kutusu"/>
          <p:cNvSpPr txBox="1"/>
          <p:nvPr/>
        </p:nvSpPr>
        <p:spPr>
          <a:xfrm>
            <a:off x="3491880" y="5949280"/>
            <a:ext cx="3183564" cy="369332"/>
          </a:xfrm>
          <a:prstGeom prst="rect">
            <a:avLst/>
          </a:prstGeom>
          <a:noFill/>
        </p:spPr>
        <p:txBody>
          <a:bodyPr wrap="none" rtlCol="0">
            <a:spAutoFit/>
          </a:bodyPr>
          <a:lstStyle/>
          <a:p>
            <a:r>
              <a:rPr lang="tr-TR" dirty="0" err="1" smtClean="0"/>
              <a:t>Kirkstall</a:t>
            </a:r>
            <a:r>
              <a:rPr lang="tr-TR" dirty="0" smtClean="0"/>
              <a:t> Manastırı,  Akşam, 1800</a:t>
            </a:r>
            <a:endParaRPr lang="tr-TR"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043608" y="0"/>
            <a:ext cx="8100392" cy="6858000"/>
          </a:xfrm>
        </p:spPr>
        <p:txBody>
          <a:bodyPr/>
          <a:lstStyle/>
          <a:p>
            <a:pPr>
              <a:buNone/>
            </a:pPr>
            <a:r>
              <a:rPr lang="tr-TR" dirty="0" smtClean="0"/>
              <a:t>   </a:t>
            </a:r>
            <a:r>
              <a:rPr lang="tr-TR" sz="2400" dirty="0" smtClean="0"/>
              <a:t>Paul GUIGOU (1834-1871)</a:t>
            </a:r>
          </a:p>
          <a:p>
            <a:pPr algn="just">
              <a:buNone/>
            </a:pPr>
            <a:r>
              <a:rPr lang="tr-TR" dirty="0" smtClean="0"/>
              <a:t>   </a:t>
            </a:r>
            <a:r>
              <a:rPr lang="tr-TR" sz="1800" dirty="0" smtClean="0"/>
              <a:t>Resimde ayrıntılara çok dikkat eder, parlak renklerden ve ışığın etkilerinden yararlanırdı.</a:t>
            </a:r>
            <a:endParaRPr lang="tr-TR" sz="1800" dirty="0"/>
          </a:p>
        </p:txBody>
      </p:sp>
      <p:pic>
        <p:nvPicPr>
          <p:cNvPr id="4" name="3 Resim" descr="gigou-paul-001.JPG"/>
          <p:cNvPicPr>
            <a:picLocks noChangeAspect="1"/>
          </p:cNvPicPr>
          <p:nvPr/>
        </p:nvPicPr>
        <p:blipFill>
          <a:blip r:embed="rId2" cstate="print"/>
          <a:stretch>
            <a:fillRect/>
          </a:stretch>
        </p:blipFill>
        <p:spPr>
          <a:xfrm>
            <a:off x="1763688" y="1412776"/>
            <a:ext cx="6624736" cy="4764473"/>
          </a:xfrm>
          <a:prstGeom prst="rect">
            <a:avLst/>
          </a:prstGeom>
        </p:spPr>
      </p:pic>
      <p:sp>
        <p:nvSpPr>
          <p:cNvPr id="5" name="4 Metin kutusu"/>
          <p:cNvSpPr txBox="1"/>
          <p:nvPr/>
        </p:nvSpPr>
        <p:spPr>
          <a:xfrm>
            <a:off x="3131840" y="6309320"/>
            <a:ext cx="4192558" cy="369332"/>
          </a:xfrm>
          <a:prstGeom prst="rect">
            <a:avLst/>
          </a:prstGeom>
          <a:noFill/>
        </p:spPr>
        <p:txBody>
          <a:bodyPr wrap="none" rtlCol="0">
            <a:spAutoFit/>
          </a:bodyPr>
          <a:lstStyle/>
          <a:p>
            <a:r>
              <a:rPr lang="tr-TR" dirty="0" smtClean="0"/>
              <a:t>La </a:t>
            </a:r>
            <a:r>
              <a:rPr lang="tr-TR" dirty="0" err="1" smtClean="0"/>
              <a:t>route</a:t>
            </a:r>
            <a:r>
              <a:rPr lang="tr-TR" dirty="0" smtClean="0"/>
              <a:t> de la </a:t>
            </a:r>
            <a:r>
              <a:rPr lang="tr-TR" dirty="0" err="1" smtClean="0"/>
              <a:t>Gineste</a:t>
            </a:r>
            <a:r>
              <a:rPr lang="tr-TR" dirty="0" smtClean="0"/>
              <a:t> (</a:t>
            </a:r>
            <a:r>
              <a:rPr lang="tr-TR" dirty="0" err="1" smtClean="0"/>
              <a:t>Gineste</a:t>
            </a:r>
            <a:r>
              <a:rPr lang="tr-TR" dirty="0" smtClean="0"/>
              <a:t> Yolu), 1859</a:t>
            </a:r>
            <a:endParaRPr lang="tr-TR"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971600" y="0"/>
            <a:ext cx="8172400" cy="6858000"/>
          </a:xfrm>
        </p:spPr>
        <p:txBody>
          <a:bodyPr/>
          <a:lstStyle/>
          <a:p>
            <a:pPr>
              <a:buNone/>
            </a:pPr>
            <a:r>
              <a:rPr lang="tr-TR" dirty="0" smtClean="0"/>
              <a:t>   </a:t>
            </a:r>
            <a:r>
              <a:rPr lang="tr-TR" sz="2400" dirty="0" err="1" smtClean="0"/>
              <a:t>Henri</a:t>
            </a:r>
            <a:r>
              <a:rPr lang="tr-TR" sz="2400" dirty="0" smtClean="0"/>
              <a:t> HARPIGNIES (1819-1916)</a:t>
            </a:r>
          </a:p>
          <a:p>
            <a:pPr algn="just">
              <a:buNone/>
            </a:pPr>
            <a:r>
              <a:rPr lang="tr-TR" dirty="0" smtClean="0"/>
              <a:t>   </a:t>
            </a:r>
            <a:r>
              <a:rPr lang="tr-TR" sz="1800" dirty="0" smtClean="0"/>
              <a:t>İlk yapıtları ve özellikle ustaca, duyguyla yapılmış suluboyalarında </a:t>
            </a:r>
            <a:r>
              <a:rPr lang="tr-TR" sz="1800" dirty="0" err="1" smtClean="0"/>
              <a:t>Fontainebleau</a:t>
            </a:r>
            <a:r>
              <a:rPr lang="tr-TR" sz="1800" dirty="0" smtClean="0"/>
              <a:t> Okuluna ve zamanın Empresyonizm öncülerine karşı bir eğilim sezilir.</a:t>
            </a:r>
            <a:endParaRPr lang="tr-TR" sz="1800" dirty="0"/>
          </a:p>
        </p:txBody>
      </p:sp>
      <p:pic>
        <p:nvPicPr>
          <p:cNvPr id="4" name="3 Resim" descr="Henri_Joseph_Harpignies_-_Paisagem_Fluvial.jpg"/>
          <p:cNvPicPr>
            <a:picLocks noChangeAspect="1"/>
          </p:cNvPicPr>
          <p:nvPr/>
        </p:nvPicPr>
        <p:blipFill>
          <a:blip r:embed="rId2" cstate="print"/>
          <a:stretch>
            <a:fillRect/>
          </a:stretch>
        </p:blipFill>
        <p:spPr>
          <a:xfrm>
            <a:off x="1835696" y="1772816"/>
            <a:ext cx="6517432" cy="4342239"/>
          </a:xfrm>
          <a:prstGeom prst="rect">
            <a:avLst/>
          </a:prstGeom>
        </p:spPr>
      </p:pic>
      <p:sp>
        <p:nvSpPr>
          <p:cNvPr id="5" name="4 Metin kutusu"/>
          <p:cNvSpPr txBox="1"/>
          <p:nvPr/>
        </p:nvSpPr>
        <p:spPr>
          <a:xfrm>
            <a:off x="4716016" y="6165304"/>
            <a:ext cx="1023037" cy="369332"/>
          </a:xfrm>
          <a:prstGeom prst="rect">
            <a:avLst/>
          </a:prstGeom>
          <a:noFill/>
        </p:spPr>
        <p:txBody>
          <a:bodyPr wrap="none" rtlCol="0">
            <a:spAutoFit/>
          </a:bodyPr>
          <a:lstStyle/>
          <a:p>
            <a:r>
              <a:rPr lang="tr-TR" dirty="0" smtClean="0"/>
              <a:t>Manzara </a:t>
            </a:r>
            <a:endParaRPr lang="tr-TR"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043608" y="0"/>
            <a:ext cx="8100392" cy="6858000"/>
          </a:xfrm>
        </p:spPr>
        <p:txBody>
          <a:bodyPr/>
          <a:lstStyle/>
          <a:p>
            <a:pPr>
              <a:buNone/>
            </a:pPr>
            <a:r>
              <a:rPr lang="tr-TR" dirty="0" smtClean="0"/>
              <a:t>    </a:t>
            </a:r>
            <a:r>
              <a:rPr lang="tr-TR" sz="2400" dirty="0" err="1" smtClean="0"/>
              <a:t>Adolphe</a:t>
            </a:r>
            <a:r>
              <a:rPr lang="tr-TR" sz="2400" dirty="0" smtClean="0"/>
              <a:t> HERVIER (1818-1879)</a:t>
            </a:r>
          </a:p>
          <a:p>
            <a:pPr algn="just">
              <a:buNone/>
            </a:pPr>
            <a:r>
              <a:rPr lang="tr-TR" dirty="0" smtClean="0"/>
              <a:t>   </a:t>
            </a:r>
            <a:r>
              <a:rPr lang="tr-TR" sz="1800" dirty="0" smtClean="0"/>
              <a:t>Günlük yaşamı anlatan resimleri ve kır manzaralarıyla dikkate değer bir sanatçı olan </a:t>
            </a:r>
            <a:r>
              <a:rPr lang="tr-TR" sz="1800" dirty="0" err="1" smtClean="0"/>
              <a:t>Hervier’in</a:t>
            </a:r>
            <a:r>
              <a:rPr lang="tr-TR" sz="1800" dirty="0" smtClean="0"/>
              <a:t>, eski binaları, taş duvarları ve kır yollarını çizdiği köy manzaralarında gerçek bir şiir ve tılsım havası hakimdir.</a:t>
            </a:r>
            <a:endParaRPr lang="tr-TR" sz="1800" dirty="0"/>
          </a:p>
        </p:txBody>
      </p:sp>
      <p:pic>
        <p:nvPicPr>
          <p:cNvPr id="4" name="3 Resim" descr="Market-In-The-Town-Square.jpg"/>
          <p:cNvPicPr>
            <a:picLocks noChangeAspect="1"/>
          </p:cNvPicPr>
          <p:nvPr/>
        </p:nvPicPr>
        <p:blipFill>
          <a:blip r:embed="rId2" cstate="print"/>
          <a:stretch>
            <a:fillRect/>
          </a:stretch>
        </p:blipFill>
        <p:spPr>
          <a:xfrm>
            <a:off x="2123728" y="1772816"/>
            <a:ext cx="6028104" cy="4500984"/>
          </a:xfrm>
          <a:prstGeom prst="rect">
            <a:avLst/>
          </a:prstGeom>
        </p:spPr>
      </p:pic>
      <p:sp>
        <p:nvSpPr>
          <p:cNvPr id="5" name="4 Metin kutusu"/>
          <p:cNvSpPr txBox="1"/>
          <p:nvPr/>
        </p:nvSpPr>
        <p:spPr>
          <a:xfrm>
            <a:off x="3779912" y="6309320"/>
            <a:ext cx="2719912" cy="369332"/>
          </a:xfrm>
          <a:prstGeom prst="rect">
            <a:avLst/>
          </a:prstGeom>
          <a:noFill/>
        </p:spPr>
        <p:txBody>
          <a:bodyPr wrap="none" rtlCol="0">
            <a:spAutoFit/>
          </a:bodyPr>
          <a:lstStyle/>
          <a:p>
            <a:r>
              <a:rPr lang="tr-TR" dirty="0" smtClean="0"/>
              <a:t>Kasaba Meydanında Market</a:t>
            </a:r>
            <a:endParaRPr lang="tr-TR"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971600" y="0"/>
            <a:ext cx="8172400" cy="6858000"/>
          </a:xfrm>
        </p:spPr>
        <p:txBody>
          <a:bodyPr/>
          <a:lstStyle/>
          <a:p>
            <a:pPr>
              <a:buNone/>
            </a:pPr>
            <a:r>
              <a:rPr lang="tr-TR" dirty="0" smtClean="0"/>
              <a:t>   </a:t>
            </a:r>
            <a:r>
              <a:rPr lang="tr-TR" sz="2400" dirty="0" smtClean="0"/>
              <a:t>Paul HUET (1803-1869)</a:t>
            </a:r>
          </a:p>
          <a:p>
            <a:pPr algn="just">
              <a:buNone/>
            </a:pPr>
            <a:r>
              <a:rPr lang="tr-TR" dirty="0" smtClean="0"/>
              <a:t>   </a:t>
            </a:r>
            <a:r>
              <a:rPr lang="tr-TR" sz="1800" dirty="0" err="1" smtClean="0"/>
              <a:t>Huet</a:t>
            </a:r>
            <a:r>
              <a:rPr lang="tr-TR" sz="1800" dirty="0" smtClean="0"/>
              <a:t>, </a:t>
            </a:r>
            <a:r>
              <a:rPr lang="tr-TR" sz="1800" dirty="0" err="1" smtClean="0"/>
              <a:t>Delacroix</a:t>
            </a:r>
            <a:r>
              <a:rPr lang="tr-TR" sz="1800" dirty="0" smtClean="0"/>
              <a:t> ve İngiliz Okulunun ressamlarıyla birlikte Empresyonizmin gerçek öncülerinden birisi olarak kabul edilebilir. </a:t>
            </a:r>
            <a:r>
              <a:rPr lang="tr-TR" sz="1800" dirty="0" err="1" smtClean="0"/>
              <a:t>Huet’nin</a:t>
            </a:r>
            <a:r>
              <a:rPr lang="tr-TR" sz="1800" dirty="0" smtClean="0"/>
              <a:t> eserlerinde doğayla derinlemesine bir kaynaşma, olağanüstü lirik ve şiirsel bir atmosfer vardır. Esin kaynaklarının zenginliği ve yaklaşımındaki tazelik, yağlıboyalarından çok, manzara resimlerinde hissedilir.</a:t>
            </a:r>
            <a:endParaRPr lang="tr-TR" sz="1800" dirty="0"/>
          </a:p>
        </p:txBody>
      </p:sp>
      <p:pic>
        <p:nvPicPr>
          <p:cNvPr id="4" name="3 Resim" descr="huet-trees-park-saint-cloud-NG6603-fm.jpg"/>
          <p:cNvPicPr>
            <a:picLocks noChangeAspect="1"/>
          </p:cNvPicPr>
          <p:nvPr/>
        </p:nvPicPr>
        <p:blipFill>
          <a:blip r:embed="rId2" cstate="print"/>
          <a:stretch>
            <a:fillRect/>
          </a:stretch>
        </p:blipFill>
        <p:spPr>
          <a:xfrm>
            <a:off x="2051720" y="2204864"/>
            <a:ext cx="6101888" cy="4093672"/>
          </a:xfrm>
          <a:prstGeom prst="rect">
            <a:avLst/>
          </a:prstGeom>
        </p:spPr>
      </p:pic>
      <p:sp>
        <p:nvSpPr>
          <p:cNvPr id="5" name="4 Metin kutusu"/>
          <p:cNvSpPr txBox="1"/>
          <p:nvPr/>
        </p:nvSpPr>
        <p:spPr>
          <a:xfrm>
            <a:off x="3131840" y="6488668"/>
            <a:ext cx="4005264" cy="369332"/>
          </a:xfrm>
          <a:prstGeom prst="rect">
            <a:avLst/>
          </a:prstGeom>
          <a:noFill/>
        </p:spPr>
        <p:txBody>
          <a:bodyPr wrap="none" rtlCol="0">
            <a:spAutoFit/>
          </a:bodyPr>
          <a:lstStyle/>
          <a:p>
            <a:r>
              <a:rPr lang="tr-TR" dirty="0" smtClean="0"/>
              <a:t>Saint-</a:t>
            </a:r>
            <a:r>
              <a:rPr lang="tr-TR" dirty="0" err="1" smtClean="0"/>
              <a:t>Cloud</a:t>
            </a:r>
            <a:r>
              <a:rPr lang="tr-TR" dirty="0" smtClean="0"/>
              <a:t> Parkı’ndaki Ağaçlar, </a:t>
            </a:r>
            <a:r>
              <a:rPr lang="tr-TR" dirty="0" err="1" smtClean="0"/>
              <a:t>ykl</a:t>
            </a:r>
            <a:r>
              <a:rPr lang="tr-TR" dirty="0" smtClean="0"/>
              <a:t>. 1820</a:t>
            </a:r>
            <a:endParaRPr lang="tr-TR"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043608" y="0"/>
            <a:ext cx="8100392" cy="6858000"/>
          </a:xfrm>
        </p:spPr>
        <p:txBody>
          <a:bodyPr/>
          <a:lstStyle/>
          <a:p>
            <a:pPr>
              <a:buNone/>
            </a:pPr>
            <a:r>
              <a:rPr lang="tr-TR" dirty="0" smtClean="0"/>
              <a:t>   </a:t>
            </a:r>
            <a:r>
              <a:rPr lang="tr-TR" sz="2400" dirty="0" smtClean="0"/>
              <a:t>Emile-Charles LAMBINET (1815-1878)</a:t>
            </a:r>
          </a:p>
          <a:p>
            <a:pPr algn="just">
              <a:buNone/>
            </a:pPr>
            <a:r>
              <a:rPr lang="tr-TR" dirty="0" smtClean="0"/>
              <a:t>   </a:t>
            </a:r>
            <a:r>
              <a:rPr lang="tr-TR" sz="1800" dirty="0" smtClean="0"/>
              <a:t>Bütün resimlerinde, özellikle ışığın son derece zarif ve çarpıcı etkilerini yansıtmayı bilmiştir. 1854 yılından sonraki tabloları, Empresyonizmin habercisi olup, </a:t>
            </a:r>
            <a:r>
              <a:rPr lang="tr-TR" sz="1800" dirty="0" err="1" smtClean="0"/>
              <a:t>Pisarro’yu</a:t>
            </a:r>
            <a:r>
              <a:rPr lang="tr-TR" sz="1800" dirty="0" smtClean="0"/>
              <a:t> hatırlatmaktadır.</a:t>
            </a:r>
            <a:endParaRPr lang="tr-TR" sz="1800" dirty="0"/>
          </a:p>
        </p:txBody>
      </p:sp>
      <p:pic>
        <p:nvPicPr>
          <p:cNvPr id="4" name="3 Resim" descr="Emile-Charles-Lambinet-xx-Fishing-on-the-Banks-of-the-Seine-1872.jpg"/>
          <p:cNvPicPr>
            <a:picLocks noChangeAspect="1"/>
          </p:cNvPicPr>
          <p:nvPr/>
        </p:nvPicPr>
        <p:blipFill>
          <a:blip r:embed="rId2" cstate="print"/>
          <a:stretch>
            <a:fillRect/>
          </a:stretch>
        </p:blipFill>
        <p:spPr>
          <a:xfrm>
            <a:off x="1763688" y="1772816"/>
            <a:ext cx="6768752" cy="4480913"/>
          </a:xfrm>
          <a:prstGeom prst="rect">
            <a:avLst/>
          </a:prstGeom>
        </p:spPr>
      </p:pic>
      <p:sp>
        <p:nvSpPr>
          <p:cNvPr id="6" name="5 Metin kutusu"/>
          <p:cNvSpPr txBox="1"/>
          <p:nvPr/>
        </p:nvSpPr>
        <p:spPr>
          <a:xfrm>
            <a:off x="3203848" y="6309320"/>
            <a:ext cx="3848233" cy="369332"/>
          </a:xfrm>
          <a:prstGeom prst="rect">
            <a:avLst/>
          </a:prstGeom>
          <a:noFill/>
        </p:spPr>
        <p:txBody>
          <a:bodyPr wrap="none" rtlCol="0">
            <a:spAutoFit/>
          </a:bodyPr>
          <a:lstStyle/>
          <a:p>
            <a:r>
              <a:rPr lang="tr-TR" dirty="0" err="1" smtClean="0"/>
              <a:t>Seine</a:t>
            </a:r>
            <a:r>
              <a:rPr lang="tr-TR" dirty="0" smtClean="0"/>
              <a:t> Nehri Kıyısında Balık Tutma, 1872</a:t>
            </a:r>
            <a:endParaRPr lang="tr-TR"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043608" y="0"/>
            <a:ext cx="8100392" cy="6858000"/>
          </a:xfrm>
        </p:spPr>
        <p:txBody>
          <a:bodyPr/>
          <a:lstStyle/>
          <a:p>
            <a:pPr>
              <a:buNone/>
            </a:pPr>
            <a:r>
              <a:rPr lang="tr-TR" dirty="0" smtClean="0"/>
              <a:t>   </a:t>
            </a:r>
            <a:r>
              <a:rPr lang="tr-TR" sz="2400" dirty="0" err="1" smtClean="0"/>
              <a:t>Eugéne</a:t>
            </a:r>
            <a:r>
              <a:rPr lang="tr-TR" sz="2400" dirty="0" smtClean="0"/>
              <a:t> LAVIEILLE (1820-1889)</a:t>
            </a:r>
          </a:p>
          <a:p>
            <a:pPr algn="just">
              <a:buNone/>
            </a:pPr>
            <a:r>
              <a:rPr lang="tr-TR" dirty="0" smtClean="0"/>
              <a:t>   </a:t>
            </a:r>
            <a:r>
              <a:rPr lang="tr-TR" sz="1800" dirty="0" smtClean="0"/>
              <a:t>Kuşağının öteki manzara ressamları gibi doğaya aşıktı. Doğanın sayısız, değişik durumlarını sergileyen manzara resimleri, lirik ve sevecen bir sadakatle resmedilmiştir. Empresyonizmin belli başlı öncülerindendir.</a:t>
            </a:r>
            <a:endParaRPr lang="tr-TR" sz="1800" dirty="0"/>
          </a:p>
        </p:txBody>
      </p:sp>
      <p:pic>
        <p:nvPicPr>
          <p:cNvPr id="4" name="3 Resim" descr="795px-Paysage_de_neige_(Eugène_Lavieille).JPG"/>
          <p:cNvPicPr>
            <a:picLocks noChangeAspect="1"/>
          </p:cNvPicPr>
          <p:nvPr/>
        </p:nvPicPr>
        <p:blipFill>
          <a:blip r:embed="rId2" cstate="print"/>
          <a:stretch>
            <a:fillRect/>
          </a:stretch>
        </p:blipFill>
        <p:spPr>
          <a:xfrm>
            <a:off x="2411760" y="1772816"/>
            <a:ext cx="5506709" cy="4149080"/>
          </a:xfrm>
          <a:prstGeom prst="rect">
            <a:avLst/>
          </a:prstGeom>
        </p:spPr>
      </p:pic>
      <p:sp>
        <p:nvSpPr>
          <p:cNvPr id="5" name="4 Metin kutusu"/>
          <p:cNvSpPr txBox="1"/>
          <p:nvPr/>
        </p:nvSpPr>
        <p:spPr>
          <a:xfrm>
            <a:off x="3275856" y="6093296"/>
            <a:ext cx="3815212" cy="369332"/>
          </a:xfrm>
          <a:prstGeom prst="rect">
            <a:avLst/>
          </a:prstGeom>
          <a:noFill/>
        </p:spPr>
        <p:txBody>
          <a:bodyPr wrap="none" rtlCol="0">
            <a:spAutoFit/>
          </a:bodyPr>
          <a:lstStyle/>
          <a:p>
            <a:r>
              <a:rPr lang="tr-TR" dirty="0" err="1" smtClean="0"/>
              <a:t>Paysage</a:t>
            </a:r>
            <a:r>
              <a:rPr lang="tr-TR" dirty="0" smtClean="0"/>
              <a:t> de </a:t>
            </a:r>
            <a:r>
              <a:rPr lang="tr-TR" dirty="0" err="1" smtClean="0"/>
              <a:t>niege</a:t>
            </a:r>
            <a:r>
              <a:rPr lang="tr-TR" dirty="0" smtClean="0"/>
              <a:t> (Kar Manzarası), 1871</a:t>
            </a:r>
            <a:endParaRPr lang="tr-TR"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971600" y="0"/>
            <a:ext cx="8172400" cy="6858000"/>
          </a:xfrm>
        </p:spPr>
        <p:txBody>
          <a:bodyPr/>
          <a:lstStyle/>
          <a:p>
            <a:pPr>
              <a:buNone/>
            </a:pPr>
            <a:r>
              <a:rPr lang="tr-TR" dirty="0" smtClean="0"/>
              <a:t>   </a:t>
            </a:r>
            <a:r>
              <a:rPr lang="tr-TR" sz="2400" dirty="0" err="1" smtClean="0"/>
              <a:t>Stanislas</a:t>
            </a:r>
            <a:r>
              <a:rPr lang="tr-TR" sz="2400" dirty="0" smtClean="0"/>
              <a:t> LEPINE (1835-1892)</a:t>
            </a:r>
          </a:p>
          <a:p>
            <a:pPr algn="just">
              <a:buNone/>
            </a:pPr>
            <a:r>
              <a:rPr lang="tr-TR" dirty="0" smtClean="0"/>
              <a:t>   </a:t>
            </a:r>
            <a:r>
              <a:rPr lang="tr-TR" sz="1800" dirty="0" smtClean="0"/>
              <a:t>Çalışmalarını 1874’te Empresyonistlerle birlikte sergilemiştir. Birçok bakımlardan resimleri, onların resimlerini andırır. Bununla birlikte yumuşak ve titiz renkleri, </a:t>
            </a:r>
            <a:r>
              <a:rPr lang="tr-TR" sz="1800" dirty="0" err="1" smtClean="0"/>
              <a:t>Monetle</a:t>
            </a:r>
            <a:r>
              <a:rPr lang="tr-TR" sz="1800" dirty="0" smtClean="0"/>
              <a:t> arkadaşlarının daha cüretli yaklaşımlarından onu ayırmaktadır.</a:t>
            </a:r>
            <a:endParaRPr lang="tr-TR" sz="1800" dirty="0"/>
          </a:p>
        </p:txBody>
      </p:sp>
      <p:pic>
        <p:nvPicPr>
          <p:cNvPr id="4" name="3 Resim" descr="Stanislas-Lepine-xx-Entrance-to-the-Port-1858-1860-xx-Private-collection.jpg"/>
          <p:cNvPicPr>
            <a:picLocks noChangeAspect="1"/>
          </p:cNvPicPr>
          <p:nvPr/>
        </p:nvPicPr>
        <p:blipFill>
          <a:blip r:embed="rId2" cstate="print"/>
          <a:stretch>
            <a:fillRect/>
          </a:stretch>
        </p:blipFill>
        <p:spPr>
          <a:xfrm>
            <a:off x="2123728" y="1916832"/>
            <a:ext cx="6048672" cy="4028416"/>
          </a:xfrm>
          <a:prstGeom prst="rect">
            <a:avLst/>
          </a:prstGeom>
        </p:spPr>
      </p:pic>
      <p:sp>
        <p:nvSpPr>
          <p:cNvPr id="5" name="4 Metin kutusu"/>
          <p:cNvSpPr txBox="1"/>
          <p:nvPr/>
        </p:nvSpPr>
        <p:spPr>
          <a:xfrm>
            <a:off x="3851920" y="6093296"/>
            <a:ext cx="2447465" cy="369332"/>
          </a:xfrm>
          <a:prstGeom prst="rect">
            <a:avLst/>
          </a:prstGeom>
          <a:noFill/>
        </p:spPr>
        <p:txBody>
          <a:bodyPr wrap="none" rtlCol="0">
            <a:spAutoFit/>
          </a:bodyPr>
          <a:lstStyle/>
          <a:p>
            <a:r>
              <a:rPr lang="tr-TR" dirty="0" smtClean="0"/>
              <a:t>Limana Giriş, 1858-1860</a:t>
            </a:r>
            <a:endParaRPr lang="tr-TR"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043608" y="0"/>
            <a:ext cx="8100392" cy="6858000"/>
          </a:xfrm>
        </p:spPr>
        <p:txBody>
          <a:bodyPr/>
          <a:lstStyle/>
          <a:p>
            <a:pPr>
              <a:buNone/>
            </a:pPr>
            <a:r>
              <a:rPr lang="tr-TR" dirty="0" smtClean="0"/>
              <a:t>   </a:t>
            </a:r>
            <a:r>
              <a:rPr lang="tr-TR" sz="2400" dirty="0" smtClean="0"/>
              <a:t>Adolf MENZEL (1815-1905)</a:t>
            </a:r>
          </a:p>
          <a:p>
            <a:pPr algn="just">
              <a:buNone/>
            </a:pPr>
            <a:r>
              <a:rPr lang="tr-TR" dirty="0" smtClean="0"/>
              <a:t>   </a:t>
            </a:r>
            <a:r>
              <a:rPr lang="tr-TR" sz="1800" dirty="0" smtClean="0"/>
              <a:t>Gerçekte zamanından önce yaşamış bir Empresyonisttir. </a:t>
            </a:r>
            <a:r>
              <a:rPr lang="tr-TR" sz="1800" dirty="0" err="1" smtClean="0"/>
              <a:t>Menzel’in</a:t>
            </a:r>
            <a:r>
              <a:rPr lang="tr-TR" sz="1800" dirty="0" smtClean="0"/>
              <a:t> bu empresyonist niteliğini, </a:t>
            </a:r>
            <a:r>
              <a:rPr lang="tr-TR" sz="1800" dirty="0" err="1" smtClean="0"/>
              <a:t>Manet’i</a:t>
            </a:r>
            <a:r>
              <a:rPr lang="tr-TR" sz="1800" dirty="0" smtClean="0"/>
              <a:t> anımsatan </a:t>
            </a:r>
            <a:r>
              <a:rPr lang="tr-TR" sz="1800" i="1" dirty="0" err="1" smtClean="0"/>
              <a:t>Tuileries</a:t>
            </a:r>
            <a:r>
              <a:rPr lang="tr-TR" sz="1800" i="1" dirty="0" smtClean="0"/>
              <a:t> Bahçeleri</a:t>
            </a:r>
            <a:r>
              <a:rPr lang="tr-TR" sz="1800" dirty="0" smtClean="0"/>
              <a:t> adlı yapıtında kolayca </a:t>
            </a:r>
            <a:r>
              <a:rPr lang="tr-TR" sz="1800" dirty="0" err="1" smtClean="0"/>
              <a:t>farketmek</a:t>
            </a:r>
            <a:r>
              <a:rPr lang="tr-TR" sz="1800" dirty="0" smtClean="0"/>
              <a:t> mümkündür.</a:t>
            </a:r>
            <a:endParaRPr lang="tr-TR" sz="1800" dirty="0"/>
          </a:p>
        </p:txBody>
      </p:sp>
      <p:pic>
        <p:nvPicPr>
          <p:cNvPr id="4" name="3 Resim" descr="AFMZ_017_Afternoon-at-the-Tuileries-Park.jpg"/>
          <p:cNvPicPr>
            <a:picLocks noChangeAspect="1"/>
          </p:cNvPicPr>
          <p:nvPr/>
        </p:nvPicPr>
        <p:blipFill>
          <a:blip r:embed="rId2" cstate="print"/>
          <a:stretch>
            <a:fillRect/>
          </a:stretch>
        </p:blipFill>
        <p:spPr>
          <a:xfrm>
            <a:off x="1907704" y="1772816"/>
            <a:ext cx="6375400" cy="4394200"/>
          </a:xfrm>
          <a:prstGeom prst="rect">
            <a:avLst/>
          </a:prstGeom>
        </p:spPr>
      </p:pic>
      <p:sp>
        <p:nvSpPr>
          <p:cNvPr id="5" name="4 Metin kutusu"/>
          <p:cNvSpPr txBox="1"/>
          <p:nvPr/>
        </p:nvSpPr>
        <p:spPr>
          <a:xfrm>
            <a:off x="2987824" y="6309320"/>
            <a:ext cx="4322722" cy="369332"/>
          </a:xfrm>
          <a:prstGeom prst="rect">
            <a:avLst/>
          </a:prstGeom>
          <a:noFill/>
        </p:spPr>
        <p:txBody>
          <a:bodyPr wrap="none" rtlCol="0">
            <a:spAutoFit/>
          </a:bodyPr>
          <a:lstStyle/>
          <a:p>
            <a:r>
              <a:rPr lang="tr-TR" dirty="0" err="1" smtClean="0"/>
              <a:t>Tuileries</a:t>
            </a:r>
            <a:r>
              <a:rPr lang="tr-TR" dirty="0" smtClean="0"/>
              <a:t> Bahçeleri’nde Öğleden Sonra, 1867</a:t>
            </a:r>
            <a:endParaRPr lang="tr-TR"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971600" y="0"/>
            <a:ext cx="8172400" cy="6858000"/>
          </a:xfrm>
        </p:spPr>
        <p:txBody>
          <a:bodyPr/>
          <a:lstStyle/>
          <a:p>
            <a:pPr>
              <a:buNone/>
            </a:pPr>
            <a:r>
              <a:rPr lang="tr-TR" dirty="0" smtClean="0"/>
              <a:t>   </a:t>
            </a:r>
            <a:r>
              <a:rPr lang="tr-TR" sz="2400" dirty="0" err="1" smtClean="0"/>
              <a:t>Achille</a:t>
            </a:r>
            <a:r>
              <a:rPr lang="tr-TR" sz="2400" dirty="0" smtClean="0"/>
              <a:t> </a:t>
            </a:r>
            <a:r>
              <a:rPr lang="tr-TR" sz="2400" dirty="0" err="1" smtClean="0"/>
              <a:t>Etna</a:t>
            </a:r>
            <a:r>
              <a:rPr lang="tr-TR" sz="2400" dirty="0" smtClean="0"/>
              <a:t> MICHALLON (1796-1822)</a:t>
            </a:r>
          </a:p>
          <a:p>
            <a:pPr algn="just">
              <a:buNone/>
            </a:pPr>
            <a:r>
              <a:rPr lang="tr-TR" dirty="0" smtClean="0"/>
              <a:t>   </a:t>
            </a:r>
            <a:r>
              <a:rPr lang="tr-TR" sz="1800" dirty="0" smtClean="0"/>
              <a:t>Tümü de açık havada yapılmış olan yapıtları, </a:t>
            </a:r>
            <a:r>
              <a:rPr lang="tr-TR" sz="1800" dirty="0" err="1" smtClean="0"/>
              <a:t>Corot’nun</a:t>
            </a:r>
            <a:r>
              <a:rPr lang="tr-TR" sz="1800" dirty="0" smtClean="0"/>
              <a:t> resimlerini ve onun çağdaşı olan İngiliz manzara ressamlarının tablolarını anımsatmaktadır. Bunlarda ışığın etkileri beceriyle kullanılmıştır.</a:t>
            </a:r>
            <a:endParaRPr lang="tr-TR" sz="1800" dirty="0"/>
          </a:p>
        </p:txBody>
      </p:sp>
      <p:pic>
        <p:nvPicPr>
          <p:cNvPr id="4" name="3 Resim" descr="220px-Michallon_femme_foudroyée.jpg"/>
          <p:cNvPicPr>
            <a:picLocks noChangeAspect="1"/>
          </p:cNvPicPr>
          <p:nvPr/>
        </p:nvPicPr>
        <p:blipFill>
          <a:blip r:embed="rId2" cstate="print"/>
          <a:stretch>
            <a:fillRect/>
          </a:stretch>
        </p:blipFill>
        <p:spPr>
          <a:xfrm>
            <a:off x="3131840" y="1700808"/>
            <a:ext cx="3672408" cy="4390197"/>
          </a:xfrm>
          <a:prstGeom prst="rect">
            <a:avLst/>
          </a:prstGeom>
        </p:spPr>
      </p:pic>
      <p:sp>
        <p:nvSpPr>
          <p:cNvPr id="5" name="4 Metin kutusu"/>
          <p:cNvSpPr txBox="1"/>
          <p:nvPr/>
        </p:nvSpPr>
        <p:spPr>
          <a:xfrm>
            <a:off x="3563888" y="6237312"/>
            <a:ext cx="2811347" cy="369332"/>
          </a:xfrm>
          <a:prstGeom prst="rect">
            <a:avLst/>
          </a:prstGeom>
          <a:noFill/>
        </p:spPr>
        <p:txBody>
          <a:bodyPr wrap="none" rtlCol="0">
            <a:spAutoFit/>
          </a:bodyPr>
          <a:lstStyle/>
          <a:p>
            <a:r>
              <a:rPr lang="tr-TR" dirty="0" smtClean="0"/>
              <a:t>Yıldırım Çarpan Kadın, 1857</a:t>
            </a:r>
            <a:endParaRPr lang="tr-TR"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043608" y="0"/>
            <a:ext cx="8100392" cy="6858000"/>
          </a:xfrm>
        </p:spPr>
        <p:txBody>
          <a:bodyPr/>
          <a:lstStyle/>
          <a:p>
            <a:pPr>
              <a:buNone/>
            </a:pPr>
            <a:r>
              <a:rPr lang="tr-TR" dirty="0" smtClean="0"/>
              <a:t>   </a:t>
            </a:r>
            <a:r>
              <a:rPr lang="tr-TR" sz="2400" dirty="0" smtClean="0"/>
              <a:t>Jean-</a:t>
            </a:r>
            <a:r>
              <a:rPr lang="tr-TR" sz="2400" dirty="0" err="1" smtClean="0"/>
              <a:t>François</a:t>
            </a:r>
            <a:r>
              <a:rPr lang="tr-TR" sz="2400" dirty="0" smtClean="0"/>
              <a:t> MILLET (1814-1875)</a:t>
            </a:r>
          </a:p>
          <a:p>
            <a:pPr algn="just">
              <a:buNone/>
            </a:pPr>
            <a:r>
              <a:rPr lang="tr-TR" dirty="0" smtClean="0"/>
              <a:t>  </a:t>
            </a:r>
            <a:r>
              <a:rPr lang="tr-TR" sz="1800" dirty="0" err="1" smtClean="0"/>
              <a:t>Courbet</a:t>
            </a:r>
            <a:r>
              <a:rPr lang="tr-TR" sz="1800" dirty="0" smtClean="0"/>
              <a:t> ve Rousseau gibi, doğaya, ışığa ve ışık oyunlarına gösterdiği duyarlık, Millet’in bazı resimlerinde Empresyonist anlayışı önceden sezdirmektedir.</a:t>
            </a:r>
            <a:endParaRPr lang="tr-TR" sz="1800" dirty="0"/>
          </a:p>
        </p:txBody>
      </p:sp>
      <p:pic>
        <p:nvPicPr>
          <p:cNvPr id="4" name="3 Resim" descr="images.jpg"/>
          <p:cNvPicPr>
            <a:picLocks noChangeAspect="1"/>
          </p:cNvPicPr>
          <p:nvPr/>
        </p:nvPicPr>
        <p:blipFill>
          <a:blip r:embed="rId2" cstate="print"/>
          <a:stretch>
            <a:fillRect/>
          </a:stretch>
        </p:blipFill>
        <p:spPr>
          <a:xfrm>
            <a:off x="2051720" y="1628800"/>
            <a:ext cx="6192688" cy="4638538"/>
          </a:xfrm>
          <a:prstGeom prst="rect">
            <a:avLst/>
          </a:prstGeom>
        </p:spPr>
      </p:pic>
      <p:sp>
        <p:nvSpPr>
          <p:cNvPr id="5" name="4 Metin kutusu"/>
          <p:cNvSpPr txBox="1"/>
          <p:nvPr/>
        </p:nvSpPr>
        <p:spPr>
          <a:xfrm>
            <a:off x="4283968" y="6488668"/>
            <a:ext cx="1996380" cy="369332"/>
          </a:xfrm>
          <a:prstGeom prst="rect">
            <a:avLst/>
          </a:prstGeom>
          <a:noFill/>
        </p:spPr>
        <p:txBody>
          <a:bodyPr wrap="none" rtlCol="0">
            <a:spAutoFit/>
          </a:bodyPr>
          <a:lstStyle/>
          <a:p>
            <a:r>
              <a:rPr lang="tr-TR" dirty="0" smtClean="0"/>
              <a:t>İlkbahar, 1868-1973</a:t>
            </a:r>
            <a:endParaRPr lang="tr-TR"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971600" y="0"/>
            <a:ext cx="8172400" cy="6858000"/>
          </a:xfrm>
        </p:spPr>
        <p:txBody>
          <a:bodyPr>
            <a:normAutofit/>
          </a:bodyPr>
          <a:lstStyle/>
          <a:p>
            <a:pPr>
              <a:buNone/>
            </a:pPr>
            <a:r>
              <a:rPr lang="tr-TR" dirty="0" smtClean="0"/>
              <a:t>   </a:t>
            </a:r>
            <a:r>
              <a:rPr lang="tr-TR" sz="2000" dirty="0" err="1" smtClean="0"/>
              <a:t>Adolphe</a:t>
            </a:r>
            <a:r>
              <a:rPr lang="tr-TR" sz="2000" dirty="0" smtClean="0"/>
              <a:t> MONTICELLI (1824-1886)</a:t>
            </a:r>
          </a:p>
          <a:p>
            <a:pPr algn="just">
              <a:buNone/>
            </a:pPr>
            <a:r>
              <a:rPr lang="tr-TR" dirty="0" smtClean="0"/>
              <a:t>   </a:t>
            </a:r>
            <a:r>
              <a:rPr lang="tr-TR" sz="1600" dirty="0" smtClean="0"/>
              <a:t>Saf renkleri birleştirip, bunları sert vuruşlarla noktalar halinde </a:t>
            </a:r>
            <a:r>
              <a:rPr lang="tr-TR" sz="1600" dirty="0" err="1" smtClean="0"/>
              <a:t>tual</a:t>
            </a:r>
            <a:r>
              <a:rPr lang="tr-TR" sz="1600" dirty="0" smtClean="0"/>
              <a:t> üzerine yerleştirerek, istediği ışık etkilerini vermeye çalışmıştır. Koyu renk tabakalarından yapılmış mozaikler gibi, </a:t>
            </a:r>
            <a:r>
              <a:rPr lang="tr-TR" sz="1600" dirty="0" err="1" smtClean="0"/>
              <a:t>Monticelli’nin</a:t>
            </a:r>
            <a:r>
              <a:rPr lang="tr-TR" sz="1600" dirty="0" smtClean="0"/>
              <a:t> peyzajlarında da kalın boya katları kullanılmıştır. En çok sevdiği konular, zengin renkli gün batımları, sonbahar manzaraları, sabahın erken saatlerine özgü görünümler ve parlak kızıl renkli şafaktı. Pek çok portre resmiyle birlikte, aynı zamanda günlük yaşamdan sahneleri betimleyen, sevgililerin buluşmalarını anlatan, pazar yerlerini tasvir eden tablolar da yapmıştır. </a:t>
            </a:r>
            <a:endParaRPr lang="tr-TR" sz="1600" dirty="0"/>
          </a:p>
        </p:txBody>
      </p:sp>
      <p:pic>
        <p:nvPicPr>
          <p:cNvPr id="4" name="3 Resim" descr="Vi-trompettiste.jpg"/>
          <p:cNvPicPr>
            <a:picLocks noChangeAspect="1"/>
          </p:cNvPicPr>
          <p:nvPr/>
        </p:nvPicPr>
        <p:blipFill>
          <a:blip r:embed="rId2" cstate="print"/>
          <a:stretch>
            <a:fillRect/>
          </a:stretch>
        </p:blipFill>
        <p:spPr>
          <a:xfrm>
            <a:off x="3707904" y="2348880"/>
            <a:ext cx="2736304" cy="4043649"/>
          </a:xfrm>
          <a:prstGeom prst="rect">
            <a:avLst/>
          </a:prstGeom>
        </p:spPr>
      </p:pic>
      <p:sp>
        <p:nvSpPr>
          <p:cNvPr id="5" name="4 Metin kutusu"/>
          <p:cNvSpPr txBox="1"/>
          <p:nvPr/>
        </p:nvSpPr>
        <p:spPr>
          <a:xfrm>
            <a:off x="4499992" y="6309320"/>
            <a:ext cx="1204817" cy="369332"/>
          </a:xfrm>
          <a:prstGeom prst="rect">
            <a:avLst/>
          </a:prstGeom>
          <a:noFill/>
        </p:spPr>
        <p:txBody>
          <a:bodyPr wrap="none" rtlCol="0">
            <a:spAutoFit/>
          </a:bodyPr>
          <a:lstStyle/>
          <a:p>
            <a:r>
              <a:rPr lang="tr-TR" dirty="0" smtClean="0"/>
              <a:t>Trompetçi </a:t>
            </a:r>
            <a:endParaRPr lang="tr-TR"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043608" y="0"/>
            <a:ext cx="8100392" cy="6858000"/>
          </a:xfrm>
        </p:spPr>
        <p:txBody>
          <a:bodyPr/>
          <a:lstStyle/>
          <a:p>
            <a:pPr>
              <a:buNone/>
            </a:pPr>
            <a:r>
              <a:rPr lang="tr-TR" dirty="0" smtClean="0"/>
              <a:t>   </a:t>
            </a:r>
            <a:r>
              <a:rPr lang="tr-TR" sz="2400" dirty="0" err="1" smtClean="0"/>
              <a:t>Samuel</a:t>
            </a:r>
            <a:r>
              <a:rPr lang="tr-TR" sz="2400" dirty="0" smtClean="0"/>
              <a:t> PALMER (1805-1881)</a:t>
            </a:r>
          </a:p>
          <a:p>
            <a:pPr algn="just">
              <a:buNone/>
            </a:pPr>
            <a:r>
              <a:rPr lang="tr-TR" dirty="0" smtClean="0"/>
              <a:t>   </a:t>
            </a:r>
            <a:r>
              <a:rPr lang="tr-TR" sz="1800" dirty="0" smtClean="0"/>
              <a:t>Doğanın oldukça bireysel bir yorumuyla iç dünyasını anlattığı alışılmadık eserler vermiştir.</a:t>
            </a:r>
            <a:endParaRPr lang="tr-TR" sz="1800" dirty="0"/>
          </a:p>
        </p:txBody>
      </p:sp>
      <p:pic>
        <p:nvPicPr>
          <p:cNvPr id="4" name="3 Resim" descr="Samuel_Palmer_001.jpg"/>
          <p:cNvPicPr>
            <a:picLocks noChangeAspect="1"/>
          </p:cNvPicPr>
          <p:nvPr/>
        </p:nvPicPr>
        <p:blipFill>
          <a:blip r:embed="rId2" cstate="print"/>
          <a:stretch>
            <a:fillRect/>
          </a:stretch>
        </p:blipFill>
        <p:spPr>
          <a:xfrm>
            <a:off x="2123728" y="1484784"/>
            <a:ext cx="6037146" cy="4653136"/>
          </a:xfrm>
          <a:prstGeom prst="rect">
            <a:avLst/>
          </a:prstGeom>
        </p:spPr>
      </p:pic>
      <p:sp>
        <p:nvSpPr>
          <p:cNvPr id="5" name="4 Metin kutusu"/>
          <p:cNvSpPr txBox="1"/>
          <p:nvPr/>
        </p:nvSpPr>
        <p:spPr>
          <a:xfrm>
            <a:off x="3923928" y="6165304"/>
            <a:ext cx="2589683" cy="369332"/>
          </a:xfrm>
          <a:prstGeom prst="rect">
            <a:avLst/>
          </a:prstGeom>
          <a:noFill/>
        </p:spPr>
        <p:txBody>
          <a:bodyPr wrap="none" rtlCol="0">
            <a:spAutoFit/>
          </a:bodyPr>
          <a:lstStyle/>
          <a:p>
            <a:r>
              <a:rPr lang="tr-TR" dirty="0" err="1" smtClean="0"/>
              <a:t>Tivoli</a:t>
            </a:r>
            <a:r>
              <a:rPr lang="tr-TR" dirty="0" smtClean="0"/>
              <a:t> Manzarası, </a:t>
            </a:r>
            <a:r>
              <a:rPr lang="tr-TR" dirty="0" err="1" smtClean="0"/>
              <a:t>ykl</a:t>
            </a:r>
            <a:r>
              <a:rPr lang="tr-TR" dirty="0" smtClean="0"/>
              <a:t>. 1839</a:t>
            </a:r>
            <a:endParaRPr lang="tr-TR"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043608" y="0"/>
            <a:ext cx="8100392" cy="6858000"/>
          </a:xfrm>
        </p:spPr>
        <p:txBody>
          <a:bodyPr/>
          <a:lstStyle/>
          <a:p>
            <a:pPr>
              <a:buNone/>
            </a:pPr>
            <a:r>
              <a:rPr lang="tr-TR" dirty="0" smtClean="0"/>
              <a:t>   </a:t>
            </a:r>
            <a:r>
              <a:rPr lang="tr-TR" sz="2400" dirty="0" err="1" smtClean="0"/>
              <a:t>Théodule</a:t>
            </a:r>
            <a:r>
              <a:rPr lang="tr-TR" sz="2400" dirty="0" smtClean="0"/>
              <a:t> RIBOT (1823-1891)</a:t>
            </a:r>
          </a:p>
          <a:p>
            <a:pPr algn="just">
              <a:buNone/>
            </a:pPr>
            <a:r>
              <a:rPr lang="tr-TR" dirty="0" smtClean="0"/>
              <a:t>   </a:t>
            </a:r>
            <a:r>
              <a:rPr lang="tr-TR" sz="1800" dirty="0" smtClean="0"/>
              <a:t>1876’larda </a:t>
            </a:r>
            <a:r>
              <a:rPr lang="tr-TR" sz="1800" dirty="0" err="1" smtClean="0"/>
              <a:t>Ribot</a:t>
            </a:r>
            <a:r>
              <a:rPr lang="tr-TR" sz="1800" dirty="0" smtClean="0"/>
              <a:t> ev içi sahnelerinin resimlerini yapmaya başladı; ama bu kez renkleri kullanışında belirgin bir değişim göze çarpıyordu. Siyah rengi ihmal etmemekle birlikte artık paletinde açık renkler vardı. Göz alıcı kırmızılar, parlak yeşiller, maviler ve sarılarla beyazları birlikte kullanmaya başlayınca, tablolarının yarattığı etki de bütünüyle farklılaştı.</a:t>
            </a:r>
            <a:endParaRPr lang="tr-TR" sz="1800" dirty="0"/>
          </a:p>
        </p:txBody>
      </p:sp>
      <p:pic>
        <p:nvPicPr>
          <p:cNvPr id="4" name="3 Resim" descr="484px-Ribot_Theodule_A_Girl_Arranging_A_Vase_Of_Flowers-1.jpg"/>
          <p:cNvPicPr>
            <a:picLocks noChangeAspect="1"/>
          </p:cNvPicPr>
          <p:nvPr/>
        </p:nvPicPr>
        <p:blipFill>
          <a:blip r:embed="rId2" cstate="print"/>
          <a:stretch>
            <a:fillRect/>
          </a:stretch>
        </p:blipFill>
        <p:spPr>
          <a:xfrm>
            <a:off x="3635896" y="2268541"/>
            <a:ext cx="3168352" cy="3927708"/>
          </a:xfrm>
          <a:prstGeom prst="rect">
            <a:avLst/>
          </a:prstGeom>
        </p:spPr>
      </p:pic>
      <p:sp>
        <p:nvSpPr>
          <p:cNvPr id="5" name="4 Metin kutusu"/>
          <p:cNvSpPr txBox="1"/>
          <p:nvPr/>
        </p:nvSpPr>
        <p:spPr>
          <a:xfrm>
            <a:off x="3635896" y="6237312"/>
            <a:ext cx="3147528" cy="369332"/>
          </a:xfrm>
          <a:prstGeom prst="rect">
            <a:avLst/>
          </a:prstGeom>
          <a:noFill/>
        </p:spPr>
        <p:txBody>
          <a:bodyPr wrap="none" rtlCol="0">
            <a:spAutoFit/>
          </a:bodyPr>
          <a:lstStyle/>
          <a:p>
            <a:r>
              <a:rPr lang="tr-TR" dirty="0" smtClean="0"/>
              <a:t>Çiçek Vazosunu Düzenleyen Kız</a:t>
            </a:r>
            <a:endParaRPr lang="tr-TR"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043608" y="0"/>
            <a:ext cx="8100392" cy="6858000"/>
          </a:xfrm>
        </p:spPr>
        <p:txBody>
          <a:bodyPr/>
          <a:lstStyle/>
          <a:p>
            <a:pPr>
              <a:buNone/>
            </a:pPr>
            <a:r>
              <a:rPr lang="tr-TR" dirty="0" smtClean="0"/>
              <a:t>  </a:t>
            </a:r>
            <a:r>
              <a:rPr lang="tr-TR" sz="2400" dirty="0" smtClean="0"/>
              <a:t>Carl ROTTMANN (1797-1850)</a:t>
            </a:r>
          </a:p>
          <a:p>
            <a:pPr algn="just">
              <a:buNone/>
            </a:pPr>
            <a:r>
              <a:rPr lang="tr-TR" dirty="0" smtClean="0"/>
              <a:t>  </a:t>
            </a:r>
            <a:r>
              <a:rPr lang="tr-TR" sz="1800" dirty="0" smtClean="0"/>
              <a:t>Aslında romantik olan ressamın, Empresyonist resmin özelliklerini sezdiren resim anlayışı bulunmaktadır.</a:t>
            </a:r>
            <a:endParaRPr lang="tr-TR" sz="1800" dirty="0"/>
          </a:p>
        </p:txBody>
      </p:sp>
      <p:pic>
        <p:nvPicPr>
          <p:cNvPr id="4" name="3 Resim" descr="Carl_Anton_Joseph_Rottmann_-_Cefalu_-_WGA20149.jpg"/>
          <p:cNvPicPr>
            <a:picLocks noChangeAspect="1"/>
          </p:cNvPicPr>
          <p:nvPr/>
        </p:nvPicPr>
        <p:blipFill>
          <a:blip r:embed="rId2" cstate="print"/>
          <a:stretch>
            <a:fillRect/>
          </a:stretch>
        </p:blipFill>
        <p:spPr>
          <a:xfrm>
            <a:off x="2262902" y="1628799"/>
            <a:ext cx="5765482" cy="4494837"/>
          </a:xfrm>
          <a:prstGeom prst="rect">
            <a:avLst/>
          </a:prstGeom>
        </p:spPr>
      </p:pic>
      <p:sp>
        <p:nvSpPr>
          <p:cNvPr id="5" name="4 Metin kutusu"/>
          <p:cNvSpPr txBox="1"/>
          <p:nvPr/>
        </p:nvSpPr>
        <p:spPr>
          <a:xfrm>
            <a:off x="4427984" y="6237312"/>
            <a:ext cx="1760418" cy="369332"/>
          </a:xfrm>
          <a:prstGeom prst="rect">
            <a:avLst/>
          </a:prstGeom>
          <a:noFill/>
        </p:spPr>
        <p:txBody>
          <a:bodyPr wrap="none" rtlCol="0">
            <a:spAutoFit/>
          </a:bodyPr>
          <a:lstStyle/>
          <a:p>
            <a:r>
              <a:rPr lang="tr-TR" dirty="0" err="1" smtClean="0"/>
              <a:t>Cefalu</a:t>
            </a:r>
            <a:r>
              <a:rPr lang="tr-TR" dirty="0" smtClean="0"/>
              <a:t> Manzarası</a:t>
            </a:r>
            <a:endParaRPr lang="tr-TR"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043608" y="0"/>
            <a:ext cx="8100392" cy="6858000"/>
          </a:xfrm>
        </p:spPr>
        <p:txBody>
          <a:bodyPr/>
          <a:lstStyle/>
          <a:p>
            <a:pPr>
              <a:buNone/>
            </a:pPr>
            <a:r>
              <a:rPr lang="tr-TR" dirty="0" smtClean="0"/>
              <a:t>    </a:t>
            </a:r>
            <a:r>
              <a:rPr lang="tr-TR" sz="2400" dirty="0" err="1" smtClean="0"/>
              <a:t>Théodore</a:t>
            </a:r>
            <a:r>
              <a:rPr lang="tr-TR" sz="2400" dirty="0" smtClean="0"/>
              <a:t> ROUSSEAU (1812-1867)</a:t>
            </a:r>
          </a:p>
          <a:p>
            <a:pPr algn="just">
              <a:buNone/>
            </a:pPr>
            <a:r>
              <a:rPr lang="tr-TR" dirty="0" smtClean="0"/>
              <a:t>   </a:t>
            </a:r>
            <a:r>
              <a:rPr lang="tr-TR" sz="1800" dirty="0" smtClean="0"/>
              <a:t>Empresyonizme en yakın ressam olarak görünür. Farklı ışıklar altında, çeşitli mevsimlerde yapılmış kır ve orman manzaraları, Empresyonistlerin bol ışıklı resim anlayışlarına uygun düşer.</a:t>
            </a:r>
            <a:endParaRPr lang="tr-TR" sz="1800" dirty="0"/>
          </a:p>
        </p:txBody>
      </p:sp>
      <p:pic>
        <p:nvPicPr>
          <p:cNvPr id="4" name="3 Resim" descr="800px-Théodore_Rousseau_002.jpg"/>
          <p:cNvPicPr>
            <a:picLocks noChangeAspect="1"/>
          </p:cNvPicPr>
          <p:nvPr/>
        </p:nvPicPr>
        <p:blipFill>
          <a:blip r:embed="rId2" cstate="print"/>
          <a:stretch>
            <a:fillRect/>
          </a:stretch>
        </p:blipFill>
        <p:spPr>
          <a:xfrm>
            <a:off x="1907704" y="1772816"/>
            <a:ext cx="6467640" cy="4422249"/>
          </a:xfrm>
          <a:prstGeom prst="rect">
            <a:avLst/>
          </a:prstGeom>
        </p:spPr>
      </p:pic>
      <p:sp>
        <p:nvSpPr>
          <p:cNvPr id="5" name="4 Metin kutusu"/>
          <p:cNvSpPr txBox="1"/>
          <p:nvPr/>
        </p:nvSpPr>
        <p:spPr>
          <a:xfrm>
            <a:off x="4355976" y="6237312"/>
            <a:ext cx="1522533" cy="369332"/>
          </a:xfrm>
          <a:prstGeom prst="rect">
            <a:avLst/>
          </a:prstGeom>
          <a:noFill/>
        </p:spPr>
        <p:txBody>
          <a:bodyPr wrap="none" rtlCol="0">
            <a:spAutoFit/>
          </a:bodyPr>
          <a:lstStyle/>
          <a:p>
            <a:r>
              <a:rPr lang="tr-TR" dirty="0" smtClean="0"/>
              <a:t>Balıkçı, 1848-9</a:t>
            </a:r>
            <a:endParaRPr lang="tr-TR"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971600" y="0"/>
            <a:ext cx="8172400" cy="6858000"/>
          </a:xfrm>
        </p:spPr>
        <p:txBody>
          <a:bodyPr/>
          <a:lstStyle/>
          <a:p>
            <a:pPr>
              <a:buNone/>
            </a:pPr>
            <a:r>
              <a:rPr lang="tr-TR" dirty="0" smtClean="0"/>
              <a:t>   </a:t>
            </a:r>
            <a:r>
              <a:rPr lang="tr-TR" sz="2400" dirty="0" smtClean="0"/>
              <a:t>Joseph </a:t>
            </a:r>
            <a:r>
              <a:rPr lang="tr-TR" sz="2400" dirty="0" err="1" smtClean="0"/>
              <a:t>Mallord</a:t>
            </a:r>
            <a:r>
              <a:rPr lang="tr-TR" sz="2400" dirty="0" smtClean="0"/>
              <a:t> William TURNER (1775-1851)</a:t>
            </a:r>
          </a:p>
          <a:p>
            <a:pPr algn="just">
              <a:buNone/>
            </a:pPr>
            <a:r>
              <a:rPr lang="tr-TR" dirty="0" smtClean="0"/>
              <a:t>   </a:t>
            </a:r>
            <a:r>
              <a:rPr lang="tr-TR" sz="1800" dirty="0" smtClean="0"/>
              <a:t>Daha önceden bildiği ve resmini yaptığı yerlere tekrar gidip, bu kez ışık oyunlarından yararlanarak sahneye sembolik bir nitelik kazandırıp, daha soyut bir tutumla yeniden resim yapmaktan hoşlanırdı. Bu yüzden </a:t>
            </a:r>
            <a:r>
              <a:rPr lang="tr-TR" sz="1800" dirty="0" err="1" smtClean="0"/>
              <a:t>Empresyonistelerle</a:t>
            </a:r>
            <a:r>
              <a:rPr lang="tr-TR" sz="1800" dirty="0" smtClean="0"/>
              <a:t> birlikte Sembolistler onun resimleri üzerinde çok durdular ve kendi sanat kuramlarını desteklemek için </a:t>
            </a:r>
            <a:r>
              <a:rPr lang="tr-TR" sz="1800" dirty="0" err="1" smtClean="0"/>
              <a:t>Turner’ın</a:t>
            </a:r>
            <a:r>
              <a:rPr lang="tr-TR" sz="1800" dirty="0" smtClean="0"/>
              <a:t> sanatından yararlandılar.</a:t>
            </a:r>
            <a:endParaRPr lang="tr-TR" sz="1800" dirty="0"/>
          </a:p>
        </p:txBody>
      </p:sp>
      <p:pic>
        <p:nvPicPr>
          <p:cNvPr id="4" name="3 Resim" descr="images.jpg"/>
          <p:cNvPicPr>
            <a:picLocks noChangeAspect="1"/>
          </p:cNvPicPr>
          <p:nvPr/>
        </p:nvPicPr>
        <p:blipFill>
          <a:blip r:embed="rId2" cstate="print"/>
          <a:stretch>
            <a:fillRect/>
          </a:stretch>
        </p:blipFill>
        <p:spPr>
          <a:xfrm>
            <a:off x="2627784" y="2204864"/>
            <a:ext cx="4968552" cy="3943295"/>
          </a:xfrm>
          <a:prstGeom prst="rect">
            <a:avLst/>
          </a:prstGeom>
        </p:spPr>
      </p:pic>
      <p:sp>
        <p:nvSpPr>
          <p:cNvPr id="5" name="4 Metin kutusu"/>
          <p:cNvSpPr txBox="1"/>
          <p:nvPr/>
        </p:nvSpPr>
        <p:spPr>
          <a:xfrm>
            <a:off x="3563888" y="6237312"/>
            <a:ext cx="3226717" cy="369332"/>
          </a:xfrm>
          <a:prstGeom prst="rect">
            <a:avLst/>
          </a:prstGeom>
          <a:noFill/>
        </p:spPr>
        <p:txBody>
          <a:bodyPr wrap="none" rtlCol="0">
            <a:spAutoFit/>
          </a:bodyPr>
          <a:lstStyle/>
          <a:p>
            <a:r>
              <a:rPr lang="tr-TR" dirty="0" smtClean="0"/>
              <a:t>Parlamento Binasının Yanışı, 1835</a:t>
            </a:r>
            <a:endParaRPr lang="tr-TR"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043608" y="0"/>
            <a:ext cx="8100392" cy="7245424"/>
          </a:xfrm>
        </p:spPr>
        <p:txBody>
          <a:bodyPr/>
          <a:lstStyle/>
          <a:p>
            <a:pPr>
              <a:buNone/>
            </a:pPr>
            <a:r>
              <a:rPr lang="tr-TR" dirty="0" smtClean="0"/>
              <a:t>  </a:t>
            </a:r>
            <a:r>
              <a:rPr lang="tr-TR" sz="2400" dirty="0" err="1" smtClean="0"/>
              <a:t>Pierre</a:t>
            </a:r>
            <a:r>
              <a:rPr lang="tr-TR" sz="2400" dirty="0" smtClean="0"/>
              <a:t> </a:t>
            </a:r>
            <a:r>
              <a:rPr lang="tr-TR" sz="2400" dirty="0" err="1" smtClean="0"/>
              <a:t>Henri</a:t>
            </a:r>
            <a:r>
              <a:rPr lang="tr-TR" sz="2400" dirty="0" smtClean="0"/>
              <a:t> de VALENCIENNES (1750-1819)</a:t>
            </a:r>
          </a:p>
          <a:p>
            <a:pPr algn="just">
              <a:buNone/>
            </a:pPr>
            <a:r>
              <a:rPr lang="tr-TR" dirty="0" smtClean="0"/>
              <a:t>  </a:t>
            </a:r>
            <a:r>
              <a:rPr lang="tr-TR" sz="1800" dirty="0" smtClean="0"/>
              <a:t>Ona göre: “Canlı bir hayal gücü, sadece şairane imajlarla harekete geçer ve beslenir; ancak bu şekilde ressam sonsuz bollukta yenilikler üretebilir”.</a:t>
            </a:r>
            <a:endParaRPr lang="tr-TR" sz="1800" dirty="0"/>
          </a:p>
        </p:txBody>
      </p:sp>
      <p:pic>
        <p:nvPicPr>
          <p:cNvPr id="4" name="3 Resim" descr="viewrome.jpg"/>
          <p:cNvPicPr>
            <a:picLocks noChangeAspect="1"/>
          </p:cNvPicPr>
          <p:nvPr/>
        </p:nvPicPr>
        <p:blipFill>
          <a:blip r:embed="rId2" cstate="print"/>
          <a:stretch>
            <a:fillRect/>
          </a:stretch>
        </p:blipFill>
        <p:spPr>
          <a:xfrm>
            <a:off x="2123728" y="1718791"/>
            <a:ext cx="5976664" cy="4174919"/>
          </a:xfrm>
          <a:prstGeom prst="rect">
            <a:avLst/>
          </a:prstGeom>
        </p:spPr>
      </p:pic>
      <p:sp>
        <p:nvSpPr>
          <p:cNvPr id="5" name="4 Metin kutusu"/>
          <p:cNvSpPr txBox="1"/>
          <p:nvPr/>
        </p:nvSpPr>
        <p:spPr>
          <a:xfrm>
            <a:off x="3707904" y="6093296"/>
            <a:ext cx="2856231" cy="369332"/>
          </a:xfrm>
          <a:prstGeom prst="rect">
            <a:avLst/>
          </a:prstGeom>
          <a:noFill/>
        </p:spPr>
        <p:txBody>
          <a:bodyPr wrap="none" rtlCol="0">
            <a:spAutoFit/>
          </a:bodyPr>
          <a:lstStyle/>
          <a:p>
            <a:r>
              <a:rPr lang="tr-TR" dirty="0" smtClean="0"/>
              <a:t>Sabah Roma Manzarası, 1780</a:t>
            </a:r>
            <a:endParaRPr lang="tr-TR"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971600" y="0"/>
            <a:ext cx="8172400" cy="6858000"/>
          </a:xfrm>
        </p:spPr>
        <p:txBody>
          <a:bodyPr/>
          <a:lstStyle/>
          <a:p>
            <a:pPr>
              <a:buNone/>
            </a:pPr>
            <a:r>
              <a:rPr lang="tr-TR" dirty="0" smtClean="0"/>
              <a:t>   </a:t>
            </a:r>
            <a:r>
              <a:rPr lang="tr-TR" sz="2400" dirty="0" err="1" smtClean="0"/>
              <a:t>François</a:t>
            </a:r>
            <a:r>
              <a:rPr lang="tr-TR" sz="2400" dirty="0" smtClean="0"/>
              <a:t> VERNAY (1821-1896)</a:t>
            </a:r>
          </a:p>
          <a:p>
            <a:pPr algn="just">
              <a:buNone/>
            </a:pPr>
            <a:r>
              <a:rPr lang="tr-TR" dirty="0" smtClean="0"/>
              <a:t>   </a:t>
            </a:r>
            <a:r>
              <a:rPr lang="tr-TR" sz="1800" dirty="0" smtClean="0"/>
              <a:t>Renkleri ustalıkla kullanmada doğuştan gelen bir yeteneğe sahip olan </a:t>
            </a:r>
            <a:r>
              <a:rPr lang="tr-TR" sz="1800" dirty="0" err="1" smtClean="0"/>
              <a:t>Vernay</a:t>
            </a:r>
            <a:r>
              <a:rPr lang="tr-TR" sz="1800" dirty="0" smtClean="0"/>
              <a:t>, parlak ve göz kamaştırıcı tonlardan, yumuşak tonlara kadar değişen renklerden yararlanmıştır.</a:t>
            </a:r>
            <a:endParaRPr lang="tr-TR" sz="1800" dirty="0"/>
          </a:p>
        </p:txBody>
      </p:sp>
      <p:pic>
        <p:nvPicPr>
          <p:cNvPr id="4" name="3 Resim" descr="nature morte-François Vernay.offert à MThé.jpg"/>
          <p:cNvPicPr>
            <a:picLocks noChangeAspect="1"/>
          </p:cNvPicPr>
          <p:nvPr/>
        </p:nvPicPr>
        <p:blipFill>
          <a:blip r:embed="rId2" cstate="print"/>
          <a:stretch>
            <a:fillRect/>
          </a:stretch>
        </p:blipFill>
        <p:spPr>
          <a:xfrm>
            <a:off x="2483768" y="1844824"/>
            <a:ext cx="5184576" cy="4151711"/>
          </a:xfrm>
          <a:prstGeom prst="rect">
            <a:avLst/>
          </a:prstGeom>
        </p:spPr>
      </p:pic>
      <p:sp>
        <p:nvSpPr>
          <p:cNvPr id="5" name="4 Metin kutusu"/>
          <p:cNvSpPr txBox="1"/>
          <p:nvPr/>
        </p:nvSpPr>
        <p:spPr>
          <a:xfrm>
            <a:off x="4427984" y="6093296"/>
            <a:ext cx="1287340" cy="369332"/>
          </a:xfrm>
          <a:prstGeom prst="rect">
            <a:avLst/>
          </a:prstGeom>
          <a:noFill/>
        </p:spPr>
        <p:txBody>
          <a:bodyPr wrap="none" rtlCol="0">
            <a:spAutoFit/>
          </a:bodyPr>
          <a:lstStyle/>
          <a:p>
            <a:r>
              <a:rPr lang="tr-TR" dirty="0" smtClean="0"/>
              <a:t>Natürmort </a:t>
            </a:r>
            <a:endParaRPr lang="tr-TR"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043608" y="0"/>
            <a:ext cx="8100392" cy="6858000"/>
          </a:xfrm>
        </p:spPr>
        <p:txBody>
          <a:bodyPr/>
          <a:lstStyle/>
          <a:p>
            <a:pPr>
              <a:buNone/>
            </a:pPr>
            <a:r>
              <a:rPr lang="tr-TR" dirty="0" smtClean="0"/>
              <a:t>  </a:t>
            </a:r>
            <a:r>
              <a:rPr lang="tr-TR" sz="2400" dirty="0" smtClean="0"/>
              <a:t>Jules </a:t>
            </a:r>
            <a:r>
              <a:rPr lang="tr-TR" sz="2400" dirty="0" err="1" smtClean="0"/>
              <a:t>Jacques</a:t>
            </a:r>
            <a:r>
              <a:rPr lang="tr-TR" sz="2400" dirty="0" smtClean="0"/>
              <a:t> VEYRASSAT (1828-1893)</a:t>
            </a:r>
          </a:p>
          <a:p>
            <a:pPr algn="just">
              <a:buNone/>
            </a:pPr>
            <a:r>
              <a:rPr lang="tr-TR" dirty="0" smtClean="0"/>
              <a:t>  </a:t>
            </a:r>
            <a:r>
              <a:rPr lang="tr-TR" sz="1800" dirty="0" smtClean="0"/>
              <a:t>Köy sahneleri, güçlü, kuvvetli koşum atlarıyla çiftlik evleri; hem ele alınan konu, hem teknik, hem de en küçük ayrıntıya gösterilen dikkat bakımından </a:t>
            </a:r>
            <a:r>
              <a:rPr lang="tr-TR" sz="1800" dirty="0" err="1" smtClean="0"/>
              <a:t>Hervier’yi</a:t>
            </a:r>
            <a:r>
              <a:rPr lang="tr-TR" sz="1800" dirty="0" smtClean="0"/>
              <a:t> hatırlatır. Işığın etkileriyle, günün doğuşu ve batışıyla yakından ilgilenmiştir.</a:t>
            </a:r>
            <a:endParaRPr lang="tr-TR" sz="1800" dirty="0"/>
          </a:p>
        </p:txBody>
      </p:sp>
      <p:pic>
        <p:nvPicPr>
          <p:cNvPr id="4" name="3 Resim" descr="jules-jacques-veyrassat-in-the-shade-of-the-tree.jpg"/>
          <p:cNvPicPr>
            <a:picLocks noChangeAspect="1"/>
          </p:cNvPicPr>
          <p:nvPr/>
        </p:nvPicPr>
        <p:blipFill>
          <a:blip r:embed="rId2" cstate="print"/>
          <a:stretch>
            <a:fillRect/>
          </a:stretch>
        </p:blipFill>
        <p:spPr>
          <a:xfrm>
            <a:off x="2483768" y="1700808"/>
            <a:ext cx="5557912" cy="4535256"/>
          </a:xfrm>
          <a:prstGeom prst="rect">
            <a:avLst/>
          </a:prstGeom>
        </p:spPr>
      </p:pic>
      <p:sp>
        <p:nvSpPr>
          <p:cNvPr id="5" name="4 Metin kutusu"/>
          <p:cNvSpPr txBox="1"/>
          <p:nvPr/>
        </p:nvSpPr>
        <p:spPr>
          <a:xfrm>
            <a:off x="4427984" y="6309320"/>
            <a:ext cx="1936749" cy="369332"/>
          </a:xfrm>
          <a:prstGeom prst="rect">
            <a:avLst/>
          </a:prstGeom>
          <a:noFill/>
        </p:spPr>
        <p:txBody>
          <a:bodyPr wrap="none" rtlCol="0">
            <a:spAutoFit/>
          </a:bodyPr>
          <a:lstStyle/>
          <a:p>
            <a:r>
              <a:rPr lang="tr-TR" dirty="0" smtClean="0"/>
              <a:t>Ağacın Gölgesinde</a:t>
            </a:r>
            <a:endParaRPr lang="tr-TR"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kaynakça</a:t>
            </a:r>
            <a:endParaRPr lang="tr-TR" dirty="0"/>
          </a:p>
        </p:txBody>
      </p:sp>
      <p:sp>
        <p:nvSpPr>
          <p:cNvPr id="3" name="2 İçerik Yer Tutucusu"/>
          <p:cNvSpPr>
            <a:spLocks noGrp="1"/>
          </p:cNvSpPr>
          <p:nvPr>
            <p:ph idx="1"/>
          </p:nvPr>
        </p:nvSpPr>
        <p:spPr/>
        <p:txBody>
          <a:bodyPr>
            <a:normAutofit/>
          </a:bodyPr>
          <a:lstStyle/>
          <a:p>
            <a:pPr algn="just">
              <a:buNone/>
            </a:pPr>
            <a:r>
              <a:rPr lang="tr-TR" dirty="0" smtClean="0"/>
              <a:t> </a:t>
            </a:r>
            <a:r>
              <a:rPr lang="tr-TR" dirty="0" smtClean="0"/>
              <a:t>KRAUSSE, </a:t>
            </a:r>
            <a:r>
              <a:rPr lang="tr-TR" dirty="0" err="1" smtClean="0"/>
              <a:t>Anna</a:t>
            </a:r>
            <a:r>
              <a:rPr lang="tr-TR" dirty="0" smtClean="0"/>
              <a:t>-</a:t>
            </a:r>
            <a:r>
              <a:rPr lang="tr-TR" dirty="0" err="1" smtClean="0"/>
              <a:t>Carola</a:t>
            </a:r>
            <a:r>
              <a:rPr lang="tr-TR" dirty="0" smtClean="0"/>
              <a:t>, </a:t>
            </a:r>
            <a:r>
              <a:rPr lang="tr-TR" i="1" dirty="0" err="1" smtClean="0"/>
              <a:t>Rönesanstan</a:t>
            </a:r>
            <a:r>
              <a:rPr lang="tr-TR" i="1" dirty="0" smtClean="0"/>
              <a:t> Günümüze Resim Sanatının Öyküsü</a:t>
            </a:r>
            <a:r>
              <a:rPr lang="tr-TR" dirty="0" smtClean="0"/>
              <a:t>, Literatür, 2005.</a:t>
            </a:r>
            <a:r>
              <a:rPr lang="tr-TR" dirty="0" smtClean="0"/>
              <a:t>  </a:t>
            </a:r>
          </a:p>
          <a:p>
            <a:pPr algn="just">
              <a:buNone/>
            </a:pPr>
            <a:r>
              <a:rPr lang="tr-TR" dirty="0" smtClean="0"/>
              <a:t>  SÉRULLAZ, </a:t>
            </a:r>
            <a:r>
              <a:rPr lang="tr-TR" dirty="0" err="1" smtClean="0"/>
              <a:t>Maurice</a:t>
            </a:r>
            <a:r>
              <a:rPr lang="tr-TR" dirty="0" smtClean="0"/>
              <a:t>, </a:t>
            </a:r>
            <a:r>
              <a:rPr lang="tr-TR" i="1" dirty="0" smtClean="0"/>
              <a:t>Empresyonizm Sanat Ansiklopedisi</a:t>
            </a:r>
            <a:r>
              <a:rPr lang="tr-TR" dirty="0" smtClean="0"/>
              <a:t>, 	</a:t>
            </a:r>
            <a:r>
              <a:rPr lang="tr-TR" dirty="0" err="1" smtClean="0"/>
              <a:t>çev</a:t>
            </a:r>
            <a:r>
              <a:rPr lang="tr-TR" dirty="0" smtClean="0"/>
              <a:t>. Devrim </a:t>
            </a:r>
            <a:r>
              <a:rPr lang="tr-TR" dirty="0" err="1" smtClean="0"/>
              <a:t>Erbil</a:t>
            </a:r>
            <a:r>
              <a:rPr lang="tr-TR" dirty="0" smtClean="0"/>
              <a:t>, Remzi </a:t>
            </a:r>
            <a:r>
              <a:rPr lang="tr-TR" dirty="0" err="1" smtClean="0"/>
              <a:t>Kitabevi</a:t>
            </a:r>
            <a:r>
              <a:rPr lang="tr-TR" dirty="0" smtClean="0"/>
              <a:t>, İstanbul, 2004.</a:t>
            </a:r>
          </a:p>
          <a:p>
            <a:pPr algn="just">
              <a:buNone/>
            </a:pPr>
            <a:r>
              <a:rPr lang="tr-TR" dirty="0" smtClean="0"/>
              <a:t>   ŞENYAPILI</a:t>
            </a:r>
            <a:r>
              <a:rPr lang="tr-TR" dirty="0" smtClean="0"/>
              <a:t>, </a:t>
            </a:r>
            <a:r>
              <a:rPr lang="tr-TR" dirty="0" smtClean="0"/>
              <a:t>Önder, </a:t>
            </a:r>
            <a:r>
              <a:rPr lang="tr-TR" i="1" dirty="0" smtClean="0"/>
              <a:t>Resimde İzlenimcilik Yılları ve İzlenimci Ressamlar</a:t>
            </a:r>
            <a:r>
              <a:rPr lang="tr-TR" dirty="0" smtClean="0"/>
              <a:t>, </a:t>
            </a:r>
            <a:r>
              <a:rPr lang="tr-TR" dirty="0" err="1" smtClean="0"/>
              <a:t>Odtü</a:t>
            </a:r>
            <a:r>
              <a:rPr lang="tr-TR" dirty="0" smtClean="0"/>
              <a:t> Yayıncılık, Ankara, 2011.</a:t>
            </a:r>
          </a:p>
          <a:p>
            <a:pPr algn="just">
              <a:buNone/>
            </a:pPr>
            <a:endParaRPr lang="tr-TR"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Gündönümü">
  <a:themeElements>
    <a:clrScheme name="Gündönümü">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Gündönümü">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Gündönümü">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602</TotalTime>
  <Words>3321</Words>
  <Application>Microsoft Office PowerPoint</Application>
  <PresentationFormat>Ekran Gösterisi (4:3)</PresentationFormat>
  <Paragraphs>149</Paragraphs>
  <Slides>63</Slides>
  <Notes>0</Notes>
  <HiddenSlides>0</HiddenSlides>
  <MMClips>0</MMClips>
  <ScaleCrop>false</ScaleCrop>
  <HeadingPairs>
    <vt:vector size="4" baseType="variant">
      <vt:variant>
        <vt:lpstr>Tema</vt:lpstr>
      </vt:variant>
      <vt:variant>
        <vt:i4>1</vt:i4>
      </vt:variant>
      <vt:variant>
        <vt:lpstr>Slayt Başlıkları</vt:lpstr>
      </vt:variant>
      <vt:variant>
        <vt:i4>63</vt:i4>
      </vt:variant>
    </vt:vector>
  </HeadingPairs>
  <TitlesOfParts>
    <vt:vector size="64" baseType="lpstr">
      <vt:lpstr>Gündönümü</vt:lpstr>
      <vt:lpstr>EMPRESYONİZM (İZLENİMCİLİK) AKIMI</vt:lpstr>
      <vt:lpstr>Slayt 2</vt:lpstr>
      <vt:lpstr>Slayt 3</vt:lpstr>
      <vt:lpstr>Slayt 4</vt:lpstr>
      <vt:lpstr>Slayt 5</vt:lpstr>
      <vt:lpstr>Slayt 6</vt:lpstr>
      <vt:lpstr>Slayt 7</vt:lpstr>
      <vt:lpstr>Slayt 8</vt:lpstr>
      <vt:lpstr>Slayt 9</vt:lpstr>
      <vt:lpstr>Slayt 10</vt:lpstr>
      <vt:lpstr>Slayt 11</vt:lpstr>
      <vt:lpstr>Slayt 12</vt:lpstr>
      <vt:lpstr>Slayt 13</vt:lpstr>
      <vt:lpstr>Slayt 14</vt:lpstr>
      <vt:lpstr>Slayt 15</vt:lpstr>
      <vt:lpstr>Slayt 16</vt:lpstr>
      <vt:lpstr>Slayt 17</vt:lpstr>
      <vt:lpstr>Slayt 18</vt:lpstr>
      <vt:lpstr>Slayt 19</vt:lpstr>
      <vt:lpstr>Slayt 20</vt:lpstr>
      <vt:lpstr>Slayt 21</vt:lpstr>
      <vt:lpstr>Slayt 22</vt:lpstr>
      <vt:lpstr>Slayt 23</vt:lpstr>
      <vt:lpstr>Slayt 24</vt:lpstr>
      <vt:lpstr>Slayt 25</vt:lpstr>
      <vt:lpstr>Slayt 26</vt:lpstr>
      <vt:lpstr>Slayt 27</vt:lpstr>
      <vt:lpstr>Slayt 28</vt:lpstr>
      <vt:lpstr>Slayt 29</vt:lpstr>
      <vt:lpstr>Slayt 30</vt:lpstr>
      <vt:lpstr>Slayt 31</vt:lpstr>
      <vt:lpstr>Slayt 32</vt:lpstr>
      <vt:lpstr>Slayt 33</vt:lpstr>
      <vt:lpstr>Slayt 34</vt:lpstr>
      <vt:lpstr>Slayt 35</vt:lpstr>
      <vt:lpstr>Slayt 36</vt:lpstr>
      <vt:lpstr>Slayt 37</vt:lpstr>
      <vt:lpstr>Slayt 38</vt:lpstr>
      <vt:lpstr>Slayt 39</vt:lpstr>
      <vt:lpstr>Slayt 40</vt:lpstr>
      <vt:lpstr>Slayt 41</vt:lpstr>
      <vt:lpstr>Slayt 42</vt:lpstr>
      <vt:lpstr>Slayt 43</vt:lpstr>
      <vt:lpstr>Slayt 44</vt:lpstr>
      <vt:lpstr>Slayt 45</vt:lpstr>
      <vt:lpstr>Slayt 46</vt:lpstr>
      <vt:lpstr>Slayt 47</vt:lpstr>
      <vt:lpstr>Slayt 48</vt:lpstr>
      <vt:lpstr>Slayt 49</vt:lpstr>
      <vt:lpstr>Slayt 50</vt:lpstr>
      <vt:lpstr>Slayt 51</vt:lpstr>
      <vt:lpstr>Slayt 52</vt:lpstr>
      <vt:lpstr>Slayt 53</vt:lpstr>
      <vt:lpstr>Slayt 54</vt:lpstr>
      <vt:lpstr>Slayt 55</vt:lpstr>
      <vt:lpstr>Slayt 56</vt:lpstr>
      <vt:lpstr>Slayt 57</vt:lpstr>
      <vt:lpstr>Slayt 58</vt:lpstr>
      <vt:lpstr>Slayt 59</vt:lpstr>
      <vt:lpstr>Slayt 60</vt:lpstr>
      <vt:lpstr>Slayt 61</vt:lpstr>
      <vt:lpstr>Slayt 62</vt:lpstr>
      <vt:lpstr>kaynakça</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EMPRESYONİZM AKIMI</dc:title>
  <dc:creator>ilknur ARAN</dc:creator>
  <cp:lastModifiedBy>ilknur ARAN</cp:lastModifiedBy>
  <cp:revision>158</cp:revision>
  <dcterms:created xsi:type="dcterms:W3CDTF">2012-10-17T06:34:32Z</dcterms:created>
  <dcterms:modified xsi:type="dcterms:W3CDTF">2012-10-22T11:38:17Z</dcterms:modified>
</cp:coreProperties>
</file>