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8" r:id="rId2"/>
    <p:sldId id="260" r:id="rId3"/>
    <p:sldId id="259" r:id="rId4"/>
    <p:sldId id="262" r:id="rId5"/>
    <p:sldId id="266" r:id="rId6"/>
    <p:sldId id="264" r:id="rId7"/>
    <p:sldId id="263" r:id="rId8"/>
    <p:sldId id="267" r:id="rId9"/>
    <p:sldId id="268" r:id="rId10"/>
    <p:sldId id="269" r:id="rId11"/>
    <p:sldId id="270" r:id="rId12"/>
    <p:sldId id="272" r:id="rId13"/>
    <p:sldId id="273" r:id="rId14"/>
    <p:sldId id="274" r:id="rId15"/>
    <p:sldId id="278" r:id="rId16"/>
    <p:sldId id="279" r:id="rId17"/>
    <p:sldId id="280" r:id="rId18"/>
    <p:sldId id="305" r:id="rId19"/>
    <p:sldId id="306" r:id="rId20"/>
    <p:sldId id="283" r:id="rId21"/>
    <p:sldId id="284" r:id="rId22"/>
    <p:sldId id="304" r:id="rId23"/>
    <p:sldId id="281" r:id="rId24"/>
    <p:sldId id="285" r:id="rId25"/>
    <p:sldId id="282" r:id="rId26"/>
    <p:sldId id="286" r:id="rId27"/>
    <p:sldId id="287" r:id="rId28"/>
    <p:sldId id="289" r:id="rId29"/>
    <p:sldId id="290" r:id="rId30"/>
    <p:sldId id="288" r:id="rId31"/>
    <p:sldId id="292" r:id="rId32"/>
    <p:sldId id="291" r:id="rId33"/>
    <p:sldId id="293" r:id="rId34"/>
    <p:sldId id="297" r:id="rId35"/>
    <p:sldId id="302" r:id="rId36"/>
    <p:sldId id="303"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800C0-2642-476A-B96A-84542B72C34B}" type="doc">
      <dgm:prSet loTypeId="urn:microsoft.com/office/officeart/2005/8/layout/vList6" loCatId="list" qsTypeId="urn:microsoft.com/office/officeart/2005/8/quickstyle/3d2" qsCatId="3D" csTypeId="urn:microsoft.com/office/officeart/2005/8/colors/accent0_2" csCatId="mainScheme" phldr="1"/>
      <dgm:spPr/>
      <dgm:t>
        <a:bodyPr/>
        <a:lstStyle/>
        <a:p>
          <a:endParaRPr lang="tr-TR"/>
        </a:p>
      </dgm:t>
    </dgm:pt>
    <dgm:pt modelId="{D9E82123-873B-4743-A2DF-AC65A8D75AF2}">
      <dgm:prSet phldrT="[Metin]"/>
      <dgm:spPr/>
      <dgm:t>
        <a:bodyPr/>
        <a:lstStyle/>
        <a:p>
          <a:r>
            <a:rPr lang="tr-TR" dirty="0" smtClean="0"/>
            <a:t>1</a:t>
          </a:r>
          <a:endParaRPr lang="tr-TR" dirty="0"/>
        </a:p>
      </dgm:t>
    </dgm:pt>
    <dgm:pt modelId="{373B5AFA-0420-471D-8941-1111ED5B7685}" type="parTrans" cxnId="{1F93DC9E-F9DC-43E2-847A-34045489AADF}">
      <dgm:prSet/>
      <dgm:spPr/>
      <dgm:t>
        <a:bodyPr/>
        <a:lstStyle/>
        <a:p>
          <a:endParaRPr lang="tr-TR"/>
        </a:p>
      </dgm:t>
    </dgm:pt>
    <dgm:pt modelId="{B278D716-AA59-4D7F-8150-7CBB799051DA}" type="sibTrans" cxnId="{1F93DC9E-F9DC-43E2-847A-34045489AADF}">
      <dgm:prSet/>
      <dgm:spPr/>
      <dgm:t>
        <a:bodyPr/>
        <a:lstStyle/>
        <a:p>
          <a:endParaRPr lang="tr-TR"/>
        </a:p>
      </dgm:t>
    </dgm:pt>
    <dgm:pt modelId="{6A14983B-136E-45D6-AD4F-B38B13A32808}">
      <dgm:prSet phldrT="[Metin]"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tr-TR" sz="2400" dirty="0" smtClean="0">
              <a:solidFill>
                <a:schemeClr val="tx2"/>
              </a:solidFill>
            </a:rPr>
            <a:t>Dışsallıklar hem üretici hem de tüketiciler tarafından meydana getirilebilir.</a:t>
          </a:r>
        </a:p>
      </dgm:t>
    </dgm:pt>
    <dgm:pt modelId="{8F0DAF65-1591-4FD8-B3C9-9F20B44E1A9A}" type="parTrans" cxnId="{5B0DC888-2574-40FD-ABBA-6C80BEB1CDDE}">
      <dgm:prSet/>
      <dgm:spPr/>
      <dgm:t>
        <a:bodyPr/>
        <a:lstStyle/>
        <a:p>
          <a:endParaRPr lang="tr-TR"/>
        </a:p>
      </dgm:t>
    </dgm:pt>
    <dgm:pt modelId="{3F3A4D3E-D695-4E11-8AFC-0B5ABB047C2B}" type="sibTrans" cxnId="{5B0DC888-2574-40FD-ABBA-6C80BEB1CDDE}">
      <dgm:prSet/>
      <dgm:spPr/>
      <dgm:t>
        <a:bodyPr/>
        <a:lstStyle/>
        <a:p>
          <a:endParaRPr lang="tr-TR"/>
        </a:p>
      </dgm:t>
    </dgm:pt>
    <dgm:pt modelId="{F8710DB3-26F9-48FD-A57E-C60586ECA3DA}">
      <dgm:prSet phldrT="[Metin]"/>
      <dgm:spPr/>
      <dgm:t>
        <a:bodyPr/>
        <a:lstStyle/>
        <a:p>
          <a:r>
            <a:rPr lang="tr-TR" dirty="0" smtClean="0"/>
            <a:t>2</a:t>
          </a:r>
          <a:endParaRPr lang="tr-TR" dirty="0"/>
        </a:p>
      </dgm:t>
    </dgm:pt>
    <dgm:pt modelId="{3DDC8EF6-5F04-454F-856F-C330F358A707}" type="parTrans" cxnId="{67D88E03-D0AD-4D7D-841F-323D96FC2DDB}">
      <dgm:prSet/>
      <dgm:spPr/>
      <dgm:t>
        <a:bodyPr/>
        <a:lstStyle/>
        <a:p>
          <a:endParaRPr lang="tr-TR"/>
        </a:p>
      </dgm:t>
    </dgm:pt>
    <dgm:pt modelId="{10E054F8-8410-4BBF-8724-DF59BB64A47C}" type="sibTrans" cxnId="{67D88E03-D0AD-4D7D-841F-323D96FC2DDB}">
      <dgm:prSet/>
      <dgm:spPr/>
      <dgm:t>
        <a:bodyPr/>
        <a:lstStyle/>
        <a:p>
          <a:endParaRPr lang="tr-TR"/>
        </a:p>
      </dgm:t>
    </dgm:pt>
    <dgm:pt modelId="{C99C6BD9-F478-40FB-A306-BEA64B908C44}">
      <dgm:prSet phldrT="[Metin]" custT="1"/>
      <dgm:spPr/>
      <dgm:t>
        <a:bodyPr/>
        <a:lstStyle/>
        <a:p>
          <a:pPr algn="just"/>
          <a:r>
            <a:rPr lang="tr-TR" sz="1800" dirty="0" smtClean="0">
              <a:solidFill>
                <a:schemeClr val="tx2"/>
              </a:solidFill>
            </a:rPr>
            <a:t>Ekonomik yapı içerisinde dışsallıkların taraflarını belirlemek mümkündür. Ancak, bu tarafların dışsallıklardan dolayı katlandıkları maliyetler ve sağladıkları faydaları fiyatlandırmak son derece güçtür.</a:t>
          </a:r>
          <a:endParaRPr lang="tr-TR" dirty="0"/>
        </a:p>
      </dgm:t>
    </dgm:pt>
    <dgm:pt modelId="{5861BE7F-A6F3-4AD3-AE24-72C2173B0F7C}" type="parTrans" cxnId="{A2B898D9-1437-48DF-8277-49E5D25E68B6}">
      <dgm:prSet/>
      <dgm:spPr/>
      <dgm:t>
        <a:bodyPr/>
        <a:lstStyle/>
        <a:p>
          <a:endParaRPr lang="tr-TR"/>
        </a:p>
      </dgm:t>
    </dgm:pt>
    <dgm:pt modelId="{4588D10D-6F3B-44BE-8BA7-A3FA55A79160}" type="sibTrans" cxnId="{A2B898D9-1437-48DF-8277-49E5D25E68B6}">
      <dgm:prSet/>
      <dgm:spPr/>
      <dgm:t>
        <a:bodyPr/>
        <a:lstStyle/>
        <a:p>
          <a:endParaRPr lang="tr-TR"/>
        </a:p>
      </dgm:t>
    </dgm:pt>
    <dgm:pt modelId="{1B66FEF9-376E-4486-ABB7-2AA1C92932EE}">
      <dgm:prSet/>
      <dgm:spPr/>
      <dgm:t>
        <a:bodyPr/>
        <a:lstStyle/>
        <a:p>
          <a:r>
            <a:rPr lang="tr-TR" dirty="0" smtClean="0"/>
            <a:t>3</a:t>
          </a:r>
          <a:endParaRPr lang="tr-TR" dirty="0"/>
        </a:p>
      </dgm:t>
    </dgm:pt>
    <dgm:pt modelId="{7E26E6EA-25D6-472B-B413-88CCB474002A}" type="parTrans" cxnId="{D9AC5812-0EC3-4BD9-B5F3-08376D2F0A48}">
      <dgm:prSet/>
      <dgm:spPr/>
      <dgm:t>
        <a:bodyPr/>
        <a:lstStyle/>
        <a:p>
          <a:endParaRPr lang="tr-TR"/>
        </a:p>
      </dgm:t>
    </dgm:pt>
    <dgm:pt modelId="{3649CDF2-FAD9-423A-B093-A88B9FDA1C3D}" type="sibTrans" cxnId="{D9AC5812-0EC3-4BD9-B5F3-08376D2F0A48}">
      <dgm:prSet/>
      <dgm:spPr/>
      <dgm:t>
        <a:bodyPr/>
        <a:lstStyle/>
        <a:p>
          <a:endParaRPr lang="tr-TR"/>
        </a:p>
      </dgm:t>
    </dgm:pt>
    <dgm:pt modelId="{FC481ED1-CB18-4AA2-B3D6-E18E272AB865}">
      <dgm:prSet custT="1"/>
      <dgm:spPr/>
      <dgm:t>
        <a:bodyPr/>
        <a:lstStyle/>
        <a:p>
          <a:r>
            <a:rPr lang="tr-TR" sz="2400" dirty="0" smtClean="0">
              <a:solidFill>
                <a:schemeClr val="tx2"/>
              </a:solidFill>
            </a:rPr>
            <a:t>Dışsallıklar pozitif veya negatif olabilir.</a:t>
          </a:r>
          <a:endParaRPr lang="tr-TR" sz="2400" dirty="0"/>
        </a:p>
      </dgm:t>
    </dgm:pt>
    <dgm:pt modelId="{2714127E-C355-4FED-B567-5FE02CB3F550}" type="parTrans" cxnId="{8EC7F0EC-5312-4392-BE93-7231CF612D88}">
      <dgm:prSet/>
      <dgm:spPr/>
      <dgm:t>
        <a:bodyPr/>
        <a:lstStyle/>
        <a:p>
          <a:endParaRPr lang="tr-TR"/>
        </a:p>
      </dgm:t>
    </dgm:pt>
    <dgm:pt modelId="{9DE1B8E9-E0F6-42B2-8656-C8638F0F3A16}" type="sibTrans" cxnId="{8EC7F0EC-5312-4392-BE93-7231CF612D88}">
      <dgm:prSet/>
      <dgm:spPr/>
      <dgm:t>
        <a:bodyPr/>
        <a:lstStyle/>
        <a:p>
          <a:endParaRPr lang="tr-TR"/>
        </a:p>
      </dgm:t>
    </dgm:pt>
    <dgm:pt modelId="{1C534ABE-1B64-45BE-A4F2-800B546E9939}">
      <dgm:prSet custT="1"/>
      <dgm:spPr/>
      <dgm:t>
        <a:bodyPr/>
        <a:lstStyle/>
        <a:p>
          <a:endParaRPr lang="tr-TR" sz="2400" dirty="0"/>
        </a:p>
      </dgm:t>
    </dgm:pt>
    <dgm:pt modelId="{4FAA51EE-82D6-4C54-B699-E80442113AA5}" type="parTrans" cxnId="{C0D15C0B-D059-446D-8F80-7ACFDBFF87AF}">
      <dgm:prSet/>
      <dgm:spPr/>
      <dgm:t>
        <a:bodyPr/>
        <a:lstStyle/>
        <a:p>
          <a:endParaRPr lang="tr-TR"/>
        </a:p>
      </dgm:t>
    </dgm:pt>
    <dgm:pt modelId="{DD916740-9C80-435C-9C83-86AF71B8DA39}" type="sibTrans" cxnId="{C0D15C0B-D059-446D-8F80-7ACFDBFF87AF}">
      <dgm:prSet/>
      <dgm:spPr/>
      <dgm:t>
        <a:bodyPr/>
        <a:lstStyle/>
        <a:p>
          <a:endParaRPr lang="tr-TR"/>
        </a:p>
      </dgm:t>
    </dgm:pt>
    <dgm:pt modelId="{58D8C3C4-539D-4F6E-BCDD-30E279D10953}" type="pres">
      <dgm:prSet presAssocID="{AB0800C0-2642-476A-B96A-84542B72C34B}" presName="Name0" presStyleCnt="0">
        <dgm:presLayoutVars>
          <dgm:dir/>
          <dgm:animLvl val="lvl"/>
          <dgm:resizeHandles/>
        </dgm:presLayoutVars>
      </dgm:prSet>
      <dgm:spPr/>
      <dgm:t>
        <a:bodyPr/>
        <a:lstStyle/>
        <a:p>
          <a:endParaRPr lang="tr-TR"/>
        </a:p>
      </dgm:t>
    </dgm:pt>
    <dgm:pt modelId="{30244C6A-4770-48F1-9D14-50B5AE82DBC6}" type="pres">
      <dgm:prSet presAssocID="{D9E82123-873B-4743-A2DF-AC65A8D75AF2}" presName="linNode" presStyleCnt="0"/>
      <dgm:spPr/>
    </dgm:pt>
    <dgm:pt modelId="{9290766C-3A81-4CFB-97FC-678F6D033DD8}" type="pres">
      <dgm:prSet presAssocID="{D9E82123-873B-4743-A2DF-AC65A8D75AF2}" presName="parentShp" presStyleLbl="node1" presStyleIdx="0" presStyleCnt="3" custScaleX="53460" custScaleY="59457" custLinFactNeighborX="-634" custLinFactNeighborY="-12">
        <dgm:presLayoutVars>
          <dgm:bulletEnabled val="1"/>
        </dgm:presLayoutVars>
      </dgm:prSet>
      <dgm:spPr/>
      <dgm:t>
        <a:bodyPr/>
        <a:lstStyle/>
        <a:p>
          <a:endParaRPr lang="tr-TR"/>
        </a:p>
      </dgm:t>
    </dgm:pt>
    <dgm:pt modelId="{DCCCA13B-ACFE-4EFC-B0BE-8270A937BC55}" type="pres">
      <dgm:prSet presAssocID="{D9E82123-873B-4743-A2DF-AC65A8D75AF2}" presName="childShp" presStyleLbl="bgAccFollowNode1" presStyleIdx="0" presStyleCnt="3" custScaleX="130472" custLinFactNeighborX="416">
        <dgm:presLayoutVars>
          <dgm:bulletEnabled val="1"/>
        </dgm:presLayoutVars>
      </dgm:prSet>
      <dgm:spPr/>
      <dgm:t>
        <a:bodyPr/>
        <a:lstStyle/>
        <a:p>
          <a:endParaRPr lang="tr-TR"/>
        </a:p>
      </dgm:t>
    </dgm:pt>
    <dgm:pt modelId="{19E2ABB9-FE02-46F7-994A-E2F80210B3FE}" type="pres">
      <dgm:prSet presAssocID="{B278D716-AA59-4D7F-8150-7CBB799051DA}" presName="spacing" presStyleCnt="0"/>
      <dgm:spPr/>
    </dgm:pt>
    <dgm:pt modelId="{59487C66-ABDF-4B7A-9FE5-DCA8180DF405}" type="pres">
      <dgm:prSet presAssocID="{F8710DB3-26F9-48FD-A57E-C60586ECA3DA}" presName="linNode" presStyleCnt="0"/>
      <dgm:spPr/>
    </dgm:pt>
    <dgm:pt modelId="{A7DEF6C7-DB5D-43BF-A993-C958159ABABE}" type="pres">
      <dgm:prSet presAssocID="{F8710DB3-26F9-48FD-A57E-C60586ECA3DA}" presName="parentShp" presStyleLbl="node1" presStyleIdx="1" presStyleCnt="3" custScaleX="52055" custScaleY="66912" custLinFactNeighborX="-15221">
        <dgm:presLayoutVars>
          <dgm:bulletEnabled val="1"/>
        </dgm:presLayoutVars>
      </dgm:prSet>
      <dgm:spPr/>
      <dgm:t>
        <a:bodyPr/>
        <a:lstStyle/>
        <a:p>
          <a:endParaRPr lang="tr-TR"/>
        </a:p>
      </dgm:t>
    </dgm:pt>
    <dgm:pt modelId="{042E1526-3A46-4E06-A06A-6B07AF154118}" type="pres">
      <dgm:prSet presAssocID="{F8710DB3-26F9-48FD-A57E-C60586ECA3DA}" presName="childShp" presStyleLbl="bgAccFollowNode1" presStyleIdx="1" presStyleCnt="3" custScaleX="128311" custScaleY="125435">
        <dgm:presLayoutVars>
          <dgm:bulletEnabled val="1"/>
        </dgm:presLayoutVars>
      </dgm:prSet>
      <dgm:spPr/>
      <dgm:t>
        <a:bodyPr/>
        <a:lstStyle/>
        <a:p>
          <a:endParaRPr lang="tr-TR"/>
        </a:p>
      </dgm:t>
    </dgm:pt>
    <dgm:pt modelId="{0074543A-4616-444B-9BBF-B41DF91F5D7D}" type="pres">
      <dgm:prSet presAssocID="{10E054F8-8410-4BBF-8724-DF59BB64A47C}" presName="spacing" presStyleCnt="0"/>
      <dgm:spPr/>
    </dgm:pt>
    <dgm:pt modelId="{63A99233-7E42-498A-95EB-C753CF44C587}" type="pres">
      <dgm:prSet presAssocID="{1B66FEF9-376E-4486-ABB7-2AA1C92932EE}" presName="linNode" presStyleCnt="0"/>
      <dgm:spPr/>
    </dgm:pt>
    <dgm:pt modelId="{6D97E94E-B5FF-4A1C-94D2-A24FDC9483B0}" type="pres">
      <dgm:prSet presAssocID="{1B66FEF9-376E-4486-ABB7-2AA1C92932EE}" presName="parentShp" presStyleLbl="node1" presStyleIdx="2" presStyleCnt="3" custScaleX="52969" custScaleY="69256" custLinFactNeighborX="-15221">
        <dgm:presLayoutVars>
          <dgm:bulletEnabled val="1"/>
        </dgm:presLayoutVars>
      </dgm:prSet>
      <dgm:spPr/>
      <dgm:t>
        <a:bodyPr/>
        <a:lstStyle/>
        <a:p>
          <a:endParaRPr lang="tr-TR"/>
        </a:p>
      </dgm:t>
    </dgm:pt>
    <dgm:pt modelId="{E97B9B52-E543-47E2-BBD0-78F30AC9057A}" type="pres">
      <dgm:prSet presAssocID="{1B66FEF9-376E-4486-ABB7-2AA1C92932EE}" presName="childShp" presStyleLbl="bgAccFollowNode1" presStyleIdx="2" presStyleCnt="3" custScaleX="128920">
        <dgm:presLayoutVars>
          <dgm:bulletEnabled val="1"/>
        </dgm:presLayoutVars>
      </dgm:prSet>
      <dgm:spPr/>
      <dgm:t>
        <a:bodyPr/>
        <a:lstStyle/>
        <a:p>
          <a:endParaRPr lang="tr-TR"/>
        </a:p>
      </dgm:t>
    </dgm:pt>
  </dgm:ptLst>
  <dgm:cxnLst>
    <dgm:cxn modelId="{C41D600E-56A9-4D7A-8270-C7F1FD077806}" type="presOf" srcId="{1C534ABE-1B64-45BE-A4F2-800B546E9939}" destId="{E97B9B52-E543-47E2-BBD0-78F30AC9057A}" srcOrd="0" destOrd="0" presId="urn:microsoft.com/office/officeart/2005/8/layout/vList6"/>
    <dgm:cxn modelId="{5B0DC888-2574-40FD-ABBA-6C80BEB1CDDE}" srcId="{D9E82123-873B-4743-A2DF-AC65A8D75AF2}" destId="{6A14983B-136E-45D6-AD4F-B38B13A32808}" srcOrd="0" destOrd="0" parTransId="{8F0DAF65-1591-4FD8-B3C9-9F20B44E1A9A}" sibTransId="{3F3A4D3E-D695-4E11-8AFC-0B5ABB047C2B}"/>
    <dgm:cxn modelId="{3CF71366-00BD-4919-A9BF-CC3010BD257B}" type="presOf" srcId="{F8710DB3-26F9-48FD-A57E-C60586ECA3DA}" destId="{A7DEF6C7-DB5D-43BF-A993-C958159ABABE}" srcOrd="0" destOrd="0" presId="urn:microsoft.com/office/officeart/2005/8/layout/vList6"/>
    <dgm:cxn modelId="{33288388-0508-40E4-BFB6-58F90B80218B}" type="presOf" srcId="{AB0800C0-2642-476A-B96A-84542B72C34B}" destId="{58D8C3C4-539D-4F6E-BCDD-30E279D10953}" srcOrd="0" destOrd="0" presId="urn:microsoft.com/office/officeart/2005/8/layout/vList6"/>
    <dgm:cxn modelId="{1F93DC9E-F9DC-43E2-847A-34045489AADF}" srcId="{AB0800C0-2642-476A-B96A-84542B72C34B}" destId="{D9E82123-873B-4743-A2DF-AC65A8D75AF2}" srcOrd="0" destOrd="0" parTransId="{373B5AFA-0420-471D-8941-1111ED5B7685}" sibTransId="{B278D716-AA59-4D7F-8150-7CBB799051DA}"/>
    <dgm:cxn modelId="{67D88E03-D0AD-4D7D-841F-323D96FC2DDB}" srcId="{AB0800C0-2642-476A-B96A-84542B72C34B}" destId="{F8710DB3-26F9-48FD-A57E-C60586ECA3DA}" srcOrd="1" destOrd="0" parTransId="{3DDC8EF6-5F04-454F-856F-C330F358A707}" sibTransId="{10E054F8-8410-4BBF-8724-DF59BB64A47C}"/>
    <dgm:cxn modelId="{8EC7F0EC-5312-4392-BE93-7231CF612D88}" srcId="{1B66FEF9-376E-4486-ABB7-2AA1C92932EE}" destId="{FC481ED1-CB18-4AA2-B3D6-E18E272AB865}" srcOrd="1" destOrd="0" parTransId="{2714127E-C355-4FED-B567-5FE02CB3F550}" sibTransId="{9DE1B8E9-E0F6-42B2-8656-C8638F0F3A16}"/>
    <dgm:cxn modelId="{2A301F38-156B-4040-AC8C-5BFC5A2F5200}" type="presOf" srcId="{D9E82123-873B-4743-A2DF-AC65A8D75AF2}" destId="{9290766C-3A81-4CFB-97FC-678F6D033DD8}" srcOrd="0" destOrd="0" presId="urn:microsoft.com/office/officeart/2005/8/layout/vList6"/>
    <dgm:cxn modelId="{8B9D8DC0-F9CF-4ED1-BCE7-79F493C839EE}" type="presOf" srcId="{1B66FEF9-376E-4486-ABB7-2AA1C92932EE}" destId="{6D97E94E-B5FF-4A1C-94D2-A24FDC9483B0}" srcOrd="0" destOrd="0" presId="urn:microsoft.com/office/officeart/2005/8/layout/vList6"/>
    <dgm:cxn modelId="{C0D15C0B-D059-446D-8F80-7ACFDBFF87AF}" srcId="{1B66FEF9-376E-4486-ABB7-2AA1C92932EE}" destId="{1C534ABE-1B64-45BE-A4F2-800B546E9939}" srcOrd="0" destOrd="0" parTransId="{4FAA51EE-82D6-4C54-B699-E80442113AA5}" sibTransId="{DD916740-9C80-435C-9C83-86AF71B8DA39}"/>
    <dgm:cxn modelId="{BBB19178-EA05-4C49-AC07-88F0D13F1260}" type="presOf" srcId="{C99C6BD9-F478-40FB-A306-BEA64B908C44}" destId="{042E1526-3A46-4E06-A06A-6B07AF154118}" srcOrd="0" destOrd="0" presId="urn:microsoft.com/office/officeart/2005/8/layout/vList6"/>
    <dgm:cxn modelId="{52A1F364-F333-48D2-8BEB-7044347A0A50}" type="presOf" srcId="{FC481ED1-CB18-4AA2-B3D6-E18E272AB865}" destId="{E97B9B52-E543-47E2-BBD0-78F30AC9057A}" srcOrd="0" destOrd="1" presId="urn:microsoft.com/office/officeart/2005/8/layout/vList6"/>
    <dgm:cxn modelId="{D9AC5812-0EC3-4BD9-B5F3-08376D2F0A48}" srcId="{AB0800C0-2642-476A-B96A-84542B72C34B}" destId="{1B66FEF9-376E-4486-ABB7-2AA1C92932EE}" srcOrd="2" destOrd="0" parTransId="{7E26E6EA-25D6-472B-B413-88CCB474002A}" sibTransId="{3649CDF2-FAD9-423A-B093-A88B9FDA1C3D}"/>
    <dgm:cxn modelId="{A2B898D9-1437-48DF-8277-49E5D25E68B6}" srcId="{F8710DB3-26F9-48FD-A57E-C60586ECA3DA}" destId="{C99C6BD9-F478-40FB-A306-BEA64B908C44}" srcOrd="0" destOrd="0" parTransId="{5861BE7F-A6F3-4AD3-AE24-72C2173B0F7C}" sibTransId="{4588D10D-6F3B-44BE-8BA7-A3FA55A79160}"/>
    <dgm:cxn modelId="{18E5B670-FCE2-4D3A-A4E1-9D87DEB5B19B}" type="presOf" srcId="{6A14983B-136E-45D6-AD4F-B38B13A32808}" destId="{DCCCA13B-ACFE-4EFC-B0BE-8270A937BC55}" srcOrd="0" destOrd="0" presId="urn:microsoft.com/office/officeart/2005/8/layout/vList6"/>
    <dgm:cxn modelId="{69398CA6-E8C1-4C5F-AC91-B90D6428BFF0}" type="presParOf" srcId="{58D8C3C4-539D-4F6E-BCDD-30E279D10953}" destId="{30244C6A-4770-48F1-9D14-50B5AE82DBC6}" srcOrd="0" destOrd="0" presId="urn:microsoft.com/office/officeart/2005/8/layout/vList6"/>
    <dgm:cxn modelId="{FCC38CBC-A81A-4E17-BBE1-0F512331BF2E}" type="presParOf" srcId="{30244C6A-4770-48F1-9D14-50B5AE82DBC6}" destId="{9290766C-3A81-4CFB-97FC-678F6D033DD8}" srcOrd="0" destOrd="0" presId="urn:microsoft.com/office/officeart/2005/8/layout/vList6"/>
    <dgm:cxn modelId="{87E03489-221D-4703-A57D-5BA76DAD6C55}" type="presParOf" srcId="{30244C6A-4770-48F1-9D14-50B5AE82DBC6}" destId="{DCCCA13B-ACFE-4EFC-B0BE-8270A937BC55}" srcOrd="1" destOrd="0" presId="urn:microsoft.com/office/officeart/2005/8/layout/vList6"/>
    <dgm:cxn modelId="{48388A25-CB99-4CAB-B486-D3BC2AEFAEBB}" type="presParOf" srcId="{58D8C3C4-539D-4F6E-BCDD-30E279D10953}" destId="{19E2ABB9-FE02-46F7-994A-E2F80210B3FE}" srcOrd="1" destOrd="0" presId="urn:microsoft.com/office/officeart/2005/8/layout/vList6"/>
    <dgm:cxn modelId="{F337C6C9-3621-4E55-91AF-CECAFF73E8E1}" type="presParOf" srcId="{58D8C3C4-539D-4F6E-BCDD-30E279D10953}" destId="{59487C66-ABDF-4B7A-9FE5-DCA8180DF405}" srcOrd="2" destOrd="0" presId="urn:microsoft.com/office/officeart/2005/8/layout/vList6"/>
    <dgm:cxn modelId="{41BC31F2-A6D6-4BA6-9ABF-F024FE0B9AF7}" type="presParOf" srcId="{59487C66-ABDF-4B7A-9FE5-DCA8180DF405}" destId="{A7DEF6C7-DB5D-43BF-A993-C958159ABABE}" srcOrd="0" destOrd="0" presId="urn:microsoft.com/office/officeart/2005/8/layout/vList6"/>
    <dgm:cxn modelId="{6E86739A-A6FA-4F40-A3EB-B7F392E5DF81}" type="presParOf" srcId="{59487C66-ABDF-4B7A-9FE5-DCA8180DF405}" destId="{042E1526-3A46-4E06-A06A-6B07AF154118}" srcOrd="1" destOrd="0" presId="urn:microsoft.com/office/officeart/2005/8/layout/vList6"/>
    <dgm:cxn modelId="{F3FA4B92-A184-4604-B154-8F833EED9675}" type="presParOf" srcId="{58D8C3C4-539D-4F6E-BCDD-30E279D10953}" destId="{0074543A-4616-444B-9BBF-B41DF91F5D7D}" srcOrd="3" destOrd="0" presId="urn:microsoft.com/office/officeart/2005/8/layout/vList6"/>
    <dgm:cxn modelId="{DF09401B-662C-4C1E-9077-422DA0255493}" type="presParOf" srcId="{58D8C3C4-539D-4F6E-BCDD-30E279D10953}" destId="{63A99233-7E42-498A-95EB-C753CF44C587}" srcOrd="4" destOrd="0" presId="urn:microsoft.com/office/officeart/2005/8/layout/vList6"/>
    <dgm:cxn modelId="{27E940B4-6639-41A0-B362-0091DC7B6F7A}" type="presParOf" srcId="{63A99233-7E42-498A-95EB-C753CF44C587}" destId="{6D97E94E-B5FF-4A1C-94D2-A24FDC9483B0}" srcOrd="0" destOrd="0" presId="urn:microsoft.com/office/officeart/2005/8/layout/vList6"/>
    <dgm:cxn modelId="{AE86FF2C-F855-4F17-94F0-A5C951861ECF}" type="presParOf" srcId="{63A99233-7E42-498A-95EB-C753CF44C587}" destId="{E97B9B52-E543-47E2-BBD0-78F30AC9057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CA13B-ACFE-4EFC-B0BE-8270A937BC55}">
      <dsp:nvSpPr>
        <dsp:cNvPr id="0" name=""/>
        <dsp:cNvSpPr/>
      </dsp:nvSpPr>
      <dsp:spPr>
        <a:xfrm>
          <a:off x="1712342" y="3361"/>
          <a:ext cx="6172533" cy="1315893"/>
        </a:xfrm>
        <a:prstGeom prst="rightArrow">
          <a:avLst>
            <a:gd name="adj1" fmla="val 75000"/>
            <a:gd name="adj2" fmla="val 50000"/>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0" marR="0" lvl="0" indent="0" algn="just" defTabSz="914400" eaLnBrk="1" fontAlgn="auto" latinLnBrk="0" hangingPunct="1">
            <a:lnSpc>
              <a:spcPct val="100000"/>
            </a:lnSpc>
            <a:spcBef>
              <a:spcPct val="0"/>
            </a:spcBef>
            <a:spcAft>
              <a:spcPts val="0"/>
            </a:spcAft>
            <a:buClrTx/>
            <a:buSzTx/>
            <a:buFontTx/>
            <a:buChar char="••"/>
            <a:tabLst/>
            <a:defRPr/>
          </a:pPr>
          <a:r>
            <a:rPr lang="tr-TR" sz="2400" kern="1200" dirty="0" smtClean="0">
              <a:solidFill>
                <a:schemeClr val="tx2"/>
              </a:solidFill>
            </a:rPr>
            <a:t>Dışsallıklar hem üretici hem de tüketiciler tarafından meydana getirilebilir.</a:t>
          </a:r>
        </a:p>
      </dsp:txBody>
      <dsp:txXfrm>
        <a:off x="1712342" y="167848"/>
        <a:ext cx="5679073" cy="986919"/>
      </dsp:txXfrm>
    </dsp:sp>
    <dsp:sp modelId="{9290766C-3A81-4CFB-97FC-678F6D033DD8}">
      <dsp:nvSpPr>
        <dsp:cNvPr id="0" name=""/>
        <dsp:cNvSpPr/>
      </dsp:nvSpPr>
      <dsp:spPr>
        <a:xfrm>
          <a:off x="0" y="269955"/>
          <a:ext cx="1686101" cy="78239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kern="1200" dirty="0" smtClean="0"/>
            <a:t>1</a:t>
          </a:r>
          <a:endParaRPr lang="tr-TR" sz="3900" kern="1200" dirty="0"/>
        </a:p>
      </dsp:txBody>
      <dsp:txXfrm>
        <a:off x="38193" y="308148"/>
        <a:ext cx="1609715" cy="706004"/>
      </dsp:txXfrm>
    </dsp:sp>
    <dsp:sp modelId="{042E1526-3A46-4E06-A06A-6B07AF154118}">
      <dsp:nvSpPr>
        <dsp:cNvPr id="0" name=""/>
        <dsp:cNvSpPr/>
      </dsp:nvSpPr>
      <dsp:spPr>
        <a:xfrm>
          <a:off x="1730345" y="1450844"/>
          <a:ext cx="6064369" cy="1650590"/>
        </a:xfrm>
        <a:prstGeom prst="rightArrow">
          <a:avLst>
            <a:gd name="adj1" fmla="val 75000"/>
            <a:gd name="adj2" fmla="val 50000"/>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just" defTabSz="800100">
            <a:lnSpc>
              <a:spcPct val="90000"/>
            </a:lnSpc>
            <a:spcBef>
              <a:spcPct val="0"/>
            </a:spcBef>
            <a:spcAft>
              <a:spcPct val="15000"/>
            </a:spcAft>
            <a:buChar char="••"/>
          </a:pPr>
          <a:r>
            <a:rPr lang="tr-TR" sz="1800" kern="1200" dirty="0" smtClean="0">
              <a:solidFill>
                <a:schemeClr val="tx2"/>
              </a:solidFill>
            </a:rPr>
            <a:t>Ekonomik yapı içerisinde dışsallıkların taraflarını belirlemek mümkündür. Ancak, bu tarafların dışsallıklardan dolayı katlandıkları maliyetler ve sağladıkları faydaları fiyatlandırmak son derece güçtür.</a:t>
          </a:r>
          <a:endParaRPr lang="tr-TR" kern="1200" dirty="0"/>
        </a:p>
      </dsp:txBody>
      <dsp:txXfrm>
        <a:off x="1730345" y="1657168"/>
        <a:ext cx="5445398" cy="1237942"/>
      </dsp:txXfrm>
    </dsp:sp>
    <dsp:sp modelId="{A7DEF6C7-DB5D-43BF-A993-C958159ABABE}">
      <dsp:nvSpPr>
        <dsp:cNvPr id="0" name=""/>
        <dsp:cNvSpPr/>
      </dsp:nvSpPr>
      <dsp:spPr>
        <a:xfrm>
          <a:off x="0" y="1835894"/>
          <a:ext cx="1640185" cy="88049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kern="1200" dirty="0" smtClean="0"/>
            <a:t>2</a:t>
          </a:r>
          <a:endParaRPr lang="tr-TR" sz="3900" kern="1200" dirty="0"/>
        </a:p>
      </dsp:txBody>
      <dsp:txXfrm>
        <a:off x="42982" y="1878876"/>
        <a:ext cx="1554221" cy="794526"/>
      </dsp:txXfrm>
    </dsp:sp>
    <dsp:sp modelId="{E97B9B52-E543-47E2-BBD0-78F30AC9057A}">
      <dsp:nvSpPr>
        <dsp:cNvPr id="0" name=""/>
        <dsp:cNvSpPr/>
      </dsp:nvSpPr>
      <dsp:spPr>
        <a:xfrm>
          <a:off x="1728191" y="3233024"/>
          <a:ext cx="6099109" cy="1315893"/>
        </a:xfrm>
        <a:prstGeom prst="rightArrow">
          <a:avLst>
            <a:gd name="adj1" fmla="val 75000"/>
            <a:gd name="adj2" fmla="val 50000"/>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endParaRPr lang="tr-TR" sz="2400" kern="1200" dirty="0"/>
        </a:p>
        <a:p>
          <a:pPr marL="228600" lvl="1" indent="-228600" algn="l" defTabSz="1066800">
            <a:lnSpc>
              <a:spcPct val="90000"/>
            </a:lnSpc>
            <a:spcBef>
              <a:spcPct val="0"/>
            </a:spcBef>
            <a:spcAft>
              <a:spcPct val="15000"/>
            </a:spcAft>
            <a:buChar char="••"/>
          </a:pPr>
          <a:r>
            <a:rPr lang="tr-TR" sz="2400" kern="1200" dirty="0" smtClean="0">
              <a:solidFill>
                <a:schemeClr val="tx2"/>
              </a:solidFill>
            </a:rPr>
            <a:t>Dışsallıklar pozitif veya negatif olabilir.</a:t>
          </a:r>
          <a:endParaRPr lang="tr-TR" sz="2400" kern="1200" dirty="0"/>
        </a:p>
      </dsp:txBody>
      <dsp:txXfrm>
        <a:off x="1728191" y="3397511"/>
        <a:ext cx="5605649" cy="986919"/>
      </dsp:txXfrm>
    </dsp:sp>
    <dsp:sp modelId="{6D97E94E-B5FF-4A1C-94D2-A24FDC9483B0}">
      <dsp:nvSpPr>
        <dsp:cNvPr id="0" name=""/>
        <dsp:cNvSpPr/>
      </dsp:nvSpPr>
      <dsp:spPr>
        <a:xfrm>
          <a:off x="0" y="3435303"/>
          <a:ext cx="1670615" cy="911335"/>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kern="1200" dirty="0" smtClean="0"/>
            <a:t>3</a:t>
          </a:r>
          <a:endParaRPr lang="tr-TR" sz="3900" kern="1200" dirty="0"/>
        </a:p>
      </dsp:txBody>
      <dsp:txXfrm>
        <a:off x="44488" y="3479791"/>
        <a:ext cx="1581639" cy="82235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D6691-4D5C-46A3-B3AE-FB29FED0912B}" type="datetimeFigureOut">
              <a:rPr lang="tr-TR" smtClean="0"/>
              <a:t>8.3.2016</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6A798-944A-4471-B38E-3443498629EA}" type="slidenum">
              <a:rPr lang="tr-TR" smtClean="0"/>
              <a:t>‹#›</a:t>
            </a:fld>
            <a:endParaRPr lang="tr-TR"/>
          </a:p>
        </p:txBody>
      </p:sp>
    </p:spTree>
    <p:extLst>
      <p:ext uri="{BB962C8B-B14F-4D97-AF65-F5344CB8AC3E}">
        <p14:creationId xmlns:p14="http://schemas.microsoft.com/office/powerpoint/2010/main" val="3487249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0A5FBA-DBB1-4526-AB2F-11809F25E255}" type="datetimeFigureOut">
              <a:rPr lang="tr-TR" smtClean="0"/>
              <a:pPr/>
              <a:t>8.3.2016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A5FBA-DBB1-4526-AB2F-11809F25E255}" type="datetimeFigureOut">
              <a:rPr lang="tr-TR" smtClean="0"/>
              <a:pPr/>
              <a:t>8.3.2016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11A29-2EA5-4252-92AC-EB594B006A1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18658"/>
          </a:xfrm>
        </p:spPr>
        <p:txBody>
          <a:bodyPr>
            <a:normAutofit/>
          </a:bodyPr>
          <a:lstStyle/>
          <a:p>
            <a:r>
              <a:rPr lang="tr-TR" sz="4800" b="1" dirty="0" smtClean="0"/>
              <a:t>DIŞSALLIKLAR</a:t>
            </a:r>
            <a:endParaRPr lang="tr-TR"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114300" algn="just">
              <a:buFontTx/>
              <a:buNone/>
              <a:defRPr/>
            </a:pPr>
            <a:r>
              <a:rPr lang="tr-TR" sz="2800" dirty="0"/>
              <a:t>	</a:t>
            </a:r>
            <a:endParaRPr lang="tr-TR" sz="2800" dirty="0" smtClean="0"/>
          </a:p>
          <a:p>
            <a:pPr marL="114300" algn="just">
              <a:buFontTx/>
              <a:buNone/>
              <a:defRPr/>
            </a:pPr>
            <a:endParaRPr lang="tr-TR" sz="2800" dirty="0"/>
          </a:p>
          <a:p>
            <a:pPr marL="114300" algn="just">
              <a:buFontTx/>
              <a:buNone/>
              <a:defRPr/>
            </a:pPr>
            <a:r>
              <a:rPr lang="tr-TR" dirty="0" smtClean="0"/>
              <a:t>Dışsallık </a:t>
            </a:r>
            <a:r>
              <a:rPr lang="tr-TR" dirty="0"/>
              <a:t>nedeniyle ortaya çıkan dış fayda ya da maliyet, üretilen veya tüketilen malın piyasa fiyatına girmez. Bu durum, etkin kaynak dağılımının gerçekleşmesini engellediğinden, devlet müdahalesini gerekli kılar. </a:t>
            </a:r>
          </a:p>
          <a:p>
            <a:endParaRPr lang="tr-TR" dirty="0"/>
          </a:p>
        </p:txBody>
      </p:sp>
    </p:spTree>
    <p:extLst>
      <p:ext uri="{BB962C8B-B14F-4D97-AF65-F5344CB8AC3E}">
        <p14:creationId xmlns:p14="http://schemas.microsoft.com/office/powerpoint/2010/main" val="3772476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devlet</a:t>
            </a:r>
            <a:r>
              <a:rPr lang="tr-TR" dirty="0"/>
              <a:t>, </a:t>
            </a:r>
            <a:r>
              <a:rPr lang="tr-TR" b="1" dirty="0">
                <a:solidFill>
                  <a:srgbClr val="FF0000"/>
                </a:solidFill>
              </a:rPr>
              <a:t>olumlu/pozitif dışsallıkları arttırmaya</a:t>
            </a:r>
            <a:r>
              <a:rPr lang="tr-TR" dirty="0"/>
              <a:t> buna karşılık </a:t>
            </a:r>
            <a:r>
              <a:rPr lang="tr-TR" b="1" dirty="0">
                <a:solidFill>
                  <a:srgbClr val="FF0000"/>
                </a:solidFill>
              </a:rPr>
              <a:t>olumsuz dışsallıkları ise önlemeye </a:t>
            </a:r>
            <a:r>
              <a:rPr lang="tr-TR" dirty="0"/>
              <a:t>çalışır. Olumlu dışsallığı olan faaliyetler bizzat devlet tarafından üstlenileceği gibi, bu faaliyetleri yürüten özel sektör kuruluşlarına bütçeden sübvansiyon verilerek destek olunabilir.</a:t>
            </a:r>
          </a:p>
          <a:p>
            <a:endParaRPr lang="tr-TR" dirty="0"/>
          </a:p>
        </p:txBody>
      </p:sp>
    </p:spTree>
    <p:extLst>
      <p:ext uri="{BB962C8B-B14F-4D97-AF65-F5344CB8AC3E}">
        <p14:creationId xmlns:p14="http://schemas.microsoft.com/office/powerpoint/2010/main" val="400980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yt Numarası Yer Tutucusu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000">
                <a:solidFill>
                  <a:schemeClr val="tx1"/>
                </a:solidFill>
                <a:latin typeface="Arial" panose="020B0604020202020204" pitchFamily="34" charset="0"/>
              </a:defRPr>
            </a:lvl1pPr>
            <a:lvl2pPr marL="742950" indent="-285750" eaLnBrk="0" hangingPunct="0">
              <a:defRPr kumimoji="1" sz="3000">
                <a:solidFill>
                  <a:schemeClr val="tx1"/>
                </a:solidFill>
                <a:latin typeface="Arial" panose="020B0604020202020204" pitchFamily="34" charset="0"/>
              </a:defRPr>
            </a:lvl2pPr>
            <a:lvl3pPr marL="1143000" indent="-228600" eaLnBrk="0" hangingPunct="0">
              <a:defRPr kumimoji="1" sz="3000">
                <a:solidFill>
                  <a:schemeClr val="tx1"/>
                </a:solidFill>
                <a:latin typeface="Arial" panose="020B0604020202020204" pitchFamily="34" charset="0"/>
              </a:defRPr>
            </a:lvl3pPr>
            <a:lvl4pPr marL="1600200" indent="-228600" eaLnBrk="0" hangingPunct="0">
              <a:defRPr kumimoji="1" sz="3000">
                <a:solidFill>
                  <a:schemeClr val="tx1"/>
                </a:solidFill>
                <a:latin typeface="Arial" panose="020B0604020202020204" pitchFamily="34" charset="0"/>
              </a:defRPr>
            </a:lvl4pPr>
            <a:lvl5pPr marL="2057400" indent="-228600" eaLnBrk="0" hangingPunct="0">
              <a:defRPr kumimoji="1" sz="3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3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3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3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3000">
                <a:solidFill>
                  <a:schemeClr val="tx1"/>
                </a:solidFill>
                <a:latin typeface="Arial" panose="020B0604020202020204" pitchFamily="34" charset="0"/>
              </a:defRPr>
            </a:lvl9pPr>
          </a:lstStyle>
          <a:p>
            <a:pPr eaLnBrk="1" hangingPunct="1"/>
            <a:fld id="{546E7E0C-3910-4A57-9783-FF1C6B6DBC6C}" type="slidenum">
              <a:rPr kumimoji="0" lang="zh-CN" altLang="en-US" sz="1400"/>
              <a:pPr eaLnBrk="1" hangingPunct="1"/>
              <a:t>12</a:t>
            </a:fld>
            <a:endParaRPr kumimoji="0" lang="en-US" altLang="zh-CN" sz="1400"/>
          </a:p>
        </p:txBody>
      </p:sp>
      <p:sp>
        <p:nvSpPr>
          <p:cNvPr id="5" name="Dikdörtgen 4"/>
          <p:cNvSpPr/>
          <p:nvPr/>
        </p:nvSpPr>
        <p:spPr>
          <a:xfrm>
            <a:off x="827088" y="152400"/>
            <a:ext cx="6013450" cy="8318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marL="114300" algn="just">
              <a:buFontTx/>
              <a:buNone/>
              <a:defRPr/>
            </a:pPr>
            <a:r>
              <a:rPr lang="tr-TR" sz="2400" dirty="0">
                <a:solidFill>
                  <a:schemeClr val="tx2"/>
                </a:solidFill>
              </a:rPr>
              <a:t>Dışsallıkların özelliklerine bakıldığında;</a:t>
            </a:r>
          </a:p>
          <a:p>
            <a:pPr algn="just">
              <a:defRPr/>
            </a:pPr>
            <a:endParaRPr lang="tr-TR" sz="2000" dirty="0">
              <a:solidFill>
                <a:schemeClr val="tx2"/>
              </a:solidFill>
            </a:endParaRPr>
          </a:p>
        </p:txBody>
      </p:sp>
      <p:graphicFrame>
        <p:nvGraphicFramePr>
          <p:cNvPr id="8" name="Diyagram 7"/>
          <p:cNvGraphicFramePr/>
          <p:nvPr/>
        </p:nvGraphicFramePr>
        <p:xfrm>
          <a:off x="827584" y="1505012"/>
          <a:ext cx="7884876"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9316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457200" lvl="1" indent="0" algn="ctr">
              <a:buNone/>
            </a:pPr>
            <a:r>
              <a:rPr lang="tr-TR" dirty="0" smtClean="0"/>
              <a:t>Dışsallık örnekleri </a:t>
            </a:r>
            <a:endParaRPr lang="tr-TR" dirty="0"/>
          </a:p>
        </p:txBody>
      </p:sp>
    </p:spTree>
    <p:extLst>
      <p:ext uri="{BB962C8B-B14F-4D97-AF65-F5344CB8AC3E}">
        <p14:creationId xmlns:p14="http://schemas.microsoft.com/office/powerpoint/2010/main" val="181454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algn="just">
              <a:buFont typeface="Wingdings" pitchFamily="2" charset="2"/>
              <a:buChar char="Ø"/>
              <a:defRPr/>
            </a:pPr>
            <a:r>
              <a:rPr lang="tr-TR" b="1" dirty="0">
                <a:solidFill>
                  <a:schemeClr val="tx2"/>
                </a:solidFill>
              </a:rPr>
              <a:t>Manzarası olan bir binanın önüne başka bir binanın yapılması,</a:t>
            </a:r>
          </a:p>
          <a:p>
            <a:pPr algn="just">
              <a:buFont typeface="Wingdings" pitchFamily="2" charset="2"/>
              <a:buChar char="Ø"/>
              <a:defRPr/>
            </a:pPr>
            <a:r>
              <a:rPr lang="tr-TR" b="1" dirty="0">
                <a:solidFill>
                  <a:schemeClr val="tx2"/>
                </a:solidFill>
              </a:rPr>
              <a:t>Yüksek sesle müzik dinlemek</a:t>
            </a:r>
            <a:r>
              <a:rPr lang="tr-TR" b="1" dirty="0" smtClean="0">
                <a:solidFill>
                  <a:schemeClr val="tx2"/>
                </a:solidFill>
              </a:rPr>
              <a:t>,</a:t>
            </a:r>
          </a:p>
          <a:p>
            <a:pPr algn="just">
              <a:buFont typeface="Wingdings" pitchFamily="2" charset="2"/>
              <a:buChar char="Ø"/>
              <a:defRPr/>
            </a:pPr>
            <a:r>
              <a:rPr lang="tr-TR" b="1" dirty="0" smtClean="0">
                <a:solidFill>
                  <a:schemeClr val="tx2"/>
                </a:solidFill>
              </a:rPr>
              <a:t>Lisans eğitimi,</a:t>
            </a:r>
          </a:p>
          <a:p>
            <a:pPr algn="just">
              <a:buFont typeface="Wingdings" pitchFamily="2" charset="2"/>
              <a:buChar char="Ø"/>
              <a:defRPr/>
            </a:pPr>
            <a:r>
              <a:rPr lang="tr-TR" b="1" dirty="0" smtClean="0">
                <a:solidFill>
                  <a:schemeClr val="tx2"/>
                </a:solidFill>
              </a:rPr>
              <a:t>Ders esnasında </a:t>
            </a:r>
            <a:r>
              <a:rPr lang="tr-TR" b="1" dirty="0">
                <a:solidFill>
                  <a:schemeClr val="tx2"/>
                </a:solidFill>
              </a:rPr>
              <a:t>c</a:t>
            </a:r>
            <a:r>
              <a:rPr lang="tr-TR" b="1" dirty="0" smtClean="0">
                <a:solidFill>
                  <a:schemeClr val="tx2"/>
                </a:solidFill>
              </a:rPr>
              <a:t>ep telefonu kullanmak,</a:t>
            </a:r>
          </a:p>
          <a:p>
            <a:pPr algn="just">
              <a:buFont typeface="Wingdings" pitchFamily="2" charset="2"/>
              <a:buChar char="Ø"/>
              <a:defRPr/>
            </a:pPr>
            <a:r>
              <a:rPr lang="tr-TR" b="1" dirty="0" smtClean="0">
                <a:solidFill>
                  <a:schemeClr val="tx2"/>
                </a:solidFill>
              </a:rPr>
              <a:t>Bir bölgeye </a:t>
            </a:r>
            <a:r>
              <a:rPr lang="tr-TR" b="1" dirty="0" err="1" smtClean="0">
                <a:solidFill>
                  <a:schemeClr val="tx2"/>
                </a:solidFill>
              </a:rPr>
              <a:t>hidroelektirik</a:t>
            </a:r>
            <a:r>
              <a:rPr lang="tr-TR" b="1" dirty="0" smtClean="0">
                <a:solidFill>
                  <a:schemeClr val="tx2"/>
                </a:solidFill>
              </a:rPr>
              <a:t> santrali yapmak,</a:t>
            </a:r>
          </a:p>
          <a:p>
            <a:pPr algn="just">
              <a:buFont typeface="Wingdings" pitchFamily="2" charset="2"/>
              <a:buChar char="Ø"/>
              <a:defRPr/>
            </a:pPr>
            <a:endParaRPr lang="tr-TR" b="1" dirty="0" smtClean="0">
              <a:solidFill>
                <a:schemeClr val="tx2"/>
              </a:solidFill>
            </a:endParaRPr>
          </a:p>
          <a:p>
            <a:pPr marL="0" indent="0" algn="just">
              <a:buNone/>
              <a:defRPr/>
            </a:pPr>
            <a:r>
              <a:rPr lang="tr-TR" b="1" dirty="0" smtClean="0">
                <a:solidFill>
                  <a:schemeClr val="tx2"/>
                </a:solidFill>
              </a:rPr>
              <a:t> </a:t>
            </a:r>
            <a:endParaRPr lang="tr-TR" b="1" dirty="0">
              <a:solidFill>
                <a:schemeClr val="tx2"/>
              </a:solidFill>
            </a:endParaRPr>
          </a:p>
          <a:p>
            <a:pPr algn="just">
              <a:buFont typeface="Wingdings" pitchFamily="2" charset="2"/>
              <a:buChar char="Ø"/>
              <a:defRPr/>
            </a:pPr>
            <a:endParaRPr lang="tr-TR" b="1" dirty="0">
              <a:solidFill>
                <a:schemeClr val="tx2"/>
              </a:solidFill>
            </a:endParaRPr>
          </a:p>
          <a:p>
            <a:endParaRPr lang="tr-TR" dirty="0"/>
          </a:p>
        </p:txBody>
      </p:sp>
    </p:spTree>
    <p:extLst>
      <p:ext uri="{BB962C8B-B14F-4D97-AF65-F5344CB8AC3E}">
        <p14:creationId xmlns:p14="http://schemas.microsoft.com/office/powerpoint/2010/main" val="158059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922114"/>
          </a:xfrm>
        </p:spPr>
        <p:txBody>
          <a:bodyPr>
            <a:normAutofit fontScale="90000"/>
          </a:bodyPr>
          <a:lstStyle/>
          <a:p>
            <a:r>
              <a:rPr lang="tr-TR" b="1" u="sng" dirty="0">
                <a:solidFill>
                  <a:schemeClr val="tx2"/>
                </a:solidFill>
              </a:rPr>
              <a:t>Üreticiden Üreticiye Olumlu/Olumsuz Dışsallık</a:t>
            </a:r>
            <a:endParaRPr lang="tr-TR" dirty="0"/>
          </a:p>
        </p:txBody>
      </p:sp>
      <p:sp>
        <p:nvSpPr>
          <p:cNvPr id="3" name="İçerik Yer Tutucusu 2"/>
          <p:cNvSpPr>
            <a:spLocks noGrp="1"/>
          </p:cNvSpPr>
          <p:nvPr>
            <p:ph idx="1"/>
          </p:nvPr>
        </p:nvSpPr>
        <p:spPr>
          <a:xfrm>
            <a:off x="0" y="1196752"/>
            <a:ext cx="9144000" cy="5661248"/>
          </a:xfrm>
        </p:spPr>
        <p:txBody>
          <a:bodyPr>
            <a:normAutofit lnSpcReduction="10000"/>
          </a:bodyPr>
          <a:lstStyle/>
          <a:p>
            <a:pPr marL="114300">
              <a:buFontTx/>
              <a:buNone/>
              <a:defRPr/>
            </a:pPr>
            <a:endParaRPr lang="tr-TR" b="1" u="sng" dirty="0" smtClean="0">
              <a:solidFill>
                <a:schemeClr val="tx2"/>
              </a:solidFill>
            </a:endParaRPr>
          </a:p>
          <a:p>
            <a:pPr marL="114300" algn="just">
              <a:buFontTx/>
              <a:buNone/>
              <a:defRPr/>
            </a:pPr>
            <a:r>
              <a:rPr lang="tr-TR" dirty="0" smtClean="0"/>
              <a:t>Herhangi bir üreticinin üretim faaliyetlerinin başka üreticileri olumlu ya da olumsuz etkilemesiyle ortaya çıkan dışsallıktır. </a:t>
            </a:r>
          </a:p>
          <a:p>
            <a:pPr marL="114300" algn="just">
              <a:buFontTx/>
              <a:buNone/>
              <a:defRPr/>
            </a:pPr>
            <a:r>
              <a:rPr lang="tr-TR" dirty="0" smtClean="0"/>
              <a:t>telefon </a:t>
            </a:r>
            <a:r>
              <a:rPr lang="tr-TR" dirty="0"/>
              <a:t>haberleşmesini kolaylaştırmak için yapılan faaliyetlerin, internet hizmetlerinin maliyetini düşürmesi üreticiden üreticiye </a:t>
            </a:r>
            <a:r>
              <a:rPr lang="tr-TR" b="1" dirty="0" smtClean="0">
                <a:solidFill>
                  <a:srgbClr val="FF0000"/>
                </a:solidFill>
              </a:rPr>
              <a:t>pozitif </a:t>
            </a:r>
            <a:r>
              <a:rPr lang="tr-TR" b="1" dirty="0">
                <a:solidFill>
                  <a:srgbClr val="FF0000"/>
                </a:solidFill>
              </a:rPr>
              <a:t>bir dışsallıktır</a:t>
            </a:r>
            <a:r>
              <a:rPr lang="tr-TR" dirty="0" smtClean="0"/>
              <a:t>.</a:t>
            </a:r>
          </a:p>
          <a:p>
            <a:pPr marL="114300" algn="just">
              <a:buFontTx/>
              <a:buNone/>
              <a:defRPr/>
            </a:pPr>
            <a:r>
              <a:rPr lang="tr-TR" dirty="0" smtClean="0"/>
              <a:t> </a:t>
            </a:r>
            <a:r>
              <a:rPr lang="tr-TR" dirty="0"/>
              <a:t>Buna karşılık, herhangi bir üretim tesisinin üretim faaliyeti dolayısıyla meydana getirdiği çevre kirliliğinden korunmak için diğer üretici birimlerin korunma önlemleri alması sonucu katlandıkları maliyetler ise </a:t>
            </a:r>
            <a:r>
              <a:rPr lang="tr-TR" b="1" dirty="0" smtClean="0">
                <a:solidFill>
                  <a:srgbClr val="FF0000"/>
                </a:solidFill>
              </a:rPr>
              <a:t>negatif </a:t>
            </a:r>
            <a:r>
              <a:rPr lang="tr-TR" b="1" dirty="0">
                <a:solidFill>
                  <a:srgbClr val="FF0000"/>
                </a:solidFill>
              </a:rPr>
              <a:t>dışsallığa </a:t>
            </a:r>
            <a:r>
              <a:rPr lang="tr-TR" dirty="0"/>
              <a:t>örnektir.</a:t>
            </a:r>
            <a:endParaRPr lang="tr-TR" b="1" u="sng" dirty="0">
              <a:solidFill>
                <a:schemeClr val="tx2"/>
              </a:solidFill>
            </a:endParaRPr>
          </a:p>
          <a:p>
            <a:endParaRPr lang="tr-TR" dirty="0"/>
          </a:p>
        </p:txBody>
      </p:sp>
    </p:spTree>
    <p:extLst>
      <p:ext uri="{BB962C8B-B14F-4D97-AF65-F5344CB8AC3E}">
        <p14:creationId xmlns:p14="http://schemas.microsoft.com/office/powerpoint/2010/main" val="4218756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686800" cy="922114"/>
          </a:xfrm>
        </p:spPr>
        <p:txBody>
          <a:bodyPr>
            <a:normAutofit fontScale="90000"/>
          </a:bodyPr>
          <a:lstStyle/>
          <a:p>
            <a:r>
              <a:rPr lang="tr-TR" b="1" u="sng" dirty="0">
                <a:solidFill>
                  <a:schemeClr val="tx2"/>
                </a:solidFill>
              </a:rPr>
              <a:t>Tüketiciden Üreticiye Olumlu/Olumsuz Dışsallık</a:t>
            </a:r>
            <a:endParaRPr lang="tr-TR" dirty="0"/>
          </a:p>
        </p:txBody>
      </p:sp>
      <p:sp>
        <p:nvSpPr>
          <p:cNvPr id="3" name="İçerik Yer Tutucusu 2"/>
          <p:cNvSpPr>
            <a:spLocks noGrp="1"/>
          </p:cNvSpPr>
          <p:nvPr>
            <p:ph idx="1"/>
          </p:nvPr>
        </p:nvSpPr>
        <p:spPr>
          <a:xfrm>
            <a:off x="0" y="1196752"/>
            <a:ext cx="9144000" cy="5661248"/>
          </a:xfrm>
        </p:spPr>
        <p:txBody>
          <a:bodyPr>
            <a:normAutofit/>
          </a:bodyPr>
          <a:lstStyle/>
          <a:p>
            <a:pPr marL="114300">
              <a:buFontTx/>
              <a:buNone/>
              <a:defRPr/>
            </a:pPr>
            <a:endParaRPr lang="tr-TR" b="1" u="sng" dirty="0">
              <a:solidFill>
                <a:schemeClr val="tx2"/>
              </a:solidFill>
            </a:endParaRPr>
          </a:p>
          <a:p>
            <a:pPr marL="114300" algn="just">
              <a:buFontTx/>
              <a:buNone/>
              <a:defRPr/>
            </a:pPr>
            <a:r>
              <a:rPr lang="tr-TR" dirty="0"/>
              <a:t>Bir tüketicinin faaliyeti bir firmayı etkilediği takdirde, ortaya çıkan bu durum, olumlu veya olumsuz bir şekilde gerçekleşebilmektedir.</a:t>
            </a:r>
          </a:p>
          <a:p>
            <a:pPr marL="114300" algn="just">
              <a:buFontTx/>
              <a:buNone/>
              <a:defRPr/>
            </a:pPr>
            <a:r>
              <a:rPr lang="tr-TR" dirty="0"/>
              <a:t>Tüketicinin memnun kaldığı bir ürün nedeniyle, çevresine olumlu tanıtımda bulunması, </a:t>
            </a:r>
            <a:r>
              <a:rPr lang="tr-TR" dirty="0" smtClean="0"/>
              <a:t>internette ürünler hakkında yorumlar. </a:t>
            </a:r>
            <a:endParaRPr lang="tr-TR" dirty="0"/>
          </a:p>
        </p:txBody>
      </p:sp>
    </p:spTree>
    <p:extLst>
      <p:ext uri="{BB962C8B-B14F-4D97-AF65-F5344CB8AC3E}">
        <p14:creationId xmlns:p14="http://schemas.microsoft.com/office/powerpoint/2010/main" val="2531781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74638"/>
            <a:ext cx="9252520" cy="922114"/>
          </a:xfrm>
        </p:spPr>
        <p:txBody>
          <a:bodyPr>
            <a:normAutofit fontScale="90000"/>
          </a:bodyPr>
          <a:lstStyle/>
          <a:p>
            <a:r>
              <a:rPr lang="tr-TR" b="1" u="sng" dirty="0">
                <a:solidFill>
                  <a:schemeClr val="tx2"/>
                </a:solidFill>
              </a:rPr>
              <a:t>Tüketiciden Tüketiciye Olumlu/Olumsuz Dışsallık</a:t>
            </a:r>
            <a:endParaRPr lang="tr-TR" dirty="0"/>
          </a:p>
        </p:txBody>
      </p:sp>
      <p:sp>
        <p:nvSpPr>
          <p:cNvPr id="3" name="İçerik Yer Tutucusu 2"/>
          <p:cNvSpPr>
            <a:spLocks noGrp="1"/>
          </p:cNvSpPr>
          <p:nvPr>
            <p:ph idx="1"/>
          </p:nvPr>
        </p:nvSpPr>
        <p:spPr>
          <a:xfrm>
            <a:off x="0" y="1196752"/>
            <a:ext cx="9144000" cy="5661248"/>
          </a:xfrm>
        </p:spPr>
        <p:txBody>
          <a:bodyPr>
            <a:normAutofit/>
          </a:bodyPr>
          <a:lstStyle/>
          <a:p>
            <a:pPr marL="114300">
              <a:buFontTx/>
              <a:buNone/>
              <a:defRPr/>
            </a:pPr>
            <a:endParaRPr lang="tr-TR" b="1" u="sng" dirty="0">
              <a:solidFill>
                <a:schemeClr val="tx2"/>
              </a:solidFill>
            </a:endParaRPr>
          </a:p>
          <a:p>
            <a:pPr algn="just">
              <a:buFontTx/>
              <a:buNone/>
              <a:defRPr/>
            </a:pPr>
            <a:r>
              <a:rPr lang="tr-TR" dirty="0"/>
              <a:t>Bir tüketim biriminin yaptığı tüketim sonucu, bir diğer tüketim biriminin tüketim fonksiyonu olumlu veya olumsuz etkileniyorsa </a:t>
            </a:r>
            <a:r>
              <a:rPr lang="tr-TR" b="1" dirty="0">
                <a:solidFill>
                  <a:srgbClr val="FF0000"/>
                </a:solidFill>
              </a:rPr>
              <a:t>tüketiciden tüketiciye dışsallık </a:t>
            </a:r>
            <a:r>
              <a:rPr lang="tr-TR" dirty="0"/>
              <a:t>söz konusudur.</a:t>
            </a:r>
          </a:p>
          <a:p>
            <a:endParaRPr lang="tr-TR" dirty="0"/>
          </a:p>
        </p:txBody>
      </p:sp>
    </p:spTree>
    <p:extLst>
      <p:ext uri="{BB962C8B-B14F-4D97-AF65-F5344CB8AC3E}">
        <p14:creationId xmlns:p14="http://schemas.microsoft.com/office/powerpoint/2010/main" val="928737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114300">
              <a:buFontTx/>
              <a:buNone/>
              <a:defRPr/>
            </a:pPr>
            <a:endParaRPr lang="tr-TR" b="1" u="sng" dirty="0">
              <a:solidFill>
                <a:schemeClr val="tx2"/>
              </a:solidFill>
            </a:endParaRPr>
          </a:p>
          <a:p>
            <a:pPr algn="just">
              <a:buFontTx/>
              <a:buNone/>
              <a:defRPr/>
            </a:pPr>
            <a:r>
              <a:rPr lang="tr-TR" u="sng" dirty="0" smtClean="0"/>
              <a:t>Tüketim </a:t>
            </a:r>
            <a:r>
              <a:rPr lang="tr-TR" u="sng" dirty="0"/>
              <a:t>sonucu doğan </a:t>
            </a:r>
            <a:r>
              <a:rPr lang="tr-TR" b="1" u="sng" dirty="0">
                <a:solidFill>
                  <a:srgbClr val="FF0000"/>
                </a:solidFill>
              </a:rPr>
              <a:t>negatif tüketim dışsallığına </a:t>
            </a:r>
            <a:r>
              <a:rPr lang="tr-TR" u="sng" dirty="0"/>
              <a:t>örnek</a:t>
            </a:r>
            <a:r>
              <a:rPr lang="tr-TR" dirty="0"/>
              <a:t>: Tatil beldesinde bir gece kulübünün geç saatlere kadar yüksek seste müzik yayını yapması sonucu çevrede bulunan yazlıklarda yaşayan kimselerin rahatsız olması gibi bir sonuç doğurur.</a:t>
            </a:r>
          </a:p>
          <a:p>
            <a:endParaRPr lang="tr-TR" dirty="0"/>
          </a:p>
        </p:txBody>
      </p:sp>
    </p:spTree>
    <p:extLst>
      <p:ext uri="{BB962C8B-B14F-4D97-AF65-F5344CB8AC3E}">
        <p14:creationId xmlns:p14="http://schemas.microsoft.com/office/powerpoint/2010/main" val="851939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114300">
              <a:buFontTx/>
              <a:buNone/>
              <a:defRPr/>
            </a:pPr>
            <a:endParaRPr lang="tr-TR" b="1" u="sng" dirty="0">
              <a:solidFill>
                <a:schemeClr val="tx2"/>
              </a:solidFill>
            </a:endParaRPr>
          </a:p>
          <a:p>
            <a:pPr algn="just">
              <a:buFontTx/>
              <a:buNone/>
              <a:defRPr/>
            </a:pPr>
            <a:r>
              <a:rPr lang="tr-TR" u="sng" dirty="0" smtClean="0"/>
              <a:t>Tüketim </a:t>
            </a:r>
            <a:r>
              <a:rPr lang="tr-TR" u="sng" dirty="0"/>
              <a:t>sonucu doğan </a:t>
            </a:r>
            <a:r>
              <a:rPr lang="tr-TR" b="1" u="sng" dirty="0">
                <a:solidFill>
                  <a:srgbClr val="FF0000"/>
                </a:solidFill>
              </a:rPr>
              <a:t>pozitif tüketim dışsallığına </a:t>
            </a:r>
            <a:r>
              <a:rPr lang="tr-TR" u="sng" dirty="0"/>
              <a:t>örnek</a:t>
            </a:r>
            <a:r>
              <a:rPr lang="tr-TR" dirty="0"/>
              <a:t>: Kendi mesleği ile ilgili teknik bilgiler üzerinde sanal ortamda yoğun çalışmalar yapan ve taramalarda bulunan bir kişinin bulduğu sonuçları, konuyla ilgili diğer siteleri, kişileri belirleyerek kendi web sitesinde kullanıma açması konuyla ilgilenen insanların bu bilgiye daha kolay erişimini sağlayacağından üçüncü kişilere pozitif bir dışsallık sağlayacaktır.</a:t>
            </a:r>
          </a:p>
          <a:p>
            <a:endParaRPr lang="tr-TR" dirty="0"/>
          </a:p>
        </p:txBody>
      </p:sp>
    </p:spTree>
    <p:extLst>
      <p:ext uri="{BB962C8B-B14F-4D97-AF65-F5344CB8AC3E}">
        <p14:creationId xmlns:p14="http://schemas.microsoft.com/office/powerpoint/2010/main" val="1924708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904510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ctr"/>
            <a:r>
              <a:rPr lang="tr-TR" sz="4800" dirty="0" smtClean="0"/>
              <a:t>Negatif dışsallık ve çözüm yolları</a:t>
            </a:r>
            <a:endParaRPr lang="tr-TR" sz="4800" dirty="0"/>
          </a:p>
        </p:txBody>
      </p:sp>
    </p:spTree>
    <p:extLst>
      <p:ext uri="{BB962C8B-B14F-4D97-AF65-F5344CB8AC3E}">
        <p14:creationId xmlns:p14="http://schemas.microsoft.com/office/powerpoint/2010/main" val="244089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r>
              <a:rPr lang="tr-TR" dirty="0" smtClean="0"/>
              <a:t>Bireyin veya ekonomik birimim faaliyetleri sonucunda Dışsallık söz konusu olmadığında </a:t>
            </a:r>
            <a:r>
              <a:rPr lang="tr-TR" dirty="0" err="1" smtClean="0"/>
              <a:t>pareto</a:t>
            </a:r>
            <a:r>
              <a:rPr lang="tr-TR" dirty="0" smtClean="0"/>
              <a:t> optimum gerçekleşir.</a:t>
            </a:r>
            <a:endParaRPr lang="tr-TR" dirty="0"/>
          </a:p>
        </p:txBody>
      </p:sp>
    </p:spTree>
    <p:extLst>
      <p:ext uri="{BB962C8B-B14F-4D97-AF65-F5344CB8AC3E}">
        <p14:creationId xmlns:p14="http://schemas.microsoft.com/office/powerpoint/2010/main" val="253477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r>
              <a:rPr lang="tr-TR" b="1" dirty="0" err="1"/>
              <a:t>Pareto</a:t>
            </a:r>
            <a:r>
              <a:rPr lang="tr-TR" b="1" dirty="0"/>
              <a:t> Optimumu:</a:t>
            </a:r>
          </a:p>
          <a:p>
            <a:r>
              <a:rPr lang="tr-TR" dirty="0"/>
              <a:t>Toplumdaki üretici, </a:t>
            </a:r>
            <a:r>
              <a:rPr lang="tr-TR" dirty="0" smtClean="0"/>
              <a:t>tüketici ve </a:t>
            </a:r>
            <a:r>
              <a:rPr lang="tr-TR" dirty="0"/>
              <a:t>faktör sahiplerinden</a:t>
            </a:r>
          </a:p>
          <a:p>
            <a:r>
              <a:rPr lang="tr-TR" dirty="0"/>
              <a:t>birinin </a:t>
            </a:r>
            <a:r>
              <a:rPr lang="tr-TR" dirty="0" smtClean="0"/>
              <a:t>durumunu kötüleştirmeden bunlardan bir başkasının durumunu iyileştirmenin olanakl</a:t>
            </a:r>
            <a:r>
              <a:rPr lang="tr-TR" dirty="0"/>
              <a:t>ı</a:t>
            </a:r>
            <a:r>
              <a:rPr lang="tr-TR" dirty="0" smtClean="0"/>
              <a:t> olmadığı </a:t>
            </a:r>
            <a:r>
              <a:rPr lang="tr-TR" dirty="0"/>
              <a:t>kaynak </a:t>
            </a:r>
            <a:r>
              <a:rPr lang="tr-TR" dirty="0" smtClean="0"/>
              <a:t>dağılımı durumu</a:t>
            </a:r>
            <a:r>
              <a:rPr lang="tr-TR" dirty="0"/>
              <a:t>. </a:t>
            </a:r>
            <a:r>
              <a:rPr lang="tr-TR" dirty="0" smtClean="0"/>
              <a:t>Başka </a:t>
            </a:r>
            <a:r>
              <a:rPr lang="tr-TR" dirty="0"/>
              <a:t>bir </a:t>
            </a:r>
            <a:r>
              <a:rPr lang="tr-TR" dirty="0" smtClean="0"/>
              <a:t>deyişle, toplumdaki </a:t>
            </a:r>
            <a:r>
              <a:rPr lang="tr-TR" dirty="0"/>
              <a:t>bireylerden en </a:t>
            </a:r>
            <a:r>
              <a:rPr lang="tr-TR" dirty="0" smtClean="0"/>
              <a:t>az birinin refahını azaltmadan bir diğerinin refahını artırma olanağı yoksa </a:t>
            </a:r>
            <a:r>
              <a:rPr lang="tr-TR" dirty="0"/>
              <a:t>o </a:t>
            </a:r>
            <a:r>
              <a:rPr lang="tr-TR" dirty="0" smtClean="0"/>
              <a:t>toplumun refah</a:t>
            </a:r>
            <a:r>
              <a:rPr lang="tr-TR" dirty="0"/>
              <a:t>ı</a:t>
            </a:r>
            <a:r>
              <a:rPr lang="tr-TR" dirty="0" smtClean="0"/>
              <a:t> </a:t>
            </a:r>
            <a:r>
              <a:rPr lang="tr-TR" dirty="0"/>
              <a:t>optimumdur.</a:t>
            </a:r>
          </a:p>
        </p:txBody>
      </p:sp>
    </p:spTree>
    <p:extLst>
      <p:ext uri="{BB962C8B-B14F-4D97-AF65-F5344CB8AC3E}">
        <p14:creationId xmlns:p14="http://schemas.microsoft.com/office/powerpoint/2010/main" val="1395397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957392"/>
          </a:xfrm>
        </p:spPr>
      </p:pic>
      <p:sp>
        <p:nvSpPr>
          <p:cNvPr id="5" name="Oval Belirtme Çizgisi 4"/>
          <p:cNvSpPr/>
          <p:nvPr/>
        </p:nvSpPr>
        <p:spPr>
          <a:xfrm>
            <a:off x="5508104" y="-99392"/>
            <a:ext cx="3744416" cy="717668"/>
          </a:xfrm>
          <a:prstGeom prst="wedgeEllipseCallout">
            <a:avLst>
              <a:gd name="adj1" fmla="val -77237"/>
              <a:gd name="adj2" fmla="val 762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Firma maliyetleri= toplum maliyetleri </a:t>
            </a:r>
            <a:endParaRPr lang="tr-TR" dirty="0"/>
          </a:p>
        </p:txBody>
      </p:sp>
      <p:sp>
        <p:nvSpPr>
          <p:cNvPr id="6" name="Oval Belirtme Çizgisi 5"/>
          <p:cNvSpPr/>
          <p:nvPr/>
        </p:nvSpPr>
        <p:spPr>
          <a:xfrm>
            <a:off x="5724128" y="4509120"/>
            <a:ext cx="3744416" cy="717668"/>
          </a:xfrm>
          <a:prstGeom prst="wedgeEllipseCallout">
            <a:avLst>
              <a:gd name="adj1" fmla="val -77237"/>
              <a:gd name="adj2" fmla="val 762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Bireyin faydası= toplum faydası </a:t>
            </a:r>
            <a:endParaRPr lang="tr-TR" dirty="0"/>
          </a:p>
        </p:txBody>
      </p:sp>
      <p:cxnSp>
        <p:nvCxnSpPr>
          <p:cNvPr id="8" name="Düz Bağlayıcı 7"/>
          <p:cNvCxnSpPr/>
          <p:nvPr/>
        </p:nvCxnSpPr>
        <p:spPr>
          <a:xfrm>
            <a:off x="3491880" y="2204864"/>
            <a:ext cx="0" cy="36004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2339752" y="2204864"/>
            <a:ext cx="0" cy="3600400"/>
          </a:xfrm>
          <a:prstGeom prst="line">
            <a:avLst/>
          </a:prstGeom>
          <a:ln w="381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614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r>
              <a:rPr lang="tr-TR" dirty="0" smtClean="0"/>
              <a:t>Firma daha fazla üretmeye karar verdiğinde dışsallık söz konusu olur. Bunun bir kısmı negatif dışsallıktır. </a:t>
            </a:r>
            <a:endParaRPr lang="tr-TR" dirty="0"/>
          </a:p>
        </p:txBody>
      </p:sp>
    </p:spTree>
    <p:extLst>
      <p:ext uri="{BB962C8B-B14F-4D97-AF65-F5344CB8AC3E}">
        <p14:creationId xmlns:p14="http://schemas.microsoft.com/office/powerpoint/2010/main" val="4219482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cxnSp>
        <p:nvCxnSpPr>
          <p:cNvPr id="6" name="Düz Bağlayıcı 5"/>
          <p:cNvCxnSpPr/>
          <p:nvPr/>
        </p:nvCxnSpPr>
        <p:spPr>
          <a:xfrm flipV="1">
            <a:off x="1331640" y="1700808"/>
            <a:ext cx="4248472" cy="3888432"/>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3419872" y="3789040"/>
            <a:ext cx="0" cy="20162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flipH="1">
            <a:off x="683568" y="3645024"/>
            <a:ext cx="2736304" cy="7200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3" name="Oval Belirtme Çizgisi 22"/>
          <p:cNvSpPr/>
          <p:nvPr/>
        </p:nvSpPr>
        <p:spPr>
          <a:xfrm>
            <a:off x="4139952" y="0"/>
            <a:ext cx="5014569" cy="692696"/>
          </a:xfrm>
          <a:prstGeom prst="wedgeEllipseCallout">
            <a:avLst>
              <a:gd name="adj1" fmla="val -20395"/>
              <a:gd name="adj2" fmla="val 1922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Firma </a:t>
            </a:r>
            <a:r>
              <a:rPr lang="tr-TR" dirty="0" smtClean="0"/>
              <a:t>maliyetleri </a:t>
            </a:r>
            <a:r>
              <a:rPr lang="tr-TR" sz="2800" dirty="0" smtClean="0"/>
              <a:t>&lt;</a:t>
            </a:r>
            <a:r>
              <a:rPr lang="tr-TR" dirty="0" smtClean="0"/>
              <a:t> </a:t>
            </a:r>
            <a:r>
              <a:rPr lang="tr-TR" dirty="0"/>
              <a:t>toplum maliyetleri</a:t>
            </a:r>
          </a:p>
        </p:txBody>
      </p:sp>
      <p:cxnSp>
        <p:nvCxnSpPr>
          <p:cNvPr id="25" name="Düz Bağlayıcı 24"/>
          <p:cNvCxnSpPr/>
          <p:nvPr/>
        </p:nvCxnSpPr>
        <p:spPr>
          <a:xfrm flipV="1">
            <a:off x="3419872" y="2276872"/>
            <a:ext cx="0" cy="1368152"/>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Belirtme Çizgisi 25"/>
          <p:cNvSpPr/>
          <p:nvPr/>
        </p:nvSpPr>
        <p:spPr>
          <a:xfrm>
            <a:off x="6839746" y="5798404"/>
            <a:ext cx="2196750" cy="612648"/>
          </a:xfrm>
          <a:prstGeom prst="wedgeEllipseCallout">
            <a:avLst>
              <a:gd name="adj1" fmla="val -220627"/>
              <a:gd name="adj2" fmla="val -512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Refah kaybı</a:t>
            </a:r>
            <a:endParaRPr lang="tr-TR" dirty="0"/>
          </a:p>
        </p:txBody>
      </p:sp>
      <p:sp>
        <p:nvSpPr>
          <p:cNvPr id="27" name="Oval Belirtme Çizgisi 26"/>
          <p:cNvSpPr/>
          <p:nvPr/>
        </p:nvSpPr>
        <p:spPr>
          <a:xfrm>
            <a:off x="107504" y="6169571"/>
            <a:ext cx="1872208" cy="612648"/>
          </a:xfrm>
          <a:prstGeom prst="wedgeEllipseCallout">
            <a:avLst>
              <a:gd name="adj1" fmla="val 108523"/>
              <a:gd name="adj2" fmla="val -4944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Tüketici kazancı</a:t>
            </a:r>
            <a:endParaRPr lang="tr-TR" dirty="0"/>
          </a:p>
        </p:txBody>
      </p:sp>
    </p:spTree>
    <p:extLst>
      <p:ext uri="{BB962C8B-B14F-4D97-AF65-F5344CB8AC3E}">
        <p14:creationId xmlns:p14="http://schemas.microsoft.com/office/powerpoint/2010/main" val="876770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Çözüm yolu nedir?</a:t>
            </a:r>
            <a:endParaRPr lang="tr-TR" dirty="0"/>
          </a:p>
        </p:txBody>
      </p:sp>
      <p:sp>
        <p:nvSpPr>
          <p:cNvPr id="3" name="İçerik Yer Tutucusu 2"/>
          <p:cNvSpPr>
            <a:spLocks noGrp="1"/>
          </p:cNvSpPr>
          <p:nvPr>
            <p:ph idx="1"/>
          </p:nvPr>
        </p:nvSpPr>
        <p:spPr/>
        <p:txBody>
          <a:bodyPr/>
          <a:lstStyle/>
          <a:p>
            <a:r>
              <a:rPr lang="tr-TR" dirty="0" smtClean="0"/>
              <a:t>Dışsallıkların dışsallığa neden olana yansıtılması, dışsallıkların içselleştirilmesi</a:t>
            </a:r>
            <a:endParaRPr lang="tr-TR" dirty="0"/>
          </a:p>
        </p:txBody>
      </p:sp>
    </p:spTree>
    <p:extLst>
      <p:ext uri="{BB962C8B-B14F-4D97-AF65-F5344CB8AC3E}">
        <p14:creationId xmlns:p14="http://schemas.microsoft.com/office/powerpoint/2010/main" val="2342674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3"/>
          <p:cNvSpPr>
            <a:spLocks noGrp="1"/>
          </p:cNvSpPr>
          <p:nvPr>
            <p:ph idx="1"/>
          </p:nvPr>
        </p:nvSpPr>
        <p:spPr>
          <a:xfrm>
            <a:off x="457200" y="1600200"/>
            <a:ext cx="8229600" cy="245605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114300" algn="just">
              <a:buFontTx/>
              <a:buNone/>
              <a:defRPr/>
            </a:pPr>
            <a:r>
              <a:rPr lang="tr-TR" sz="2400" dirty="0"/>
              <a:t>Dışsallığa karşı tepkileri, özel ve kamu tepkileri başlıklarında toplanabilir. </a:t>
            </a:r>
            <a:endParaRPr lang="tr-TR" sz="2400" dirty="0" smtClean="0"/>
          </a:p>
          <a:p>
            <a:pPr marL="114300" algn="just">
              <a:buFontTx/>
              <a:buNone/>
              <a:defRPr/>
            </a:pPr>
            <a:r>
              <a:rPr lang="tr-TR" sz="2400" b="1" u="sng" dirty="0" smtClean="0"/>
              <a:t>Kamu tepkileri;</a:t>
            </a:r>
            <a:r>
              <a:rPr lang="tr-TR" sz="2400" b="1" dirty="0"/>
              <a:t> </a:t>
            </a:r>
            <a:r>
              <a:rPr lang="tr-TR" sz="2400" dirty="0" smtClean="0"/>
              <a:t>vergiler, sübvansiyonlar ve yasal düzenlemeler. </a:t>
            </a:r>
          </a:p>
          <a:p>
            <a:pPr marL="114300" algn="just">
              <a:buFontTx/>
              <a:buNone/>
              <a:defRPr/>
            </a:pPr>
            <a:r>
              <a:rPr lang="tr-TR" sz="2400" b="1" u="sng" dirty="0"/>
              <a:t>Özel tepkiler;</a:t>
            </a:r>
            <a:r>
              <a:rPr lang="tr-TR" sz="2400" b="1" dirty="0"/>
              <a:t> </a:t>
            </a:r>
            <a:r>
              <a:rPr lang="tr-TR" sz="2400" dirty="0"/>
              <a:t>birleşmeler yoluyla dışsallığı içselleştirmek (zarar gören ve faydalanan tarafın aynı olması),  toplumsal sözleşmeler, pazarlık ve kuramıdır.</a:t>
            </a:r>
          </a:p>
        </p:txBody>
      </p:sp>
    </p:spTree>
    <p:extLst>
      <p:ext uri="{BB962C8B-B14F-4D97-AF65-F5344CB8AC3E}">
        <p14:creationId xmlns:p14="http://schemas.microsoft.com/office/powerpoint/2010/main" val="1040040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r>
              <a:rPr lang="tr-TR" dirty="0">
                <a:solidFill>
                  <a:schemeClr val="tx2"/>
                </a:solidFill>
              </a:rPr>
              <a:t>Dışsallıkların ortadan kaldırılması için alınacak kamusal önlemlerin başında vergiler gelmektedir. Düzenleme amacına yönelik vergiler, kaynak dağılımında etkinliğin sağlanması için kullanılan vergiler olup,  özellikle negatif dışsallıklarda kullanılırlar. </a:t>
            </a:r>
            <a:endParaRPr lang="tr-TR" dirty="0" smtClean="0">
              <a:solidFill>
                <a:schemeClr val="tx2"/>
              </a:solidFill>
            </a:endParaRPr>
          </a:p>
          <a:p>
            <a:r>
              <a:rPr lang="tr-TR" dirty="0" smtClean="0">
                <a:solidFill>
                  <a:schemeClr val="tx2"/>
                </a:solidFill>
              </a:rPr>
              <a:t> </a:t>
            </a:r>
            <a:r>
              <a:rPr lang="tr-TR" dirty="0">
                <a:solidFill>
                  <a:schemeClr val="tx2"/>
                </a:solidFill>
              </a:rPr>
              <a:t>Dışsallık yaratan mallar üzerine vergi konulması fikri ilk olarak A.J. </a:t>
            </a:r>
            <a:r>
              <a:rPr lang="tr-TR" dirty="0" err="1">
                <a:solidFill>
                  <a:schemeClr val="tx2"/>
                </a:solidFill>
              </a:rPr>
              <a:t>Pigou</a:t>
            </a:r>
            <a:r>
              <a:rPr lang="tr-TR" dirty="0">
                <a:solidFill>
                  <a:schemeClr val="tx2"/>
                </a:solidFill>
              </a:rPr>
              <a:t> tarafından öne sürülmüştür. </a:t>
            </a:r>
            <a:endParaRPr lang="tr-TR" dirty="0" smtClean="0">
              <a:solidFill>
                <a:schemeClr val="tx2"/>
              </a:solidFill>
            </a:endParaRPr>
          </a:p>
          <a:p>
            <a:r>
              <a:rPr lang="tr-TR" b="1" dirty="0" smtClean="0"/>
              <a:t>"</a:t>
            </a:r>
            <a:r>
              <a:rPr lang="tr-TR" b="1" dirty="0" err="1"/>
              <a:t>Pigou</a:t>
            </a:r>
            <a:r>
              <a:rPr lang="tr-TR" b="1" dirty="0"/>
              <a:t> türü vergiler" </a:t>
            </a:r>
            <a:r>
              <a:rPr lang="tr-TR" dirty="0">
                <a:solidFill>
                  <a:schemeClr val="tx2"/>
                </a:solidFill>
              </a:rPr>
              <a:t>olarak da bilinen bu vergileri daha sonra C. </a:t>
            </a:r>
            <a:r>
              <a:rPr lang="tr-TR" dirty="0" err="1">
                <a:solidFill>
                  <a:schemeClr val="tx2"/>
                </a:solidFill>
              </a:rPr>
              <a:t>Plott</a:t>
            </a:r>
            <a:r>
              <a:rPr lang="tr-TR" dirty="0">
                <a:solidFill>
                  <a:schemeClr val="tx2"/>
                </a:solidFill>
              </a:rPr>
              <a:t> </a:t>
            </a:r>
            <a:r>
              <a:rPr lang="tr-TR" b="1" dirty="0"/>
              <a:t>"düzenleyici vergiler" </a:t>
            </a:r>
            <a:r>
              <a:rPr lang="tr-TR" dirty="0">
                <a:solidFill>
                  <a:schemeClr val="tx2"/>
                </a:solidFill>
              </a:rPr>
              <a:t>kavramı olarak ele almış ve negatif dışsallık yaratan ürünler üzerinde düzenleyici vergilerin etkilerini incelemiştir.</a:t>
            </a:r>
          </a:p>
          <a:p>
            <a:endParaRPr lang="tr-TR" dirty="0"/>
          </a:p>
        </p:txBody>
      </p:sp>
    </p:spTree>
    <p:extLst>
      <p:ext uri="{BB962C8B-B14F-4D97-AF65-F5344CB8AC3E}">
        <p14:creationId xmlns:p14="http://schemas.microsoft.com/office/powerpoint/2010/main" val="1142657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solidFill>
                  <a:schemeClr val="tx2"/>
                </a:solidFill>
              </a:rPr>
              <a:t>Olumlu dışsallıkların varlığı durumunda,  bu olumlu dışsallıkları yayan mal ve hizmetlerin toplum için gerekli düzeyin altında üretilmesinin önüne geçmek için, yine devletin müdahalesi gereklidir. Olumlu dışsallığın yaygın olduğu durumlarda devlet müdahalesi genellikle sübvansiyon şeklinde olmaktadır.</a:t>
            </a:r>
          </a:p>
          <a:p>
            <a:endParaRPr lang="tr-TR" dirty="0"/>
          </a:p>
        </p:txBody>
      </p:sp>
    </p:spTree>
    <p:extLst>
      <p:ext uri="{BB962C8B-B14F-4D97-AF65-F5344CB8AC3E}">
        <p14:creationId xmlns:p14="http://schemas.microsoft.com/office/powerpoint/2010/main" val="1733651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Dışsal </a:t>
            </a:r>
            <a:r>
              <a:rPr lang="tr-TR" dirty="0"/>
              <a:t>ekonomiler (</a:t>
            </a:r>
            <a:r>
              <a:rPr lang="tr-TR" dirty="0" err="1"/>
              <a:t>external</a:t>
            </a:r>
            <a:r>
              <a:rPr lang="tr-TR" dirty="0"/>
              <a:t> </a:t>
            </a:r>
            <a:r>
              <a:rPr lang="tr-TR" dirty="0" err="1"/>
              <a:t>economies</a:t>
            </a:r>
            <a:r>
              <a:rPr lang="tr-TR" dirty="0"/>
              <a:t>) genel olarak bir ekonomik birimin üretim ve/veya tüketim faaliyeti sonucunda, başka birimlerin fayda ve/veya maliyet </a:t>
            </a:r>
            <a:r>
              <a:rPr lang="es-ES" dirty="0"/>
              <a:t>fonksiyonlar</a:t>
            </a:r>
            <a:r>
              <a:rPr lang="tr-TR" dirty="0"/>
              <a:t>ı</a:t>
            </a:r>
            <a:r>
              <a:rPr lang="es-ES" dirty="0"/>
              <a:t>n</a:t>
            </a:r>
            <a:r>
              <a:rPr lang="tr-TR" dirty="0"/>
              <a:t>ı</a:t>
            </a:r>
            <a:r>
              <a:rPr lang="es-ES" dirty="0"/>
              <a:t>n olumlu ya da olumsuz yönde etkilenmesi olarak tan</a:t>
            </a:r>
            <a:r>
              <a:rPr lang="tr-TR" dirty="0"/>
              <a:t>ı</a:t>
            </a:r>
            <a:r>
              <a:rPr lang="es-ES" dirty="0"/>
              <a:t>mlanabilir.</a:t>
            </a:r>
            <a:r>
              <a:rPr lang="tr-TR" dirty="0"/>
              <a:t> </a:t>
            </a:r>
            <a:endParaRPr lang="tr-TR" dirty="0" smtClean="0"/>
          </a:p>
          <a:p>
            <a:endParaRPr lang="tr-TR" dirty="0"/>
          </a:p>
          <a:p>
            <a:endParaRPr lang="tr-TR" dirty="0"/>
          </a:p>
        </p:txBody>
      </p:sp>
    </p:spTree>
    <p:extLst>
      <p:ext uri="{BB962C8B-B14F-4D97-AF65-F5344CB8AC3E}">
        <p14:creationId xmlns:p14="http://schemas.microsoft.com/office/powerpoint/2010/main" val="3574179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Pigou</a:t>
            </a:r>
            <a:r>
              <a:rPr lang="tr-TR" dirty="0" smtClean="0"/>
              <a:t> türü vergiler </a:t>
            </a:r>
            <a:endParaRPr lang="tr-TR" dirty="0"/>
          </a:p>
        </p:txBody>
      </p:sp>
      <p:sp>
        <p:nvSpPr>
          <p:cNvPr id="3" name="İçerik Yer Tutucusu 2"/>
          <p:cNvSpPr>
            <a:spLocks noGrp="1"/>
          </p:cNvSpPr>
          <p:nvPr>
            <p:ph idx="1"/>
          </p:nvPr>
        </p:nvSpPr>
        <p:spPr/>
        <p:txBody>
          <a:bodyPr>
            <a:normAutofit fontScale="85000" lnSpcReduction="10000"/>
          </a:bodyPr>
          <a:lstStyle/>
          <a:p>
            <a:pPr marL="114300" algn="just">
              <a:buFontTx/>
              <a:buNone/>
              <a:defRPr/>
            </a:pPr>
            <a:r>
              <a:rPr lang="tr-TR" dirty="0" err="1">
                <a:solidFill>
                  <a:schemeClr val="tx2"/>
                </a:solidFill>
              </a:rPr>
              <a:t>Pigou’ya</a:t>
            </a:r>
            <a:r>
              <a:rPr lang="tr-TR" dirty="0">
                <a:solidFill>
                  <a:schemeClr val="tx2"/>
                </a:solidFill>
              </a:rPr>
              <a:t> göre, dışsallıkların kaynağı </a:t>
            </a:r>
            <a:r>
              <a:rPr lang="tr-TR" b="1" dirty="0">
                <a:solidFill>
                  <a:schemeClr val="tx2"/>
                </a:solidFill>
              </a:rPr>
              <a:t>marjinal özel hasıla</a:t>
            </a:r>
            <a:r>
              <a:rPr lang="tr-TR" dirty="0">
                <a:solidFill>
                  <a:schemeClr val="tx2"/>
                </a:solidFill>
              </a:rPr>
              <a:t> ile </a:t>
            </a:r>
            <a:r>
              <a:rPr lang="tr-TR" b="1" dirty="0">
                <a:solidFill>
                  <a:schemeClr val="tx2"/>
                </a:solidFill>
              </a:rPr>
              <a:t>marjinal sosyal hasıla </a:t>
            </a:r>
            <a:r>
              <a:rPr lang="tr-TR" dirty="0">
                <a:solidFill>
                  <a:schemeClr val="tx2"/>
                </a:solidFill>
              </a:rPr>
              <a:t>arasındaki farklılıktır. </a:t>
            </a:r>
            <a:endParaRPr lang="tr-TR" dirty="0" smtClean="0">
              <a:solidFill>
                <a:schemeClr val="tx2"/>
              </a:solidFill>
            </a:endParaRPr>
          </a:p>
          <a:p>
            <a:pPr marL="114300" algn="just">
              <a:buFontTx/>
              <a:buNone/>
              <a:defRPr/>
            </a:pPr>
            <a:r>
              <a:rPr lang="tr-TR" dirty="0" smtClean="0">
                <a:solidFill>
                  <a:schemeClr val="tx2"/>
                </a:solidFill>
              </a:rPr>
              <a:t>Bu </a:t>
            </a:r>
            <a:r>
              <a:rPr lang="tr-TR" dirty="0">
                <a:solidFill>
                  <a:schemeClr val="tx2"/>
                </a:solidFill>
              </a:rPr>
              <a:t>farklılıklara göre de, pozitif ya da negatif dışsallık ortaya çıkmaktadır. </a:t>
            </a:r>
          </a:p>
          <a:p>
            <a:pPr marL="114300" algn="just">
              <a:buFontTx/>
              <a:buNone/>
              <a:defRPr/>
            </a:pPr>
            <a:r>
              <a:rPr lang="tr-TR" dirty="0">
                <a:solidFill>
                  <a:schemeClr val="tx2"/>
                </a:solidFill>
              </a:rPr>
              <a:t>Marjinal özel hasılanın marjinal sosyal hasıladan büyük olması durumunda,  optimuma göre daha fazla üretim </a:t>
            </a:r>
            <a:r>
              <a:rPr lang="tr-TR" b="1" dirty="0">
                <a:solidFill>
                  <a:schemeClr val="tx2"/>
                </a:solidFill>
              </a:rPr>
              <a:t>(negatif dışsallık)</a:t>
            </a:r>
            <a:r>
              <a:rPr lang="tr-TR" dirty="0">
                <a:solidFill>
                  <a:schemeClr val="tx2"/>
                </a:solidFill>
              </a:rPr>
              <a:t>, </a:t>
            </a:r>
            <a:endParaRPr lang="tr-TR" dirty="0" smtClean="0">
              <a:solidFill>
                <a:schemeClr val="tx2"/>
              </a:solidFill>
            </a:endParaRPr>
          </a:p>
          <a:p>
            <a:pPr marL="114300" algn="just">
              <a:buFontTx/>
              <a:buNone/>
              <a:defRPr/>
            </a:pPr>
            <a:r>
              <a:rPr lang="tr-TR" dirty="0" smtClean="0">
                <a:solidFill>
                  <a:schemeClr val="tx2"/>
                </a:solidFill>
              </a:rPr>
              <a:t>tersi </a:t>
            </a:r>
            <a:r>
              <a:rPr lang="tr-TR" dirty="0">
                <a:solidFill>
                  <a:schemeClr val="tx2"/>
                </a:solidFill>
              </a:rPr>
              <a:t>durumunda ise optimuma göre daha az üretim </a:t>
            </a:r>
            <a:r>
              <a:rPr lang="tr-TR" b="1" dirty="0">
                <a:solidFill>
                  <a:schemeClr val="tx2"/>
                </a:solidFill>
              </a:rPr>
              <a:t>(pozitif dışsallık)</a:t>
            </a:r>
            <a:r>
              <a:rPr lang="tr-TR" dirty="0">
                <a:solidFill>
                  <a:schemeClr val="tx2"/>
                </a:solidFill>
              </a:rPr>
              <a:t> yapılmaktadır. Marjinal özel hasıla ile marjinal sosyal hasılanın eşitlenmesi için de devlet müdahale etmelidir.</a:t>
            </a:r>
          </a:p>
          <a:p>
            <a:endParaRPr lang="tr-TR" dirty="0"/>
          </a:p>
        </p:txBody>
      </p:sp>
    </p:spTree>
    <p:extLst>
      <p:ext uri="{BB962C8B-B14F-4D97-AF65-F5344CB8AC3E}">
        <p14:creationId xmlns:p14="http://schemas.microsoft.com/office/powerpoint/2010/main" val="3405672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r>
              <a:rPr lang="tr-TR" dirty="0" err="1" smtClean="0"/>
              <a:t>Pigou</a:t>
            </a:r>
            <a:r>
              <a:rPr lang="tr-TR" dirty="0" smtClean="0"/>
              <a:t> vergi çözümü</a:t>
            </a:r>
            <a:endParaRPr lang="tr-TR" dirty="0"/>
          </a:p>
        </p:txBody>
      </p:sp>
    </p:spTree>
    <p:extLst>
      <p:ext uri="{BB962C8B-B14F-4D97-AF65-F5344CB8AC3E}">
        <p14:creationId xmlns:p14="http://schemas.microsoft.com/office/powerpoint/2010/main" val="831904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53" y="0"/>
            <a:ext cx="9142820" cy="6858000"/>
          </a:xfrm>
        </p:spPr>
      </p:pic>
      <p:cxnSp>
        <p:nvCxnSpPr>
          <p:cNvPr id="6" name="Düz Bağlayıcı 5"/>
          <p:cNvCxnSpPr/>
          <p:nvPr/>
        </p:nvCxnSpPr>
        <p:spPr>
          <a:xfrm flipV="1">
            <a:off x="899592" y="836712"/>
            <a:ext cx="2592288" cy="37444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Yuvarlatılmış Dikdörtgen 7"/>
          <p:cNvSpPr/>
          <p:nvPr/>
        </p:nvSpPr>
        <p:spPr>
          <a:xfrm>
            <a:off x="6876256" y="2708920"/>
            <a:ext cx="2088232" cy="541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Firma etkinliği</a:t>
            </a:r>
            <a:endParaRPr lang="tr-TR" dirty="0"/>
          </a:p>
        </p:txBody>
      </p:sp>
      <p:cxnSp>
        <p:nvCxnSpPr>
          <p:cNvPr id="11" name="Düz Bağlayıcı 10"/>
          <p:cNvCxnSpPr/>
          <p:nvPr/>
        </p:nvCxnSpPr>
        <p:spPr>
          <a:xfrm flipH="1">
            <a:off x="2339752" y="2348880"/>
            <a:ext cx="72008" cy="3384376"/>
          </a:xfrm>
          <a:prstGeom prst="line">
            <a:avLst/>
          </a:prstGeom>
          <a:ln w="22225">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Oval Belirtme Çizgisi 12"/>
          <p:cNvSpPr/>
          <p:nvPr/>
        </p:nvSpPr>
        <p:spPr>
          <a:xfrm>
            <a:off x="107504" y="0"/>
            <a:ext cx="2016224" cy="476672"/>
          </a:xfrm>
          <a:prstGeom prst="wedgeEllipseCallout">
            <a:avLst>
              <a:gd name="adj1" fmla="val 65946"/>
              <a:gd name="adj2" fmla="val 4468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Pareto</a:t>
            </a:r>
            <a:r>
              <a:rPr lang="tr-TR" dirty="0" smtClean="0"/>
              <a:t> etkin</a:t>
            </a:r>
            <a:endParaRPr lang="tr-TR" dirty="0"/>
          </a:p>
        </p:txBody>
      </p:sp>
      <p:cxnSp>
        <p:nvCxnSpPr>
          <p:cNvPr id="15" name="Düz Bağlayıcı 14"/>
          <p:cNvCxnSpPr/>
          <p:nvPr/>
        </p:nvCxnSpPr>
        <p:spPr>
          <a:xfrm flipV="1">
            <a:off x="2915816" y="1700808"/>
            <a:ext cx="0" cy="1296144"/>
          </a:xfrm>
          <a:prstGeom prst="line">
            <a:avLst/>
          </a:prstGeom>
          <a:ln w="5080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16" name="Oval Belirtme Çizgisi 15"/>
          <p:cNvSpPr/>
          <p:nvPr/>
        </p:nvSpPr>
        <p:spPr>
          <a:xfrm>
            <a:off x="6768244" y="71956"/>
            <a:ext cx="2304256" cy="720080"/>
          </a:xfrm>
          <a:prstGeom prst="wedgeEllipseCallout">
            <a:avLst>
              <a:gd name="adj1" fmla="val -219841"/>
              <a:gd name="adj2" fmla="val 2918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Sosyal maliyet Vergi </a:t>
            </a:r>
            <a:endParaRPr lang="tr-TR" dirty="0"/>
          </a:p>
        </p:txBody>
      </p:sp>
      <p:cxnSp>
        <p:nvCxnSpPr>
          <p:cNvPr id="18" name="Düz Bağlayıcı 17"/>
          <p:cNvCxnSpPr>
            <a:stCxn id="13" idx="8"/>
          </p:cNvCxnSpPr>
          <p:nvPr/>
        </p:nvCxnSpPr>
        <p:spPr>
          <a:xfrm flipH="1" flipV="1">
            <a:off x="611560" y="2348880"/>
            <a:ext cx="1833675" cy="19393"/>
          </a:xfrm>
          <a:prstGeom prst="line">
            <a:avLst/>
          </a:prstGeom>
          <a:ln w="41275">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flipH="1">
            <a:off x="611560" y="3657639"/>
            <a:ext cx="1764196"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Oval Belirtme Çizgisi 22"/>
          <p:cNvSpPr/>
          <p:nvPr/>
        </p:nvSpPr>
        <p:spPr>
          <a:xfrm>
            <a:off x="7740352" y="5877272"/>
            <a:ext cx="1224136" cy="720080"/>
          </a:xfrm>
          <a:prstGeom prst="wedgeEllipseCallout">
            <a:avLst>
              <a:gd name="adj1" fmla="val -476823"/>
              <a:gd name="adj2" fmla="val -588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Aşırı  üretim</a:t>
            </a:r>
            <a:endParaRPr lang="tr-TR" dirty="0"/>
          </a:p>
        </p:txBody>
      </p:sp>
    </p:spTree>
    <p:extLst>
      <p:ext uri="{BB962C8B-B14F-4D97-AF65-F5344CB8AC3E}">
        <p14:creationId xmlns:p14="http://schemas.microsoft.com/office/powerpoint/2010/main" val="2791190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036496" cy="6857999"/>
          </a:xfrm>
        </p:spPr>
      </p:pic>
      <p:sp>
        <p:nvSpPr>
          <p:cNvPr id="5" name="Yuvarlatılmış Dikdörtgen 4"/>
          <p:cNvSpPr/>
          <p:nvPr/>
        </p:nvSpPr>
        <p:spPr>
          <a:xfrm>
            <a:off x="6732240" y="2708920"/>
            <a:ext cx="230425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Firma dengesi </a:t>
            </a:r>
            <a:endParaRPr lang="tr-TR" dirty="0"/>
          </a:p>
        </p:txBody>
      </p:sp>
      <p:cxnSp>
        <p:nvCxnSpPr>
          <p:cNvPr id="7" name="Düz Bağlayıcı 6"/>
          <p:cNvCxnSpPr/>
          <p:nvPr/>
        </p:nvCxnSpPr>
        <p:spPr>
          <a:xfrm>
            <a:off x="2555776" y="476672"/>
            <a:ext cx="3456384" cy="4608512"/>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8" name="Oval Belirtme Çizgisi 7"/>
          <p:cNvSpPr/>
          <p:nvPr/>
        </p:nvSpPr>
        <p:spPr>
          <a:xfrm>
            <a:off x="7228240" y="0"/>
            <a:ext cx="1944216" cy="656692"/>
          </a:xfrm>
          <a:prstGeom prst="wedgeEllipseCallout">
            <a:avLst>
              <a:gd name="adj1" fmla="val -235635"/>
              <a:gd name="adj2" fmla="val 2387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Pareto</a:t>
            </a:r>
            <a:r>
              <a:rPr lang="tr-TR" dirty="0" smtClean="0"/>
              <a:t> etkin</a:t>
            </a:r>
            <a:endParaRPr lang="tr-TR" dirty="0"/>
          </a:p>
        </p:txBody>
      </p:sp>
      <p:cxnSp>
        <p:nvCxnSpPr>
          <p:cNvPr id="12" name="Düz Bağlayıcı 11"/>
          <p:cNvCxnSpPr/>
          <p:nvPr/>
        </p:nvCxnSpPr>
        <p:spPr>
          <a:xfrm flipV="1">
            <a:off x="2843808" y="836712"/>
            <a:ext cx="0" cy="2088232"/>
          </a:xfrm>
          <a:prstGeom prst="line">
            <a:avLst/>
          </a:prstGeom>
          <a:ln w="44450">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3635896" y="1988840"/>
            <a:ext cx="0" cy="2160240"/>
          </a:xfrm>
          <a:prstGeom prst="line">
            <a:avLst/>
          </a:prstGeom>
          <a:ln w="63500">
            <a:solidFill>
              <a:schemeClr val="accent4">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3635896" y="4149080"/>
            <a:ext cx="0" cy="1584176"/>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Belirtme Çizgisi 16"/>
          <p:cNvSpPr/>
          <p:nvPr/>
        </p:nvSpPr>
        <p:spPr>
          <a:xfrm>
            <a:off x="7228241" y="6198905"/>
            <a:ext cx="1876236" cy="648072"/>
          </a:xfrm>
          <a:prstGeom prst="wedgeEllipseCallout">
            <a:avLst>
              <a:gd name="adj1" fmla="val -243244"/>
              <a:gd name="adj2" fmla="val -548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sübvansiyon</a:t>
            </a:r>
            <a:endParaRPr lang="tr-TR" dirty="0"/>
          </a:p>
        </p:txBody>
      </p:sp>
      <p:cxnSp>
        <p:nvCxnSpPr>
          <p:cNvPr id="21" name="Düz Bağlayıcı 20"/>
          <p:cNvCxnSpPr/>
          <p:nvPr/>
        </p:nvCxnSpPr>
        <p:spPr>
          <a:xfrm flipH="1">
            <a:off x="611560" y="1880828"/>
            <a:ext cx="30243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999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t>DIŞSALLIKLARA KARŞI PİYASA ÇÖZÜMÜ – COASE TEOREMİ</a:t>
            </a:r>
            <a:br>
              <a:rPr lang="tr-TR" sz="2800" b="1" dirty="0"/>
            </a:br>
            <a:endParaRPr lang="tr-TR" sz="2800" dirty="0"/>
          </a:p>
        </p:txBody>
      </p:sp>
      <p:sp>
        <p:nvSpPr>
          <p:cNvPr id="3" name="İçerik Yer Tutucusu 2"/>
          <p:cNvSpPr>
            <a:spLocks noGrp="1"/>
          </p:cNvSpPr>
          <p:nvPr>
            <p:ph idx="1"/>
          </p:nvPr>
        </p:nvSpPr>
        <p:spPr/>
        <p:txBody>
          <a:bodyPr>
            <a:normAutofit fontScale="85000" lnSpcReduction="20000"/>
          </a:bodyPr>
          <a:lstStyle/>
          <a:p>
            <a:pPr marL="114300" algn="just">
              <a:buFontTx/>
              <a:buNone/>
              <a:defRPr/>
            </a:pPr>
            <a:r>
              <a:rPr lang="tr-TR" dirty="0">
                <a:solidFill>
                  <a:schemeClr val="tx2"/>
                </a:solidFill>
              </a:rPr>
              <a:t>Dışsallıklar meydana geldiğinde, tarafların mevcut dışsallığı içselleştirmek ve etkinliği sağlamak üzere bir araya gelip bazı düzenlemeler yapması konusundaki önerme, </a:t>
            </a:r>
            <a:r>
              <a:rPr lang="tr-TR" dirty="0" err="1">
                <a:solidFill>
                  <a:schemeClr val="tx2"/>
                </a:solidFill>
              </a:rPr>
              <a:t>Coase</a:t>
            </a:r>
            <a:r>
              <a:rPr lang="tr-TR" dirty="0">
                <a:solidFill>
                  <a:schemeClr val="tx2"/>
                </a:solidFill>
              </a:rPr>
              <a:t> teorisi olarak anılır.</a:t>
            </a:r>
          </a:p>
          <a:p>
            <a:pPr marL="114300" algn="just">
              <a:buFontTx/>
              <a:buNone/>
              <a:defRPr/>
            </a:pPr>
            <a:r>
              <a:rPr lang="tr-TR" dirty="0">
                <a:solidFill>
                  <a:schemeClr val="tx2"/>
                </a:solidFill>
              </a:rPr>
              <a:t>Ronald </a:t>
            </a:r>
            <a:r>
              <a:rPr lang="tr-TR" dirty="0" err="1">
                <a:solidFill>
                  <a:schemeClr val="tx2"/>
                </a:solidFill>
              </a:rPr>
              <a:t>Coase</a:t>
            </a:r>
            <a:r>
              <a:rPr lang="tr-TR">
                <a:solidFill>
                  <a:schemeClr val="tx2"/>
                </a:solidFill>
              </a:rPr>
              <a:t>, 1960 yılında yayınladığı makalesinde, piyasa işlemlerinin etkinlikten uzaklaşması halinde, karar birimlerinin aralarında bir pazarlık süreci oluşturarak etkinlik koşullarını yeniden sağlayabileceklerini ve bunun için de mülkiyet haklarının tesis edilmesi gerektiğini; böylece dışsallıklar için de bir piyasa oluşturularak onların piyasa başarısızlığı olmaktan uzaklaştırılabileceğini ifade etmiştir. </a:t>
            </a:r>
          </a:p>
          <a:p>
            <a:endParaRPr lang="tr-TR" dirty="0"/>
          </a:p>
        </p:txBody>
      </p:sp>
    </p:spTree>
    <p:extLst>
      <p:ext uri="{BB962C8B-B14F-4D97-AF65-F5344CB8AC3E}">
        <p14:creationId xmlns:p14="http://schemas.microsoft.com/office/powerpoint/2010/main" val="24690418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7700" y="368300"/>
            <a:ext cx="8101013" cy="5575300"/>
          </a:xfrm>
        </p:spPr>
        <p:txBody>
          <a:bodyPr>
            <a:normAutofit fontScale="77500" lnSpcReduction="20000"/>
          </a:bodyPr>
          <a:lstStyle/>
          <a:p>
            <a:pPr>
              <a:buFont typeface="Wingdings" pitchFamily="2" charset="2"/>
              <a:buChar char="v"/>
              <a:defRPr/>
            </a:pPr>
            <a:r>
              <a:rPr lang="tr-TR" b="1" dirty="0" smtClean="0">
                <a:solidFill>
                  <a:srgbClr val="C00000"/>
                </a:solidFill>
              </a:rPr>
              <a:t>PAZARLANABİLİR KİRLETME HAKLARI (PERMİLER)</a:t>
            </a:r>
            <a:endParaRPr lang="tr-TR" dirty="0" smtClean="0">
              <a:solidFill>
                <a:srgbClr val="C00000"/>
              </a:solidFill>
            </a:endParaRPr>
          </a:p>
          <a:p>
            <a:pPr algn="just">
              <a:buFont typeface="Wingdings" pitchFamily="2" charset="2"/>
              <a:buChar char="v"/>
              <a:defRPr/>
            </a:pPr>
            <a:r>
              <a:rPr lang="tr-TR" dirty="0" smtClean="0"/>
              <a:t>Negatif </a:t>
            </a:r>
            <a:r>
              <a:rPr lang="tr-TR" dirty="0"/>
              <a:t>dışsallıkları azaltmada uygulanan çözümlerden bir tanesi de, devletin işletmelere belirli miktarda kirlilik yayma hakkı veren permiler dağıtması ve bu permilerin piyasada alınıp satılarak kirlilik yaratan emisyonların kontrol altında tutulmasıdır. </a:t>
            </a:r>
            <a:endParaRPr lang="tr-TR" dirty="0" smtClean="0"/>
          </a:p>
          <a:p>
            <a:pPr algn="just">
              <a:buFont typeface="Wingdings" pitchFamily="2" charset="2"/>
              <a:buChar char="v"/>
              <a:defRPr/>
            </a:pPr>
            <a:r>
              <a:rPr lang="tr-TR" dirty="0" smtClean="0"/>
              <a:t>Bu </a:t>
            </a:r>
            <a:r>
              <a:rPr lang="tr-TR" dirty="0"/>
              <a:t>sistemde emisyonlarını kısan bir firma emisyon yayma hakkını daha fazla üretim yapmak (kirletici emisyonlarını arttırmak) isteyen başka bir firmaya satabilmektedir. Böylece; hakların piyasa fiyatı üretimi azaltmanın marjinal maliyetinden yüksek olduğu sürece firmalar emisyon yayma haklarını satacaklardır. </a:t>
            </a:r>
            <a:endParaRPr lang="tr-TR" dirty="0" smtClean="0"/>
          </a:p>
          <a:p>
            <a:pPr algn="just">
              <a:buFont typeface="Wingdings" pitchFamily="2" charset="2"/>
              <a:buChar char="v"/>
              <a:defRPr/>
            </a:pPr>
            <a:r>
              <a:rPr lang="tr-TR" dirty="0" smtClean="0"/>
              <a:t>Bu </a:t>
            </a:r>
            <a:r>
              <a:rPr lang="tr-TR" dirty="0"/>
              <a:t>sistemin vergiler ya da cezalardan üstün tarafı üretim sonucunda oluşacak kirlilik konusunda belirsizlik olmaması, devletin ne kadar kirlilik yaratılacağına baştan kendisinin karar vermesidir. Ancak; bu hakların firmalar arasında nasıl dağıtılacağı konusunda zorluklar mevcuttur. </a:t>
            </a:r>
          </a:p>
        </p:txBody>
      </p:sp>
    </p:spTree>
    <p:extLst>
      <p:ext uri="{BB962C8B-B14F-4D97-AF65-F5344CB8AC3E}">
        <p14:creationId xmlns:p14="http://schemas.microsoft.com/office/powerpoint/2010/main" val="211719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r>
              <a:rPr lang="tr-TR" b="1" dirty="0" err="1">
                <a:latin typeface="TradeGothicCondBold"/>
              </a:rPr>
              <a:t>Pareto</a:t>
            </a:r>
            <a:r>
              <a:rPr lang="tr-TR" b="1" dirty="0">
                <a:latin typeface="TradeGothicCondBold"/>
              </a:rPr>
              <a:t> Optimumu:</a:t>
            </a:r>
          </a:p>
          <a:p>
            <a:r>
              <a:rPr lang="tr-TR" dirty="0">
                <a:latin typeface="TradeGothicCond"/>
              </a:rPr>
              <a:t>Toplumdaki üretici, </a:t>
            </a:r>
            <a:r>
              <a:rPr lang="tr-TR" dirty="0" smtClean="0">
                <a:latin typeface="TradeGothicCond"/>
              </a:rPr>
              <a:t>tüketici ve </a:t>
            </a:r>
            <a:r>
              <a:rPr lang="tr-TR" dirty="0">
                <a:latin typeface="TradeGothicCond"/>
              </a:rPr>
              <a:t>faktör </a:t>
            </a:r>
            <a:r>
              <a:rPr lang="tr-TR" dirty="0" smtClean="0">
                <a:latin typeface="TradeGothicCond"/>
              </a:rPr>
              <a:t>sahiplerinden birinin durumunu kötüleştirmeden bunlardan bir başkasının durumunu iyileştirmenin olanakl</a:t>
            </a:r>
            <a:r>
              <a:rPr lang="tr-TR" dirty="0">
                <a:latin typeface="TradeGothicCond"/>
              </a:rPr>
              <a:t>ı</a:t>
            </a:r>
            <a:r>
              <a:rPr lang="tr-TR" dirty="0" smtClean="0">
                <a:latin typeface="TradeGothicCond"/>
              </a:rPr>
              <a:t> olmadığı </a:t>
            </a:r>
            <a:r>
              <a:rPr lang="tr-TR" dirty="0">
                <a:latin typeface="TradeGothicCond"/>
              </a:rPr>
              <a:t>kaynak </a:t>
            </a:r>
            <a:r>
              <a:rPr lang="tr-TR" dirty="0" smtClean="0">
                <a:latin typeface="TradeGothicCond"/>
              </a:rPr>
              <a:t>dağılımı durumu</a:t>
            </a:r>
            <a:r>
              <a:rPr lang="tr-TR" dirty="0">
                <a:latin typeface="TradeGothicCond"/>
              </a:rPr>
              <a:t>. </a:t>
            </a:r>
            <a:r>
              <a:rPr lang="tr-TR" dirty="0" smtClean="0">
                <a:latin typeface="TradeGothicCond"/>
              </a:rPr>
              <a:t>Başka </a:t>
            </a:r>
            <a:r>
              <a:rPr lang="tr-TR" dirty="0">
                <a:latin typeface="TradeGothicCond"/>
              </a:rPr>
              <a:t>bir </a:t>
            </a:r>
            <a:r>
              <a:rPr lang="tr-TR" dirty="0" smtClean="0">
                <a:latin typeface="TradeGothicCond"/>
              </a:rPr>
              <a:t>deyişle, toplumdaki </a:t>
            </a:r>
            <a:r>
              <a:rPr lang="tr-TR" dirty="0">
                <a:latin typeface="TradeGothicCond"/>
              </a:rPr>
              <a:t>bireylerden en </a:t>
            </a:r>
            <a:r>
              <a:rPr lang="tr-TR" dirty="0" smtClean="0">
                <a:latin typeface="TradeGothicCond"/>
              </a:rPr>
              <a:t>az birinin refahını azaltmadan bir diğerinin refahını </a:t>
            </a:r>
            <a:r>
              <a:rPr lang="tr-TR" smtClean="0">
                <a:latin typeface="TradeGothicCond"/>
              </a:rPr>
              <a:t>artırma olanağı </a:t>
            </a:r>
            <a:r>
              <a:rPr lang="tr-TR" dirty="0">
                <a:latin typeface="TradeGothicCond"/>
              </a:rPr>
              <a:t>yoksa o </a:t>
            </a:r>
            <a:r>
              <a:rPr lang="tr-TR" smtClean="0">
                <a:latin typeface="TradeGothicCond"/>
              </a:rPr>
              <a:t>toplumun refahı </a:t>
            </a:r>
            <a:r>
              <a:rPr lang="tr-TR" dirty="0">
                <a:latin typeface="TradeGothicCond"/>
              </a:rPr>
              <a:t>optimumdur.</a:t>
            </a:r>
            <a:endParaRPr lang="tr-TR" dirty="0"/>
          </a:p>
        </p:txBody>
      </p:sp>
    </p:spTree>
    <p:extLst>
      <p:ext uri="{BB962C8B-B14F-4D97-AF65-F5344CB8AC3E}">
        <p14:creationId xmlns:p14="http://schemas.microsoft.com/office/powerpoint/2010/main" val="564841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algn="ctr"/>
            <a:r>
              <a:rPr lang="tr-TR" sz="4400" dirty="0" smtClean="0"/>
              <a:t>Pozitif dışsal ekonomiler</a:t>
            </a:r>
          </a:p>
          <a:p>
            <a:endParaRPr lang="tr-TR" dirty="0" smtClean="0"/>
          </a:p>
          <a:p>
            <a:r>
              <a:rPr lang="tr-TR" dirty="0" smtClean="0"/>
              <a:t>Gerek </a:t>
            </a:r>
            <a:r>
              <a:rPr lang="tr-TR" dirty="0"/>
              <a:t>üretimde ve gerekse tüketimde </a:t>
            </a:r>
            <a:r>
              <a:rPr lang="tr-TR" b="1" dirty="0">
                <a:solidFill>
                  <a:srgbClr val="FF0000"/>
                </a:solidFill>
              </a:rPr>
              <a:t>pozitif dışsal ekonomiler </a:t>
            </a:r>
            <a:r>
              <a:rPr lang="tr-TR" dirty="0"/>
              <a:t>söz konusu olduğunda, genellikle ekonomide oluşan </a:t>
            </a:r>
            <a:r>
              <a:rPr lang="tr-TR" b="1" u="sng" dirty="0"/>
              <a:t>sosyal fayda fonksiyonu </a:t>
            </a:r>
            <a:r>
              <a:rPr lang="tr-TR" dirty="0"/>
              <a:t>piyasada oluşan </a:t>
            </a:r>
            <a:r>
              <a:rPr lang="tr-TR" b="1" u="sng" dirty="0"/>
              <a:t>özel fayda fonksiyonu</a:t>
            </a:r>
            <a:r>
              <a:rPr lang="tr-TR" dirty="0"/>
              <a:t>ndan yüksektir. Dolayısıyla, söz konusu mal için oluşan piyasa fiyatı, üreticiler açısından sosyal optimumu gerektirecek fiyattan düşük, tüketiciler için ise bu fiyattan yüksek olacaktır. </a:t>
            </a:r>
            <a:endParaRPr lang="tr-TR" dirty="0" smtClean="0"/>
          </a:p>
          <a:p>
            <a:endParaRPr lang="tr-TR" dirty="0"/>
          </a:p>
          <a:p>
            <a:r>
              <a:rPr lang="tr-TR" sz="1800" dirty="0" err="1" smtClean="0"/>
              <a:t>Keynesyen</a:t>
            </a:r>
            <a:r>
              <a:rPr lang="tr-TR" sz="1800" dirty="0" smtClean="0"/>
              <a:t> çapan mekanizması bu kavram çerçevesinde değerlendiriniz?</a:t>
            </a:r>
          </a:p>
          <a:p>
            <a:endParaRPr lang="tr-TR" dirty="0"/>
          </a:p>
          <a:p>
            <a:endParaRPr lang="tr-TR" dirty="0"/>
          </a:p>
        </p:txBody>
      </p:sp>
    </p:spTree>
    <p:extLst>
      <p:ext uri="{BB962C8B-B14F-4D97-AF65-F5344CB8AC3E}">
        <p14:creationId xmlns:p14="http://schemas.microsoft.com/office/powerpoint/2010/main" val="214499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Ar-ge faaliyetleri pozitif bir dışsallık yaratır. </a:t>
            </a:r>
            <a:br>
              <a:rPr lang="tr-TR" dirty="0"/>
            </a:b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0" y="2339181"/>
            <a:ext cx="3048000" cy="3048000"/>
          </a:xfrm>
        </p:spPr>
      </p:pic>
    </p:spTree>
    <p:extLst>
      <p:ext uri="{BB962C8B-B14F-4D97-AF65-F5344CB8AC3E}">
        <p14:creationId xmlns:p14="http://schemas.microsoft.com/office/powerpoint/2010/main" val="51334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516426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lstStyle/>
          <a:p>
            <a:pPr algn="ctr"/>
            <a:endParaRPr lang="tr-TR" sz="3600" dirty="0" smtClean="0"/>
          </a:p>
          <a:p>
            <a:pPr algn="ctr"/>
            <a:r>
              <a:rPr lang="tr-TR" sz="3600" dirty="0" smtClean="0"/>
              <a:t>Negatif  </a:t>
            </a:r>
            <a:r>
              <a:rPr lang="tr-TR" sz="3600" dirty="0"/>
              <a:t>dışsal ekonomiler</a:t>
            </a:r>
          </a:p>
          <a:p>
            <a:r>
              <a:rPr lang="tr-TR" b="1" dirty="0">
                <a:solidFill>
                  <a:srgbClr val="FF0000"/>
                </a:solidFill>
              </a:rPr>
              <a:t>Negatif dışsal ekonomiler </a:t>
            </a:r>
            <a:r>
              <a:rPr lang="tr-TR" dirty="0"/>
              <a:t>söz konusu olduğunda ise, ekonomide oluşan </a:t>
            </a:r>
            <a:r>
              <a:rPr lang="tr-TR" b="1" u="sng" dirty="0"/>
              <a:t>sosyal maliyet fonksiyonu</a:t>
            </a:r>
            <a:r>
              <a:rPr lang="tr-TR" dirty="0"/>
              <a:t>, piyasada oluşan </a:t>
            </a:r>
            <a:r>
              <a:rPr lang="tr-TR" b="1" u="sng" dirty="0"/>
              <a:t>özel maliyet fonksiyonu</a:t>
            </a:r>
            <a:r>
              <a:rPr lang="tr-TR" dirty="0"/>
              <a:t>ndan yüksektir. Diğer bir deyişle, piyasada fiyatlarla ölçülen maliyetler, ekonominin yüklendiği gerçek maliyetleri yansıtamamaktadır. Bu durumda piyasada oluşacak fiyat, üreticiler açısından sosyal optimumu gerçekleştirecek olan fiyattan yüksek, tüketiciler için ise bu fiyattan düşük olmaktadır.</a:t>
            </a:r>
            <a:endParaRPr lang="tr-TR" b="1" dirty="0"/>
          </a:p>
          <a:p>
            <a:endParaRPr lang="tr-TR" dirty="0"/>
          </a:p>
        </p:txBody>
      </p:sp>
    </p:spTree>
    <p:extLst>
      <p:ext uri="{BB962C8B-B14F-4D97-AF65-F5344CB8AC3E}">
        <p14:creationId xmlns:p14="http://schemas.microsoft.com/office/powerpoint/2010/main" val="317470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0"/>
            <a:ext cx="8964488" cy="6858000"/>
          </a:xfrm>
        </p:spPr>
      </p:pic>
    </p:spTree>
    <p:extLst>
      <p:ext uri="{BB962C8B-B14F-4D97-AF65-F5344CB8AC3E}">
        <p14:creationId xmlns:p14="http://schemas.microsoft.com/office/powerpoint/2010/main" val="1994865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20474" cy="6858000"/>
          </a:xfrm>
        </p:spPr>
      </p:pic>
    </p:spTree>
    <p:extLst>
      <p:ext uri="{BB962C8B-B14F-4D97-AF65-F5344CB8AC3E}">
        <p14:creationId xmlns:p14="http://schemas.microsoft.com/office/powerpoint/2010/main" val="302905946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1280</TotalTime>
  <Words>1131</Words>
  <Application>Microsoft Office PowerPoint</Application>
  <PresentationFormat>Ekran Gösterisi (4:3)</PresentationFormat>
  <Paragraphs>90</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Ofis Teması</vt:lpstr>
      <vt:lpstr>DIŞSALLIKLAR</vt:lpstr>
      <vt:lpstr>PowerPoint Sunusu</vt:lpstr>
      <vt:lpstr>PowerPoint Sunusu</vt:lpstr>
      <vt:lpstr>PowerPoint Sunusu</vt:lpstr>
      <vt:lpstr>Ar-ge faaliyetleri pozitif bir dışsallık yaratır.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Üreticiden Üreticiye Olumlu/Olumsuz Dışsallık</vt:lpstr>
      <vt:lpstr>Tüketiciden Üreticiye Olumlu/Olumsuz Dışsallık</vt:lpstr>
      <vt:lpstr>Tüketiciden Tüketiciye Olumlu/Olumsuz Dışsallık</vt:lpstr>
      <vt:lpstr>PowerPoint Sunusu</vt:lpstr>
      <vt:lpstr>PowerPoint Sunusu</vt:lpstr>
      <vt:lpstr>PowerPoint Sunusu</vt:lpstr>
      <vt:lpstr>PowerPoint Sunusu</vt:lpstr>
      <vt:lpstr>PowerPoint Sunusu</vt:lpstr>
      <vt:lpstr>PowerPoint Sunusu</vt:lpstr>
      <vt:lpstr>PowerPoint Sunusu</vt:lpstr>
      <vt:lpstr>PowerPoint Sunusu</vt:lpstr>
      <vt:lpstr>Çözüm yolu nedir?</vt:lpstr>
      <vt:lpstr>PowerPoint Sunusu</vt:lpstr>
      <vt:lpstr>PowerPoint Sunusu</vt:lpstr>
      <vt:lpstr>PowerPoint Sunusu</vt:lpstr>
      <vt:lpstr>Pigou türü vergiler </vt:lpstr>
      <vt:lpstr>PowerPoint Sunusu</vt:lpstr>
      <vt:lpstr>PowerPoint Sunusu</vt:lpstr>
      <vt:lpstr>PowerPoint Sunusu</vt:lpstr>
      <vt:lpstr>DIŞSALLIKLARA KARŞI PİYASA ÇÖZÜMÜ – COASE TEOREMİ </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KAMUSAL MALLAR</dc:title>
  <dc:creator>Admin</dc:creator>
  <cp:lastModifiedBy>ferhat-pc</cp:lastModifiedBy>
  <cp:revision>87</cp:revision>
  <dcterms:created xsi:type="dcterms:W3CDTF">2015-03-02T19:15:24Z</dcterms:created>
  <dcterms:modified xsi:type="dcterms:W3CDTF">2016-03-08T14:03:44Z</dcterms:modified>
</cp:coreProperties>
</file>