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1" r:id="rId4"/>
    <p:sldId id="262" r:id="rId5"/>
    <p:sldId id="260" r:id="rId6"/>
    <p:sldId id="263" r:id="rId7"/>
    <p:sldId id="264" r:id="rId8"/>
    <p:sldId id="265" r:id="rId9"/>
    <p:sldId id="266" r:id="rId10"/>
    <p:sldId id="267" r:id="rId11"/>
    <p:sldId id="268" r:id="rId12"/>
    <p:sldId id="269" r:id="rId13"/>
    <p:sldId id="270" r:id="rId14"/>
    <p:sldId id="276" r:id="rId15"/>
    <p:sldId id="271" r:id="rId16"/>
    <p:sldId id="272" r:id="rId17"/>
    <p:sldId id="274" r:id="rId18"/>
    <p:sldId id="273"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ABC113-30AE-402D-96AE-7708B49DE61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09779237-DA8D-49AB-A9F6-58BE49631FB7}">
      <dgm:prSet phldrT="[Metin]"/>
      <dgm:spPr/>
      <dgm:t>
        <a:bodyPr/>
        <a:lstStyle/>
        <a:p>
          <a:r>
            <a:rPr lang="tr-TR" dirty="0" smtClean="0"/>
            <a:t>Kamusal malların temel özellikleri</a:t>
          </a:r>
          <a:endParaRPr lang="tr-TR" dirty="0"/>
        </a:p>
      </dgm:t>
    </dgm:pt>
    <dgm:pt modelId="{29601F51-5082-4B1A-BC7C-7147C9855141}" type="parTrans" cxnId="{D8A530A7-0CD9-4F17-947F-A8AB9DE4A476}">
      <dgm:prSet/>
      <dgm:spPr/>
      <dgm:t>
        <a:bodyPr/>
        <a:lstStyle/>
        <a:p>
          <a:endParaRPr lang="tr-TR"/>
        </a:p>
      </dgm:t>
    </dgm:pt>
    <dgm:pt modelId="{FFC9EB61-D10F-4408-8185-E02CCF4FCBBB}" type="sibTrans" cxnId="{D8A530A7-0CD9-4F17-947F-A8AB9DE4A476}">
      <dgm:prSet/>
      <dgm:spPr/>
      <dgm:t>
        <a:bodyPr/>
        <a:lstStyle/>
        <a:p>
          <a:endParaRPr lang="tr-TR"/>
        </a:p>
      </dgm:t>
    </dgm:pt>
    <dgm:pt modelId="{9808D4CC-FC21-4F0D-947A-35028EC0D32E}">
      <dgm:prSet phldrT="[Metin]"/>
      <dgm:spPr/>
      <dgm:t>
        <a:bodyPr/>
        <a:lstStyle/>
        <a:p>
          <a:r>
            <a:rPr lang="tr-TR" dirty="0" smtClean="0"/>
            <a:t>Tüketimde rekabet eksikliği veya hizmet üretimde bölünemezlik</a:t>
          </a:r>
          <a:endParaRPr lang="tr-TR" dirty="0"/>
        </a:p>
      </dgm:t>
    </dgm:pt>
    <dgm:pt modelId="{F7E0924D-94E4-471D-AAAF-E55BBB994279}" type="parTrans" cxnId="{C6B9F6AD-DFBB-46F8-8144-991CC5DB23CE}">
      <dgm:prSet/>
      <dgm:spPr/>
      <dgm:t>
        <a:bodyPr/>
        <a:lstStyle/>
        <a:p>
          <a:endParaRPr lang="tr-TR"/>
        </a:p>
      </dgm:t>
    </dgm:pt>
    <dgm:pt modelId="{CFA9EA71-79AF-468D-84E8-906741D9A21E}" type="sibTrans" cxnId="{C6B9F6AD-DFBB-46F8-8144-991CC5DB23CE}">
      <dgm:prSet/>
      <dgm:spPr/>
      <dgm:t>
        <a:bodyPr/>
        <a:lstStyle/>
        <a:p>
          <a:endParaRPr lang="tr-TR"/>
        </a:p>
      </dgm:t>
    </dgm:pt>
    <dgm:pt modelId="{6FDA128C-4249-4FC1-A364-ABB82B36D1D8}">
      <dgm:prSet phldrT="[Metin]"/>
      <dgm:spPr/>
      <dgm:t>
        <a:bodyPr/>
        <a:lstStyle/>
        <a:p>
          <a:r>
            <a:rPr lang="tr-TR" dirty="0" smtClean="0"/>
            <a:t> tüketimden dışlanamazlık</a:t>
          </a:r>
          <a:endParaRPr lang="tr-TR" dirty="0"/>
        </a:p>
      </dgm:t>
    </dgm:pt>
    <dgm:pt modelId="{4DE8B6DD-52A0-48EC-9D45-E81C746C8299}" type="parTrans" cxnId="{6FCD2FA4-236F-4260-8E90-95B68B0052CB}">
      <dgm:prSet/>
      <dgm:spPr/>
      <dgm:t>
        <a:bodyPr/>
        <a:lstStyle/>
        <a:p>
          <a:endParaRPr lang="tr-TR"/>
        </a:p>
      </dgm:t>
    </dgm:pt>
    <dgm:pt modelId="{5A2B3203-D3AF-49AB-92CB-0D1BA3D8A21C}" type="sibTrans" cxnId="{6FCD2FA4-236F-4260-8E90-95B68B0052CB}">
      <dgm:prSet/>
      <dgm:spPr/>
      <dgm:t>
        <a:bodyPr/>
        <a:lstStyle/>
        <a:p>
          <a:endParaRPr lang="tr-TR"/>
        </a:p>
      </dgm:t>
    </dgm:pt>
    <dgm:pt modelId="{74180253-E1A4-434D-A22E-B8B805A41303}" type="pres">
      <dgm:prSet presAssocID="{2BABC113-30AE-402D-96AE-7708B49DE61C}" presName="hierChild1" presStyleCnt="0">
        <dgm:presLayoutVars>
          <dgm:orgChart val="1"/>
          <dgm:chPref val="1"/>
          <dgm:dir/>
          <dgm:animOne val="branch"/>
          <dgm:animLvl val="lvl"/>
          <dgm:resizeHandles/>
        </dgm:presLayoutVars>
      </dgm:prSet>
      <dgm:spPr/>
      <dgm:t>
        <a:bodyPr/>
        <a:lstStyle/>
        <a:p>
          <a:endParaRPr lang="tr-TR"/>
        </a:p>
      </dgm:t>
    </dgm:pt>
    <dgm:pt modelId="{286A6D5D-A5D7-4879-957D-613DD80CC5FD}" type="pres">
      <dgm:prSet presAssocID="{09779237-DA8D-49AB-A9F6-58BE49631FB7}" presName="hierRoot1" presStyleCnt="0">
        <dgm:presLayoutVars>
          <dgm:hierBranch val="init"/>
        </dgm:presLayoutVars>
      </dgm:prSet>
      <dgm:spPr/>
    </dgm:pt>
    <dgm:pt modelId="{D89AA8DD-8FB6-4140-8B27-2EFA0FCEAACC}" type="pres">
      <dgm:prSet presAssocID="{09779237-DA8D-49AB-A9F6-58BE49631FB7}" presName="rootComposite1" presStyleCnt="0"/>
      <dgm:spPr/>
    </dgm:pt>
    <dgm:pt modelId="{17F978C4-2021-4219-BDBE-67CC429F2CED}" type="pres">
      <dgm:prSet presAssocID="{09779237-DA8D-49AB-A9F6-58BE49631FB7}" presName="rootText1" presStyleLbl="node0" presStyleIdx="0" presStyleCnt="1" custScaleX="221107" custLinFactNeighborX="-95" custLinFactNeighborY="-44830">
        <dgm:presLayoutVars>
          <dgm:chPref val="3"/>
        </dgm:presLayoutVars>
      </dgm:prSet>
      <dgm:spPr/>
      <dgm:t>
        <a:bodyPr/>
        <a:lstStyle/>
        <a:p>
          <a:endParaRPr lang="tr-TR"/>
        </a:p>
      </dgm:t>
    </dgm:pt>
    <dgm:pt modelId="{DEA72A50-9730-409A-9942-D596CBE18EAB}" type="pres">
      <dgm:prSet presAssocID="{09779237-DA8D-49AB-A9F6-58BE49631FB7}" presName="rootConnector1" presStyleLbl="node1" presStyleIdx="0" presStyleCnt="0"/>
      <dgm:spPr/>
      <dgm:t>
        <a:bodyPr/>
        <a:lstStyle/>
        <a:p>
          <a:endParaRPr lang="tr-TR"/>
        </a:p>
      </dgm:t>
    </dgm:pt>
    <dgm:pt modelId="{1F9BDA33-CC06-4D33-8FEA-18C8DB262D52}" type="pres">
      <dgm:prSet presAssocID="{09779237-DA8D-49AB-A9F6-58BE49631FB7}" presName="hierChild2" presStyleCnt="0"/>
      <dgm:spPr/>
    </dgm:pt>
    <dgm:pt modelId="{80A64FCE-0C03-4080-9830-6484ACEE255A}" type="pres">
      <dgm:prSet presAssocID="{F7E0924D-94E4-471D-AAAF-E55BBB994279}" presName="Name37" presStyleLbl="parChTrans1D2" presStyleIdx="0" presStyleCnt="2"/>
      <dgm:spPr/>
      <dgm:t>
        <a:bodyPr/>
        <a:lstStyle/>
        <a:p>
          <a:endParaRPr lang="tr-TR"/>
        </a:p>
      </dgm:t>
    </dgm:pt>
    <dgm:pt modelId="{73EED479-5A8D-4BD9-8506-153034C8B7AB}" type="pres">
      <dgm:prSet presAssocID="{9808D4CC-FC21-4F0D-947A-35028EC0D32E}" presName="hierRoot2" presStyleCnt="0">
        <dgm:presLayoutVars>
          <dgm:hierBranch val="init"/>
        </dgm:presLayoutVars>
      </dgm:prSet>
      <dgm:spPr/>
    </dgm:pt>
    <dgm:pt modelId="{F6916677-2B25-4F51-B2F1-CDC4B01692E3}" type="pres">
      <dgm:prSet presAssocID="{9808D4CC-FC21-4F0D-947A-35028EC0D32E}" presName="rootComposite" presStyleCnt="0"/>
      <dgm:spPr/>
    </dgm:pt>
    <dgm:pt modelId="{619B3906-B1D4-4410-A18B-4546056A27EF}" type="pres">
      <dgm:prSet presAssocID="{9808D4CC-FC21-4F0D-947A-35028EC0D32E}" presName="rootText" presStyleLbl="node2" presStyleIdx="0" presStyleCnt="2">
        <dgm:presLayoutVars>
          <dgm:chPref val="3"/>
        </dgm:presLayoutVars>
      </dgm:prSet>
      <dgm:spPr/>
      <dgm:t>
        <a:bodyPr/>
        <a:lstStyle/>
        <a:p>
          <a:endParaRPr lang="tr-TR"/>
        </a:p>
      </dgm:t>
    </dgm:pt>
    <dgm:pt modelId="{137ECE0E-2EF0-4203-95A2-C4AEBA16B8BF}" type="pres">
      <dgm:prSet presAssocID="{9808D4CC-FC21-4F0D-947A-35028EC0D32E}" presName="rootConnector" presStyleLbl="node2" presStyleIdx="0" presStyleCnt="2"/>
      <dgm:spPr/>
      <dgm:t>
        <a:bodyPr/>
        <a:lstStyle/>
        <a:p>
          <a:endParaRPr lang="tr-TR"/>
        </a:p>
      </dgm:t>
    </dgm:pt>
    <dgm:pt modelId="{D124CA30-4B6A-4B60-B040-D0FDFD85701E}" type="pres">
      <dgm:prSet presAssocID="{9808D4CC-FC21-4F0D-947A-35028EC0D32E}" presName="hierChild4" presStyleCnt="0"/>
      <dgm:spPr/>
    </dgm:pt>
    <dgm:pt modelId="{34413215-0646-47EB-93B7-D3FC4D3B9969}" type="pres">
      <dgm:prSet presAssocID="{9808D4CC-FC21-4F0D-947A-35028EC0D32E}" presName="hierChild5" presStyleCnt="0"/>
      <dgm:spPr/>
    </dgm:pt>
    <dgm:pt modelId="{C3BE8DF7-2184-4C1A-AC04-BD05156D61ED}" type="pres">
      <dgm:prSet presAssocID="{4DE8B6DD-52A0-48EC-9D45-E81C746C8299}" presName="Name37" presStyleLbl="parChTrans1D2" presStyleIdx="1" presStyleCnt="2"/>
      <dgm:spPr/>
      <dgm:t>
        <a:bodyPr/>
        <a:lstStyle/>
        <a:p>
          <a:endParaRPr lang="tr-TR"/>
        </a:p>
      </dgm:t>
    </dgm:pt>
    <dgm:pt modelId="{5976F0A9-CED3-4658-B725-1887EF8F4157}" type="pres">
      <dgm:prSet presAssocID="{6FDA128C-4249-4FC1-A364-ABB82B36D1D8}" presName="hierRoot2" presStyleCnt="0">
        <dgm:presLayoutVars>
          <dgm:hierBranch val="init"/>
        </dgm:presLayoutVars>
      </dgm:prSet>
      <dgm:spPr/>
    </dgm:pt>
    <dgm:pt modelId="{14012A56-A006-46E6-9322-053331CCE9E8}" type="pres">
      <dgm:prSet presAssocID="{6FDA128C-4249-4FC1-A364-ABB82B36D1D8}" presName="rootComposite" presStyleCnt="0"/>
      <dgm:spPr/>
    </dgm:pt>
    <dgm:pt modelId="{7B49468F-F03E-4202-9536-82CDD2F41573}" type="pres">
      <dgm:prSet presAssocID="{6FDA128C-4249-4FC1-A364-ABB82B36D1D8}" presName="rootText" presStyleLbl="node2" presStyleIdx="1" presStyleCnt="2">
        <dgm:presLayoutVars>
          <dgm:chPref val="3"/>
        </dgm:presLayoutVars>
      </dgm:prSet>
      <dgm:spPr/>
      <dgm:t>
        <a:bodyPr/>
        <a:lstStyle/>
        <a:p>
          <a:endParaRPr lang="tr-TR"/>
        </a:p>
      </dgm:t>
    </dgm:pt>
    <dgm:pt modelId="{9C52DA97-42B3-4EF9-A7E4-4FD446522DFE}" type="pres">
      <dgm:prSet presAssocID="{6FDA128C-4249-4FC1-A364-ABB82B36D1D8}" presName="rootConnector" presStyleLbl="node2" presStyleIdx="1" presStyleCnt="2"/>
      <dgm:spPr/>
      <dgm:t>
        <a:bodyPr/>
        <a:lstStyle/>
        <a:p>
          <a:endParaRPr lang="tr-TR"/>
        </a:p>
      </dgm:t>
    </dgm:pt>
    <dgm:pt modelId="{5B430196-5A13-4968-92FC-54D399DF78DD}" type="pres">
      <dgm:prSet presAssocID="{6FDA128C-4249-4FC1-A364-ABB82B36D1D8}" presName="hierChild4" presStyleCnt="0"/>
      <dgm:spPr/>
    </dgm:pt>
    <dgm:pt modelId="{ED0D4A4A-6A31-48A8-A6B3-340115539AF1}" type="pres">
      <dgm:prSet presAssocID="{6FDA128C-4249-4FC1-A364-ABB82B36D1D8}" presName="hierChild5" presStyleCnt="0"/>
      <dgm:spPr/>
    </dgm:pt>
    <dgm:pt modelId="{E5509473-D3A0-4C7D-BE35-4C0AF9837C4D}" type="pres">
      <dgm:prSet presAssocID="{09779237-DA8D-49AB-A9F6-58BE49631FB7}" presName="hierChild3" presStyleCnt="0"/>
      <dgm:spPr/>
    </dgm:pt>
  </dgm:ptLst>
  <dgm:cxnLst>
    <dgm:cxn modelId="{85634C57-39DE-45E9-8ED0-94B569DAF83D}" type="presOf" srcId="{F7E0924D-94E4-471D-AAAF-E55BBB994279}" destId="{80A64FCE-0C03-4080-9830-6484ACEE255A}" srcOrd="0" destOrd="0" presId="urn:microsoft.com/office/officeart/2005/8/layout/orgChart1"/>
    <dgm:cxn modelId="{B7633E86-0DB9-404B-BBF9-F148A6D3CF95}" type="presOf" srcId="{9808D4CC-FC21-4F0D-947A-35028EC0D32E}" destId="{619B3906-B1D4-4410-A18B-4546056A27EF}" srcOrd="0" destOrd="0" presId="urn:microsoft.com/office/officeart/2005/8/layout/orgChart1"/>
    <dgm:cxn modelId="{D8A530A7-0CD9-4F17-947F-A8AB9DE4A476}" srcId="{2BABC113-30AE-402D-96AE-7708B49DE61C}" destId="{09779237-DA8D-49AB-A9F6-58BE49631FB7}" srcOrd="0" destOrd="0" parTransId="{29601F51-5082-4B1A-BC7C-7147C9855141}" sibTransId="{FFC9EB61-D10F-4408-8185-E02CCF4FCBBB}"/>
    <dgm:cxn modelId="{46D98E88-10C7-4E50-9785-DAAA500FF060}" type="presOf" srcId="{2BABC113-30AE-402D-96AE-7708B49DE61C}" destId="{74180253-E1A4-434D-A22E-B8B805A41303}" srcOrd="0" destOrd="0" presId="urn:microsoft.com/office/officeart/2005/8/layout/orgChart1"/>
    <dgm:cxn modelId="{4BF4768C-5737-44CA-96CD-998E296F43C9}" type="presOf" srcId="{09779237-DA8D-49AB-A9F6-58BE49631FB7}" destId="{DEA72A50-9730-409A-9942-D596CBE18EAB}" srcOrd="1" destOrd="0" presId="urn:microsoft.com/office/officeart/2005/8/layout/orgChart1"/>
    <dgm:cxn modelId="{FA776014-B57E-4E7B-A3B9-A63C98D5E59A}" type="presOf" srcId="{6FDA128C-4249-4FC1-A364-ABB82B36D1D8}" destId="{7B49468F-F03E-4202-9536-82CDD2F41573}" srcOrd="0" destOrd="0" presId="urn:microsoft.com/office/officeart/2005/8/layout/orgChart1"/>
    <dgm:cxn modelId="{C6B9F6AD-DFBB-46F8-8144-991CC5DB23CE}" srcId="{09779237-DA8D-49AB-A9F6-58BE49631FB7}" destId="{9808D4CC-FC21-4F0D-947A-35028EC0D32E}" srcOrd="0" destOrd="0" parTransId="{F7E0924D-94E4-471D-AAAF-E55BBB994279}" sibTransId="{CFA9EA71-79AF-468D-84E8-906741D9A21E}"/>
    <dgm:cxn modelId="{629F7CE1-3310-4665-A261-71DD9F47FF77}" type="presOf" srcId="{6FDA128C-4249-4FC1-A364-ABB82B36D1D8}" destId="{9C52DA97-42B3-4EF9-A7E4-4FD446522DFE}" srcOrd="1" destOrd="0" presId="urn:microsoft.com/office/officeart/2005/8/layout/orgChart1"/>
    <dgm:cxn modelId="{6FCD2FA4-236F-4260-8E90-95B68B0052CB}" srcId="{09779237-DA8D-49AB-A9F6-58BE49631FB7}" destId="{6FDA128C-4249-4FC1-A364-ABB82B36D1D8}" srcOrd="1" destOrd="0" parTransId="{4DE8B6DD-52A0-48EC-9D45-E81C746C8299}" sibTransId="{5A2B3203-D3AF-49AB-92CB-0D1BA3D8A21C}"/>
    <dgm:cxn modelId="{2F6BA2CC-E005-41A4-A8CF-91A30485176C}" type="presOf" srcId="{9808D4CC-FC21-4F0D-947A-35028EC0D32E}" destId="{137ECE0E-2EF0-4203-95A2-C4AEBA16B8BF}" srcOrd="1" destOrd="0" presId="urn:microsoft.com/office/officeart/2005/8/layout/orgChart1"/>
    <dgm:cxn modelId="{103FF36D-D60E-4F37-A2B8-9DEB97B7398C}" type="presOf" srcId="{09779237-DA8D-49AB-A9F6-58BE49631FB7}" destId="{17F978C4-2021-4219-BDBE-67CC429F2CED}" srcOrd="0" destOrd="0" presId="urn:microsoft.com/office/officeart/2005/8/layout/orgChart1"/>
    <dgm:cxn modelId="{7EDFB0F1-73B4-4914-A595-746424CC2A16}" type="presOf" srcId="{4DE8B6DD-52A0-48EC-9D45-E81C746C8299}" destId="{C3BE8DF7-2184-4C1A-AC04-BD05156D61ED}" srcOrd="0" destOrd="0" presId="urn:microsoft.com/office/officeart/2005/8/layout/orgChart1"/>
    <dgm:cxn modelId="{1B8422E8-FEB8-456F-9C83-F9B709E2748A}" type="presParOf" srcId="{74180253-E1A4-434D-A22E-B8B805A41303}" destId="{286A6D5D-A5D7-4879-957D-613DD80CC5FD}" srcOrd="0" destOrd="0" presId="urn:microsoft.com/office/officeart/2005/8/layout/orgChart1"/>
    <dgm:cxn modelId="{C2988943-2303-4418-924C-5A05B9DF9C0C}" type="presParOf" srcId="{286A6D5D-A5D7-4879-957D-613DD80CC5FD}" destId="{D89AA8DD-8FB6-4140-8B27-2EFA0FCEAACC}" srcOrd="0" destOrd="0" presId="urn:microsoft.com/office/officeart/2005/8/layout/orgChart1"/>
    <dgm:cxn modelId="{B5F10F42-91CC-493F-8572-D781E4E64858}" type="presParOf" srcId="{D89AA8DD-8FB6-4140-8B27-2EFA0FCEAACC}" destId="{17F978C4-2021-4219-BDBE-67CC429F2CED}" srcOrd="0" destOrd="0" presId="urn:microsoft.com/office/officeart/2005/8/layout/orgChart1"/>
    <dgm:cxn modelId="{D2A36A2B-2B10-4AB0-8295-4E0513BBD4A9}" type="presParOf" srcId="{D89AA8DD-8FB6-4140-8B27-2EFA0FCEAACC}" destId="{DEA72A50-9730-409A-9942-D596CBE18EAB}" srcOrd="1" destOrd="0" presId="urn:microsoft.com/office/officeart/2005/8/layout/orgChart1"/>
    <dgm:cxn modelId="{6368A2F5-EC52-4F77-AEB4-1A5C66273065}" type="presParOf" srcId="{286A6D5D-A5D7-4879-957D-613DD80CC5FD}" destId="{1F9BDA33-CC06-4D33-8FEA-18C8DB262D52}" srcOrd="1" destOrd="0" presId="urn:microsoft.com/office/officeart/2005/8/layout/orgChart1"/>
    <dgm:cxn modelId="{C096200A-AF8A-4EB9-8934-4255F48C5F85}" type="presParOf" srcId="{1F9BDA33-CC06-4D33-8FEA-18C8DB262D52}" destId="{80A64FCE-0C03-4080-9830-6484ACEE255A}" srcOrd="0" destOrd="0" presId="urn:microsoft.com/office/officeart/2005/8/layout/orgChart1"/>
    <dgm:cxn modelId="{1495DD74-C019-42B6-8F9C-5206FB7A2753}" type="presParOf" srcId="{1F9BDA33-CC06-4D33-8FEA-18C8DB262D52}" destId="{73EED479-5A8D-4BD9-8506-153034C8B7AB}" srcOrd="1" destOrd="0" presId="urn:microsoft.com/office/officeart/2005/8/layout/orgChart1"/>
    <dgm:cxn modelId="{DC77BB69-35D4-43CB-9D29-72E1BF73D724}" type="presParOf" srcId="{73EED479-5A8D-4BD9-8506-153034C8B7AB}" destId="{F6916677-2B25-4F51-B2F1-CDC4B01692E3}" srcOrd="0" destOrd="0" presId="urn:microsoft.com/office/officeart/2005/8/layout/orgChart1"/>
    <dgm:cxn modelId="{99D828E4-B713-4377-855C-10FCEAC7B232}" type="presParOf" srcId="{F6916677-2B25-4F51-B2F1-CDC4B01692E3}" destId="{619B3906-B1D4-4410-A18B-4546056A27EF}" srcOrd="0" destOrd="0" presId="urn:microsoft.com/office/officeart/2005/8/layout/orgChart1"/>
    <dgm:cxn modelId="{0517203F-1F80-4AAF-AE71-7E2D1AFB819E}" type="presParOf" srcId="{F6916677-2B25-4F51-B2F1-CDC4B01692E3}" destId="{137ECE0E-2EF0-4203-95A2-C4AEBA16B8BF}" srcOrd="1" destOrd="0" presId="urn:microsoft.com/office/officeart/2005/8/layout/orgChart1"/>
    <dgm:cxn modelId="{7994756B-8276-4DBA-9081-7D22486DE868}" type="presParOf" srcId="{73EED479-5A8D-4BD9-8506-153034C8B7AB}" destId="{D124CA30-4B6A-4B60-B040-D0FDFD85701E}" srcOrd="1" destOrd="0" presId="urn:microsoft.com/office/officeart/2005/8/layout/orgChart1"/>
    <dgm:cxn modelId="{D96FC84F-BAD5-4912-B08B-B5B1939A7A3B}" type="presParOf" srcId="{73EED479-5A8D-4BD9-8506-153034C8B7AB}" destId="{34413215-0646-47EB-93B7-D3FC4D3B9969}" srcOrd="2" destOrd="0" presId="urn:microsoft.com/office/officeart/2005/8/layout/orgChart1"/>
    <dgm:cxn modelId="{63E7F006-D8BB-4D76-8541-48D070782743}" type="presParOf" srcId="{1F9BDA33-CC06-4D33-8FEA-18C8DB262D52}" destId="{C3BE8DF7-2184-4C1A-AC04-BD05156D61ED}" srcOrd="2" destOrd="0" presId="urn:microsoft.com/office/officeart/2005/8/layout/orgChart1"/>
    <dgm:cxn modelId="{42B3F588-16F4-43BE-B1F6-6055E7566691}" type="presParOf" srcId="{1F9BDA33-CC06-4D33-8FEA-18C8DB262D52}" destId="{5976F0A9-CED3-4658-B725-1887EF8F4157}" srcOrd="3" destOrd="0" presId="urn:microsoft.com/office/officeart/2005/8/layout/orgChart1"/>
    <dgm:cxn modelId="{C758573D-9AD3-4E58-B44A-D3C86B3590BC}" type="presParOf" srcId="{5976F0A9-CED3-4658-B725-1887EF8F4157}" destId="{14012A56-A006-46E6-9322-053331CCE9E8}" srcOrd="0" destOrd="0" presId="urn:microsoft.com/office/officeart/2005/8/layout/orgChart1"/>
    <dgm:cxn modelId="{69A268DB-00EA-41CA-923F-0A125BAD95C0}" type="presParOf" srcId="{14012A56-A006-46E6-9322-053331CCE9E8}" destId="{7B49468F-F03E-4202-9536-82CDD2F41573}" srcOrd="0" destOrd="0" presId="urn:microsoft.com/office/officeart/2005/8/layout/orgChart1"/>
    <dgm:cxn modelId="{E2F03E6B-3D28-49E7-88AF-1388A59224A5}" type="presParOf" srcId="{14012A56-A006-46E6-9322-053331CCE9E8}" destId="{9C52DA97-42B3-4EF9-A7E4-4FD446522DFE}" srcOrd="1" destOrd="0" presId="urn:microsoft.com/office/officeart/2005/8/layout/orgChart1"/>
    <dgm:cxn modelId="{940676BC-521D-4594-89F0-8949A8730966}" type="presParOf" srcId="{5976F0A9-CED3-4658-B725-1887EF8F4157}" destId="{5B430196-5A13-4968-92FC-54D399DF78DD}" srcOrd="1" destOrd="0" presId="urn:microsoft.com/office/officeart/2005/8/layout/orgChart1"/>
    <dgm:cxn modelId="{2815643B-6B23-4E5A-A6A8-89CDA3D86CC5}" type="presParOf" srcId="{5976F0A9-CED3-4658-B725-1887EF8F4157}" destId="{ED0D4A4A-6A31-48A8-A6B3-340115539AF1}" srcOrd="2" destOrd="0" presId="urn:microsoft.com/office/officeart/2005/8/layout/orgChart1"/>
    <dgm:cxn modelId="{D19261F2-71A8-4CAE-BE8C-9B5DC3AD7F49}" type="presParOf" srcId="{286A6D5D-A5D7-4879-957D-613DD80CC5FD}" destId="{E5509473-D3A0-4C7D-BE35-4C0AF9837C4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8DF7-2184-4C1A-AC04-BD05156D61ED}">
      <dsp:nvSpPr>
        <dsp:cNvPr id="0" name=""/>
        <dsp:cNvSpPr/>
      </dsp:nvSpPr>
      <dsp:spPr>
        <a:xfrm>
          <a:off x="4568076" y="2069616"/>
          <a:ext cx="2502561" cy="1793031"/>
        </a:xfrm>
        <a:custGeom>
          <a:avLst/>
          <a:gdLst/>
          <a:ahLst/>
          <a:cxnLst/>
          <a:rect l="0" t="0" r="0" b="0"/>
          <a:pathLst>
            <a:path>
              <a:moveTo>
                <a:pt x="0" y="0"/>
              </a:moveTo>
              <a:lnTo>
                <a:pt x="0" y="1359383"/>
              </a:lnTo>
              <a:lnTo>
                <a:pt x="2502561" y="1359383"/>
              </a:lnTo>
              <a:lnTo>
                <a:pt x="2502561" y="17930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A64FCE-0C03-4080-9830-6484ACEE255A}">
      <dsp:nvSpPr>
        <dsp:cNvPr id="0" name=""/>
        <dsp:cNvSpPr/>
      </dsp:nvSpPr>
      <dsp:spPr>
        <a:xfrm>
          <a:off x="2073361" y="2069616"/>
          <a:ext cx="2494714" cy="1793031"/>
        </a:xfrm>
        <a:custGeom>
          <a:avLst/>
          <a:gdLst/>
          <a:ahLst/>
          <a:cxnLst/>
          <a:rect l="0" t="0" r="0" b="0"/>
          <a:pathLst>
            <a:path>
              <a:moveTo>
                <a:pt x="2494714" y="0"/>
              </a:moveTo>
              <a:lnTo>
                <a:pt x="2494714" y="1359383"/>
              </a:lnTo>
              <a:lnTo>
                <a:pt x="0" y="1359383"/>
              </a:lnTo>
              <a:lnTo>
                <a:pt x="0" y="17930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F978C4-2021-4219-BDBE-67CC429F2CED}">
      <dsp:nvSpPr>
        <dsp:cNvPr id="0" name=""/>
        <dsp:cNvSpPr/>
      </dsp:nvSpPr>
      <dsp:spPr>
        <a:xfrm>
          <a:off x="2238" y="4626"/>
          <a:ext cx="9131675" cy="20649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Kamusal malların temel özellikleri</a:t>
          </a:r>
          <a:endParaRPr lang="tr-TR" sz="3600" kern="1200" dirty="0"/>
        </a:p>
      </dsp:txBody>
      <dsp:txXfrm>
        <a:off x="2238" y="4626"/>
        <a:ext cx="9131675" cy="2064990"/>
      </dsp:txXfrm>
    </dsp:sp>
    <dsp:sp modelId="{619B3906-B1D4-4410-A18B-4546056A27EF}">
      <dsp:nvSpPr>
        <dsp:cNvPr id="0" name=""/>
        <dsp:cNvSpPr/>
      </dsp:nvSpPr>
      <dsp:spPr>
        <a:xfrm>
          <a:off x="8371" y="3862647"/>
          <a:ext cx="4129980" cy="20649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Tüketimde rekabet eksikliği veya hizmet üretimde bölünemezlik</a:t>
          </a:r>
          <a:endParaRPr lang="tr-TR" sz="3600" kern="1200" dirty="0"/>
        </a:p>
      </dsp:txBody>
      <dsp:txXfrm>
        <a:off x="8371" y="3862647"/>
        <a:ext cx="4129980" cy="2064990"/>
      </dsp:txXfrm>
    </dsp:sp>
    <dsp:sp modelId="{7B49468F-F03E-4202-9536-82CDD2F41573}">
      <dsp:nvSpPr>
        <dsp:cNvPr id="0" name=""/>
        <dsp:cNvSpPr/>
      </dsp:nvSpPr>
      <dsp:spPr>
        <a:xfrm>
          <a:off x="5005647" y="3862647"/>
          <a:ext cx="4129980" cy="20649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 tüketimden dışlanamazlık</a:t>
          </a:r>
          <a:endParaRPr lang="tr-TR" sz="3600" kern="1200" dirty="0"/>
        </a:p>
      </dsp:txBody>
      <dsp:txXfrm>
        <a:off x="5005647" y="3862647"/>
        <a:ext cx="4129980" cy="206499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0A5FBA-DBB1-4526-AB2F-11809F25E255}" type="datetimeFigureOut">
              <a:rPr lang="tr-TR" smtClean="0"/>
              <a:pPr/>
              <a:t>3.01.2021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E11A29-2EA5-4252-92AC-EB594B006A1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A5FBA-DBB1-4526-AB2F-11809F25E255}" type="datetimeFigureOut">
              <a:rPr lang="tr-TR" smtClean="0"/>
              <a:pPr/>
              <a:t>3.01.2021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11A29-2EA5-4252-92AC-EB594B006A1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smtClean="0"/>
              <a:t>KAMUSAL MAL ve HİZMETLER</a:t>
            </a:r>
            <a:endParaRPr lang="tr-TR" sz="4800" b="1" dirty="0"/>
          </a:p>
        </p:txBody>
      </p:sp>
      <p:pic>
        <p:nvPicPr>
          <p:cNvPr id="4" name="3 İçerik Yer Tutucusu" descr="paris 1.jpg"/>
          <p:cNvPicPr>
            <a:picLocks noGrp="1" noChangeAspect="1"/>
          </p:cNvPicPr>
          <p:nvPr>
            <p:ph idx="1"/>
          </p:nvPr>
        </p:nvPicPr>
        <p:blipFill>
          <a:blip r:embed="rId2"/>
          <a:stretch>
            <a:fillRect/>
          </a:stretch>
        </p:blipFill>
        <p:spPr>
          <a:xfrm>
            <a:off x="0" y="1500174"/>
            <a:ext cx="9144000" cy="5357826"/>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dirty="0" smtClean="0"/>
              <a:t>tüketimden dışlanamaz</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Kamusal mal ve hizmetlerin teknik, ekonomik ve yasal özelliklerinden tüketiminden hiç kimse dışlanamaz. Dahası fiyat mekanizması kullanılarak bireyler kamusal mal ve hizmetlerin tüketiminden dışlanamazlar.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r>
              <a:rPr lang="tr-TR" dirty="0" smtClean="0"/>
              <a:t>1. teknik dışlanamazlık: kamusal mal ve hizmetlerden yaralanan bireyleri dışlayacak uygun bir teknolojinin olmaması. Ulusal savunma, adalet hizmetleri, temiz hava </a:t>
            </a:r>
          </a:p>
          <a:p>
            <a:r>
              <a:rPr lang="tr-TR" dirty="0" smtClean="0"/>
              <a:t>2. ekonomik dışlanamazlık: teknik olarak  dışlama mümkün  olduğunda bunun maliyeti yüksek ise ekonomik olarak bireyler kamusal mal tüketiminden dışlanamazlar. </a:t>
            </a:r>
          </a:p>
          <a:p>
            <a:r>
              <a:rPr lang="tr-TR" dirty="0" smtClean="0"/>
              <a:t>3. teknik ve ekonomik olarak dışlanamazlığın yanı sıra yasal olarak bir malın veya hizmetin tüketimi zorunlu kılınmışsa; örneğin zorunlu eğitim, temel sağlık hizmeti, çocuk aşıları, gibi durumlarda yasal dışlanamazlık söz konusudur.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r>
              <a:rPr lang="tr-TR" dirty="0" smtClean="0"/>
              <a:t>Tüketimde rekabet ve tüketimde dışlanamaz özelliğinin yanında birkaç özellikten daha bahsedilebilir.</a:t>
            </a:r>
          </a:p>
          <a:p>
            <a:r>
              <a:rPr lang="tr-TR" dirty="0" smtClean="0"/>
              <a:t>1.kamusallık bir malın doğasında olan bir nitelik değildir. Kamusallık bir politik tercih konusudur.: </a:t>
            </a:r>
          </a:p>
          <a:p>
            <a:pPr algn="just">
              <a:buNone/>
            </a:pPr>
            <a:r>
              <a:rPr lang="tr-TR" sz="2400" dirty="0" smtClean="0"/>
              <a:t> Teknoloji, üretim tekniğinin gelişimi, (ölçülemeyen doğal ve toplumsal kaynakların ölçülebilmesi) bir malın mülkiyet biçimini belirler.      Kamu mu özel mi ya da yarı kamusal yarı özel mi.   Fakat devlet kamusal mal konusunda karar verebilir.       </a:t>
            </a:r>
          </a:p>
          <a:p>
            <a:r>
              <a:rPr lang="tr-TR" dirty="0" smtClean="0"/>
              <a:t>2. Bir kamusal malın bir toplumun tüm üyelerine yararlı olmak zorunluluğu bulunmamaktadır. </a:t>
            </a:r>
          </a:p>
          <a:p>
            <a:r>
              <a:rPr lang="tr-TR" sz="2000" dirty="0" smtClean="0"/>
              <a:t>Herkes  eşit miktarda tüketebilir fakat herkese eşit düzeyde fayda sağlamaz. Faturanın internetten yatırılması: yaşlı bir birey için genç bir birey için aynı faydayı sağlar mı?</a:t>
            </a:r>
            <a:endParaRPr lang="tr-T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r>
              <a:rPr lang="tr-TR" dirty="0" smtClean="0"/>
              <a:t>3. malların kamusal sunumu/arzı, bu malların kamu sektöründe üretildiği sonucunu çıkarmaz. Önemli olan ikili niteliği. Okulun temizlik hizmetleri gibi. </a:t>
            </a:r>
          </a:p>
          <a:p>
            <a:r>
              <a:rPr lang="tr-TR" dirty="0"/>
              <a:t>4</a:t>
            </a:r>
            <a:r>
              <a:rPr lang="tr-TR" dirty="0" smtClean="0"/>
              <a:t>. geleneksel olarak mal kategorisinde olmayan birçok nesne , davranış , tavır, durum  vs  kamusal malın temel özelliklerini taşır. Ticari  ahlak, adaletli gelir dağılımı</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xmlns="" val="1873520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785794"/>
          </a:xfrm>
        </p:spPr>
        <p:txBody>
          <a:bodyPr/>
          <a:lstStyle/>
          <a:p>
            <a:r>
              <a:rPr lang="tr-TR" dirty="0" smtClean="0"/>
              <a:t>Kamusal mallar ve dışsallık</a:t>
            </a:r>
            <a:endParaRPr lang="tr-TR" dirty="0"/>
          </a:p>
        </p:txBody>
      </p:sp>
      <p:sp>
        <p:nvSpPr>
          <p:cNvPr id="3" name="2 İçerik Yer Tutucusu"/>
          <p:cNvSpPr>
            <a:spLocks noGrp="1"/>
          </p:cNvSpPr>
          <p:nvPr>
            <p:ph idx="1"/>
          </p:nvPr>
        </p:nvSpPr>
        <p:spPr>
          <a:xfrm>
            <a:off x="0" y="857232"/>
            <a:ext cx="9144000" cy="6000768"/>
          </a:xfrm>
        </p:spPr>
        <p:txBody>
          <a:bodyPr>
            <a:normAutofit/>
          </a:bodyPr>
          <a:lstStyle/>
          <a:p>
            <a:r>
              <a:rPr lang="tr-TR" b="1" dirty="0"/>
              <a:t>Dışsallık</a:t>
            </a:r>
            <a:r>
              <a:rPr lang="tr-TR" dirty="0"/>
              <a:t>; bir ekonomik birimin kendi faydasını arttırmak için aldığı kararın, aslında hiçbir organik bağı olmayan başka bir ekonomik birimin aldığı kararının sonuçlarını dolaylı ya da dolaysız etkilediği durumlarda ortaya çıkan bir kavramdır. Buna göre bir ekonomik birimin seçimleri, diğer birime fayda ya da zarar olarak etki edebilir. </a:t>
            </a:r>
            <a:endParaRPr lang="tr-TR" dirty="0" smtClean="0"/>
          </a:p>
          <a:p>
            <a:r>
              <a:rPr lang="tr-TR" dirty="0" smtClean="0"/>
              <a:t>Dışsallık kavramı toplumda yaşayan bireylerin faaliyetlerinin karşılıklı etkilerini göstermektedir. Fiyat mekanizması dışında meydana gelen bağımlılığın ifadesidir.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Bir kamusal mal önemli dışsal ekonomik etkileri olan bir aktivitedir. Kamusal mallar terimi, dışsallığın derecesini ifade etmektedir. Ancak dışsallığa neden olan her türlü faaliyet, kamusal mal olarak kabul edilmemektedir. </a:t>
            </a:r>
          </a:p>
          <a:p>
            <a:r>
              <a:rPr lang="tr-TR" dirty="0" smtClean="0"/>
              <a:t>Grip aşısı olduğunuzda; kamusal mal ve dışsallık ilişkisini nasıl anlatırsınız?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endParaRPr lang="tr-TR" dirty="0" smtClean="0"/>
          </a:p>
          <a:p>
            <a:pPr algn="ctr"/>
            <a:endParaRPr lang="tr-TR" dirty="0"/>
          </a:p>
          <a:p>
            <a:pPr algn="ctr"/>
            <a:r>
              <a:rPr lang="tr-TR" dirty="0" smtClean="0"/>
              <a:t>KAMUSAL MALLARIN GELENEKSEL SINIFLANDIRMASI</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0" y="71414"/>
          <a:ext cx="9144000" cy="6781129"/>
        </p:xfrm>
        <a:graphic>
          <a:graphicData uri="http://schemas.openxmlformats.org/drawingml/2006/table">
            <a:tbl>
              <a:tblPr firstRow="1" bandRow="1">
                <a:tableStyleId>{5C22544A-7EE6-4342-B048-85BDC9FD1C3A}</a:tableStyleId>
              </a:tblPr>
              <a:tblGrid>
                <a:gridCol w="1571604"/>
                <a:gridCol w="3714776"/>
                <a:gridCol w="3857620"/>
              </a:tblGrid>
              <a:tr h="357190">
                <a:tc>
                  <a:txBody>
                    <a:bodyPr/>
                    <a:lstStyle/>
                    <a:p>
                      <a:endParaRPr lang="tr-TR" dirty="0"/>
                    </a:p>
                  </a:txBody>
                  <a:tcPr/>
                </a:tc>
                <a:tc>
                  <a:txBody>
                    <a:bodyPr/>
                    <a:lstStyle/>
                    <a:p>
                      <a:r>
                        <a:rPr lang="tr-TR" dirty="0" smtClean="0"/>
                        <a:t>Rekabet</a:t>
                      </a:r>
                      <a:r>
                        <a:rPr lang="tr-TR" baseline="0" dirty="0" smtClean="0"/>
                        <a:t> var</a:t>
                      </a:r>
                      <a:endParaRPr lang="tr-TR" dirty="0"/>
                    </a:p>
                  </a:txBody>
                  <a:tcPr/>
                </a:tc>
                <a:tc>
                  <a:txBody>
                    <a:bodyPr/>
                    <a:lstStyle/>
                    <a:p>
                      <a:r>
                        <a:rPr lang="tr-TR" dirty="0" smtClean="0"/>
                        <a:t>Rekabet</a:t>
                      </a:r>
                      <a:r>
                        <a:rPr lang="tr-TR" baseline="0" dirty="0" smtClean="0"/>
                        <a:t> yok</a:t>
                      </a:r>
                      <a:endParaRPr lang="tr-TR" dirty="0"/>
                    </a:p>
                  </a:txBody>
                  <a:tcPr/>
                </a:tc>
              </a:tr>
              <a:tr h="1660489">
                <a:tc>
                  <a:txBody>
                    <a:bodyPr/>
                    <a:lstStyle/>
                    <a:p>
                      <a:r>
                        <a:rPr lang="tr-TR" dirty="0" smtClean="0"/>
                        <a:t>dışlanabilir</a:t>
                      </a:r>
                      <a:endParaRPr lang="tr-TR" dirty="0"/>
                    </a:p>
                  </a:txBody>
                  <a:tcPr/>
                </a:tc>
                <a:tc>
                  <a:txBody>
                    <a:bodyPr/>
                    <a:lstStyle/>
                    <a:p>
                      <a:r>
                        <a:rPr lang="tr-TR" dirty="0" smtClean="0"/>
                        <a:t>ÖZEL MAL</a:t>
                      </a:r>
                    </a:p>
                    <a:p>
                      <a:r>
                        <a:rPr lang="tr-TR" dirty="0" smtClean="0"/>
                        <a:t>Süt</a:t>
                      </a:r>
                    </a:p>
                    <a:p>
                      <a:r>
                        <a:rPr lang="tr-TR" dirty="0" smtClean="0"/>
                        <a:t>Arazi</a:t>
                      </a:r>
                    </a:p>
                    <a:p>
                      <a:r>
                        <a:rPr lang="tr-TR" dirty="0" smtClean="0"/>
                        <a:t>Pet şişe</a:t>
                      </a:r>
                      <a:r>
                        <a:rPr lang="tr-TR" baseline="0" dirty="0" smtClean="0"/>
                        <a:t> suyu</a:t>
                      </a:r>
                      <a:endParaRPr lang="tr-TR" dirty="0" smtClean="0"/>
                    </a:p>
                    <a:p>
                      <a:endParaRPr lang="tr-TR" dirty="0"/>
                    </a:p>
                  </a:txBody>
                  <a:tcPr/>
                </a:tc>
                <a:tc>
                  <a:txBody>
                    <a:bodyPr/>
                    <a:lstStyle/>
                    <a:p>
                      <a:r>
                        <a:rPr lang="tr-TR" dirty="0" smtClean="0"/>
                        <a:t>YARI KAMUSAL MALLAR</a:t>
                      </a:r>
                    </a:p>
                    <a:p>
                      <a:r>
                        <a:rPr lang="tr-TR" dirty="0" smtClean="0"/>
                        <a:t>Ticari olamayan bilgi (malumat)</a:t>
                      </a:r>
                    </a:p>
                    <a:p>
                      <a:r>
                        <a:rPr lang="tr-TR" dirty="0" smtClean="0"/>
                        <a:t>Kural ve standartlar</a:t>
                      </a:r>
                      <a:r>
                        <a:rPr lang="tr-TR" baseline="0" dirty="0" smtClean="0"/>
                        <a:t> ( kapı boyu ve eni )</a:t>
                      </a:r>
                    </a:p>
                    <a:p>
                      <a:r>
                        <a:rPr lang="tr-TR" baseline="0" dirty="0" smtClean="0"/>
                        <a:t>Televizyon sinyalleri</a:t>
                      </a:r>
                      <a:endParaRPr lang="tr-TR" dirty="0"/>
                    </a:p>
                  </a:txBody>
                  <a:tcPr/>
                </a:tc>
              </a:tr>
              <a:tr h="4151220">
                <a:tc>
                  <a:txBody>
                    <a:bodyPr/>
                    <a:lstStyle/>
                    <a:p>
                      <a:r>
                        <a:rPr lang="tr-TR" dirty="0" smtClean="0"/>
                        <a:t>dışlanamaz</a:t>
                      </a:r>
                      <a:endParaRPr lang="tr-TR" dirty="0"/>
                    </a:p>
                  </a:txBody>
                  <a:tcPr/>
                </a:tc>
                <a:tc>
                  <a:txBody>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ORTAK</a:t>
                      </a:r>
                      <a:r>
                        <a:rPr lang="tr-TR" baseline="0" dirty="0" smtClean="0"/>
                        <a:t> KAMUSAL MÜLKİYET</a:t>
                      </a:r>
                      <a:endParaRPr lang="tr-TR" dirty="0" smtClean="0"/>
                    </a:p>
                    <a:p>
                      <a:r>
                        <a:rPr lang="tr-TR" dirty="0" smtClean="0"/>
                        <a:t>Atmosfer</a:t>
                      </a:r>
                    </a:p>
                    <a:p>
                      <a:r>
                        <a:rPr lang="tr-TR" dirty="0" smtClean="0"/>
                        <a:t>Yabani</a:t>
                      </a:r>
                      <a:r>
                        <a:rPr lang="tr-TR" baseline="0" dirty="0" smtClean="0"/>
                        <a:t> hayat , doğa</a:t>
                      </a:r>
                    </a:p>
                    <a:p>
                      <a:endParaRPr lang="tr-TR" dirty="0"/>
                    </a:p>
                  </a:txBody>
                  <a:tcPr/>
                </a:tc>
                <a:tc>
                  <a:txBody>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TAM KAMUSAL MALLAR </a:t>
                      </a:r>
                    </a:p>
                    <a:p>
                      <a:r>
                        <a:rPr lang="tr-TR" dirty="0" smtClean="0"/>
                        <a:t>-dışlama maliyeti yüksek</a:t>
                      </a:r>
                    </a:p>
                    <a:p>
                      <a:r>
                        <a:rPr lang="tr-TR" dirty="0" smtClean="0"/>
                        <a:t>-doğrudan devlet</a:t>
                      </a:r>
                      <a:r>
                        <a:rPr lang="tr-TR" baseline="0" dirty="0" smtClean="0"/>
                        <a:t> tarafından ya da imtiyaz verilen özel firmalarca üretilir</a:t>
                      </a:r>
                    </a:p>
                    <a:p>
                      <a:pPr>
                        <a:buFontTx/>
                        <a:buChar char="-"/>
                      </a:pPr>
                      <a:r>
                        <a:rPr lang="tr-TR" baseline="0" dirty="0" smtClean="0"/>
                        <a:t>Kamu bütçelerince dağıtılır</a:t>
                      </a:r>
                    </a:p>
                    <a:p>
                      <a:pPr>
                        <a:buFontTx/>
                        <a:buChar char="-"/>
                      </a:pPr>
                      <a:r>
                        <a:rPr lang="tr-TR" baseline="0" dirty="0" smtClean="0"/>
                        <a:t>Zorunlu vergi ile finanse edilir. </a:t>
                      </a:r>
                    </a:p>
                    <a:p>
                      <a:pPr>
                        <a:buFontTx/>
                        <a:buChar char="-"/>
                      </a:pPr>
                      <a:endParaRPr lang="tr-TR" baseline="0" dirty="0" smtClean="0"/>
                    </a:p>
                    <a:p>
                      <a:pPr>
                        <a:buFontTx/>
                        <a:buChar char="-"/>
                      </a:pPr>
                      <a:endParaRPr lang="tr-TR" baseline="0" dirty="0" smtClean="0"/>
                    </a:p>
                    <a:p>
                      <a:pPr>
                        <a:buFontTx/>
                        <a:buChar char="-"/>
                      </a:pPr>
                      <a:r>
                        <a:rPr lang="tr-TR" baseline="0" dirty="0" smtClean="0"/>
                        <a:t>Kamu düzeni, barış ve güvenlik, finansal denge , adalet hizmetleri </a:t>
                      </a:r>
                      <a:endParaRPr lang="tr-TR" dirty="0" smtClean="0"/>
                    </a:p>
                    <a:p>
                      <a:endParaRPr lang="tr-TR" dirty="0"/>
                    </a:p>
                  </a:txBody>
                  <a:tcPr/>
                </a:tc>
              </a:tr>
            </a:tbl>
          </a:graphicData>
        </a:graphic>
      </p:graphicFrame>
      <p:sp>
        <p:nvSpPr>
          <p:cNvPr id="7" name="6 Yukarı Ok"/>
          <p:cNvSpPr/>
          <p:nvPr/>
        </p:nvSpPr>
        <p:spPr>
          <a:xfrm rot="17558333">
            <a:off x="4585023" y="396439"/>
            <a:ext cx="928694" cy="26595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nchorCtr="1"/>
          <a:lstStyle/>
          <a:p>
            <a:pPr algn="ctr"/>
            <a:r>
              <a:rPr lang="tr-TR" dirty="0" smtClean="0"/>
              <a:t>Ölçebilme</a:t>
            </a:r>
          </a:p>
          <a:p>
            <a:pPr algn="ctr"/>
            <a:r>
              <a:rPr lang="tr-TR" dirty="0" smtClean="0"/>
              <a:t>teknolojisi</a:t>
            </a:r>
          </a:p>
          <a:p>
            <a:pPr algn="ctr"/>
            <a:endParaRPr lang="tr-TR" dirty="0"/>
          </a:p>
        </p:txBody>
      </p:sp>
      <p:sp>
        <p:nvSpPr>
          <p:cNvPr id="8" name="7 Yukarı Ok"/>
          <p:cNvSpPr/>
          <p:nvPr/>
        </p:nvSpPr>
        <p:spPr>
          <a:xfrm rot="6794200">
            <a:off x="4371651" y="1226422"/>
            <a:ext cx="880414" cy="24763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smtClean="0"/>
              <a:t>Politik tercihler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0" y="71414"/>
          <a:ext cx="9144000" cy="7688808"/>
        </p:xfrm>
        <a:graphic>
          <a:graphicData uri="http://schemas.openxmlformats.org/drawingml/2006/table">
            <a:tbl>
              <a:tblPr firstRow="1" bandRow="1">
                <a:tableStyleId>{5C22544A-7EE6-4342-B048-85BDC9FD1C3A}</a:tableStyleId>
              </a:tblPr>
              <a:tblGrid>
                <a:gridCol w="714348"/>
                <a:gridCol w="4572032"/>
                <a:gridCol w="3857620"/>
              </a:tblGrid>
              <a:tr h="428628">
                <a:tc>
                  <a:txBody>
                    <a:bodyPr/>
                    <a:lstStyle/>
                    <a:p>
                      <a:endParaRPr lang="tr-TR" sz="2000" b="1" dirty="0"/>
                    </a:p>
                  </a:txBody>
                  <a:tcPr/>
                </a:tc>
                <a:tc>
                  <a:txBody>
                    <a:bodyPr/>
                    <a:lstStyle/>
                    <a:p>
                      <a:r>
                        <a:rPr lang="tr-TR" dirty="0" smtClean="0"/>
                        <a:t>REKABET</a:t>
                      </a:r>
                      <a:r>
                        <a:rPr lang="tr-TR" baseline="0" dirty="0" smtClean="0"/>
                        <a:t> VAR</a:t>
                      </a:r>
                      <a:endParaRPr lang="tr-TR" dirty="0"/>
                    </a:p>
                  </a:txBody>
                  <a:tcPr/>
                </a:tc>
                <a:tc>
                  <a:txBody>
                    <a:bodyPr/>
                    <a:lstStyle/>
                    <a:p>
                      <a:r>
                        <a:rPr lang="tr-TR" dirty="0" smtClean="0"/>
                        <a:t>REKABET</a:t>
                      </a:r>
                      <a:r>
                        <a:rPr lang="tr-TR" baseline="0" dirty="0" smtClean="0"/>
                        <a:t> YOK</a:t>
                      </a:r>
                      <a:endParaRPr lang="tr-TR" dirty="0"/>
                    </a:p>
                  </a:txBody>
                  <a:tcPr/>
                </a:tc>
              </a:tr>
              <a:tr h="1660489">
                <a:tc>
                  <a:txBody>
                    <a:bodyPr/>
                    <a:lstStyle/>
                    <a:p>
                      <a:r>
                        <a:rPr lang="tr-TR" sz="2000" b="1" dirty="0" smtClean="0"/>
                        <a:t>DIŞLANABİLİR</a:t>
                      </a:r>
                      <a:endParaRPr lang="tr-TR" sz="2000" b="1" dirty="0"/>
                    </a:p>
                  </a:txBody>
                  <a:tcPr vert="vert"/>
                </a:tc>
                <a:tc>
                  <a:txBody>
                    <a:bodyPr/>
                    <a:lstStyle/>
                    <a:p>
                      <a:r>
                        <a:rPr lang="tr-TR" dirty="0" smtClean="0"/>
                        <a:t>ÖZEL MAL</a:t>
                      </a:r>
                    </a:p>
                    <a:p>
                      <a:r>
                        <a:rPr lang="tr-TR" dirty="0" smtClean="0"/>
                        <a:t>Süt</a:t>
                      </a:r>
                    </a:p>
                    <a:p>
                      <a:r>
                        <a:rPr lang="tr-TR" dirty="0" smtClean="0"/>
                        <a:t>Arazi</a:t>
                      </a:r>
                    </a:p>
                    <a:p>
                      <a:r>
                        <a:rPr lang="tr-TR" dirty="0" smtClean="0"/>
                        <a:t>Pet şişe</a:t>
                      </a:r>
                      <a:r>
                        <a:rPr lang="tr-TR" baseline="0" dirty="0" smtClean="0"/>
                        <a:t> suyu</a:t>
                      </a:r>
                      <a:endParaRPr lang="tr-TR" dirty="0" smtClean="0"/>
                    </a:p>
                    <a:p>
                      <a:endParaRPr lang="tr-TR" dirty="0"/>
                    </a:p>
                  </a:txBody>
                  <a:tcPr/>
                </a:tc>
                <a:tc>
                  <a:txBody>
                    <a:bodyPr/>
                    <a:lstStyle/>
                    <a:p>
                      <a:pPr marL="342900" indent="-342900">
                        <a:buAutoNum type="alphaUcParenR"/>
                      </a:pPr>
                      <a:r>
                        <a:rPr lang="tr-TR" baseline="0" dirty="0" smtClean="0"/>
                        <a:t>Dışlanabilir yapılmış rakip olmayan mallar</a:t>
                      </a:r>
                    </a:p>
                    <a:p>
                      <a:pPr marL="342900" indent="-342900">
                        <a:buFont typeface="Arial" charset="0"/>
                        <a:buChar char="•"/>
                      </a:pPr>
                      <a:r>
                        <a:rPr lang="tr-TR" baseline="0" dirty="0" smtClean="0"/>
                        <a:t>Patentli bilgi </a:t>
                      </a:r>
                    </a:p>
                    <a:p>
                      <a:pPr marL="342900" indent="-342900">
                        <a:buFont typeface="Arial" charset="0"/>
                        <a:buChar char="•"/>
                      </a:pPr>
                      <a:r>
                        <a:rPr lang="tr-TR" baseline="0" dirty="0" smtClean="0"/>
                        <a:t>kablolu </a:t>
                      </a:r>
                      <a:r>
                        <a:rPr lang="tr-TR" baseline="0" dirty="0" err="1" smtClean="0"/>
                        <a:t>tv</a:t>
                      </a:r>
                      <a:r>
                        <a:rPr lang="tr-TR" baseline="0" dirty="0" smtClean="0"/>
                        <a:t>. </a:t>
                      </a:r>
                    </a:p>
                    <a:p>
                      <a:pPr marL="342900" indent="-342900">
                        <a:buFont typeface="Arial" charset="0"/>
                        <a:buNone/>
                      </a:pPr>
                      <a:r>
                        <a:rPr lang="tr-TR" baseline="0" dirty="0" smtClean="0"/>
                        <a:t>B) Dışlanamaz ya da düzenlemeler yoluyla dışlanamaz yapılmış rakip olmayan mallar</a:t>
                      </a:r>
                    </a:p>
                    <a:p>
                      <a:pPr marL="342900" indent="-342900">
                        <a:buFont typeface="Arial" charset="0"/>
                        <a:buNone/>
                      </a:pPr>
                      <a:r>
                        <a:rPr lang="tr-TR" baseline="0" dirty="0" smtClean="0"/>
                        <a:t>*devlet televizyonu</a:t>
                      </a:r>
                    </a:p>
                    <a:p>
                      <a:pPr marL="342900" indent="-342900">
                        <a:buFont typeface="Arial" charset="0"/>
                        <a:buNone/>
                      </a:pPr>
                      <a:r>
                        <a:rPr lang="tr-TR" baseline="0" dirty="0" smtClean="0"/>
                        <a:t>*ticari olmayan bilgi</a:t>
                      </a:r>
                    </a:p>
                    <a:p>
                      <a:pPr marL="342900" indent="-342900">
                        <a:buFont typeface="Arial" charset="0"/>
                        <a:buNone/>
                      </a:pPr>
                      <a:r>
                        <a:rPr lang="tr-TR" baseline="0" dirty="0" smtClean="0"/>
                        <a:t>*kural ve standartlar</a:t>
                      </a:r>
                    </a:p>
                    <a:p>
                      <a:pPr marL="342900" indent="-342900">
                        <a:buFont typeface="Arial" charset="0"/>
                        <a:buNone/>
                      </a:pPr>
                      <a:r>
                        <a:rPr lang="tr-TR" baseline="0" dirty="0" smtClean="0"/>
                        <a:t>*mülkiyet hakları rejimi</a:t>
                      </a:r>
                      <a:endParaRPr lang="tr-TR" dirty="0" smtClean="0"/>
                    </a:p>
                  </a:txBody>
                  <a:tcPr/>
                </a:tc>
              </a:tr>
              <a:tr h="4151220">
                <a:tc>
                  <a:txBody>
                    <a:bodyPr/>
                    <a:lstStyle/>
                    <a:p>
                      <a:r>
                        <a:rPr lang="tr-TR" sz="2000" b="1" dirty="0" smtClean="0"/>
                        <a:t>DIŞLANAMAZ</a:t>
                      </a:r>
                      <a:endParaRPr lang="tr-TR" sz="2000" b="1" dirty="0"/>
                    </a:p>
                  </a:txBody>
                  <a:tcPr vert="vert"/>
                </a:tc>
                <a:tc>
                  <a:txBody>
                    <a:bodyPr/>
                    <a:lstStyle/>
                    <a:p>
                      <a:endParaRPr lang="tr-TR" dirty="0" smtClean="0"/>
                    </a:p>
                    <a:p>
                      <a:r>
                        <a:rPr lang="tr-TR" baseline="0" dirty="0" smtClean="0"/>
                        <a:t>  </a:t>
                      </a:r>
                    </a:p>
                    <a:p>
                      <a:pPr marL="342900" indent="-342900">
                        <a:buAutoNum type="alphaUcParenR"/>
                      </a:pPr>
                      <a:r>
                        <a:rPr lang="tr-TR" baseline="0" dirty="0" smtClean="0"/>
                        <a:t>Kısmen dışlanabilir yapılmış rakip mallar </a:t>
                      </a:r>
                    </a:p>
                    <a:p>
                      <a:pPr marL="342900" indent="-342900">
                        <a:buFont typeface="Arial" charset="0"/>
                        <a:buChar char="•"/>
                      </a:pPr>
                      <a:r>
                        <a:rPr lang="tr-TR" baseline="0" dirty="0" smtClean="0"/>
                        <a:t>atmosfer: hava kirletme izinleri (permi sistemi)</a:t>
                      </a:r>
                    </a:p>
                    <a:p>
                      <a:pPr marL="342900" indent="-342900">
                        <a:buFont typeface="Arial" charset="0"/>
                        <a:buChar char="•"/>
                      </a:pPr>
                      <a:r>
                        <a:rPr lang="tr-TR" baseline="0" dirty="0" smtClean="0"/>
                        <a:t>Balık stokları: balık avlanma kotaları</a:t>
                      </a:r>
                    </a:p>
                    <a:p>
                      <a:pPr marL="342900" indent="-342900">
                        <a:buFont typeface="Arial" charset="0"/>
                        <a:buNone/>
                      </a:pPr>
                      <a:r>
                        <a:rPr lang="tr-TR" baseline="0" dirty="0" smtClean="0"/>
                        <a:t>B) Dışlanamaz ya da düzenlemeler yoluyla dışlanamaz yapılmış rakip mallar </a:t>
                      </a:r>
                    </a:p>
                    <a:p>
                      <a:pPr marL="342900" indent="-342900">
                        <a:buFont typeface="Arial" charset="0"/>
                        <a:buChar char="•"/>
                      </a:pPr>
                      <a:r>
                        <a:rPr lang="tr-TR" baseline="0" dirty="0" smtClean="0"/>
                        <a:t>Halk plajları </a:t>
                      </a:r>
                    </a:p>
                    <a:p>
                      <a:pPr marL="342900" indent="-342900">
                        <a:buFont typeface="Arial" charset="0"/>
                        <a:buChar char="•"/>
                      </a:pPr>
                      <a:r>
                        <a:rPr lang="tr-TR" baseline="0" dirty="0" smtClean="0"/>
                        <a:t>Sit alanları</a:t>
                      </a:r>
                    </a:p>
                    <a:p>
                      <a:pPr marL="342900" indent="-342900">
                        <a:buFont typeface="Arial" charset="0"/>
                        <a:buChar char="•"/>
                      </a:pPr>
                      <a:r>
                        <a:rPr lang="tr-TR" baseline="0" dirty="0" smtClean="0"/>
                        <a:t>Kamu sağlığı hizmeti, sağlığın toplumsallaştırılması</a:t>
                      </a:r>
                    </a:p>
                    <a:p>
                      <a:endParaRPr lang="tr-TR" dirty="0"/>
                    </a:p>
                  </a:txBody>
                  <a:tcPr/>
                </a:tc>
                <a:tc>
                  <a:txBody>
                    <a:bodyPr/>
                    <a:lstStyle/>
                    <a:p>
                      <a:r>
                        <a:rPr lang="tr-TR" dirty="0" smtClean="0"/>
                        <a:t>TAM KAMUSAL MALLAR </a:t>
                      </a:r>
                    </a:p>
                    <a:p>
                      <a:pPr>
                        <a:buFontTx/>
                        <a:buChar char="-"/>
                      </a:pPr>
                      <a:r>
                        <a:rPr lang="tr-TR" dirty="0" smtClean="0"/>
                        <a:t>Ay ışı</a:t>
                      </a:r>
                    </a:p>
                    <a:p>
                      <a:pPr>
                        <a:buFontTx/>
                        <a:buChar char="-"/>
                      </a:pPr>
                      <a:r>
                        <a:rPr lang="tr-TR" dirty="0" smtClean="0"/>
                        <a:t>Barış ve güvenlik</a:t>
                      </a:r>
                    </a:p>
                    <a:p>
                      <a:pPr>
                        <a:buFontTx/>
                        <a:buChar char="-"/>
                      </a:pPr>
                      <a:r>
                        <a:rPr lang="tr-TR" dirty="0" smtClean="0"/>
                        <a:t>Kanun</a:t>
                      </a:r>
                      <a:r>
                        <a:rPr lang="tr-TR" baseline="0" dirty="0" smtClean="0"/>
                        <a:t> ve düzen</a:t>
                      </a:r>
                    </a:p>
                    <a:p>
                      <a:pPr>
                        <a:buFontTx/>
                        <a:buChar char="-"/>
                      </a:pPr>
                      <a:r>
                        <a:rPr lang="tr-TR" baseline="0" dirty="0" smtClean="0"/>
                        <a:t>Finansal denge</a:t>
                      </a:r>
                    </a:p>
                    <a:p>
                      <a:pPr>
                        <a:buFontTx/>
                        <a:buChar char="-"/>
                      </a:pPr>
                      <a:r>
                        <a:rPr lang="tr-TR" baseline="0" dirty="0" smtClean="0"/>
                        <a:t>Ekonomik denge</a:t>
                      </a:r>
                    </a:p>
                    <a:p>
                      <a:pPr>
                        <a:buFontTx/>
                        <a:buChar char="-"/>
                      </a:pPr>
                      <a:r>
                        <a:rPr lang="tr-TR" baseline="0" dirty="0" smtClean="0"/>
                        <a:t>Kalkınma ve büyüme potansiyeli</a:t>
                      </a:r>
                    </a:p>
                    <a:p>
                      <a:pPr>
                        <a:buFontTx/>
                        <a:buChar char="-"/>
                      </a:pPr>
                      <a:r>
                        <a:rPr lang="tr-TR" baseline="0" dirty="0" smtClean="0"/>
                        <a:t>Bulaşıcı hastalıkların kontrol hizmetleri</a:t>
                      </a:r>
                    </a:p>
                    <a:p>
                      <a:pPr>
                        <a:buFontTx/>
                        <a:buChar char="-"/>
                      </a:pPr>
                      <a:endParaRPr lang="tr-TR" dirty="0"/>
                    </a:p>
                  </a:txBody>
                  <a:tcPr/>
                </a:tc>
              </a:tr>
            </a:tbl>
          </a:graphicData>
        </a:graphic>
      </p:graphicFrame>
      <p:cxnSp>
        <p:nvCxnSpPr>
          <p:cNvPr id="4" name="3 Düz Bağlayıcı"/>
          <p:cNvCxnSpPr/>
          <p:nvPr/>
        </p:nvCxnSpPr>
        <p:spPr>
          <a:xfrm>
            <a:off x="642910" y="5286388"/>
            <a:ext cx="4643470" cy="1588"/>
          </a:xfrm>
          <a:prstGeom prst="line">
            <a:avLst/>
          </a:prstGeom>
          <a:ln w="63500">
            <a:prstDash val="dash"/>
          </a:ln>
        </p:spPr>
        <p:style>
          <a:lnRef idx="1">
            <a:schemeClr val="accent1"/>
          </a:lnRef>
          <a:fillRef idx="0">
            <a:schemeClr val="accent1"/>
          </a:fillRef>
          <a:effectRef idx="0">
            <a:schemeClr val="accent1"/>
          </a:effectRef>
          <a:fontRef idx="minor">
            <a:schemeClr val="tx1"/>
          </a:fontRef>
        </p:style>
      </p:cxnSp>
      <p:cxnSp>
        <p:nvCxnSpPr>
          <p:cNvPr id="7" name="6 Düz Bağlayıcı"/>
          <p:cNvCxnSpPr/>
          <p:nvPr/>
        </p:nvCxnSpPr>
        <p:spPr>
          <a:xfrm rot="5400000" flipH="1" flipV="1">
            <a:off x="3500430" y="3500438"/>
            <a:ext cx="3571900" cy="1588"/>
          </a:xfrm>
          <a:prstGeom prst="line">
            <a:avLst/>
          </a:prstGeom>
          <a:ln w="63500">
            <a:prstDash val="dash"/>
          </a:ln>
        </p:spPr>
        <p:style>
          <a:lnRef idx="1">
            <a:schemeClr val="accent1"/>
          </a:lnRef>
          <a:fillRef idx="0">
            <a:schemeClr val="accent1"/>
          </a:fillRef>
          <a:effectRef idx="0">
            <a:schemeClr val="accent1"/>
          </a:effectRef>
          <a:fontRef idx="minor">
            <a:schemeClr val="tx1"/>
          </a:fontRef>
        </p:style>
      </p:cxnSp>
      <p:cxnSp>
        <p:nvCxnSpPr>
          <p:cNvPr id="9" name="8 Düz Bağlayıcı"/>
          <p:cNvCxnSpPr/>
          <p:nvPr/>
        </p:nvCxnSpPr>
        <p:spPr>
          <a:xfrm>
            <a:off x="5286380" y="1643050"/>
            <a:ext cx="3857620" cy="1588"/>
          </a:xfrm>
          <a:prstGeom prst="line">
            <a:avLst/>
          </a:prstGeom>
          <a:ln w="63500">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share_hat_03.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Kamusal alan,  Özel alan</a:t>
            </a:r>
            <a:endParaRPr lang="tr-TR" dirty="0"/>
          </a:p>
        </p:txBody>
      </p:sp>
      <p:pic>
        <p:nvPicPr>
          <p:cNvPr id="5" name="4 İçerik Yer Tutucusu" descr="odul03-2.jpg"/>
          <p:cNvPicPr>
            <a:picLocks noGrp="1" noChangeAspect="1"/>
          </p:cNvPicPr>
          <p:nvPr>
            <p:ph idx="1"/>
          </p:nvPr>
        </p:nvPicPr>
        <p:blipFill>
          <a:blip r:embed="rId2"/>
          <a:stretch>
            <a:fillRect/>
          </a:stretch>
        </p:blipFill>
        <p:spPr>
          <a:xfrm>
            <a:off x="357158" y="1571612"/>
            <a:ext cx="7858180" cy="5072098"/>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Kamusal ve özel ayrımında iki temel kriter</a:t>
            </a:r>
          </a:p>
          <a:p>
            <a:r>
              <a:rPr lang="tr-TR" dirty="0" smtClean="0"/>
              <a:t>1. görünürlük: duvarlarla, çitlerle örülmüş bir bahçe veya topluma açık, herkesin görebildiği park, meydan </a:t>
            </a:r>
          </a:p>
          <a:p>
            <a:r>
              <a:rPr lang="tr-TR" dirty="0" smtClean="0"/>
              <a:t>2. </a:t>
            </a:r>
            <a:r>
              <a:rPr lang="tr-TR" smtClean="0"/>
              <a:t>kolektiflik: </a:t>
            </a:r>
            <a:r>
              <a:rPr lang="tr-TR" dirty="0" smtClean="0"/>
              <a:t>toplumun ortak karar aldığı, faydalandığı alanlar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42852"/>
            <a:ext cx="9144000" cy="6715148"/>
          </a:xfrm>
        </p:spPr>
        <p:txBody>
          <a:bodyPr/>
          <a:lstStyle/>
          <a:p>
            <a:pPr algn="ctr"/>
            <a:endParaRPr lang="tr-TR" dirty="0" smtClean="0"/>
          </a:p>
          <a:p>
            <a:pPr algn="ctr"/>
            <a:endParaRPr lang="tr-TR" dirty="0"/>
          </a:p>
          <a:p>
            <a:pPr algn="ctr"/>
            <a:r>
              <a:rPr lang="tr-TR" sz="3600" b="1" dirty="0" smtClean="0"/>
              <a:t>Kamusal mallar</a:t>
            </a:r>
          </a:p>
          <a:p>
            <a:pPr algn="ctr"/>
            <a:r>
              <a:rPr lang="tr-TR" dirty="0" smtClean="0"/>
              <a:t>Ekonomik, sosyal ve teknik nitelikleri ile özel mal hizmetlerden ayrılan (sunumunu yapan organın kim olduğuna bakılmadan) toplumun bir kısmı ve tümü tarafından kullanılan mal ve hizmetler </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428604"/>
            <a:ext cx="9144000" cy="928670"/>
          </a:xfrm>
        </p:spPr>
        <p:txBody>
          <a:bodyPr>
            <a:noAutofit/>
          </a:bodyPr>
          <a:lstStyle/>
          <a:p>
            <a:pPr lvl="0"/>
            <a:r>
              <a:rPr lang="tr-TR" sz="3200" dirty="0" smtClean="0"/>
              <a:t>Tüketimde rekabet eksikliği veya hizmet üretimde bölünemezlik</a:t>
            </a:r>
            <a:br>
              <a:rPr lang="tr-TR" sz="3200" dirty="0" smtClean="0"/>
            </a:br>
            <a:endParaRPr lang="tr-TR" sz="3200" dirty="0"/>
          </a:p>
        </p:txBody>
      </p:sp>
      <p:sp>
        <p:nvSpPr>
          <p:cNvPr id="3" name="2 İçerik Yer Tutucusu"/>
          <p:cNvSpPr>
            <a:spLocks noGrp="1"/>
          </p:cNvSpPr>
          <p:nvPr>
            <p:ph idx="1"/>
          </p:nvPr>
        </p:nvSpPr>
        <p:spPr/>
        <p:txBody>
          <a:bodyPr/>
          <a:lstStyle/>
          <a:p>
            <a:r>
              <a:rPr lang="tr-TR" dirty="0" smtClean="0"/>
              <a:t>Tüketimde rekabet </a:t>
            </a:r>
            <a:r>
              <a:rPr lang="tr-TR" dirty="0" err="1" smtClean="0"/>
              <a:t>eksikliği’nde</a:t>
            </a:r>
            <a:r>
              <a:rPr lang="tr-TR" dirty="0" smtClean="0"/>
              <a:t> iki unsur öne çıkar</a:t>
            </a:r>
          </a:p>
          <a:p>
            <a:pPr marL="514350" indent="-514350">
              <a:buAutoNum type="arabicPeriod"/>
            </a:pPr>
            <a:r>
              <a:rPr lang="tr-TR" dirty="0" smtClean="0"/>
              <a:t>Bir maldan tüketimde bulunulduğunda bireylerin elde ettikleri faydadan diğerleri etkilenmez.</a:t>
            </a:r>
          </a:p>
          <a:p>
            <a:pPr marL="514350" indent="-514350">
              <a:buAutoNum type="arabicPeriod"/>
            </a:pPr>
            <a:r>
              <a:rPr lang="tr-TR" dirty="0" smtClean="0"/>
              <a:t>Elde edilen fayda bölünmediği için mal veya hizmet bileşik niteliktedir.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2214554"/>
          </a:xfrm>
        </p:spPr>
        <p:txBody>
          <a:bodyPr>
            <a:normAutofit fontScale="90000"/>
          </a:bodyPr>
          <a:lstStyle/>
          <a:p>
            <a:r>
              <a:rPr lang="tr-TR" dirty="0" smtClean="0"/>
              <a:t>Sokak lambasından Özge’nin yararlanması ya da sağladığı avantaj, Nazlı’nın yararlanmasını ya da sağladığı avantajı etkilemez</a:t>
            </a:r>
            <a:endParaRPr lang="tr-TR" dirty="0"/>
          </a:p>
        </p:txBody>
      </p:sp>
      <p:pic>
        <p:nvPicPr>
          <p:cNvPr id="4" name="3 İçerik Yer Tutucusu" descr="175035__lights-street-lights_p.jpg"/>
          <p:cNvPicPr>
            <a:picLocks noGrp="1" noChangeAspect="1"/>
          </p:cNvPicPr>
          <p:nvPr>
            <p:ph idx="1"/>
          </p:nvPr>
        </p:nvPicPr>
        <p:blipFill>
          <a:blip r:embed="rId2"/>
          <a:stretch>
            <a:fillRect/>
          </a:stretch>
        </p:blipFill>
        <p:spPr>
          <a:xfrm>
            <a:off x="0" y="2214554"/>
            <a:ext cx="9144000" cy="4643446"/>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dirty="0" smtClean="0"/>
              <a:t>Kamusal maldan bir birim üretim, söz konusu malın potansiyel tüketicilerin faydalanacağı şekilde birleşik olarak üretilir.</a:t>
            </a:r>
            <a:endParaRPr lang="tr-TR" sz="2800" dirty="0"/>
          </a:p>
        </p:txBody>
      </p:sp>
      <p:sp>
        <p:nvSpPr>
          <p:cNvPr id="3" name="2 İçerik Yer Tutucusu"/>
          <p:cNvSpPr>
            <a:spLocks noGrp="1"/>
          </p:cNvSpPr>
          <p:nvPr>
            <p:ph idx="1"/>
          </p:nvPr>
        </p:nvSpPr>
        <p:spPr/>
        <p:txBody>
          <a:bodyPr>
            <a:normAutofit fontScale="85000" lnSpcReduction="10000"/>
          </a:bodyPr>
          <a:lstStyle/>
          <a:p>
            <a:r>
              <a:rPr lang="tr-TR" dirty="0" smtClean="0"/>
              <a:t>1. kamusal mal birleşik olarak sunulduğu için birim maliyet hesaplamak olanaksızdır. Kamusal bir mal için fiyat belirlemez zordur. Çünkü marjinal maliyet veya ortalama maliyet hesaplanamaz. </a:t>
            </a:r>
          </a:p>
          <a:p>
            <a:r>
              <a:rPr lang="tr-TR" dirty="0" smtClean="0"/>
              <a:t>2. kamusal mal sunumunun bölünmezliği artan verimliliğe sahiptir.  Kapasite aşılmadıkça MC=0  aşıldığında MC&gt;0  verimlilik azalır. Sunulan mal kamusal nitelikten yarı kamusal mal niteliğine dönüşür. </a:t>
            </a:r>
          </a:p>
          <a:p>
            <a:r>
              <a:rPr lang="tr-TR" dirty="0" smtClean="0"/>
              <a:t> Devreye fiyat mekanizması girer ek tüketici ya da kullanıcı için bedel belirlenir. ( otoyol, köprü vs.) </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817</Words>
  <Application>Microsoft Office PowerPoint</Application>
  <PresentationFormat>Ekran Gösterisi (4:3)</PresentationFormat>
  <Paragraphs>114</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KAMUSAL MAL ve HİZMETLER</vt:lpstr>
      <vt:lpstr>Slayt 2</vt:lpstr>
      <vt:lpstr>Kamusal alan,  Özel alan</vt:lpstr>
      <vt:lpstr>Slayt 4</vt:lpstr>
      <vt:lpstr>Slayt 5</vt:lpstr>
      <vt:lpstr>Slayt 6</vt:lpstr>
      <vt:lpstr>Tüketimde rekabet eksikliği veya hizmet üretimde bölünemezlik </vt:lpstr>
      <vt:lpstr>Sokak lambasından Özge’nin yararlanması ya da sağladığı avantaj, Nazlı’nın yararlanmasını ya da sağladığı avantajı etkilemez</vt:lpstr>
      <vt:lpstr>Kamusal maldan bir birim üretim, söz konusu malın potansiyel tüketicilerin faydalanacağı şekilde birleşik olarak üretilir.</vt:lpstr>
      <vt:lpstr>tüketimden dışlanamaz </vt:lpstr>
      <vt:lpstr>Slayt 11</vt:lpstr>
      <vt:lpstr>Slayt 12</vt:lpstr>
      <vt:lpstr>Slayt 13</vt:lpstr>
      <vt:lpstr>Slayt 14</vt:lpstr>
      <vt:lpstr>Kamusal mallar ve dışsallık</vt:lpstr>
      <vt:lpstr>Slayt 16</vt:lpstr>
      <vt:lpstr>Slayt 17</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KAMUSAL MALLAR</dc:title>
  <dc:creator>Admin</dc:creator>
  <cp:lastModifiedBy>bidb-samu</cp:lastModifiedBy>
  <cp:revision>60</cp:revision>
  <dcterms:created xsi:type="dcterms:W3CDTF">2015-03-02T19:15:24Z</dcterms:created>
  <dcterms:modified xsi:type="dcterms:W3CDTF">2021-01-03T10:33:32Z</dcterms:modified>
</cp:coreProperties>
</file>