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35"/>
  </p:notesMasterIdLst>
  <p:handoutMasterIdLst>
    <p:handoutMasterId r:id="rId36"/>
  </p:handoutMasterIdLst>
  <p:sldIdLst>
    <p:sldId id="256" r:id="rId2"/>
    <p:sldId id="327" r:id="rId3"/>
    <p:sldId id="328" r:id="rId4"/>
    <p:sldId id="329" r:id="rId5"/>
    <p:sldId id="330" r:id="rId6"/>
    <p:sldId id="331" r:id="rId7"/>
    <p:sldId id="332" r:id="rId8"/>
    <p:sldId id="333" r:id="rId9"/>
    <p:sldId id="335" r:id="rId10"/>
    <p:sldId id="336" r:id="rId11"/>
    <p:sldId id="337" r:id="rId12"/>
    <p:sldId id="338" r:id="rId13"/>
    <p:sldId id="339" r:id="rId14"/>
    <p:sldId id="340" r:id="rId15"/>
    <p:sldId id="341" r:id="rId16"/>
    <p:sldId id="342" r:id="rId17"/>
    <p:sldId id="343" r:id="rId18"/>
    <p:sldId id="344" r:id="rId19"/>
    <p:sldId id="345" r:id="rId20"/>
    <p:sldId id="348" r:id="rId21"/>
    <p:sldId id="349" r:id="rId22"/>
    <p:sldId id="350" r:id="rId23"/>
    <p:sldId id="351" r:id="rId24"/>
    <p:sldId id="352" r:id="rId25"/>
    <p:sldId id="353" r:id="rId26"/>
    <p:sldId id="354" r:id="rId27"/>
    <p:sldId id="356" r:id="rId28"/>
    <p:sldId id="357" r:id="rId29"/>
    <p:sldId id="360" r:id="rId30"/>
    <p:sldId id="359" r:id="rId31"/>
    <p:sldId id="361" r:id="rId32"/>
    <p:sldId id="362" r:id="rId33"/>
    <p:sldId id="269"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B303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14" autoAdjust="0"/>
    <p:restoredTop sz="94660"/>
  </p:normalViewPr>
  <p:slideViewPr>
    <p:cSldViewPr snapToGrid="0">
      <p:cViewPr varScale="1">
        <p:scale>
          <a:sx n="88" d="100"/>
          <a:sy n="88" d="100"/>
        </p:scale>
        <p:origin x="-466"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 xmlns:a16="http://schemas.microsoft.com/office/drawing/2014/main" id="{A88FC9AE-793D-480C-859F-5BD5DF85472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UZEM</a:t>
            </a:r>
          </a:p>
        </p:txBody>
      </p:sp>
      <p:sp>
        <p:nvSpPr>
          <p:cNvPr id="3" name="Veri Yer Tutucusu 2">
            <a:extLst>
              <a:ext uri="{FF2B5EF4-FFF2-40B4-BE49-F238E27FC236}">
                <a16:creationId xmlns="" xmlns:a16="http://schemas.microsoft.com/office/drawing/2014/main" id="{2D8878BE-0358-4BFD-8B56-B9C2A9C8BEC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CC7B2B5-7797-4F6F-B468-D730F0A89072}" type="datetimeFigureOut">
              <a:rPr lang="en-US" smtClean="0"/>
              <a:pPr/>
              <a:t>5/27/2021</a:t>
            </a:fld>
            <a:endParaRPr lang="en-US"/>
          </a:p>
        </p:txBody>
      </p:sp>
      <p:sp>
        <p:nvSpPr>
          <p:cNvPr id="4" name="Alt Bilgi Yer Tutucusu 3">
            <a:extLst>
              <a:ext uri="{FF2B5EF4-FFF2-40B4-BE49-F238E27FC236}">
                <a16:creationId xmlns="" xmlns:a16="http://schemas.microsoft.com/office/drawing/2014/main" id="{24317B38-D2C5-41DF-BEF3-C56F7E5EB7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Samsun Üniversitesi Uzaktan Eğitim Uygulama ve Araştırma Merkezi</a:t>
            </a:r>
          </a:p>
        </p:txBody>
      </p:sp>
      <p:sp>
        <p:nvSpPr>
          <p:cNvPr id="5" name="Slayt Numarası Yer Tutucusu 4">
            <a:extLst>
              <a:ext uri="{FF2B5EF4-FFF2-40B4-BE49-F238E27FC236}">
                <a16:creationId xmlns="" xmlns:a16="http://schemas.microsoft.com/office/drawing/2014/main" id="{2F931493-20CF-4EFA-9C74-5E2979AE4D0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D4ADB91-4852-4403-AE63-F1A905A7A7E8}" type="slidenum">
              <a:rPr lang="en-US" smtClean="0"/>
              <a:pPr/>
              <a:t>‹#›</a:t>
            </a:fld>
            <a:endParaRPr lang="en-US"/>
          </a:p>
        </p:txBody>
      </p:sp>
    </p:spTree>
    <p:extLst>
      <p:ext uri="{BB962C8B-B14F-4D97-AF65-F5344CB8AC3E}">
        <p14:creationId xmlns="" xmlns:p14="http://schemas.microsoft.com/office/powerpoint/2010/main" val="3229415438"/>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UZEM</a:t>
            </a: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D54C4C-69CA-4F35-A711-85F3BCADB051}" type="datetimeFigureOut">
              <a:rPr lang="en-US" smtClean="0"/>
              <a:pPr/>
              <a:t>5/27/2021</a:t>
            </a:fld>
            <a:endParaRPr lang="en-US"/>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a:t>Samsun Üniversitesi Uzaktan Eğitim Uygulama ve Araştırma Merkezi</a:t>
            </a: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91D1C3-A8DB-476B-95A4-F708141AD699}" type="slidenum">
              <a:rPr lang="en-US" smtClean="0"/>
              <a:pPr/>
              <a:t>‹#›</a:t>
            </a:fld>
            <a:endParaRPr lang="en-US"/>
          </a:p>
        </p:txBody>
      </p:sp>
    </p:spTree>
    <p:extLst>
      <p:ext uri="{BB962C8B-B14F-4D97-AF65-F5344CB8AC3E}">
        <p14:creationId xmlns="" xmlns:p14="http://schemas.microsoft.com/office/powerpoint/2010/main" val="1963072206"/>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4001AC6D-D75E-479B-8E41-0C3963453987}" type="datetime1">
              <a:rPr lang="tr-TR" smtClean="0"/>
              <a:pPr/>
              <a:t>27.05.2021</a:t>
            </a:fld>
            <a:endParaRPr lang="en-US"/>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r>
              <a:rPr lang="en-US"/>
              <a:t>Samsun Üniversitesi Uzaktan Eğitim Uygulama ve Araştırma Merkezi</a:t>
            </a:r>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87D468D8-26F9-4F97-AB6F-1957610B0A44}" type="slidenum">
              <a:rPr lang="en-US" smtClean="0"/>
              <a:pPr/>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393474873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7D726CB-35A9-4D82-9FF8-2E4CFC504CC2}" type="datetime1">
              <a:rPr lang="tr-TR" smtClean="0"/>
              <a:pPr/>
              <a:t>27.05.2021</a:t>
            </a:fld>
            <a:endParaRPr lang="en-US"/>
          </a:p>
        </p:txBody>
      </p:sp>
      <p:sp>
        <p:nvSpPr>
          <p:cNvPr id="5" name="Footer Placeholder 4"/>
          <p:cNvSpPr>
            <a:spLocks noGrp="1"/>
          </p:cNvSpPr>
          <p:nvPr>
            <p:ph type="ftr" sz="quarter" idx="11"/>
          </p:nvPr>
        </p:nvSpPr>
        <p:spPr/>
        <p:txBody>
          <a:bodyPr/>
          <a:lstStyle/>
          <a:p>
            <a:r>
              <a:rPr lang="en-US"/>
              <a:t>Samsun Üniversitesi Uzaktan Eğitim Uygulama ve Araştırma Merkezi</a:t>
            </a:r>
          </a:p>
        </p:txBody>
      </p:sp>
      <p:sp>
        <p:nvSpPr>
          <p:cNvPr id="6" name="Slide Number Placeholder 5"/>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11710071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668F86F-C726-4847-ABDE-6DBF7851D9AC}" type="datetime1">
              <a:rPr lang="tr-TR" smtClean="0"/>
              <a:pPr/>
              <a:t>27.05.2021</a:t>
            </a:fld>
            <a:endParaRPr lang="en-US"/>
          </a:p>
        </p:txBody>
      </p:sp>
      <p:sp>
        <p:nvSpPr>
          <p:cNvPr id="5" name="Footer Placeholder 4"/>
          <p:cNvSpPr>
            <a:spLocks noGrp="1"/>
          </p:cNvSpPr>
          <p:nvPr>
            <p:ph type="ftr" sz="quarter" idx="11"/>
          </p:nvPr>
        </p:nvSpPr>
        <p:spPr/>
        <p:txBody>
          <a:bodyPr/>
          <a:lstStyle/>
          <a:p>
            <a:r>
              <a:rPr lang="en-US"/>
              <a:t>Samsun Üniversitesi Uzaktan Eğitim Uygulama ve Araştırma Merkezi</a:t>
            </a:r>
          </a:p>
        </p:txBody>
      </p:sp>
      <p:sp>
        <p:nvSpPr>
          <p:cNvPr id="6" name="Slide Number Placeholder 5"/>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406779614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ACBA05D-23E3-4227-A892-13BFCEFE772D}" type="datetime1">
              <a:rPr lang="tr-TR" smtClean="0"/>
              <a:pPr/>
              <a:t>27.05.2021</a:t>
            </a:fld>
            <a:endParaRPr lang="en-US"/>
          </a:p>
        </p:txBody>
      </p:sp>
      <p:sp>
        <p:nvSpPr>
          <p:cNvPr id="5" name="Footer Placeholder 4"/>
          <p:cNvSpPr>
            <a:spLocks noGrp="1"/>
          </p:cNvSpPr>
          <p:nvPr>
            <p:ph type="ftr" sz="quarter" idx="11"/>
          </p:nvPr>
        </p:nvSpPr>
        <p:spPr/>
        <p:txBody>
          <a:bodyPr/>
          <a:lstStyle/>
          <a:p>
            <a:r>
              <a:rPr lang="en-US"/>
              <a:t>Samsun Üniversitesi Uzaktan Eğitim Uygulama ve Araştırma Merkezi</a:t>
            </a:r>
          </a:p>
        </p:txBody>
      </p:sp>
      <p:sp>
        <p:nvSpPr>
          <p:cNvPr id="6" name="Slide Number Placeholder 5"/>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392274761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FFF6BF0-5802-4276-8CE3-DECB3C6A3A1D}" type="datetime1">
              <a:rPr lang="tr-TR" smtClean="0"/>
              <a:pPr/>
              <a:t>27.05.2021</a:t>
            </a:fld>
            <a:endParaRPr lang="en-US"/>
          </a:p>
        </p:txBody>
      </p:sp>
      <p:sp>
        <p:nvSpPr>
          <p:cNvPr id="5" name="Footer Placeholder 4"/>
          <p:cNvSpPr>
            <a:spLocks noGrp="1"/>
          </p:cNvSpPr>
          <p:nvPr>
            <p:ph type="ftr" sz="quarter" idx="11"/>
          </p:nvPr>
        </p:nvSpPr>
        <p:spPr/>
        <p:txBody>
          <a:bodyPr/>
          <a:lstStyle/>
          <a:p>
            <a:r>
              <a:rPr lang="en-US"/>
              <a:t>Samsun Üniversitesi Uzaktan Eğitim Uygulama ve Araştırma Merkezi</a:t>
            </a:r>
          </a:p>
        </p:txBody>
      </p:sp>
      <p:sp>
        <p:nvSpPr>
          <p:cNvPr id="6" name="Slide Number Placeholder 5"/>
          <p:cNvSpPr>
            <a:spLocks noGrp="1"/>
          </p:cNvSpPr>
          <p:nvPr>
            <p:ph type="sldNum" sz="quarter" idx="12"/>
          </p:nvPr>
        </p:nvSpPr>
        <p:spPr/>
        <p:txBody>
          <a:bodyPr/>
          <a:lstStyle/>
          <a:p>
            <a:fld id="{87D468D8-26F9-4F97-AB6F-1957610B0A44}" type="slidenum">
              <a:rPr lang="en-US" smtClean="0"/>
              <a:pPr/>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355984182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1C13705-CBCD-4881-A76D-20B994B6DE04}" type="datetime1">
              <a:rPr lang="tr-TR" smtClean="0"/>
              <a:pPr/>
              <a:t>27.05.2021</a:t>
            </a:fld>
            <a:endParaRPr lang="en-US"/>
          </a:p>
        </p:txBody>
      </p:sp>
      <p:sp>
        <p:nvSpPr>
          <p:cNvPr id="6" name="Footer Placeholder 5"/>
          <p:cNvSpPr>
            <a:spLocks noGrp="1"/>
          </p:cNvSpPr>
          <p:nvPr>
            <p:ph type="ftr" sz="quarter" idx="11"/>
          </p:nvPr>
        </p:nvSpPr>
        <p:spPr/>
        <p:txBody>
          <a:bodyPr/>
          <a:lstStyle/>
          <a:p>
            <a:r>
              <a:rPr lang="en-US"/>
              <a:t>Samsun Üniversitesi Uzaktan Eğitim Uygulama ve Araştırma Merkezi</a:t>
            </a:r>
          </a:p>
        </p:txBody>
      </p:sp>
      <p:sp>
        <p:nvSpPr>
          <p:cNvPr id="7" name="Slide Number Placeholder 6"/>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69452036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tr-TR"/>
              <a:t>Asıl metin stillerini düzenlemek için tıklayın</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4A4BA1B-6522-463B-A9FB-5B0012F32C44}" type="datetime1">
              <a:rPr lang="tr-TR" smtClean="0"/>
              <a:pPr/>
              <a:t>27.05.2021</a:t>
            </a:fld>
            <a:endParaRPr lang="en-US"/>
          </a:p>
        </p:txBody>
      </p:sp>
      <p:sp>
        <p:nvSpPr>
          <p:cNvPr id="8" name="Footer Placeholder 7"/>
          <p:cNvSpPr>
            <a:spLocks noGrp="1"/>
          </p:cNvSpPr>
          <p:nvPr>
            <p:ph type="ftr" sz="quarter" idx="11"/>
          </p:nvPr>
        </p:nvSpPr>
        <p:spPr/>
        <p:txBody>
          <a:bodyPr/>
          <a:lstStyle/>
          <a:p>
            <a:r>
              <a:rPr lang="en-US"/>
              <a:t>Samsun Üniversitesi Uzaktan Eğitim Uygulama ve Araştırma Merkezi</a:t>
            </a:r>
          </a:p>
        </p:txBody>
      </p:sp>
      <p:sp>
        <p:nvSpPr>
          <p:cNvPr id="9" name="Slide Number Placeholder 8"/>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380978761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C433A4B-877E-47EF-ACA0-0EF0C634A5AA}" type="datetime1">
              <a:rPr lang="tr-TR" smtClean="0"/>
              <a:pPr/>
              <a:t>27.05.2021</a:t>
            </a:fld>
            <a:endParaRPr lang="en-US"/>
          </a:p>
        </p:txBody>
      </p:sp>
      <p:sp>
        <p:nvSpPr>
          <p:cNvPr id="4" name="Footer Placeholder 3"/>
          <p:cNvSpPr>
            <a:spLocks noGrp="1"/>
          </p:cNvSpPr>
          <p:nvPr>
            <p:ph type="ftr" sz="quarter" idx="11"/>
          </p:nvPr>
        </p:nvSpPr>
        <p:spPr/>
        <p:txBody>
          <a:bodyPr/>
          <a:lstStyle/>
          <a:p>
            <a:r>
              <a:rPr lang="en-US"/>
              <a:t>Samsun Üniversitesi Uzaktan Eğitim Uygulama ve Araştırma Merkezi</a:t>
            </a:r>
          </a:p>
        </p:txBody>
      </p:sp>
      <p:sp>
        <p:nvSpPr>
          <p:cNvPr id="5" name="Slide Number Placeholder 4"/>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218805591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2019E4-380A-4526-9177-629CA536D0BB}" type="datetime1">
              <a:rPr lang="tr-TR" smtClean="0"/>
              <a:pPr/>
              <a:t>27.05.2021</a:t>
            </a:fld>
            <a:endParaRPr lang="en-US"/>
          </a:p>
        </p:txBody>
      </p:sp>
      <p:sp>
        <p:nvSpPr>
          <p:cNvPr id="3" name="Footer Placeholder 2"/>
          <p:cNvSpPr>
            <a:spLocks noGrp="1"/>
          </p:cNvSpPr>
          <p:nvPr>
            <p:ph type="ftr" sz="quarter" idx="11"/>
          </p:nvPr>
        </p:nvSpPr>
        <p:spPr/>
        <p:txBody>
          <a:bodyPr/>
          <a:lstStyle/>
          <a:p>
            <a:r>
              <a:rPr lang="en-US"/>
              <a:t>Samsun Üniversitesi Uzaktan Eğitim Uygulama ve Araştırma Merkezi</a:t>
            </a:r>
          </a:p>
        </p:txBody>
      </p:sp>
      <p:sp>
        <p:nvSpPr>
          <p:cNvPr id="4" name="Slide Number Placeholder 3"/>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68067215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tr-TR"/>
              <a:t>Asıl başlık stilini düzenlemek için tıklayın</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82CB191-83CF-4325-940B-179F2E0C1762}" type="datetime1">
              <a:rPr lang="tr-TR" smtClean="0"/>
              <a:pPr/>
              <a:t>27.05.2021</a:t>
            </a:fld>
            <a:endParaRPr lang="en-US"/>
          </a:p>
        </p:txBody>
      </p:sp>
      <p:sp>
        <p:nvSpPr>
          <p:cNvPr id="6" name="Footer Placeholder 5"/>
          <p:cNvSpPr>
            <a:spLocks noGrp="1"/>
          </p:cNvSpPr>
          <p:nvPr>
            <p:ph type="ftr" sz="quarter" idx="11"/>
          </p:nvPr>
        </p:nvSpPr>
        <p:spPr/>
        <p:txBody>
          <a:bodyPr/>
          <a:lstStyle/>
          <a:p>
            <a:r>
              <a:rPr lang="en-US"/>
              <a:t>Samsun Üniversitesi Uzaktan Eğitim Uygulama ve Araştırma Merkezi</a:t>
            </a:r>
          </a:p>
        </p:txBody>
      </p:sp>
      <p:sp>
        <p:nvSpPr>
          <p:cNvPr id="7" name="Slide Number Placeholder 6"/>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70627803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1129284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29CE3C2-DA00-4E7B-A67C-0BAB5C9AE74E}" type="datetime1">
              <a:rPr lang="tr-TR" smtClean="0"/>
              <a:pPr/>
              <a:t>27.05.2021</a:t>
            </a:fld>
            <a:endParaRPr lang="en-US"/>
          </a:p>
        </p:txBody>
      </p:sp>
      <p:sp>
        <p:nvSpPr>
          <p:cNvPr id="6" name="Footer Placeholder 5"/>
          <p:cNvSpPr>
            <a:spLocks noGrp="1"/>
          </p:cNvSpPr>
          <p:nvPr>
            <p:ph type="ftr" sz="quarter" idx="11"/>
          </p:nvPr>
        </p:nvSpPr>
        <p:spPr/>
        <p:txBody>
          <a:bodyPr/>
          <a:lstStyle/>
          <a:p>
            <a:r>
              <a:rPr lang="en-US"/>
              <a:t>Samsun Üniversitesi Uzaktan Eğitim Uygulama ve Araştırma Merkezi</a:t>
            </a:r>
          </a:p>
        </p:txBody>
      </p:sp>
      <p:sp>
        <p:nvSpPr>
          <p:cNvPr id="7" name="Slide Number Placeholder 6"/>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230222150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BA9E9FAC-FDBA-42A3-89F9-6391DA301422}" type="datetime1">
              <a:rPr lang="tr-TR" smtClean="0"/>
              <a:pPr/>
              <a:t>27.05.2021</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r>
              <a:rPr lang="en-US"/>
              <a:t>Samsun Üniversitesi Uzaktan Eğitim Uygulama ve Araştırma Merkezi</a:t>
            </a:r>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85614694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hf hdr="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B21EE6B6-73BE-4D98-B5AD-1BC8594909CA}"/>
              </a:ext>
            </a:extLst>
          </p:cNvPr>
          <p:cNvSpPr>
            <a:spLocks noGrp="1"/>
          </p:cNvSpPr>
          <p:nvPr>
            <p:ph type="ctrTitle"/>
          </p:nvPr>
        </p:nvSpPr>
        <p:spPr>
          <a:xfrm>
            <a:off x="1524000" y="2235200"/>
            <a:ext cx="9144000" cy="1655762"/>
          </a:xfrm>
        </p:spPr>
        <p:txBody>
          <a:bodyPr>
            <a:normAutofit/>
          </a:bodyPr>
          <a:lstStyle/>
          <a:p>
            <a:r>
              <a:rPr lang="tr-TR" sz="4400" dirty="0" err="1" smtClean="0"/>
              <a:t>Monopolistik</a:t>
            </a:r>
            <a:r>
              <a:rPr lang="tr-TR" sz="4400" dirty="0" smtClean="0"/>
              <a:t> Rekabet/Tekelci Rekabet ve oligopol piyasası</a:t>
            </a:r>
          </a:p>
        </p:txBody>
      </p:sp>
      <p:sp>
        <p:nvSpPr>
          <p:cNvPr id="3" name="Alt Başlık 2">
            <a:extLst>
              <a:ext uri="{FF2B5EF4-FFF2-40B4-BE49-F238E27FC236}">
                <a16:creationId xmlns="" xmlns:a16="http://schemas.microsoft.com/office/drawing/2014/main" id="{1071AB76-D226-4044-A165-679AC21410F7}"/>
              </a:ext>
            </a:extLst>
          </p:cNvPr>
          <p:cNvSpPr>
            <a:spLocks noGrp="1"/>
          </p:cNvSpPr>
          <p:nvPr>
            <p:ph type="subTitle" idx="1"/>
          </p:nvPr>
        </p:nvSpPr>
        <p:spPr>
          <a:xfrm>
            <a:off x="1524000" y="4105275"/>
            <a:ext cx="9144000" cy="2265362"/>
          </a:xfrm>
        </p:spPr>
        <p:txBody>
          <a:bodyPr>
            <a:normAutofit/>
          </a:bodyPr>
          <a:lstStyle/>
          <a:p>
            <a:pPr algn="ctr"/>
            <a:r>
              <a:rPr lang="tr-TR" dirty="0" smtClean="0"/>
              <a:t>10. HAFTA </a:t>
            </a:r>
            <a:endParaRPr lang="en-US" dirty="0"/>
          </a:p>
        </p:txBody>
      </p:sp>
      <p:pic>
        <p:nvPicPr>
          <p:cNvPr id="1026" name="Picture 2">
            <a:extLst>
              <a:ext uri="{FF2B5EF4-FFF2-40B4-BE49-F238E27FC236}">
                <a16:creationId xmlns="" xmlns:a16="http://schemas.microsoft.com/office/drawing/2014/main" id="{5385EA25-BB2B-4EFE-8859-812B6689202B}"/>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0153650" y="0"/>
            <a:ext cx="2038350" cy="2048610"/>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Alt Başlık 2">
            <a:extLst>
              <a:ext uri="{FF2B5EF4-FFF2-40B4-BE49-F238E27FC236}">
                <a16:creationId xmlns="" xmlns:a16="http://schemas.microsoft.com/office/drawing/2014/main" id="{52F73BF7-0A94-4CCA-ABEB-496C619B125B}"/>
              </a:ext>
            </a:extLst>
          </p:cNvPr>
          <p:cNvSpPr txBox="1">
            <a:spLocks/>
          </p:cNvSpPr>
          <p:nvPr/>
        </p:nvSpPr>
        <p:spPr>
          <a:xfrm>
            <a:off x="1524000" y="6584950"/>
            <a:ext cx="9144000" cy="2730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900" dirty="0"/>
          </a:p>
        </p:txBody>
      </p:sp>
    </p:spTree>
    <p:extLst>
      <p:ext uri="{BB962C8B-B14F-4D97-AF65-F5344CB8AC3E}">
        <p14:creationId xmlns="" xmlns:p14="http://schemas.microsoft.com/office/powerpoint/2010/main" val="94358773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r>
              <a:rPr lang="tr-TR" sz="2800" b="1" dirty="0" smtClean="0"/>
              <a:t>Giriş ve çıkış serbestliği</a:t>
            </a:r>
          </a:p>
          <a:p>
            <a:endParaRPr lang="tr-TR" sz="2800" dirty="0" smtClean="0"/>
          </a:p>
          <a:p>
            <a:r>
              <a:rPr lang="tr-TR" sz="2800" dirty="0" smtClean="0"/>
              <a:t>Tam rekabet gibi, tekelci rekabet altında da firmalar serbestçe girebilir veya çıkabilir. Firmalar, mevcut firmalar aşırı karlar elde ettiklerinde girecek. Yeni firmaların girmesiyle arz artacak ve bu da fiyatı düşürecek ve dolayısıyla mevcut firmalara sadece normal karlar elde edecektir. </a:t>
            </a:r>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10</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r>
              <a:rPr lang="tr-TR" sz="2800" b="1" dirty="0" smtClean="0"/>
              <a:t>Bağımsız karar verme</a:t>
            </a:r>
          </a:p>
          <a:p>
            <a:pPr algn="ctr"/>
            <a:endParaRPr lang="tr-TR" sz="2800" dirty="0" smtClean="0"/>
          </a:p>
          <a:p>
            <a:r>
              <a:rPr lang="tr-TR" sz="2800" dirty="0" smtClean="0"/>
              <a:t>Bu piyasada bir firmanın herhangi bir eylemi genel piyasa talebi üzerinde çok az (ihmal edilebilir) bir etkiye sahip olacaktır. tekelci bir rekabet firması, artan rekabeti teşvik etme korkusu olmadan hareket edebilir. Başka bir deyişle, her firma fiyatları bir oligopolden çok tekelmiş gibi belirleme konusunda özgürdür.</a:t>
            </a:r>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11</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endParaRPr lang="tr-TR" sz="2800" b="1" dirty="0" smtClean="0"/>
          </a:p>
          <a:p>
            <a:endParaRPr lang="tr-TR" sz="2800" b="1" dirty="0" smtClean="0"/>
          </a:p>
          <a:p>
            <a:endParaRPr lang="tr-TR" sz="2800" b="1" dirty="0" smtClean="0"/>
          </a:p>
          <a:p>
            <a:endParaRPr lang="tr-TR" sz="2800" b="1" dirty="0" smtClean="0"/>
          </a:p>
          <a:p>
            <a:pPr algn="ctr"/>
            <a:r>
              <a:rPr lang="tr-TR" sz="3600" b="1" dirty="0" smtClean="0"/>
              <a:t>Alıcılar ve satıcılar mükemmel bilgiye sahip değil (Eksik bilgi)</a:t>
            </a:r>
          </a:p>
          <a:p>
            <a:endParaRPr lang="tr-TR" sz="2800" dirty="0" smtClean="0"/>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12</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endParaRPr lang="tr-TR" sz="2800" dirty="0" smtClean="0"/>
          </a:p>
          <a:p>
            <a:endParaRPr lang="tr-TR" sz="2800" dirty="0" smtClean="0"/>
          </a:p>
          <a:p>
            <a:endParaRPr lang="tr-TR" sz="2800" dirty="0" smtClean="0"/>
          </a:p>
          <a:p>
            <a:endParaRPr lang="tr-TR" sz="2800" dirty="0" smtClean="0"/>
          </a:p>
          <a:p>
            <a:pPr algn="ctr"/>
            <a:r>
              <a:rPr lang="tr-TR" sz="2800" b="1" dirty="0" err="1" smtClean="0"/>
              <a:t>Monopolistik</a:t>
            </a:r>
            <a:r>
              <a:rPr lang="tr-TR" sz="2800" b="1" dirty="0" smtClean="0"/>
              <a:t> rekabet piyasasının talep eğrisi </a:t>
            </a:r>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13</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14</a:t>
            </a:fld>
            <a:endParaRPr lang="en-US"/>
          </a:p>
        </p:txBody>
      </p:sp>
      <p:pic>
        <p:nvPicPr>
          <p:cNvPr id="3074" name="Picture 2" descr="C:\Users\Ferhat Akyüz\Desktop\2020-2021 DERSLER\HAVACILIK EKONOMİSİ\Demand-Curves-for-Three-Firms-1024x266.jpg"/>
          <p:cNvPicPr>
            <a:picLocks noGrp="1" noChangeAspect="1" noChangeArrowheads="1"/>
          </p:cNvPicPr>
          <p:nvPr>
            <p:ph idx="1"/>
          </p:nvPr>
        </p:nvPicPr>
        <p:blipFill>
          <a:blip r:embed="rId2"/>
          <a:srcRect/>
          <a:stretch>
            <a:fillRect/>
          </a:stretch>
        </p:blipFill>
        <p:spPr bwMode="auto">
          <a:xfrm>
            <a:off x="0" y="0"/>
            <a:ext cx="11266098" cy="6737230"/>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endParaRPr lang="tr-TR" sz="2800" dirty="0" smtClean="0"/>
          </a:p>
          <a:p>
            <a:endParaRPr lang="tr-TR" sz="2800" dirty="0" smtClean="0"/>
          </a:p>
          <a:p>
            <a:endParaRPr lang="tr-TR" sz="2800" dirty="0" smtClean="0"/>
          </a:p>
          <a:p>
            <a:endParaRPr lang="tr-TR" sz="2800" dirty="0" smtClean="0"/>
          </a:p>
          <a:p>
            <a:pPr algn="ctr"/>
            <a:r>
              <a:rPr lang="tr-TR" sz="2800" dirty="0" err="1" smtClean="0"/>
              <a:t>Monopolistik</a:t>
            </a:r>
            <a:r>
              <a:rPr lang="tr-TR" sz="2800" dirty="0" smtClean="0"/>
              <a:t> rekabet kısa dönem kar maksimizasyonu </a:t>
            </a:r>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15</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16</a:t>
            </a:fld>
            <a:endParaRPr lang="en-US"/>
          </a:p>
        </p:txBody>
      </p:sp>
      <p:pic>
        <p:nvPicPr>
          <p:cNvPr id="4098" name="Picture 2"/>
          <p:cNvPicPr>
            <a:picLocks noGrp="1" noChangeAspect="1" noChangeArrowheads="1"/>
          </p:cNvPicPr>
          <p:nvPr>
            <p:ph idx="1"/>
          </p:nvPr>
        </p:nvPicPr>
        <p:blipFill>
          <a:blip r:embed="rId2"/>
          <a:srcRect/>
          <a:stretch>
            <a:fillRect/>
          </a:stretch>
        </p:blipFill>
        <p:spPr bwMode="auto">
          <a:xfrm>
            <a:off x="0" y="0"/>
            <a:ext cx="11197087" cy="6858000"/>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endParaRPr lang="tr-TR" sz="2800" dirty="0" smtClean="0"/>
          </a:p>
          <a:p>
            <a:endParaRPr lang="tr-TR" sz="2800" dirty="0" smtClean="0"/>
          </a:p>
          <a:p>
            <a:endParaRPr lang="tr-TR" sz="2800" dirty="0" smtClean="0"/>
          </a:p>
          <a:p>
            <a:pPr algn="ctr"/>
            <a:r>
              <a:rPr lang="tr-TR" sz="3600" dirty="0" smtClean="0"/>
              <a:t>Tekelci rekabet, kitapçılar, marketler ve eczaneler dahil günümüzün iş ortamında son derece yaygındır. Restoranlar tekelci rekabetin en önemli örneğidir.</a:t>
            </a:r>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17</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endParaRPr lang="tr-TR" sz="2800" dirty="0" smtClean="0"/>
          </a:p>
          <a:p>
            <a:endParaRPr lang="tr-TR" sz="2800" dirty="0" smtClean="0"/>
          </a:p>
          <a:p>
            <a:endParaRPr lang="tr-TR" sz="2800" dirty="0" smtClean="0"/>
          </a:p>
          <a:p>
            <a:pPr algn="ctr"/>
            <a:r>
              <a:rPr lang="tr-TR" sz="4000" dirty="0" smtClean="0"/>
              <a:t>Oligopol</a:t>
            </a:r>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18</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endParaRPr lang="tr-TR" sz="2800" dirty="0" smtClean="0"/>
          </a:p>
          <a:p>
            <a:endParaRPr lang="tr-TR" sz="2800" dirty="0" smtClean="0"/>
          </a:p>
          <a:p>
            <a:endParaRPr lang="tr-TR" sz="2800" dirty="0" smtClean="0"/>
          </a:p>
          <a:p>
            <a:pPr algn="just"/>
            <a:r>
              <a:rPr lang="tr-TR" sz="4000" dirty="0" smtClean="0"/>
              <a:t>Oligopol  bir endüstride birkaç  büyük satıcılar grubunun (</a:t>
            </a:r>
            <a:r>
              <a:rPr lang="tr-TR" sz="4000" dirty="0" err="1" smtClean="0"/>
              <a:t>oligopolistler</a:t>
            </a:r>
            <a:r>
              <a:rPr lang="tr-TR" sz="4000" dirty="0" smtClean="0"/>
              <a:t>) hakim olduğu bir piyasa biçimidir. Oligopoller, piyasa rekabetini azaltan ve daha sonra yüksek fiyatlara yol açan çeşitli gizli anlaşma biçimlerinden kaynaklanabilir. </a:t>
            </a:r>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19</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ANAHTAR KAVRAMLAR</a:t>
            </a:r>
            <a:endParaRPr lang="tr-TR" dirty="0"/>
          </a:p>
        </p:txBody>
      </p:sp>
      <p:sp>
        <p:nvSpPr>
          <p:cNvPr id="3" name="2 İçerik Yer Tutucusu"/>
          <p:cNvSpPr>
            <a:spLocks noGrp="1"/>
          </p:cNvSpPr>
          <p:nvPr>
            <p:ph idx="1"/>
          </p:nvPr>
        </p:nvSpPr>
        <p:spPr/>
        <p:txBody>
          <a:bodyPr>
            <a:normAutofit/>
          </a:bodyPr>
          <a:lstStyle/>
          <a:p>
            <a:endParaRPr lang="tr-TR" sz="2800" dirty="0" smtClean="0"/>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r>
              <a:rPr lang="tr-TR" sz="2800" b="1" dirty="0" smtClean="0"/>
              <a:t>Fiyat belirleme</a:t>
            </a:r>
          </a:p>
          <a:p>
            <a:r>
              <a:rPr lang="tr-TR" sz="2800" dirty="0" smtClean="0"/>
              <a:t>Oligopoller, fiyat alıcılardan çok fiyat belirleyicilerdir.</a:t>
            </a:r>
          </a:p>
          <a:p>
            <a:pPr algn="ctr"/>
            <a:r>
              <a:rPr lang="tr-TR" sz="2800" b="1" dirty="0" smtClean="0"/>
              <a:t>Piyasaya Giriş ve çıkış</a:t>
            </a:r>
          </a:p>
          <a:p>
            <a:r>
              <a:rPr lang="tr-TR" sz="2800" dirty="0" smtClean="0"/>
              <a:t>Giriş engelleri yüksektir. </a:t>
            </a:r>
          </a:p>
          <a:p>
            <a:r>
              <a:rPr lang="tr-TR" sz="2800" dirty="0" smtClean="0"/>
              <a:t>En önemli engeller devlet lisansları/izinleri,</a:t>
            </a:r>
          </a:p>
          <a:p>
            <a:r>
              <a:rPr lang="tr-TR" sz="2800" dirty="0" smtClean="0"/>
              <a:t> ölçek ekonomileri, </a:t>
            </a:r>
          </a:p>
          <a:p>
            <a:r>
              <a:rPr lang="tr-TR" sz="2800" dirty="0" smtClean="0"/>
              <a:t>patentler,</a:t>
            </a:r>
          </a:p>
          <a:p>
            <a:r>
              <a:rPr lang="tr-TR" sz="2800" dirty="0" smtClean="0"/>
              <a:t> pahalı ve karmaşık teknolojiye erişim</a:t>
            </a:r>
          </a:p>
          <a:p>
            <a:r>
              <a:rPr lang="tr-TR" sz="2800" dirty="0" smtClean="0"/>
              <a:t>Yeni firmaları caydırmak veya yok etmek için tasarlanmış yerleşik firmaların stratejik eylemleri</a:t>
            </a:r>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20</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r>
              <a:rPr lang="tr-TR" sz="2800" b="1" dirty="0" smtClean="0"/>
              <a:t>Firma sayısı</a:t>
            </a:r>
          </a:p>
          <a:p>
            <a:r>
              <a:rPr lang="tr-TR" sz="2800" dirty="0" smtClean="0"/>
              <a:t>"Az" - "bir avuç" satıcı.  O kadar az firma vardır ki bir firmanın eylemleri diğer firmaların eylemlerini etkileyebilir.</a:t>
            </a:r>
          </a:p>
          <a:p>
            <a:pPr algn="ctr"/>
            <a:r>
              <a:rPr lang="tr-TR" sz="2800" b="1" dirty="0" smtClean="0"/>
              <a:t>Uzun vadeli karlar</a:t>
            </a:r>
          </a:p>
          <a:p>
            <a:r>
              <a:rPr lang="tr-TR" sz="2800" dirty="0" smtClean="0"/>
              <a:t>Oligopoller, uzun vadeli anormal karları koruyabilir. Yüksek giriş engelleri, yan firmaların fazla kar elde etmek için pazara girmesini engeller.</a:t>
            </a:r>
          </a:p>
          <a:p>
            <a:pPr algn="ctr"/>
            <a:r>
              <a:rPr lang="tr-TR" sz="2800" b="1" dirty="0" smtClean="0"/>
              <a:t>Ürün farklılaştırması</a:t>
            </a:r>
          </a:p>
          <a:p>
            <a:r>
              <a:rPr lang="tr-TR" sz="2800" dirty="0" smtClean="0"/>
              <a:t>Ürün homojen (çelik) veya farklı (otomobiller) olabilir.</a:t>
            </a:r>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21</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r>
              <a:rPr lang="tr-TR" sz="2800" b="1" dirty="0" smtClean="0"/>
              <a:t>Mükemmel bilgi</a:t>
            </a:r>
          </a:p>
          <a:p>
            <a:r>
              <a:rPr lang="tr-TR" sz="2800" dirty="0" smtClean="0"/>
              <a:t>Oligopoller, kendi maliyet ve talep fonksiyonları konusunda mükemmel bilgiye sahiptir, ancak şirketler arası bilgileri eksik olabilir. Alıcılar fiyat, maliyet ve ürün kalitesi konusunda eksik bilgiye sahiptir.</a:t>
            </a:r>
          </a:p>
          <a:p>
            <a:pPr algn="ctr"/>
            <a:r>
              <a:rPr lang="tr-TR" sz="2800" b="1" dirty="0" smtClean="0"/>
              <a:t>Fiyatsız Rekabet</a:t>
            </a:r>
          </a:p>
          <a:p>
            <a:r>
              <a:rPr lang="tr-TR" sz="2800" dirty="0" smtClean="0"/>
              <a:t>Oligopoller, fiyat dışındaki şartlarda rekabet etme eğilimindedir. Sadakat programları, reklamlar ve ürün farklılaştırması, fiyat dışı rekabetin tüm örnekleridir.</a:t>
            </a:r>
          </a:p>
          <a:p>
            <a:endParaRPr lang="tr-TR" sz="2800" dirty="0" smtClean="0"/>
          </a:p>
          <a:p>
            <a:endParaRPr lang="tr-TR" sz="2800" dirty="0" smtClean="0"/>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22</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r>
              <a:rPr lang="tr-TR" sz="2800" b="1" dirty="0" smtClean="0"/>
              <a:t>karşılıklı bağımlılıktır</a:t>
            </a:r>
            <a:r>
              <a:rPr lang="tr-TR" sz="2800" dirty="0" smtClean="0"/>
              <a:t>.</a:t>
            </a:r>
          </a:p>
          <a:p>
            <a:r>
              <a:rPr lang="tr-TR" sz="2800" dirty="0" smtClean="0"/>
              <a:t> Oligopoller tipik olarak birkaç büyük firmadan oluşur. Her firma, eylemleri piyasa koşullarını etkileyecek kadar büyüktür. Bu nedenle, rakip firmalar bir firmanın piyasa eylemlerinden haberdar olacak ve uygun şekilde yanıt verecektir. </a:t>
            </a:r>
          </a:p>
          <a:p>
            <a:r>
              <a:rPr lang="tr-TR" sz="2800" dirty="0" smtClean="0"/>
              <a:t>Bu, bir piyasa eylemini tasarlarken, bir firmanın tüm rakip firmaların olası tepkilerini ve firmaların karşı hamlelerini dikkate alması gerektiği anlamına gelir. </a:t>
            </a:r>
          </a:p>
          <a:p>
            <a:r>
              <a:rPr lang="tr-TR" sz="2800" dirty="0" smtClean="0"/>
              <a:t>Bu, bir satranç oyununa çok benzer; bu oyun teorisi olarak bilinir. </a:t>
            </a:r>
          </a:p>
          <a:p>
            <a:r>
              <a:rPr lang="tr-TR" sz="2800" dirty="0" smtClean="0"/>
              <a:t>Firmalar sadece fiyatlarını ve çıktı miktarını pazardaki bir "fiyat liderine" göre ayarlamaya istekli olacaklarından, bu beklenti fiyat katılığına yol açar. </a:t>
            </a:r>
          </a:p>
          <a:p>
            <a:pPr algn="ctr"/>
            <a:r>
              <a:rPr lang="tr-TR" sz="2800" b="1" dirty="0" smtClean="0"/>
              <a:t>Bu da  yüksek derecede karşılıklı bağımlılık</a:t>
            </a:r>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23</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endParaRPr lang="tr-TR" sz="2800" dirty="0" smtClean="0"/>
          </a:p>
          <a:p>
            <a:pPr algn="ctr"/>
            <a:endParaRPr lang="tr-TR" sz="2800" dirty="0" smtClean="0"/>
          </a:p>
          <a:p>
            <a:pPr algn="ctr"/>
            <a:endParaRPr lang="tr-TR" sz="2800" dirty="0" smtClean="0"/>
          </a:p>
          <a:p>
            <a:pPr algn="ctr"/>
            <a:endParaRPr lang="tr-TR" sz="2800" dirty="0" smtClean="0"/>
          </a:p>
          <a:p>
            <a:pPr algn="ctr"/>
            <a:r>
              <a:rPr lang="tr-TR" sz="2800" b="1" dirty="0" smtClean="0"/>
              <a:t>Piyasalardaki talep yapıları/esneklikleri</a:t>
            </a:r>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24</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25</a:t>
            </a:fld>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0" y="0"/>
            <a:ext cx="11266098" cy="6858000"/>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r>
              <a:rPr lang="tr-TR" sz="3600" b="1" dirty="0" smtClean="0"/>
              <a:t>Oligopol piyasa örnekleri</a:t>
            </a:r>
          </a:p>
          <a:p>
            <a:pPr algn="ctr"/>
            <a:r>
              <a:rPr lang="tr-TR" sz="2800" b="1" dirty="0" smtClean="0"/>
              <a:t>yakın havalimanları;</a:t>
            </a:r>
          </a:p>
          <a:p>
            <a:pPr algn="ctr"/>
            <a:r>
              <a:rPr lang="tr-TR" sz="2800" b="1" dirty="0" smtClean="0"/>
              <a:t>• otomobil endüstrisi;</a:t>
            </a:r>
          </a:p>
          <a:p>
            <a:pPr algn="ctr"/>
            <a:r>
              <a:rPr lang="tr-TR" sz="2800" b="1" dirty="0" smtClean="0"/>
              <a:t>• sigara;</a:t>
            </a:r>
          </a:p>
          <a:p>
            <a:pPr algn="ctr"/>
            <a:r>
              <a:rPr lang="tr-TR" sz="2800" b="1" dirty="0" smtClean="0"/>
              <a:t>• telefon şirketleri;</a:t>
            </a:r>
          </a:p>
          <a:p>
            <a:pPr algn="ctr"/>
            <a:r>
              <a:rPr lang="tr-TR" sz="2800" b="1" dirty="0" smtClean="0"/>
              <a:t>• film endüstrisi;</a:t>
            </a:r>
          </a:p>
          <a:p>
            <a:pPr algn="ctr"/>
            <a:r>
              <a:rPr lang="tr-TR" sz="2800" b="1" dirty="0" smtClean="0"/>
              <a:t>• alkolsüz/alkolü içecekler;</a:t>
            </a:r>
          </a:p>
          <a:p>
            <a:pPr algn="ctr"/>
            <a:r>
              <a:rPr lang="tr-TR" sz="2800" b="1" dirty="0" smtClean="0"/>
              <a:t>• süpermarketler;</a:t>
            </a:r>
          </a:p>
          <a:p>
            <a:pPr algn="ctr"/>
            <a:r>
              <a:rPr lang="tr-TR" sz="2800" b="1" dirty="0" smtClean="0"/>
              <a:t>• kablolu televizyon şirketleri.</a:t>
            </a:r>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26</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Saf oligopol</a:t>
            </a:r>
          </a:p>
        </p:txBody>
      </p:sp>
      <p:sp>
        <p:nvSpPr>
          <p:cNvPr id="3" name="İçerik Yer Tutucusu 2"/>
          <p:cNvSpPr>
            <a:spLocks noGrp="1"/>
          </p:cNvSpPr>
          <p:nvPr>
            <p:ph idx="1"/>
          </p:nvPr>
        </p:nvSpPr>
        <p:spPr>
          <a:xfrm>
            <a:off x="0" y="1600201"/>
            <a:ext cx="11231592" cy="4525963"/>
          </a:xfrm>
        </p:spPr>
        <p:txBody>
          <a:bodyPr>
            <a:normAutofit/>
          </a:bodyPr>
          <a:lstStyle/>
          <a:p>
            <a:pPr algn="just"/>
            <a:r>
              <a:rPr lang="tr-TR" sz="3200" dirty="0"/>
              <a:t>Saf oligopol </a:t>
            </a:r>
            <a:r>
              <a:rPr lang="tr-TR" sz="3200" dirty="0" smtClean="0"/>
              <a:t>piyasasında firmaların</a:t>
            </a:r>
            <a:r>
              <a:rPr lang="tr-TR" sz="3200" dirty="0"/>
              <a:t> ürünleri birbirlerine oldukça benzerdir. Petrol üreticileri, çelik fabrikaları saf oligopollere örnek olarak gösterilebilir. Bu tip piyasada </a:t>
            </a:r>
            <a:r>
              <a:rPr lang="tr-TR" sz="3200" dirty="0" smtClean="0"/>
              <a:t>firmalar özellikle </a:t>
            </a:r>
            <a:r>
              <a:rPr lang="tr-TR" sz="3200" dirty="0"/>
              <a:t>fiyat konusunda birbirlerinin davranışlarından oldukça etkilenmektedirler</a:t>
            </a:r>
          </a:p>
        </p:txBody>
      </p:sp>
    </p:spTree>
    <p:extLst>
      <p:ext uri="{BB962C8B-B14F-4D97-AF65-F5344CB8AC3E}">
        <p14:creationId xmlns:p14="http://schemas.microsoft.com/office/powerpoint/2010/main" xmlns="" val="1140608295"/>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Farklılaştırılmış oligopol</a:t>
            </a:r>
          </a:p>
        </p:txBody>
      </p:sp>
      <p:sp>
        <p:nvSpPr>
          <p:cNvPr id="3" name="İçerik Yer Tutucusu 2"/>
          <p:cNvSpPr>
            <a:spLocks noGrp="1"/>
          </p:cNvSpPr>
          <p:nvPr>
            <p:ph idx="1"/>
          </p:nvPr>
        </p:nvSpPr>
        <p:spPr>
          <a:xfrm>
            <a:off x="319177" y="1828800"/>
            <a:ext cx="10808897" cy="4351337"/>
          </a:xfrm>
        </p:spPr>
        <p:txBody>
          <a:bodyPr>
            <a:normAutofit/>
          </a:bodyPr>
          <a:lstStyle/>
          <a:p>
            <a:pPr algn="just"/>
            <a:r>
              <a:rPr lang="tr-TR" sz="3600" dirty="0"/>
              <a:t>Farklılaştırılmış oligopol piyasasında firmaların ürettiği ürünler homojen değillerdir. Bu tip bir piyasada firmalar birbirlerinin fiyat değişimlerinden çok etkilenmezler, çünkü ürünler farklılaştırılmıştır</a:t>
            </a:r>
          </a:p>
        </p:txBody>
      </p:sp>
    </p:spTree>
    <p:extLst>
      <p:ext uri="{BB962C8B-B14F-4D97-AF65-F5344CB8AC3E}">
        <p14:creationId xmlns:p14="http://schemas.microsoft.com/office/powerpoint/2010/main" xmlns="" val="2527544806"/>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r>
              <a:rPr lang="tr-TR" sz="2800" b="1" dirty="0" smtClean="0"/>
              <a:t>Oligopolde piyasa dengesi </a:t>
            </a:r>
          </a:p>
          <a:p>
            <a:pPr algn="ctr"/>
            <a:endParaRPr lang="tr-TR" sz="2800" b="1" dirty="0" smtClean="0"/>
          </a:p>
          <a:p>
            <a:pPr algn="ctr"/>
            <a:endParaRPr lang="tr-TR" sz="2800" b="1" dirty="0" smtClean="0"/>
          </a:p>
          <a:p>
            <a:pPr algn="ctr"/>
            <a:r>
              <a:rPr lang="tr-TR" sz="2800" dirty="0" smtClean="0"/>
              <a:t>Bu piyasada  firmalar  arasında  karşılıklı  bağımlılığın  olması  fiyatın  belirlenmesini karmaşık hale getirmektedir.</a:t>
            </a:r>
          </a:p>
          <a:p>
            <a:pPr algn="ctr"/>
            <a:r>
              <a:rPr lang="tr-TR" sz="2000" b="1" dirty="0" smtClean="0"/>
              <a:t>Dirsekli Talep Modeli:</a:t>
            </a:r>
          </a:p>
          <a:p>
            <a:pPr algn="ctr"/>
            <a:r>
              <a:rPr lang="tr-TR" sz="2000" b="1" dirty="0" smtClean="0"/>
              <a:t> Fiyat Önderliği Teorisi: </a:t>
            </a:r>
          </a:p>
          <a:p>
            <a:pPr algn="ctr"/>
            <a:r>
              <a:rPr lang="tr-TR" sz="2000" b="1" dirty="0" smtClean="0"/>
              <a:t>Kartel  Teorisi</a:t>
            </a:r>
            <a:r>
              <a:rPr lang="tr-TR" sz="2800" b="1" dirty="0" smtClean="0"/>
              <a:t>:</a:t>
            </a:r>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29</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DERSİN SEYRİ </a:t>
            </a:r>
            <a:endParaRPr lang="tr-TR" dirty="0"/>
          </a:p>
        </p:txBody>
      </p:sp>
      <p:sp>
        <p:nvSpPr>
          <p:cNvPr id="3" name="2 İçerik Yer Tutucusu"/>
          <p:cNvSpPr>
            <a:spLocks noGrp="1"/>
          </p:cNvSpPr>
          <p:nvPr>
            <p:ph idx="1"/>
          </p:nvPr>
        </p:nvSpPr>
        <p:spPr>
          <a:xfrm>
            <a:off x="-1" y="1828800"/>
            <a:ext cx="11205713" cy="4351337"/>
          </a:xfrm>
        </p:spPr>
        <p:txBody>
          <a:bodyPr/>
          <a:lstStyle/>
          <a:p>
            <a:r>
              <a:rPr lang="tr-TR" sz="3200" dirty="0" err="1" smtClean="0"/>
              <a:t>Monopolistik</a:t>
            </a:r>
            <a:r>
              <a:rPr lang="tr-TR" sz="3200" dirty="0" smtClean="0"/>
              <a:t> Rekabet/Tekelci Rekabet piyasasının tanım ve özellikleri </a:t>
            </a:r>
          </a:p>
          <a:p>
            <a:r>
              <a:rPr lang="tr-TR" sz="3200" dirty="0" smtClean="0"/>
              <a:t>oligopol piyasasının tanım ve özellikleri </a:t>
            </a:r>
            <a:endParaRPr lang="tr-TR" dirty="0"/>
          </a:p>
        </p:txBody>
      </p:sp>
    </p:spTree>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r>
              <a:rPr lang="tr-TR" sz="2800" b="1" dirty="0" smtClean="0"/>
              <a:t>Dirsekli Talep Modeli:</a:t>
            </a:r>
          </a:p>
          <a:p>
            <a:pPr algn="ctr"/>
            <a:endParaRPr lang="tr-TR" sz="2800" b="1" dirty="0" smtClean="0"/>
          </a:p>
          <a:p>
            <a:pPr algn="ctr"/>
            <a:r>
              <a:rPr lang="tr-TR" sz="2800" dirty="0" smtClean="0"/>
              <a:t>Bu piyasadaki bir firma fiyatlarını düşürürse rakipleri de aynı şekilde fiyatlarını düşürürler. Ancak firma fiyatları arttırdığında rakipleri bu kez fiyatlarını yükseltmezler. Bu nedenle oligopolcü için piyasa fiyatının üzerinde daha az esnek olan piyasa talep eğrisi, bu fiyatın altında ise çok esnek olan firma talep eğrisi geçerlidir. Yani talep eğrisi dirsekli bir yapıya sahiptir. </a:t>
            </a:r>
            <a:endParaRPr lang="tr-TR" sz="2800" b="1" dirty="0" smtClean="0"/>
          </a:p>
          <a:p>
            <a:pPr algn="ctr"/>
            <a:endParaRPr lang="tr-TR" sz="2800" b="1" dirty="0" smtClean="0"/>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30</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just">
              <a:buNone/>
            </a:pPr>
            <a:endParaRPr lang="tr-TR" sz="2800" b="1" dirty="0" smtClean="0"/>
          </a:p>
          <a:p>
            <a:pPr algn="just">
              <a:buNone/>
            </a:pPr>
            <a:endParaRPr lang="tr-TR" sz="2800" b="1" dirty="0" smtClean="0"/>
          </a:p>
          <a:p>
            <a:pPr algn="just">
              <a:buNone/>
            </a:pPr>
            <a:endParaRPr lang="tr-TR" sz="2800" b="1" dirty="0" smtClean="0"/>
          </a:p>
          <a:p>
            <a:pPr algn="just">
              <a:buNone/>
            </a:pPr>
            <a:r>
              <a:rPr lang="tr-TR" sz="3600" b="1" dirty="0" smtClean="0"/>
              <a:t>Fiyat Önderliği Teorisi: </a:t>
            </a:r>
            <a:r>
              <a:rPr lang="tr-TR" sz="3600" dirty="0" smtClean="0"/>
              <a:t>Bazı oligopoller fiyatları belirlerken işbirliği yaparlar. Böyle işbirliğinde piyasada lider durumunda olan firma fiyatı belirler. Diğer firmalar saptanan bu fiyatı izlerler. THY örneği </a:t>
            </a:r>
          </a:p>
          <a:p>
            <a:pPr algn="just">
              <a:buNone/>
            </a:pPr>
            <a:r>
              <a:rPr lang="tr-TR" sz="2800" b="1" dirty="0" smtClean="0"/>
              <a:t> 	</a:t>
            </a:r>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31</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Autofit/>
          </a:bodyPr>
          <a:lstStyle/>
          <a:p>
            <a:pPr algn="just">
              <a:buNone/>
            </a:pPr>
            <a:endParaRPr lang="tr-TR" sz="3600" b="1" dirty="0" smtClean="0"/>
          </a:p>
          <a:p>
            <a:pPr algn="just">
              <a:buNone/>
            </a:pPr>
            <a:endParaRPr lang="tr-TR" sz="3600" b="1" dirty="0" smtClean="0"/>
          </a:p>
          <a:p>
            <a:pPr algn="just">
              <a:buNone/>
            </a:pPr>
            <a:r>
              <a:rPr lang="tr-TR" sz="3600" b="1" dirty="0" smtClean="0"/>
              <a:t>	Kartel  Teorisi:  </a:t>
            </a:r>
            <a:r>
              <a:rPr lang="tr-TR" sz="3600" dirty="0" smtClean="0"/>
              <a:t>Burada  oligopolcüler  piyasada  tek  bir  firma  faaliyette  bulunuyormuş  gibi davranırlar.  Kartelde  oligopolcüler,  monopolcünün  elde  ettiği  bütün  faydalardan  yararlanmak için bir araya gelirler.  </a:t>
            </a:r>
          </a:p>
          <a:p>
            <a:pPr algn="just">
              <a:buNone/>
            </a:pPr>
            <a:endParaRPr lang="tr-TR" sz="3600" dirty="0" smtClean="0"/>
          </a:p>
          <a:p>
            <a:pPr algn="ctr">
              <a:buNone/>
            </a:pPr>
            <a:r>
              <a:rPr lang="tr-TR" sz="3600" i="1" dirty="0" smtClean="0"/>
              <a:t>OPEC petrol ihracatçısı ülkelerin oluşturduğu kartele örnektir.</a:t>
            </a:r>
          </a:p>
          <a:p>
            <a:pPr algn="ctr">
              <a:buNone/>
            </a:pPr>
            <a:r>
              <a:rPr lang="tr-TR" sz="3600" i="1" dirty="0" smtClean="0"/>
              <a:t> </a:t>
            </a:r>
          </a:p>
          <a:p>
            <a:pPr algn="ctr"/>
            <a:endParaRPr lang="tr-TR" sz="3600" b="1" dirty="0" smtClean="0"/>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32</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Başlık 9">
            <a:extLst>
              <a:ext uri="{FF2B5EF4-FFF2-40B4-BE49-F238E27FC236}">
                <a16:creationId xmlns="" xmlns:a16="http://schemas.microsoft.com/office/drawing/2014/main" id="{C1F9E59E-679D-4B14-9E3C-5448E0832B07}"/>
              </a:ext>
            </a:extLst>
          </p:cNvPr>
          <p:cNvSpPr>
            <a:spLocks noGrp="1"/>
          </p:cNvSpPr>
          <p:nvPr>
            <p:ph type="title"/>
          </p:nvPr>
        </p:nvSpPr>
        <p:spPr/>
        <p:txBody>
          <a:bodyPr/>
          <a:lstStyle/>
          <a:p>
            <a:pPr algn="ctr"/>
            <a:r>
              <a:rPr lang="tr-TR" dirty="0"/>
              <a:t>Teşekkürler</a:t>
            </a:r>
            <a:endParaRPr lang="en-US" dirty="0"/>
          </a:p>
        </p:txBody>
      </p:sp>
      <p:sp>
        <p:nvSpPr>
          <p:cNvPr id="11" name="Metin Yer Tutucusu 10">
            <a:extLst>
              <a:ext uri="{FF2B5EF4-FFF2-40B4-BE49-F238E27FC236}">
                <a16:creationId xmlns="" xmlns:a16="http://schemas.microsoft.com/office/drawing/2014/main" id="{BE61F8FF-26C8-482C-9F00-CADC6B92548A}"/>
              </a:ext>
            </a:extLst>
          </p:cNvPr>
          <p:cNvSpPr>
            <a:spLocks noGrp="1"/>
          </p:cNvSpPr>
          <p:nvPr>
            <p:ph type="body" idx="1"/>
          </p:nvPr>
        </p:nvSpPr>
        <p:spPr/>
        <p:txBody>
          <a:bodyPr>
            <a:normAutofit fontScale="77500" lnSpcReduction="20000"/>
          </a:bodyPr>
          <a:lstStyle/>
          <a:p>
            <a:pPr algn="ctr"/>
            <a:r>
              <a:rPr lang="tr-TR" b="1" dirty="0" smtClean="0"/>
              <a:t>Ders materyalleri :</a:t>
            </a:r>
          </a:p>
          <a:p>
            <a:pPr lvl="0"/>
            <a:r>
              <a:rPr lang="tr-TR" dirty="0" smtClean="0"/>
              <a:t>Birincil kaynak:İktisada Giriş, AÖF Kitapları, Erdoğan </a:t>
            </a:r>
            <a:r>
              <a:rPr lang="tr-TR" dirty="0" err="1" smtClean="0"/>
              <a:t>Alkin</a:t>
            </a:r>
            <a:r>
              <a:rPr lang="tr-TR" dirty="0" smtClean="0"/>
              <a:t>, Kemal Yıldırım, Mustafa Özer.  sayfa: </a:t>
            </a:r>
          </a:p>
          <a:p>
            <a:r>
              <a:rPr lang="tr-TR" dirty="0" smtClean="0"/>
              <a:t>İkincil kaynak:</a:t>
            </a:r>
          </a:p>
          <a:p>
            <a:r>
              <a:rPr lang="tr-TR" dirty="0" smtClean="0"/>
              <a:t>Diğer kaynaklar: </a:t>
            </a:r>
            <a:endParaRPr lang="en-US" dirty="0"/>
          </a:p>
        </p:txBody>
      </p:sp>
      <p:sp>
        <p:nvSpPr>
          <p:cNvPr id="7" name="Slayt Numarası Yer Tutucusu 6">
            <a:extLst>
              <a:ext uri="{FF2B5EF4-FFF2-40B4-BE49-F238E27FC236}">
                <a16:creationId xmlns="" xmlns:a16="http://schemas.microsoft.com/office/drawing/2014/main" id="{B8BD67F2-589B-48BC-B925-D23E4F9D6425}"/>
              </a:ext>
            </a:extLst>
          </p:cNvPr>
          <p:cNvSpPr>
            <a:spLocks noGrp="1"/>
          </p:cNvSpPr>
          <p:nvPr>
            <p:ph type="sldNum" sz="quarter" idx="12"/>
          </p:nvPr>
        </p:nvSpPr>
        <p:spPr/>
        <p:txBody>
          <a:bodyPr>
            <a:normAutofit lnSpcReduction="10000"/>
          </a:bodyPr>
          <a:lstStyle/>
          <a:p>
            <a:fld id="{87D468D8-26F9-4F97-AB6F-1957610B0A44}" type="slidenum">
              <a:rPr lang="en-US" smtClean="0"/>
              <a:pPr/>
              <a:t>33</a:t>
            </a:fld>
            <a:endParaRPr lang="en-US"/>
          </a:p>
        </p:txBody>
      </p:sp>
      <p:sp>
        <p:nvSpPr>
          <p:cNvPr id="8" name="Veri Yer Tutucusu 4">
            <a:extLst>
              <a:ext uri="{FF2B5EF4-FFF2-40B4-BE49-F238E27FC236}">
                <a16:creationId xmlns="" xmlns:a16="http://schemas.microsoft.com/office/drawing/2014/main" id="{E84699CD-37E3-4A76-A53E-67D76559C622}"/>
              </a:ext>
            </a:extLst>
          </p:cNvPr>
          <p:cNvSpPr>
            <a:spLocks noGrp="1"/>
          </p:cNvSpPr>
          <p:nvPr>
            <p:ph type="dt" sz="half" idx="10"/>
          </p:nvPr>
        </p:nvSpPr>
        <p:spPr>
          <a:xfrm rot="16200000">
            <a:off x="10797542" y="998537"/>
            <a:ext cx="1904999" cy="365125"/>
          </a:xfrm>
        </p:spPr>
        <p:txBody>
          <a:bodyPr/>
          <a:lstStyle/>
          <a:p>
            <a:r>
              <a:rPr lang="tr-TR" dirty="0" smtClean="0"/>
              <a:t>22,05.2020</a:t>
            </a:r>
            <a:endParaRPr lang="en-US" dirty="0"/>
          </a:p>
        </p:txBody>
      </p:sp>
      <p:sp>
        <p:nvSpPr>
          <p:cNvPr id="9" name="Alt Bilgi Yer Tutucusu 6">
            <a:extLst>
              <a:ext uri="{FF2B5EF4-FFF2-40B4-BE49-F238E27FC236}">
                <a16:creationId xmlns="" xmlns:a16="http://schemas.microsoft.com/office/drawing/2014/main" id="{FDA53530-3991-491A-8A25-ACA68C126ED3}"/>
              </a:ext>
            </a:extLst>
          </p:cNvPr>
          <p:cNvSpPr>
            <a:spLocks noGrp="1"/>
          </p:cNvSpPr>
          <p:nvPr>
            <p:ph type="ftr" sz="quarter" idx="11"/>
          </p:nvPr>
        </p:nvSpPr>
        <p:spPr>
          <a:xfrm rot="16200000">
            <a:off x="9959341" y="4046537"/>
            <a:ext cx="3581400" cy="365125"/>
          </a:xfrm>
        </p:spPr>
        <p:txBody>
          <a:bodyPr/>
          <a:lstStyle/>
          <a:p>
            <a:pPr algn="ctr"/>
            <a:r>
              <a:rPr lang="tr-TR" dirty="0" smtClean="0"/>
              <a:t>SİVİL HAVACILIK YÜKSEKOKULU</a:t>
            </a:r>
            <a:endParaRPr lang="en-US" dirty="0"/>
          </a:p>
        </p:txBody>
      </p:sp>
      <p:pic>
        <p:nvPicPr>
          <p:cNvPr id="12" name="Resim 11">
            <a:extLst>
              <a:ext uri="{FF2B5EF4-FFF2-40B4-BE49-F238E27FC236}">
                <a16:creationId xmlns="" xmlns:a16="http://schemas.microsoft.com/office/drawing/2014/main" id="{B53C03A8-6173-4C46-BB96-1D80670C5343}"/>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351260" y="1373196"/>
            <a:ext cx="797560" cy="801575"/>
          </a:xfrm>
          <a:prstGeom prst="rect">
            <a:avLst/>
          </a:prstGeom>
        </p:spPr>
      </p:pic>
    </p:spTree>
    <p:extLst>
      <p:ext uri="{BB962C8B-B14F-4D97-AF65-F5344CB8AC3E}">
        <p14:creationId xmlns="" xmlns:p14="http://schemas.microsoft.com/office/powerpoint/2010/main" val="334017219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endParaRPr lang="tr-TR" sz="2800" dirty="0" smtClean="0"/>
          </a:p>
          <a:p>
            <a:endParaRPr lang="tr-TR" sz="2800" dirty="0" smtClean="0"/>
          </a:p>
          <a:p>
            <a:endParaRPr lang="tr-TR" sz="2800" dirty="0" smtClean="0"/>
          </a:p>
          <a:p>
            <a:endParaRPr lang="tr-TR" sz="2800" dirty="0" smtClean="0"/>
          </a:p>
          <a:p>
            <a:pPr algn="ctr"/>
            <a:r>
              <a:rPr lang="tr-TR" sz="3600" dirty="0" err="1" smtClean="0"/>
              <a:t>Monopolistik</a:t>
            </a:r>
            <a:r>
              <a:rPr lang="tr-TR" sz="3600" dirty="0" smtClean="0"/>
              <a:t> Rekabet/Tekelci Rekabet</a:t>
            </a:r>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4</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r>
              <a:rPr lang="tr-TR" sz="4000" b="1" dirty="0" smtClean="0"/>
              <a:t>Varsayımları </a:t>
            </a:r>
          </a:p>
          <a:p>
            <a:pPr algn="ctr"/>
            <a:r>
              <a:rPr lang="tr-TR" sz="2400" b="1" dirty="0" smtClean="0"/>
              <a:t>Ürün farklılaştırması</a:t>
            </a:r>
          </a:p>
          <a:p>
            <a:pPr algn="ctr"/>
            <a:r>
              <a:rPr lang="tr-TR" sz="2400" b="1" dirty="0" smtClean="0"/>
              <a:t>Çok sayıda firma</a:t>
            </a:r>
          </a:p>
          <a:p>
            <a:pPr algn="ctr"/>
            <a:r>
              <a:rPr lang="tr-TR" sz="2400" b="1" dirty="0" smtClean="0"/>
              <a:t>Giriş ve çıkış serbestliği</a:t>
            </a:r>
          </a:p>
          <a:p>
            <a:pPr algn="ctr"/>
            <a:r>
              <a:rPr lang="tr-TR" sz="2400" b="1" dirty="0" smtClean="0"/>
              <a:t>Bağımsız karar verme</a:t>
            </a:r>
          </a:p>
          <a:p>
            <a:pPr algn="ctr"/>
            <a:r>
              <a:rPr lang="tr-TR" sz="2400" b="1" dirty="0" smtClean="0"/>
              <a:t>Bir dereceye kadar pazar gücü</a:t>
            </a:r>
          </a:p>
          <a:p>
            <a:pPr algn="ctr"/>
            <a:r>
              <a:rPr lang="tr-TR" sz="2400" b="1" dirty="0" smtClean="0"/>
              <a:t>Alıcılar ve satıcılar mükemmel bilgiye sahip değil (Eksik bilgi)</a:t>
            </a:r>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5</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r>
              <a:rPr lang="tr-TR" sz="2800" b="1" dirty="0" smtClean="0"/>
              <a:t>Ürün farklılaştırması</a:t>
            </a:r>
          </a:p>
          <a:p>
            <a:endParaRPr lang="tr-TR" sz="2800" dirty="0" smtClean="0"/>
          </a:p>
          <a:p>
            <a:pPr algn="ctr"/>
            <a:r>
              <a:rPr lang="tr-TR" sz="3200" dirty="0" err="1" smtClean="0"/>
              <a:t>Monopolistik</a:t>
            </a:r>
            <a:r>
              <a:rPr lang="tr-TR" sz="3200" dirty="0" smtClean="0"/>
              <a:t> rekabet piyasasında firma, tüketici algısına bağlı olarak veya gerçek anlamda farklı ürün piyasaya sunar. </a:t>
            </a:r>
          </a:p>
          <a:p>
            <a:r>
              <a:rPr lang="tr-TR" sz="2400" dirty="0" smtClean="0"/>
              <a:t>farklılıklar diğer malları ikame edip ortadan kaldıracak kadar </a:t>
            </a:r>
            <a:r>
              <a:rPr lang="tr-TR" sz="2400" b="1" dirty="0" smtClean="0"/>
              <a:t>büyük</a:t>
            </a:r>
            <a:r>
              <a:rPr lang="tr-TR" sz="2400" dirty="0" smtClean="0"/>
              <a:t> değildir. Teknik olarak, böyle bir piyasada mallar arasındaki talebin çapraz fiyat esnekliği pozitiftir.</a:t>
            </a:r>
          </a:p>
          <a:p>
            <a:r>
              <a:rPr lang="tr-TR" sz="2400" dirty="0" smtClean="0"/>
              <a:t>yakın fakat kusurlu ikameler olarak tanımlanır.  Mallar aynı temel işlevleri yerine getirir, ancak onları birbirinden ayıran </a:t>
            </a:r>
            <a:r>
              <a:rPr lang="tr-TR" sz="2400" b="1" dirty="0" smtClean="0"/>
              <a:t>tür, stil, kalite, itibar</a:t>
            </a:r>
            <a:r>
              <a:rPr lang="tr-TR" sz="2400" dirty="0" smtClean="0"/>
              <a:t>, görünüm ve konum gibi niteliklerde farklılıklara sahiptir. </a:t>
            </a:r>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6</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r>
              <a:rPr lang="tr-TR" sz="3600" b="1" dirty="0" smtClean="0"/>
              <a:t>Reklam, </a:t>
            </a:r>
          </a:p>
          <a:p>
            <a:pPr algn="ctr"/>
            <a:r>
              <a:rPr lang="tr-TR" sz="2800" dirty="0" smtClean="0"/>
              <a:t>insanlara bir firmanın ürünlerinin başka bir firmanın ürünlerinden farklı olduğunu açıklamak veya insanları inandırmakla ilgilidir. </a:t>
            </a:r>
          </a:p>
          <a:p>
            <a:pPr algn="ctr"/>
            <a:r>
              <a:rPr lang="tr-TR" sz="2800" dirty="0" smtClean="0"/>
              <a:t>Tekelci rekabet çerçevesinde, reklamın nasıl çalıştığını anlamanın iki yolu vardır: </a:t>
            </a:r>
          </a:p>
          <a:p>
            <a:pPr algn="ctr"/>
            <a:r>
              <a:rPr lang="tr-TR" sz="2800" dirty="0" smtClean="0"/>
              <a:t>reklam, bir firmanın algılanan talep eğrisinin </a:t>
            </a:r>
            <a:r>
              <a:rPr lang="tr-TR" sz="2800" dirty="0" err="1" smtClean="0"/>
              <a:t>inelastik</a:t>
            </a:r>
            <a:r>
              <a:rPr lang="tr-TR" sz="2800" dirty="0" smtClean="0"/>
              <a:t> olmasına neden olur (yani, algılanan talep eğrisinin daha dikleşmesine neden olur); </a:t>
            </a:r>
          </a:p>
          <a:p>
            <a:pPr algn="ctr"/>
            <a:r>
              <a:rPr lang="tr-TR" sz="2800" dirty="0" smtClean="0"/>
              <a:t>veya reklam, firmanın ürününe olan talebin artmasına neden olur (yani, firmanın algılanan talep eğrisinin sağa kaymasına neden olur). </a:t>
            </a:r>
          </a:p>
          <a:p>
            <a:pPr algn="ctr"/>
            <a:endParaRPr lang="tr-TR" sz="2800" b="1" dirty="0" smtClean="0"/>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7</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8</a:t>
            </a:fld>
            <a:endParaRPr lang="en-US"/>
          </a:p>
        </p:txBody>
      </p:sp>
      <p:pic>
        <p:nvPicPr>
          <p:cNvPr id="1026" name="Picture 2" descr="C:\Users\Ferhat Akyüz\Desktop\145.jpg"/>
          <p:cNvPicPr>
            <a:picLocks noGrp="1" noChangeAspect="1" noChangeArrowheads="1"/>
          </p:cNvPicPr>
          <p:nvPr>
            <p:ph idx="1"/>
          </p:nvPr>
        </p:nvPicPr>
        <p:blipFill>
          <a:blip r:embed="rId2"/>
          <a:srcRect/>
          <a:stretch>
            <a:fillRect/>
          </a:stretch>
        </p:blipFill>
        <p:spPr bwMode="auto">
          <a:xfrm>
            <a:off x="0" y="0"/>
            <a:ext cx="11291977" cy="6858000"/>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r>
              <a:rPr lang="tr-TR" sz="3600" b="1" dirty="0" smtClean="0"/>
              <a:t>Çok sayıda firma</a:t>
            </a:r>
          </a:p>
          <a:p>
            <a:pPr algn="ctr"/>
            <a:r>
              <a:rPr lang="tr-TR" sz="2800" dirty="0" smtClean="0"/>
              <a:t>her firma küçük bir pazar payına sahiptir.</a:t>
            </a:r>
          </a:p>
          <a:p>
            <a:pPr algn="ctr"/>
            <a:r>
              <a:rPr lang="tr-TR" sz="2800" dirty="0" smtClean="0"/>
              <a:t> diğer firmaların fiyatları ile ilgili stratejik karar verme sürecine girmeden fiyatları belirleme özgürlüğü verir (karşılıklı bağımsızlık yoktur). ve her firmanın eylemlerinin piyasa üzerinde ihmal edilebilir bir etkisi vardır. Örneğin, bir firma, eylemlerinin rakiplerinden misilleme niteliğinde yanıtlar alacağından korkmadan fiyatları düşürebilir ve satışlarını artırabilir.</a:t>
            </a:r>
          </a:p>
          <a:p>
            <a:pPr algn="ctr"/>
            <a:endParaRPr lang="tr-TR" sz="2800" dirty="0" smtClean="0"/>
          </a:p>
          <a:p>
            <a:pPr algn="ctr"/>
            <a:r>
              <a:rPr lang="tr-TR" sz="2800" dirty="0" smtClean="0"/>
              <a:t>sabit maliyetler ne kadar yüksekse, pazar o kadar az firma girebilecektir. </a:t>
            </a:r>
          </a:p>
        </p:txBody>
      </p:sp>
      <p:sp>
        <p:nvSpPr>
          <p:cNvPr id="4" name="3 Veri Yer Tutucusu"/>
          <p:cNvSpPr>
            <a:spLocks noGrp="1"/>
          </p:cNvSpPr>
          <p:nvPr>
            <p:ph type="dt" sz="half" idx="10"/>
          </p:nvPr>
        </p:nvSpPr>
        <p:spPr/>
        <p:txBody>
          <a:bodyPr/>
          <a:lstStyle/>
          <a:p>
            <a:fld id="{9ACBA05D-23E3-4227-A892-13BFCEFE772D}" type="datetime1">
              <a:rPr lang="tr-TR" smtClean="0"/>
              <a:pPr/>
              <a:t>27.05.2021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9</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heme/theme1.xml><?xml version="1.0" encoding="utf-8"?>
<a:theme xmlns:a="http://schemas.openxmlformats.org/drawingml/2006/main" name="Manzara">
  <a:themeElements>
    <a:clrScheme name="Özel 1">
      <a:dk1>
        <a:srgbClr val="000000"/>
      </a:dk1>
      <a:lt1>
        <a:srgbClr val="FFFFFF"/>
      </a:lt1>
      <a:dk2>
        <a:srgbClr val="46464A"/>
      </a:dk2>
      <a:lt2>
        <a:srgbClr val="D6D3CC"/>
      </a:lt2>
      <a:accent1>
        <a:srgbClr val="343437"/>
      </a:accent1>
      <a:accent2>
        <a:srgbClr val="FF0000"/>
      </a:accent2>
      <a:accent3>
        <a:srgbClr val="C00000"/>
      </a:accent3>
      <a:accent4>
        <a:srgbClr val="B9A489"/>
      </a:accent4>
      <a:accent5>
        <a:srgbClr val="8D6374"/>
      </a:accent5>
      <a:accent6>
        <a:srgbClr val="9B7362"/>
      </a:accent6>
      <a:hlink>
        <a:srgbClr val="618097"/>
      </a:hlink>
      <a:folHlink>
        <a:srgbClr val="ABAFA5"/>
      </a:folHlink>
    </a:clrScheme>
    <a:fontScheme name="Manzara">
      <a:maj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anzara">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TM03457515[[fn=Manzara]]</Template>
  <TotalTime>5118</TotalTime>
  <Words>1084</Words>
  <Application>Microsoft Office PowerPoint</Application>
  <PresentationFormat>Özel</PresentationFormat>
  <Paragraphs>219</Paragraphs>
  <Slides>33</Slides>
  <Notes>0</Notes>
  <HiddenSlides>0</HiddenSlides>
  <MMClips>0</MMClips>
  <ScaleCrop>false</ScaleCrop>
  <HeadingPairs>
    <vt:vector size="4" baseType="variant">
      <vt:variant>
        <vt:lpstr>Tema</vt:lpstr>
      </vt:variant>
      <vt:variant>
        <vt:i4>1</vt:i4>
      </vt:variant>
      <vt:variant>
        <vt:lpstr>Slayt Başlıkları</vt:lpstr>
      </vt:variant>
      <vt:variant>
        <vt:i4>33</vt:i4>
      </vt:variant>
    </vt:vector>
  </HeadingPairs>
  <TitlesOfParts>
    <vt:vector size="34" baseType="lpstr">
      <vt:lpstr>Manzara</vt:lpstr>
      <vt:lpstr>Monopolistik Rekabet/Tekelci Rekabet ve oligopol piyasası</vt:lpstr>
      <vt:lpstr>ANAHTAR KAVRAMLAR</vt:lpstr>
      <vt:lpstr>DERSİN SEYRİ </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Saf oligopol</vt:lpstr>
      <vt:lpstr>Farklılaştırılmış oligopol</vt:lpstr>
      <vt:lpstr>Slayt 29</vt:lpstr>
      <vt:lpstr>Slayt 30</vt:lpstr>
      <vt:lpstr>Slayt 31</vt:lpstr>
      <vt:lpstr>Slayt 32</vt:lpstr>
      <vt:lpstr>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Sunu Hazırlama Kılavuzu</dc:title>
  <dc:creator>Zafer CÖMERT</dc:creator>
  <cp:lastModifiedBy>bidb-samu</cp:lastModifiedBy>
  <cp:revision>184</cp:revision>
  <dcterms:created xsi:type="dcterms:W3CDTF">2019-09-08T05:36:03Z</dcterms:created>
  <dcterms:modified xsi:type="dcterms:W3CDTF">2021-05-27T09:52:22Z</dcterms:modified>
</cp:coreProperties>
</file>