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39"/>
  </p:notesMasterIdLst>
  <p:handoutMasterIdLst>
    <p:handoutMasterId r:id="rId40"/>
  </p:handoutMasterIdLst>
  <p:sldIdLst>
    <p:sldId id="256" r:id="rId2"/>
    <p:sldId id="327" r:id="rId3"/>
    <p:sldId id="328" r:id="rId4"/>
    <p:sldId id="326" r:id="rId5"/>
    <p:sldId id="329" r:id="rId6"/>
    <p:sldId id="330" r:id="rId7"/>
    <p:sldId id="362" r:id="rId8"/>
    <p:sldId id="359" r:id="rId9"/>
    <p:sldId id="360" r:id="rId10"/>
    <p:sldId id="361" r:id="rId11"/>
    <p:sldId id="331" r:id="rId12"/>
    <p:sldId id="333" r:id="rId13"/>
    <p:sldId id="332" r:id="rId14"/>
    <p:sldId id="334" r:id="rId15"/>
    <p:sldId id="335" r:id="rId16"/>
    <p:sldId id="355" r:id="rId17"/>
    <p:sldId id="336" r:id="rId18"/>
    <p:sldId id="337" r:id="rId19"/>
    <p:sldId id="338" r:id="rId20"/>
    <p:sldId id="339" r:id="rId21"/>
    <p:sldId id="356" r:id="rId22"/>
    <p:sldId id="358" r:id="rId23"/>
    <p:sldId id="357" r:id="rId24"/>
    <p:sldId id="367" r:id="rId25"/>
    <p:sldId id="368" r:id="rId26"/>
    <p:sldId id="369" r:id="rId27"/>
    <p:sldId id="370" r:id="rId28"/>
    <p:sldId id="342" r:id="rId29"/>
    <p:sldId id="343" r:id="rId30"/>
    <p:sldId id="344" r:id="rId31"/>
    <p:sldId id="364" r:id="rId32"/>
    <p:sldId id="365" r:id="rId33"/>
    <p:sldId id="363" r:id="rId34"/>
    <p:sldId id="345" r:id="rId35"/>
    <p:sldId id="353" r:id="rId36"/>
    <p:sldId id="354" r:id="rId37"/>
    <p:sldId id="269"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AB3034"/>
  </p:clrMru>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14" autoAdjust="0"/>
    <p:restoredTop sz="94660"/>
  </p:normalViewPr>
  <p:slideViewPr>
    <p:cSldViewPr snapToGrid="0">
      <p:cViewPr varScale="1">
        <p:scale>
          <a:sx n="88" d="100"/>
          <a:sy n="88" d="100"/>
        </p:scale>
        <p:origin x="-466" y="-77"/>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a:extLst>
              <a:ext uri="{FF2B5EF4-FFF2-40B4-BE49-F238E27FC236}">
                <a16:creationId xmlns="" xmlns:a16="http://schemas.microsoft.com/office/drawing/2014/main" id="{A88FC9AE-793D-480C-859F-5BD5DF85472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UZEM</a:t>
            </a:r>
          </a:p>
        </p:txBody>
      </p:sp>
      <p:sp>
        <p:nvSpPr>
          <p:cNvPr id="3" name="Veri Yer Tutucusu 2">
            <a:extLst>
              <a:ext uri="{FF2B5EF4-FFF2-40B4-BE49-F238E27FC236}">
                <a16:creationId xmlns="" xmlns:a16="http://schemas.microsoft.com/office/drawing/2014/main" id="{2D8878BE-0358-4BFD-8B56-B9C2A9C8BEC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CC7B2B5-7797-4F6F-B468-D730F0A89072}" type="datetimeFigureOut">
              <a:rPr lang="en-US" smtClean="0"/>
              <a:pPr/>
              <a:t>5/20/2021</a:t>
            </a:fld>
            <a:endParaRPr lang="en-US"/>
          </a:p>
        </p:txBody>
      </p:sp>
      <p:sp>
        <p:nvSpPr>
          <p:cNvPr id="4" name="Alt Bilgi Yer Tutucusu 3">
            <a:extLst>
              <a:ext uri="{FF2B5EF4-FFF2-40B4-BE49-F238E27FC236}">
                <a16:creationId xmlns="" xmlns:a16="http://schemas.microsoft.com/office/drawing/2014/main" id="{24317B38-D2C5-41DF-BEF3-C56F7E5EB7C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US"/>
              <a:t>Samsun Üniversitesi Uzaktan Eğitim Uygulama ve Araştırma Merkezi</a:t>
            </a:r>
          </a:p>
        </p:txBody>
      </p:sp>
      <p:sp>
        <p:nvSpPr>
          <p:cNvPr id="5" name="Slayt Numarası Yer Tutucusu 4">
            <a:extLst>
              <a:ext uri="{FF2B5EF4-FFF2-40B4-BE49-F238E27FC236}">
                <a16:creationId xmlns="" xmlns:a16="http://schemas.microsoft.com/office/drawing/2014/main" id="{2F931493-20CF-4EFA-9C74-5E2979AE4D0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D4ADB91-4852-4403-AE63-F1A905A7A7E8}" type="slidenum">
              <a:rPr lang="en-US" smtClean="0"/>
              <a:pPr/>
              <a:t>‹#›</a:t>
            </a:fld>
            <a:endParaRPr lang="en-US"/>
          </a:p>
        </p:txBody>
      </p:sp>
    </p:spTree>
    <p:extLst>
      <p:ext uri="{BB962C8B-B14F-4D97-AF65-F5344CB8AC3E}">
        <p14:creationId xmlns="" xmlns:p14="http://schemas.microsoft.com/office/powerpoint/2010/main" val="3229415438"/>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UZEM</a:t>
            </a: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D54C4C-69CA-4F35-A711-85F3BCADB051}" type="datetimeFigureOut">
              <a:rPr lang="en-US" smtClean="0"/>
              <a:pPr/>
              <a:t>5/20/2021</a:t>
            </a:fld>
            <a:endParaRPr lang="en-US"/>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US"/>
              <a:t>Samsun Üniversitesi Uzaktan Eğitim Uygulama ve Araştırma Merkezi</a:t>
            </a: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91D1C3-A8DB-476B-95A4-F708141AD699}" type="slidenum">
              <a:rPr lang="en-US" smtClean="0"/>
              <a:pPr/>
              <a:t>‹#›</a:t>
            </a:fld>
            <a:endParaRPr lang="en-US"/>
          </a:p>
        </p:txBody>
      </p:sp>
    </p:spTree>
    <p:extLst>
      <p:ext uri="{BB962C8B-B14F-4D97-AF65-F5344CB8AC3E}">
        <p14:creationId xmlns="" xmlns:p14="http://schemas.microsoft.com/office/powerpoint/2010/main" val="1963072206"/>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4001AC6D-D75E-479B-8E41-0C3963453987}" type="datetime1">
              <a:rPr lang="tr-TR" smtClean="0"/>
              <a:pPr/>
              <a:t>20.05.2021</a:t>
            </a:fld>
            <a:endParaRPr lang="en-US"/>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r>
              <a:rPr lang="en-US"/>
              <a:t>Samsun Üniversitesi Uzaktan Eğitim Uygulama ve Araştırma Merkezi</a:t>
            </a:r>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87D468D8-26F9-4F97-AB6F-1957610B0A44}" type="slidenum">
              <a:rPr lang="en-US" smtClean="0"/>
              <a:pPr/>
              <a:t>‹#›</a:t>
            </a:fld>
            <a:endParaRPr lang="en-US"/>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 xmlns:p14="http://schemas.microsoft.com/office/powerpoint/2010/main" val="393474873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7D726CB-35A9-4D82-9FF8-2E4CFC504CC2}" type="datetime1">
              <a:rPr lang="tr-TR" smtClean="0"/>
              <a:pPr/>
              <a:t>20.05.2021</a:t>
            </a:fld>
            <a:endParaRPr lang="en-US"/>
          </a:p>
        </p:txBody>
      </p:sp>
      <p:sp>
        <p:nvSpPr>
          <p:cNvPr id="5" name="Footer Placeholder 4"/>
          <p:cNvSpPr>
            <a:spLocks noGrp="1"/>
          </p:cNvSpPr>
          <p:nvPr>
            <p:ph type="ftr" sz="quarter" idx="11"/>
          </p:nvPr>
        </p:nvSpPr>
        <p:spPr/>
        <p:txBody>
          <a:bodyPr/>
          <a:lstStyle/>
          <a:p>
            <a:r>
              <a:rPr lang="en-US"/>
              <a:t>Samsun Üniversitesi Uzaktan Eğitim Uygulama ve Araştırma Merkezi</a:t>
            </a:r>
          </a:p>
        </p:txBody>
      </p:sp>
      <p:sp>
        <p:nvSpPr>
          <p:cNvPr id="6" name="Slide Number Placeholder 5"/>
          <p:cNvSpPr>
            <a:spLocks noGrp="1"/>
          </p:cNvSpPr>
          <p:nvPr>
            <p:ph type="sldNum" sz="quarter" idx="12"/>
          </p:nvPr>
        </p:nvSpPr>
        <p:spPr/>
        <p:txBody>
          <a:bodyPr/>
          <a:lstStyle/>
          <a:p>
            <a:fld id="{87D468D8-26F9-4F97-AB6F-1957610B0A44}" type="slidenum">
              <a:rPr lang="en-US" smtClean="0"/>
              <a:pPr/>
              <a:t>‹#›</a:t>
            </a:fld>
            <a:endParaRPr lang="en-US"/>
          </a:p>
        </p:txBody>
      </p:sp>
    </p:spTree>
    <p:extLst>
      <p:ext uri="{BB962C8B-B14F-4D97-AF65-F5344CB8AC3E}">
        <p14:creationId xmlns="" xmlns:p14="http://schemas.microsoft.com/office/powerpoint/2010/main" val="117100713"/>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668F86F-C726-4847-ABDE-6DBF7851D9AC}" type="datetime1">
              <a:rPr lang="tr-TR" smtClean="0"/>
              <a:pPr/>
              <a:t>20.05.2021</a:t>
            </a:fld>
            <a:endParaRPr lang="en-US"/>
          </a:p>
        </p:txBody>
      </p:sp>
      <p:sp>
        <p:nvSpPr>
          <p:cNvPr id="5" name="Footer Placeholder 4"/>
          <p:cNvSpPr>
            <a:spLocks noGrp="1"/>
          </p:cNvSpPr>
          <p:nvPr>
            <p:ph type="ftr" sz="quarter" idx="11"/>
          </p:nvPr>
        </p:nvSpPr>
        <p:spPr/>
        <p:txBody>
          <a:bodyPr/>
          <a:lstStyle/>
          <a:p>
            <a:r>
              <a:rPr lang="en-US"/>
              <a:t>Samsun Üniversitesi Uzaktan Eğitim Uygulama ve Araştırma Merkezi</a:t>
            </a:r>
          </a:p>
        </p:txBody>
      </p:sp>
      <p:sp>
        <p:nvSpPr>
          <p:cNvPr id="6" name="Slide Number Placeholder 5"/>
          <p:cNvSpPr>
            <a:spLocks noGrp="1"/>
          </p:cNvSpPr>
          <p:nvPr>
            <p:ph type="sldNum" sz="quarter" idx="12"/>
          </p:nvPr>
        </p:nvSpPr>
        <p:spPr/>
        <p:txBody>
          <a:bodyPr/>
          <a:lstStyle/>
          <a:p>
            <a:fld id="{87D468D8-26F9-4F97-AB6F-1957610B0A44}" type="slidenum">
              <a:rPr lang="en-US" smtClean="0"/>
              <a:pPr/>
              <a:t>‹#›</a:t>
            </a:fld>
            <a:endParaRPr lang="en-US"/>
          </a:p>
        </p:txBody>
      </p:sp>
    </p:spTree>
    <p:extLst>
      <p:ext uri="{BB962C8B-B14F-4D97-AF65-F5344CB8AC3E}">
        <p14:creationId xmlns="" xmlns:p14="http://schemas.microsoft.com/office/powerpoint/2010/main" val="4067796140"/>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ACBA05D-23E3-4227-A892-13BFCEFE772D}" type="datetime1">
              <a:rPr lang="tr-TR" smtClean="0"/>
              <a:pPr/>
              <a:t>20.05.2021</a:t>
            </a:fld>
            <a:endParaRPr lang="en-US"/>
          </a:p>
        </p:txBody>
      </p:sp>
      <p:sp>
        <p:nvSpPr>
          <p:cNvPr id="5" name="Footer Placeholder 4"/>
          <p:cNvSpPr>
            <a:spLocks noGrp="1"/>
          </p:cNvSpPr>
          <p:nvPr>
            <p:ph type="ftr" sz="quarter" idx="11"/>
          </p:nvPr>
        </p:nvSpPr>
        <p:spPr/>
        <p:txBody>
          <a:bodyPr/>
          <a:lstStyle/>
          <a:p>
            <a:r>
              <a:rPr lang="en-US"/>
              <a:t>Samsun Üniversitesi Uzaktan Eğitim Uygulama ve Araştırma Merkezi</a:t>
            </a:r>
          </a:p>
        </p:txBody>
      </p:sp>
      <p:sp>
        <p:nvSpPr>
          <p:cNvPr id="6" name="Slide Number Placeholder 5"/>
          <p:cNvSpPr>
            <a:spLocks noGrp="1"/>
          </p:cNvSpPr>
          <p:nvPr>
            <p:ph type="sldNum" sz="quarter" idx="12"/>
          </p:nvPr>
        </p:nvSpPr>
        <p:spPr/>
        <p:txBody>
          <a:bodyPr/>
          <a:lstStyle/>
          <a:p>
            <a:fld id="{87D468D8-26F9-4F97-AB6F-1957610B0A44}" type="slidenum">
              <a:rPr lang="en-US" smtClean="0"/>
              <a:pPr/>
              <a:t>‹#›</a:t>
            </a:fld>
            <a:endParaRPr lang="en-US"/>
          </a:p>
        </p:txBody>
      </p:sp>
    </p:spTree>
    <p:extLst>
      <p:ext uri="{BB962C8B-B14F-4D97-AF65-F5344CB8AC3E}">
        <p14:creationId xmlns="" xmlns:p14="http://schemas.microsoft.com/office/powerpoint/2010/main" val="3922747619"/>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FFF6BF0-5802-4276-8CE3-DECB3C6A3A1D}" type="datetime1">
              <a:rPr lang="tr-TR" smtClean="0"/>
              <a:pPr/>
              <a:t>20.05.2021</a:t>
            </a:fld>
            <a:endParaRPr lang="en-US"/>
          </a:p>
        </p:txBody>
      </p:sp>
      <p:sp>
        <p:nvSpPr>
          <p:cNvPr id="5" name="Footer Placeholder 4"/>
          <p:cNvSpPr>
            <a:spLocks noGrp="1"/>
          </p:cNvSpPr>
          <p:nvPr>
            <p:ph type="ftr" sz="quarter" idx="11"/>
          </p:nvPr>
        </p:nvSpPr>
        <p:spPr/>
        <p:txBody>
          <a:bodyPr/>
          <a:lstStyle/>
          <a:p>
            <a:r>
              <a:rPr lang="en-US"/>
              <a:t>Samsun Üniversitesi Uzaktan Eğitim Uygulama ve Araştırma Merkezi</a:t>
            </a:r>
          </a:p>
        </p:txBody>
      </p:sp>
      <p:sp>
        <p:nvSpPr>
          <p:cNvPr id="6" name="Slide Number Placeholder 5"/>
          <p:cNvSpPr>
            <a:spLocks noGrp="1"/>
          </p:cNvSpPr>
          <p:nvPr>
            <p:ph type="sldNum" sz="quarter" idx="12"/>
          </p:nvPr>
        </p:nvSpPr>
        <p:spPr/>
        <p:txBody>
          <a:bodyPr/>
          <a:lstStyle/>
          <a:p>
            <a:fld id="{87D468D8-26F9-4F97-AB6F-1957610B0A44}" type="slidenum">
              <a:rPr lang="en-US" smtClean="0"/>
              <a:pPr/>
              <a:t>‹#›</a:t>
            </a:fld>
            <a:endParaRPr lang="en-US"/>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 xmlns:p14="http://schemas.microsoft.com/office/powerpoint/2010/main" val="355984182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1C13705-CBCD-4881-A76D-20B994B6DE04}" type="datetime1">
              <a:rPr lang="tr-TR" smtClean="0"/>
              <a:pPr/>
              <a:t>20.05.2021</a:t>
            </a:fld>
            <a:endParaRPr lang="en-US"/>
          </a:p>
        </p:txBody>
      </p:sp>
      <p:sp>
        <p:nvSpPr>
          <p:cNvPr id="6" name="Footer Placeholder 5"/>
          <p:cNvSpPr>
            <a:spLocks noGrp="1"/>
          </p:cNvSpPr>
          <p:nvPr>
            <p:ph type="ftr" sz="quarter" idx="11"/>
          </p:nvPr>
        </p:nvSpPr>
        <p:spPr/>
        <p:txBody>
          <a:bodyPr/>
          <a:lstStyle/>
          <a:p>
            <a:r>
              <a:rPr lang="en-US"/>
              <a:t>Samsun Üniversitesi Uzaktan Eğitim Uygulama ve Araştırma Merkezi</a:t>
            </a:r>
          </a:p>
        </p:txBody>
      </p:sp>
      <p:sp>
        <p:nvSpPr>
          <p:cNvPr id="7" name="Slide Number Placeholder 6"/>
          <p:cNvSpPr>
            <a:spLocks noGrp="1"/>
          </p:cNvSpPr>
          <p:nvPr>
            <p:ph type="sldNum" sz="quarter" idx="12"/>
          </p:nvPr>
        </p:nvSpPr>
        <p:spPr/>
        <p:txBody>
          <a:bodyPr/>
          <a:lstStyle/>
          <a:p>
            <a:fld id="{87D468D8-26F9-4F97-AB6F-1957610B0A44}" type="slidenum">
              <a:rPr lang="en-US" smtClean="0"/>
              <a:pPr/>
              <a:t>‹#›</a:t>
            </a:fld>
            <a:endParaRPr lang="en-US"/>
          </a:p>
        </p:txBody>
      </p:sp>
    </p:spTree>
    <p:extLst>
      <p:ext uri="{BB962C8B-B14F-4D97-AF65-F5344CB8AC3E}">
        <p14:creationId xmlns="" xmlns:p14="http://schemas.microsoft.com/office/powerpoint/2010/main" val="69452036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tr-TR"/>
              <a:t>Asıl metin stillerini düzenlemek için tıklayın</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64A4BA1B-6522-463B-A9FB-5B0012F32C44}" type="datetime1">
              <a:rPr lang="tr-TR" smtClean="0"/>
              <a:pPr/>
              <a:t>20.05.2021</a:t>
            </a:fld>
            <a:endParaRPr lang="en-US"/>
          </a:p>
        </p:txBody>
      </p:sp>
      <p:sp>
        <p:nvSpPr>
          <p:cNvPr id="8" name="Footer Placeholder 7"/>
          <p:cNvSpPr>
            <a:spLocks noGrp="1"/>
          </p:cNvSpPr>
          <p:nvPr>
            <p:ph type="ftr" sz="quarter" idx="11"/>
          </p:nvPr>
        </p:nvSpPr>
        <p:spPr/>
        <p:txBody>
          <a:bodyPr/>
          <a:lstStyle/>
          <a:p>
            <a:r>
              <a:rPr lang="en-US"/>
              <a:t>Samsun Üniversitesi Uzaktan Eğitim Uygulama ve Araştırma Merkezi</a:t>
            </a:r>
          </a:p>
        </p:txBody>
      </p:sp>
      <p:sp>
        <p:nvSpPr>
          <p:cNvPr id="9" name="Slide Number Placeholder 8"/>
          <p:cNvSpPr>
            <a:spLocks noGrp="1"/>
          </p:cNvSpPr>
          <p:nvPr>
            <p:ph type="sldNum" sz="quarter" idx="12"/>
          </p:nvPr>
        </p:nvSpPr>
        <p:spPr/>
        <p:txBody>
          <a:bodyPr/>
          <a:lstStyle/>
          <a:p>
            <a:fld id="{87D468D8-26F9-4F97-AB6F-1957610B0A44}" type="slidenum">
              <a:rPr lang="en-US" smtClean="0"/>
              <a:pPr/>
              <a:t>‹#›</a:t>
            </a:fld>
            <a:endParaRPr lang="en-US"/>
          </a:p>
        </p:txBody>
      </p:sp>
    </p:spTree>
    <p:extLst>
      <p:ext uri="{BB962C8B-B14F-4D97-AF65-F5344CB8AC3E}">
        <p14:creationId xmlns="" xmlns:p14="http://schemas.microsoft.com/office/powerpoint/2010/main" val="3809787615"/>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5C433A4B-877E-47EF-ACA0-0EF0C634A5AA}" type="datetime1">
              <a:rPr lang="tr-TR" smtClean="0"/>
              <a:pPr/>
              <a:t>20.05.2021</a:t>
            </a:fld>
            <a:endParaRPr lang="en-US"/>
          </a:p>
        </p:txBody>
      </p:sp>
      <p:sp>
        <p:nvSpPr>
          <p:cNvPr id="4" name="Footer Placeholder 3"/>
          <p:cNvSpPr>
            <a:spLocks noGrp="1"/>
          </p:cNvSpPr>
          <p:nvPr>
            <p:ph type="ftr" sz="quarter" idx="11"/>
          </p:nvPr>
        </p:nvSpPr>
        <p:spPr/>
        <p:txBody>
          <a:bodyPr/>
          <a:lstStyle/>
          <a:p>
            <a:r>
              <a:rPr lang="en-US"/>
              <a:t>Samsun Üniversitesi Uzaktan Eğitim Uygulama ve Araştırma Merkezi</a:t>
            </a:r>
          </a:p>
        </p:txBody>
      </p:sp>
      <p:sp>
        <p:nvSpPr>
          <p:cNvPr id="5" name="Slide Number Placeholder 4"/>
          <p:cNvSpPr>
            <a:spLocks noGrp="1"/>
          </p:cNvSpPr>
          <p:nvPr>
            <p:ph type="sldNum" sz="quarter" idx="12"/>
          </p:nvPr>
        </p:nvSpPr>
        <p:spPr/>
        <p:txBody>
          <a:bodyPr/>
          <a:lstStyle/>
          <a:p>
            <a:fld id="{87D468D8-26F9-4F97-AB6F-1957610B0A44}" type="slidenum">
              <a:rPr lang="en-US" smtClean="0"/>
              <a:pPr/>
              <a:t>‹#›</a:t>
            </a:fld>
            <a:endParaRPr lang="en-US"/>
          </a:p>
        </p:txBody>
      </p:sp>
    </p:spTree>
    <p:extLst>
      <p:ext uri="{BB962C8B-B14F-4D97-AF65-F5344CB8AC3E}">
        <p14:creationId xmlns="" xmlns:p14="http://schemas.microsoft.com/office/powerpoint/2010/main" val="2188055916"/>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2019E4-380A-4526-9177-629CA536D0BB}" type="datetime1">
              <a:rPr lang="tr-TR" smtClean="0"/>
              <a:pPr/>
              <a:t>20.05.2021</a:t>
            </a:fld>
            <a:endParaRPr lang="en-US"/>
          </a:p>
        </p:txBody>
      </p:sp>
      <p:sp>
        <p:nvSpPr>
          <p:cNvPr id="3" name="Footer Placeholder 2"/>
          <p:cNvSpPr>
            <a:spLocks noGrp="1"/>
          </p:cNvSpPr>
          <p:nvPr>
            <p:ph type="ftr" sz="quarter" idx="11"/>
          </p:nvPr>
        </p:nvSpPr>
        <p:spPr/>
        <p:txBody>
          <a:bodyPr/>
          <a:lstStyle/>
          <a:p>
            <a:r>
              <a:rPr lang="en-US"/>
              <a:t>Samsun Üniversitesi Uzaktan Eğitim Uygulama ve Araştırma Merkezi</a:t>
            </a:r>
          </a:p>
        </p:txBody>
      </p:sp>
      <p:sp>
        <p:nvSpPr>
          <p:cNvPr id="4" name="Slide Number Placeholder 3"/>
          <p:cNvSpPr>
            <a:spLocks noGrp="1"/>
          </p:cNvSpPr>
          <p:nvPr>
            <p:ph type="sldNum" sz="quarter" idx="12"/>
          </p:nvPr>
        </p:nvSpPr>
        <p:spPr/>
        <p:txBody>
          <a:bodyPr/>
          <a:lstStyle/>
          <a:p>
            <a:fld id="{87D468D8-26F9-4F97-AB6F-1957610B0A44}" type="slidenum">
              <a:rPr lang="en-US" smtClean="0"/>
              <a:pPr/>
              <a:t>‹#›</a:t>
            </a:fld>
            <a:endParaRPr lang="en-US"/>
          </a:p>
        </p:txBody>
      </p:sp>
    </p:spTree>
    <p:extLst>
      <p:ext uri="{BB962C8B-B14F-4D97-AF65-F5344CB8AC3E}">
        <p14:creationId xmlns="" xmlns:p14="http://schemas.microsoft.com/office/powerpoint/2010/main" val="680672157"/>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tr-TR"/>
              <a:t>Asıl başlık stilini düzenlemek için tıklayın</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882CB191-83CF-4325-940B-179F2E0C1762}" type="datetime1">
              <a:rPr lang="tr-TR" smtClean="0"/>
              <a:pPr/>
              <a:t>20.05.2021</a:t>
            </a:fld>
            <a:endParaRPr lang="en-US"/>
          </a:p>
        </p:txBody>
      </p:sp>
      <p:sp>
        <p:nvSpPr>
          <p:cNvPr id="6" name="Footer Placeholder 5"/>
          <p:cNvSpPr>
            <a:spLocks noGrp="1"/>
          </p:cNvSpPr>
          <p:nvPr>
            <p:ph type="ftr" sz="quarter" idx="11"/>
          </p:nvPr>
        </p:nvSpPr>
        <p:spPr/>
        <p:txBody>
          <a:bodyPr/>
          <a:lstStyle/>
          <a:p>
            <a:r>
              <a:rPr lang="en-US"/>
              <a:t>Samsun Üniversitesi Uzaktan Eğitim Uygulama ve Araştırma Merkezi</a:t>
            </a:r>
          </a:p>
        </p:txBody>
      </p:sp>
      <p:sp>
        <p:nvSpPr>
          <p:cNvPr id="7" name="Slide Number Placeholder 6"/>
          <p:cNvSpPr>
            <a:spLocks noGrp="1"/>
          </p:cNvSpPr>
          <p:nvPr>
            <p:ph type="sldNum" sz="quarter" idx="12"/>
          </p:nvPr>
        </p:nvSpPr>
        <p:spPr/>
        <p:txBody>
          <a:bodyPr/>
          <a:lstStyle/>
          <a:p>
            <a:fld id="{87D468D8-26F9-4F97-AB6F-1957610B0A44}" type="slidenum">
              <a:rPr lang="en-US" smtClean="0"/>
              <a:pPr/>
              <a:t>‹#›</a:t>
            </a:fld>
            <a:endParaRPr lang="en-US"/>
          </a:p>
        </p:txBody>
      </p:sp>
    </p:spTree>
    <p:extLst>
      <p:ext uri="{BB962C8B-B14F-4D97-AF65-F5344CB8AC3E}">
        <p14:creationId xmlns="" xmlns:p14="http://schemas.microsoft.com/office/powerpoint/2010/main" val="706278038"/>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0" y="0"/>
            <a:ext cx="11292840" cy="5128923"/>
          </a:xfrm>
          <a:blipFill>
            <a:blip r:embed="rId2"/>
            <a:stretch>
              <a:fillRect/>
            </a:stretch>
          </a:blip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029CE3C2-DA00-4E7B-A67C-0BAB5C9AE74E}" type="datetime1">
              <a:rPr lang="tr-TR" smtClean="0"/>
              <a:pPr/>
              <a:t>20.05.2021</a:t>
            </a:fld>
            <a:endParaRPr lang="en-US"/>
          </a:p>
        </p:txBody>
      </p:sp>
      <p:sp>
        <p:nvSpPr>
          <p:cNvPr id="6" name="Footer Placeholder 5"/>
          <p:cNvSpPr>
            <a:spLocks noGrp="1"/>
          </p:cNvSpPr>
          <p:nvPr>
            <p:ph type="ftr" sz="quarter" idx="11"/>
          </p:nvPr>
        </p:nvSpPr>
        <p:spPr/>
        <p:txBody>
          <a:bodyPr/>
          <a:lstStyle/>
          <a:p>
            <a:r>
              <a:rPr lang="en-US"/>
              <a:t>Samsun Üniversitesi Uzaktan Eğitim Uygulama ve Araştırma Merkezi</a:t>
            </a:r>
          </a:p>
        </p:txBody>
      </p:sp>
      <p:sp>
        <p:nvSpPr>
          <p:cNvPr id="7" name="Slide Number Placeholder 6"/>
          <p:cNvSpPr>
            <a:spLocks noGrp="1"/>
          </p:cNvSpPr>
          <p:nvPr>
            <p:ph type="sldNum" sz="quarter" idx="12"/>
          </p:nvPr>
        </p:nvSpPr>
        <p:spPr/>
        <p:txBody>
          <a:bodyPr/>
          <a:lstStyle/>
          <a:p>
            <a:fld id="{87D468D8-26F9-4F97-AB6F-1957610B0A44}" type="slidenum">
              <a:rPr lang="en-US" smtClean="0"/>
              <a:pPr/>
              <a:t>‹#›</a:t>
            </a:fld>
            <a:endParaRPr lang="en-US"/>
          </a:p>
        </p:txBody>
      </p:sp>
    </p:spTree>
    <p:extLst>
      <p:ext uri="{BB962C8B-B14F-4D97-AF65-F5344CB8AC3E}">
        <p14:creationId xmlns="" xmlns:p14="http://schemas.microsoft.com/office/powerpoint/2010/main" val="2302221504"/>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BA9E9FAC-FDBA-42A3-89F9-6391DA301422}" type="datetime1">
              <a:rPr lang="tr-TR" smtClean="0"/>
              <a:pPr/>
              <a:t>20.05.2021</a:t>
            </a:fld>
            <a:endParaRPr lang="en-US"/>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r>
              <a:rPr lang="en-US"/>
              <a:t>Samsun Üniversitesi Uzaktan Eğitim Uygulama ve Araştırma Merkezi</a:t>
            </a:r>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87D468D8-26F9-4F97-AB6F-1957610B0A44}" type="slidenum">
              <a:rPr lang="en-US" smtClean="0"/>
              <a:pPr/>
              <a:t>‹#›</a:t>
            </a:fld>
            <a:endParaRPr lang="en-US"/>
          </a:p>
        </p:txBody>
      </p:sp>
    </p:spTree>
    <p:extLst>
      <p:ext uri="{BB962C8B-B14F-4D97-AF65-F5344CB8AC3E}">
        <p14:creationId xmlns="" xmlns:p14="http://schemas.microsoft.com/office/powerpoint/2010/main" val="85614694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hf hdr="0"/>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vmlDrawing" Target="../drawings/vmlDrawing1.v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10.v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mlDrawing" Target="../drawings/vmlDrawing11.v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vmlDrawing" Target="../drawings/vmlDrawing12.v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 xmlns:a16="http://schemas.microsoft.com/office/drawing/2014/main" id="{B21EE6B6-73BE-4D98-B5AD-1BC8594909CA}"/>
              </a:ext>
            </a:extLst>
          </p:cNvPr>
          <p:cNvSpPr>
            <a:spLocks noGrp="1"/>
          </p:cNvSpPr>
          <p:nvPr>
            <p:ph type="ctrTitle"/>
          </p:nvPr>
        </p:nvSpPr>
        <p:spPr>
          <a:xfrm>
            <a:off x="1524000" y="2235200"/>
            <a:ext cx="9144000" cy="1655762"/>
          </a:xfrm>
        </p:spPr>
        <p:txBody>
          <a:bodyPr>
            <a:normAutofit/>
          </a:bodyPr>
          <a:lstStyle/>
          <a:p>
            <a:pPr algn="ctr"/>
            <a:r>
              <a:rPr lang="tr-TR" sz="4400" dirty="0" smtClean="0"/>
              <a:t>Tekel Piyasası </a:t>
            </a:r>
            <a:endParaRPr lang="en-US" sz="4400" dirty="0"/>
          </a:p>
        </p:txBody>
      </p:sp>
      <p:sp>
        <p:nvSpPr>
          <p:cNvPr id="3" name="Alt Başlık 2">
            <a:extLst>
              <a:ext uri="{FF2B5EF4-FFF2-40B4-BE49-F238E27FC236}">
                <a16:creationId xmlns="" xmlns:a16="http://schemas.microsoft.com/office/drawing/2014/main" id="{1071AB76-D226-4044-A165-679AC21410F7}"/>
              </a:ext>
            </a:extLst>
          </p:cNvPr>
          <p:cNvSpPr>
            <a:spLocks noGrp="1"/>
          </p:cNvSpPr>
          <p:nvPr>
            <p:ph type="subTitle" idx="1"/>
          </p:nvPr>
        </p:nvSpPr>
        <p:spPr>
          <a:xfrm>
            <a:off x="1524000" y="4105275"/>
            <a:ext cx="9144000" cy="2265362"/>
          </a:xfrm>
        </p:spPr>
        <p:txBody>
          <a:bodyPr>
            <a:normAutofit/>
          </a:bodyPr>
          <a:lstStyle/>
          <a:p>
            <a:pPr algn="ctr"/>
            <a:r>
              <a:rPr lang="tr-TR" dirty="0" smtClean="0"/>
              <a:t>10. HAFTA </a:t>
            </a:r>
            <a:endParaRPr lang="en-US" dirty="0"/>
          </a:p>
        </p:txBody>
      </p:sp>
      <p:pic>
        <p:nvPicPr>
          <p:cNvPr id="1026" name="Picture 2">
            <a:extLst>
              <a:ext uri="{FF2B5EF4-FFF2-40B4-BE49-F238E27FC236}">
                <a16:creationId xmlns="" xmlns:a16="http://schemas.microsoft.com/office/drawing/2014/main" id="{5385EA25-BB2B-4EFE-8859-812B6689202B}"/>
              </a:ext>
            </a:extLst>
          </p:cNvPr>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10153650" y="0"/>
            <a:ext cx="2038350" cy="2048610"/>
          </a:xfrm>
          <a:prstGeom prst="rect">
            <a:avLst/>
          </a:prstGeom>
          <a:noFill/>
          <a:extLst>
            <a:ext uri="{909E8E84-426E-40DD-AFC4-6F175D3DCCD1}">
              <a14:hiddenFill xmlns="" xmlns:a14="http://schemas.microsoft.com/office/drawing/2010/main">
                <a:solidFill>
                  <a:srgbClr val="FFFFFF"/>
                </a:solidFill>
              </a14:hiddenFill>
            </a:ext>
          </a:extLst>
        </p:spPr>
      </p:pic>
      <p:sp>
        <p:nvSpPr>
          <p:cNvPr id="11" name="Alt Başlık 2">
            <a:extLst>
              <a:ext uri="{FF2B5EF4-FFF2-40B4-BE49-F238E27FC236}">
                <a16:creationId xmlns="" xmlns:a16="http://schemas.microsoft.com/office/drawing/2014/main" id="{52F73BF7-0A94-4CCA-ABEB-496C619B125B}"/>
              </a:ext>
            </a:extLst>
          </p:cNvPr>
          <p:cNvSpPr txBox="1">
            <a:spLocks/>
          </p:cNvSpPr>
          <p:nvPr/>
        </p:nvSpPr>
        <p:spPr>
          <a:xfrm>
            <a:off x="1524000" y="6584950"/>
            <a:ext cx="9144000" cy="27305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sz="900" dirty="0"/>
          </a:p>
        </p:txBody>
      </p:sp>
    </p:spTree>
    <p:extLst>
      <p:ext uri="{BB962C8B-B14F-4D97-AF65-F5344CB8AC3E}">
        <p14:creationId xmlns="" xmlns:p14="http://schemas.microsoft.com/office/powerpoint/2010/main" val="943587739"/>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11266098" cy="6857999"/>
          </a:xfrm>
        </p:spPr>
        <p:txBody>
          <a:bodyPr>
            <a:normAutofit/>
          </a:bodyPr>
          <a:lstStyle/>
          <a:p>
            <a:pPr algn="ctr"/>
            <a:r>
              <a:rPr lang="tr-TR" sz="2800" b="1" dirty="0" smtClean="0"/>
              <a:t>Piyasaya Girişlerde Yüksek Engeller</a:t>
            </a:r>
          </a:p>
          <a:p>
            <a:pPr algn="ctr"/>
            <a:r>
              <a:rPr lang="tr-TR" sz="2800" dirty="0" smtClean="0"/>
              <a:t>Tekeller, bir sektöre girişin önündeki engellerin varlığından kaynaklanır. Piyasaya/sektöre giriş önündeki bir engel, yeni firmaların bir sektöre girmesini kârsız veya imkansız kılan herhangi bir engeldir. </a:t>
            </a:r>
          </a:p>
          <a:p>
            <a:r>
              <a:rPr lang="tr-TR" sz="2800" dirty="0" smtClean="0"/>
              <a:t>• </a:t>
            </a:r>
            <a:r>
              <a:rPr lang="tr-TR" sz="2800" b="1" dirty="0" smtClean="0"/>
              <a:t>yasal engeller;</a:t>
            </a:r>
          </a:p>
          <a:p>
            <a:r>
              <a:rPr lang="tr-TR" sz="2800" b="1" dirty="0" smtClean="0"/>
              <a:t>• sermaye yükümlülükleri/gereklilikleri;</a:t>
            </a:r>
          </a:p>
          <a:p>
            <a:r>
              <a:rPr lang="tr-TR" sz="2800" b="1" dirty="0" smtClean="0"/>
              <a:t>• teknoloji;</a:t>
            </a:r>
          </a:p>
          <a:p>
            <a:r>
              <a:rPr lang="tr-TR" sz="2800" b="1" dirty="0" smtClean="0"/>
              <a:t>• doğal engeller/doğal tekel;</a:t>
            </a:r>
          </a:p>
          <a:p>
            <a:r>
              <a:rPr lang="tr-TR" sz="2800" b="1" dirty="0" smtClean="0"/>
              <a:t>• işçi sendikası;</a:t>
            </a:r>
          </a:p>
          <a:p>
            <a:r>
              <a:rPr lang="tr-TR" sz="2800" b="1" dirty="0" smtClean="0"/>
              <a:t>• proje riskleri;</a:t>
            </a:r>
          </a:p>
          <a:p>
            <a:r>
              <a:rPr lang="tr-TR" sz="2800" b="1" dirty="0" smtClean="0"/>
              <a:t>• Geliştirme maliyetleri;</a:t>
            </a:r>
          </a:p>
        </p:txBody>
      </p:sp>
      <p:sp>
        <p:nvSpPr>
          <p:cNvPr id="4" name="3 Veri Yer Tutucusu"/>
          <p:cNvSpPr>
            <a:spLocks noGrp="1"/>
          </p:cNvSpPr>
          <p:nvPr>
            <p:ph type="dt" sz="half" idx="10"/>
          </p:nvPr>
        </p:nvSpPr>
        <p:spPr/>
        <p:txBody>
          <a:bodyPr/>
          <a:lstStyle/>
          <a:p>
            <a:fld id="{9ACBA05D-23E3-4227-A892-13BFCEFE772D}" type="datetime1">
              <a:rPr lang="tr-TR" smtClean="0"/>
              <a:pPr/>
              <a:t>20.05.2021</a:t>
            </a:fld>
            <a:endParaRPr lang="en-US"/>
          </a:p>
        </p:txBody>
      </p:sp>
      <p:sp>
        <p:nvSpPr>
          <p:cNvPr id="5" name="4 Altbilgi Yer Tutucusu"/>
          <p:cNvSpPr>
            <a:spLocks noGrp="1"/>
          </p:cNvSpPr>
          <p:nvPr>
            <p:ph type="ftr" sz="quarter" idx="11"/>
          </p:nvPr>
        </p:nvSpPr>
        <p:spPr/>
        <p:txBody>
          <a:bodyPr/>
          <a:lstStyle/>
          <a:p>
            <a:pPr algn="ctr"/>
            <a:r>
              <a:rPr lang="tr-TR" dirty="0" smtClean="0"/>
              <a:t>SİVİL HAVACILIK YÜKSEKOKULU</a:t>
            </a:r>
            <a:endParaRPr lang="en-US" dirty="0"/>
          </a:p>
        </p:txBody>
      </p:sp>
      <p:sp>
        <p:nvSpPr>
          <p:cNvPr id="6" name="5 Slayt Numarası Yer Tutucusu"/>
          <p:cNvSpPr>
            <a:spLocks noGrp="1"/>
          </p:cNvSpPr>
          <p:nvPr>
            <p:ph type="sldNum" sz="quarter" idx="12"/>
          </p:nvPr>
        </p:nvSpPr>
        <p:spPr/>
        <p:txBody>
          <a:bodyPr>
            <a:normAutofit lnSpcReduction="10000"/>
          </a:bodyPr>
          <a:lstStyle/>
          <a:p>
            <a:fld id="{87D468D8-26F9-4F97-AB6F-1957610B0A44}" type="slidenum">
              <a:rPr lang="en-US" smtClean="0"/>
              <a:pPr/>
              <a:t>10</a:t>
            </a:fld>
            <a:endParaRPr lang="en-US"/>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Tekel türleri</a:t>
            </a:r>
            <a:endParaRPr lang="tr-TR" dirty="0"/>
          </a:p>
        </p:txBody>
      </p:sp>
      <p:sp>
        <p:nvSpPr>
          <p:cNvPr id="3" name="2 İçerik Yer Tutucusu"/>
          <p:cNvSpPr>
            <a:spLocks noGrp="1"/>
          </p:cNvSpPr>
          <p:nvPr>
            <p:ph idx="1"/>
          </p:nvPr>
        </p:nvSpPr>
        <p:spPr/>
        <p:txBody>
          <a:bodyPr>
            <a:normAutofit/>
          </a:bodyPr>
          <a:lstStyle/>
          <a:p>
            <a:pPr algn="ctr"/>
            <a:r>
              <a:rPr lang="tr-TR" sz="3200" dirty="0" smtClean="0"/>
              <a:t>Doğal tekel</a:t>
            </a:r>
          </a:p>
          <a:p>
            <a:pPr algn="ctr"/>
            <a:r>
              <a:rPr lang="tr-TR" sz="3200" dirty="0" smtClean="0"/>
              <a:t>Yasal tekel </a:t>
            </a:r>
            <a:endParaRPr lang="tr-TR" sz="3200" dirty="0"/>
          </a:p>
        </p:txBody>
      </p:sp>
    </p:spTree>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 y="474454"/>
            <a:ext cx="11153955" cy="5705684"/>
          </a:xfrm>
        </p:spPr>
        <p:txBody>
          <a:bodyPr/>
          <a:lstStyle/>
          <a:p>
            <a:r>
              <a:rPr lang="tr-TR" sz="3600" b="1" u="sng" dirty="0" smtClean="0"/>
              <a:t>Doğal Tekel:</a:t>
            </a:r>
            <a:r>
              <a:rPr lang="tr-TR" sz="3600" dirty="0" smtClean="0"/>
              <a:t> Bir endüstride ölçek ekonomilerinin  sadece tek bir firmanın faaliyetini olanak sağlayacak nitelikte olması halinde ortaya çıkan tekeldir. Örneğin: </a:t>
            </a:r>
            <a:r>
              <a:rPr lang="tr-TR" sz="3600" i="1" dirty="0" smtClean="0"/>
              <a:t>Elektrik, doğalgaz ve su hizmetleri ile telefon hizmetleri</a:t>
            </a:r>
            <a:endParaRPr lang="tr-TR" sz="3600" dirty="0" smtClean="0"/>
          </a:p>
          <a:p>
            <a:r>
              <a:rPr lang="tr-TR" dirty="0" smtClean="0"/>
              <a:t/>
            </a:r>
            <a:br>
              <a:rPr lang="tr-TR" dirty="0" smtClean="0"/>
            </a:br>
            <a:endParaRPr lang="tr-TR" dirty="0"/>
          </a:p>
        </p:txBody>
      </p:sp>
    </p:spTree>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11317857" cy="6858000"/>
          </a:xfrm>
        </p:spPr>
        <p:txBody>
          <a:bodyPr>
            <a:normAutofit/>
          </a:bodyPr>
          <a:lstStyle/>
          <a:p>
            <a:endParaRPr lang="tr-TR" b="1" u="sng" dirty="0" smtClean="0"/>
          </a:p>
          <a:p>
            <a:r>
              <a:rPr lang="tr-TR" sz="3600" b="1" u="sng" dirty="0" smtClean="0"/>
              <a:t>Yasal Tekel:</a:t>
            </a:r>
            <a:r>
              <a:rPr lang="tr-TR" sz="3600" dirty="0" smtClean="0"/>
              <a:t> Devlet tarafından verilen imtiyazlarla belirli bir ürünün veya hizmetin üretilmesi işlemlerinin bir firmaya verilmesi, diğer firmaların aynı işi yapmasının engellenmesidir. Piyasaya yeni firmaların girmesini engelleyen yasal engeller devlet tarafından belli firmalara verilen </a:t>
            </a:r>
            <a:r>
              <a:rPr lang="tr-TR" sz="3600" b="1" dirty="0" smtClean="0"/>
              <a:t>imtiyazlar, patentler ve lisanslar</a:t>
            </a:r>
            <a:r>
              <a:rPr lang="tr-TR" sz="3600" dirty="0" smtClean="0"/>
              <a:t>dır. Örneğin: </a:t>
            </a:r>
            <a:r>
              <a:rPr lang="tr-TR" sz="3600" i="1" dirty="0" smtClean="0"/>
              <a:t>Türkiye de posta hizmetlerini sunma yetkisi PTT’ ye verilmişti. m-RNA aşılar, </a:t>
            </a:r>
            <a:r>
              <a:rPr lang="tr-TR" sz="3600" b="1" dirty="0" err="1" smtClean="0"/>
              <a:t>Biontech</a:t>
            </a:r>
            <a:r>
              <a:rPr lang="tr-TR" sz="3600" b="1" dirty="0" smtClean="0"/>
              <a:t> aşısı</a:t>
            </a:r>
            <a:r>
              <a:rPr lang="tr-TR" sz="3600" dirty="0" smtClean="0"/>
              <a:t> </a:t>
            </a:r>
            <a:endParaRPr lang="tr-TR" sz="3600" dirty="0"/>
          </a:p>
        </p:txBody>
      </p:sp>
    </p:spTree>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28636"/>
            <a:ext cx="12192000" cy="706090"/>
          </a:xfrm>
        </p:spPr>
        <p:txBody>
          <a:bodyPr>
            <a:normAutofit/>
          </a:bodyPr>
          <a:lstStyle/>
          <a:p>
            <a:pPr algn="ctr"/>
            <a:r>
              <a:rPr lang="tr-TR" dirty="0" smtClean="0"/>
              <a:t>Tekelci fiyatlar ve üretim miktarı</a:t>
            </a:r>
            <a:endParaRPr lang="tr-TR" dirty="0"/>
          </a:p>
        </p:txBody>
      </p:sp>
      <p:sp>
        <p:nvSpPr>
          <p:cNvPr id="3" name="2 İçerik Yer Tutucusu"/>
          <p:cNvSpPr>
            <a:spLocks noGrp="1"/>
          </p:cNvSpPr>
          <p:nvPr>
            <p:ph idx="1"/>
          </p:nvPr>
        </p:nvSpPr>
        <p:spPr>
          <a:xfrm>
            <a:off x="0" y="734726"/>
            <a:ext cx="11291977" cy="6123274"/>
          </a:xfrm>
        </p:spPr>
        <p:txBody>
          <a:bodyPr>
            <a:normAutofit/>
          </a:bodyPr>
          <a:lstStyle/>
          <a:p>
            <a:pPr algn="ctr"/>
            <a:r>
              <a:rPr lang="tr-TR" sz="2800" b="1" dirty="0" smtClean="0"/>
              <a:t>Tekelci firma piyasa fiyatını belirleme gücüne sahiptir. </a:t>
            </a:r>
          </a:p>
          <a:p>
            <a:pPr algn="ctr"/>
            <a:endParaRPr lang="tr-TR" sz="2800" b="1" dirty="0" smtClean="0"/>
          </a:p>
          <a:p>
            <a:r>
              <a:rPr lang="tr-TR" sz="2800" dirty="0" smtClean="0"/>
              <a:t>Tekelci firma üretimini artırarak, fiyatı düşürebilir veya üretim miktarını azaltarak fiyatları arttırabilir. </a:t>
            </a:r>
          </a:p>
          <a:p>
            <a:r>
              <a:rPr lang="tr-TR" sz="2800" dirty="0" smtClean="0"/>
              <a:t>Tekelci firma, piyasa da faaliyette bulunan tek firma olduğu için, </a:t>
            </a:r>
            <a:r>
              <a:rPr lang="tr-TR" sz="2800" b="1" dirty="0" smtClean="0"/>
              <a:t>piyasanın arz yönünü tamamen kontrol</a:t>
            </a:r>
            <a:r>
              <a:rPr lang="tr-TR" sz="2800" dirty="0" smtClean="0"/>
              <a:t> edebilir. </a:t>
            </a:r>
          </a:p>
          <a:p>
            <a:r>
              <a:rPr lang="tr-TR" sz="2800" dirty="0" smtClean="0"/>
              <a:t>Buna karşılık fiyat ve üretimle ilgili kararını </a:t>
            </a:r>
            <a:r>
              <a:rPr lang="tr-TR" sz="2800" b="1" dirty="0" smtClean="0"/>
              <a:t>piyasa talebine </a:t>
            </a:r>
            <a:r>
              <a:rPr lang="tr-TR" sz="2800" dirty="0" smtClean="0"/>
              <a:t>göre belirlemek durumundadır. </a:t>
            </a:r>
          </a:p>
          <a:p>
            <a:r>
              <a:rPr lang="tr-TR" sz="2800" dirty="0" smtClean="0"/>
              <a:t>Talep arttıkça üretim artarken, talep azaldıkça üretimi azaltacaktır. </a:t>
            </a:r>
          </a:p>
        </p:txBody>
      </p:sp>
    </p:spTree>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dirty="0" smtClean="0"/>
              <a:t>Tekel talebi ve tekelci firmanın gelirleri</a:t>
            </a:r>
            <a:endParaRPr lang="tr-TR" dirty="0"/>
          </a:p>
        </p:txBody>
      </p:sp>
      <p:sp>
        <p:nvSpPr>
          <p:cNvPr id="3" name="2 İçerik Yer Tutucusu"/>
          <p:cNvSpPr>
            <a:spLocks noGrp="1"/>
          </p:cNvSpPr>
          <p:nvPr>
            <p:ph idx="1"/>
          </p:nvPr>
        </p:nvSpPr>
        <p:spPr>
          <a:xfrm>
            <a:off x="319177" y="1828800"/>
            <a:ext cx="10808898" cy="4351337"/>
          </a:xfrm>
        </p:spPr>
        <p:txBody>
          <a:bodyPr>
            <a:normAutofit/>
          </a:bodyPr>
          <a:lstStyle/>
          <a:p>
            <a:endParaRPr lang="tr-TR" b="1" dirty="0" smtClean="0"/>
          </a:p>
          <a:p>
            <a:r>
              <a:rPr lang="tr-TR" sz="3200" b="1" dirty="0" smtClean="0"/>
              <a:t>Tekelci talep eğrisi: </a:t>
            </a:r>
            <a:r>
              <a:rPr lang="tr-TR" sz="3200" dirty="0" smtClean="0"/>
              <a:t>Tekelci firma piyasadaki tek firma olduğu için piyasa talep eğrisi ile tekelci firmanın talep eğrisi ayıdır. </a:t>
            </a:r>
          </a:p>
        </p:txBody>
      </p:sp>
    </p:spTree>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Ferhat Akyüz\Desktop\2020-2021 DERSLER\GENEL İKTİSAT\Monopolde+Talep+ve+Ortalama+Hasılat.jpg"/>
          <p:cNvPicPr>
            <a:picLocks noGrp="1" noChangeAspect="1" noChangeArrowheads="1"/>
          </p:cNvPicPr>
          <p:nvPr>
            <p:ph idx="1"/>
          </p:nvPr>
        </p:nvPicPr>
        <p:blipFill>
          <a:blip r:embed="rId2"/>
          <a:srcRect/>
          <a:stretch>
            <a:fillRect/>
          </a:stretch>
        </p:blipFill>
        <p:spPr bwMode="auto">
          <a:xfrm>
            <a:off x="0" y="1"/>
            <a:ext cx="11335109" cy="6754482"/>
          </a:xfrm>
          <a:prstGeom prst="rect">
            <a:avLst/>
          </a:prstGeom>
          <a:noFill/>
        </p:spPr>
      </p:pic>
    </p:spTree>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dirty="0" smtClean="0"/>
              <a:t>Tekel talebi ve tekelci firmanın gelirleri</a:t>
            </a:r>
            <a:endParaRPr lang="tr-TR" dirty="0"/>
          </a:p>
        </p:txBody>
      </p:sp>
      <p:sp>
        <p:nvSpPr>
          <p:cNvPr id="3" name="2 İçerik Yer Tutucusu"/>
          <p:cNvSpPr>
            <a:spLocks noGrp="1"/>
          </p:cNvSpPr>
          <p:nvPr>
            <p:ph idx="1"/>
          </p:nvPr>
        </p:nvSpPr>
        <p:spPr>
          <a:xfrm>
            <a:off x="483079" y="1828800"/>
            <a:ext cx="10791646" cy="4351337"/>
          </a:xfrm>
        </p:spPr>
        <p:txBody>
          <a:bodyPr>
            <a:normAutofit/>
          </a:bodyPr>
          <a:lstStyle/>
          <a:p>
            <a:endParaRPr lang="tr-TR" b="1" dirty="0" smtClean="0"/>
          </a:p>
          <a:p>
            <a:r>
              <a:rPr lang="tr-TR" sz="3200" b="1" dirty="0" smtClean="0"/>
              <a:t>Tekelci firmanın ortalama geliri AR: </a:t>
            </a:r>
            <a:r>
              <a:rPr lang="tr-TR" sz="3200" dirty="0" smtClean="0"/>
              <a:t>tekelci firma malın fiyatını artırdığında eskisine oranla az da olsa mal satabilir. Bu, talep eğrisi ile ortalama gelir eğrisinin aynı olacağı anlamına gelir.</a:t>
            </a:r>
            <a:r>
              <a:rPr lang="tr-TR" dirty="0" smtClean="0"/>
              <a:t> </a:t>
            </a:r>
          </a:p>
        </p:txBody>
      </p:sp>
    </p:spTree>
    <p:extLst>
      <p:ext uri="{BB962C8B-B14F-4D97-AF65-F5344CB8AC3E}">
        <p14:creationId xmlns="" xmlns:p14="http://schemas.microsoft.com/office/powerpoint/2010/main" val="307331776"/>
      </p:ext>
    </p:extLst>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dirty="0" smtClean="0"/>
              <a:t>Tekel talebi ve tekelci firmanın gelirleri</a:t>
            </a:r>
            <a:endParaRPr lang="tr-TR" dirty="0"/>
          </a:p>
        </p:txBody>
      </p:sp>
      <p:sp>
        <p:nvSpPr>
          <p:cNvPr id="3" name="2 İçerik Yer Tutucusu"/>
          <p:cNvSpPr>
            <a:spLocks noGrp="1"/>
          </p:cNvSpPr>
          <p:nvPr>
            <p:ph idx="1"/>
          </p:nvPr>
        </p:nvSpPr>
        <p:spPr>
          <a:xfrm>
            <a:off x="172527" y="1828800"/>
            <a:ext cx="10644997" cy="4641011"/>
          </a:xfrm>
        </p:spPr>
        <p:txBody>
          <a:bodyPr>
            <a:normAutofit/>
          </a:bodyPr>
          <a:lstStyle/>
          <a:p>
            <a:r>
              <a:rPr lang="tr-TR" sz="2800" b="1" dirty="0" smtClean="0"/>
              <a:t>Marjinal gelir MR: </a:t>
            </a:r>
            <a:r>
              <a:rPr lang="tr-TR" sz="2800" dirty="0" smtClean="0"/>
              <a:t>tam rekabet piyasasında olduğu gibi talep eğrisi ile aynı değildir. Yani fiyata eşit değildir. İlk üretim miktarı dışında ortalama gelir eğrisinin altında yer alır. Daha fazla mal satması için fiyatı düşürmesi gerekir düşen fiyattan kaynaklı olarak her ek birimin satışının toplam gelire katkısı azalır. </a:t>
            </a:r>
            <a:endParaRPr lang="tr-TR" sz="2800" dirty="0"/>
          </a:p>
        </p:txBody>
      </p:sp>
    </p:spTree>
    <p:extLst>
      <p:ext uri="{BB962C8B-B14F-4D97-AF65-F5344CB8AC3E}">
        <p14:creationId xmlns="" xmlns:p14="http://schemas.microsoft.com/office/powerpoint/2010/main" val="4259388142"/>
      </p:ext>
    </p:extLst>
  </p:cSld>
  <p:clrMapOvr>
    <a:masterClrMapping/>
  </p:clrMapOvr>
  <p:transition spd="med">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endParaRPr lang="tr-TR" dirty="0"/>
          </a:p>
        </p:txBody>
      </p:sp>
      <p:graphicFrame>
        <p:nvGraphicFramePr>
          <p:cNvPr id="4" name="3 İçerik Yer Tutucusu"/>
          <p:cNvGraphicFramePr>
            <a:graphicFrameLocks noGrp="1"/>
          </p:cNvGraphicFramePr>
          <p:nvPr>
            <p:ph idx="1"/>
          </p:nvPr>
        </p:nvGraphicFramePr>
        <p:xfrm>
          <a:off x="112146" y="129396"/>
          <a:ext cx="11084940" cy="6616460"/>
        </p:xfrm>
        <a:graphic>
          <a:graphicData uri="http://schemas.openxmlformats.org/drawingml/2006/table">
            <a:tbl>
              <a:tblPr firstRow="1" bandRow="1">
                <a:tableStyleId>{5C22544A-7EE6-4342-B048-85BDC9FD1C3A}</a:tableStyleId>
              </a:tblPr>
              <a:tblGrid>
                <a:gridCol w="2216988"/>
                <a:gridCol w="2216988"/>
                <a:gridCol w="2216988"/>
                <a:gridCol w="2216988"/>
                <a:gridCol w="2216988"/>
              </a:tblGrid>
              <a:tr h="1308750">
                <a:tc>
                  <a:txBody>
                    <a:bodyPr/>
                    <a:lstStyle/>
                    <a:p>
                      <a:r>
                        <a:rPr lang="tr-TR" dirty="0" smtClean="0"/>
                        <a:t>Üretim miktarı</a:t>
                      </a:r>
                      <a:r>
                        <a:rPr lang="tr-TR" baseline="0" dirty="0" smtClean="0"/>
                        <a:t>  q</a:t>
                      </a:r>
                      <a:endParaRPr lang="tr-TR" dirty="0"/>
                    </a:p>
                  </a:txBody>
                  <a:tcPr marL="121920" marR="121920"/>
                </a:tc>
                <a:tc>
                  <a:txBody>
                    <a:bodyPr/>
                    <a:lstStyle/>
                    <a:p>
                      <a:r>
                        <a:rPr lang="tr-TR" dirty="0" smtClean="0"/>
                        <a:t>Fiyat </a:t>
                      </a:r>
                      <a:r>
                        <a:rPr lang="tr-TR" baseline="0" dirty="0" smtClean="0"/>
                        <a:t> P</a:t>
                      </a:r>
                      <a:endParaRPr lang="tr-TR" dirty="0"/>
                    </a:p>
                  </a:txBody>
                  <a:tcPr marL="121920" marR="12192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Toplam</a:t>
                      </a:r>
                      <a:r>
                        <a:rPr lang="tr-TR" baseline="0" dirty="0" smtClean="0"/>
                        <a:t> gelir TR=p*q</a:t>
                      </a:r>
                      <a:endParaRPr lang="tr-TR" dirty="0" smtClean="0"/>
                    </a:p>
                    <a:p>
                      <a:endParaRPr lang="tr-TR" dirty="0"/>
                    </a:p>
                  </a:txBody>
                  <a:tcPr marL="121920" marR="121920"/>
                </a:tc>
                <a:tc>
                  <a:txBody>
                    <a:bodyPr/>
                    <a:lstStyle/>
                    <a:p>
                      <a:r>
                        <a:rPr lang="tr-TR" dirty="0" smtClean="0"/>
                        <a:t>Ortalama</a:t>
                      </a:r>
                      <a:r>
                        <a:rPr lang="tr-TR" baseline="0" dirty="0" smtClean="0"/>
                        <a:t> gelir </a:t>
                      </a:r>
                      <a:r>
                        <a:rPr lang="tr-TR" dirty="0" smtClean="0"/>
                        <a:t>AR</a:t>
                      </a:r>
                      <a:endParaRPr lang="tr-TR" dirty="0"/>
                    </a:p>
                  </a:txBody>
                  <a:tcPr marL="121920" marR="121920"/>
                </a:tc>
                <a:tc>
                  <a:txBody>
                    <a:bodyPr/>
                    <a:lstStyle/>
                    <a:p>
                      <a:r>
                        <a:rPr lang="tr-TR" dirty="0" smtClean="0"/>
                        <a:t>Marjinal gelir MR </a:t>
                      </a:r>
                      <a:endParaRPr lang="tr-TR" dirty="0"/>
                    </a:p>
                  </a:txBody>
                  <a:tcPr marL="121920" marR="121920"/>
                </a:tc>
              </a:tr>
              <a:tr h="530771">
                <a:tc>
                  <a:txBody>
                    <a:bodyPr/>
                    <a:lstStyle/>
                    <a:p>
                      <a:r>
                        <a:rPr lang="tr-TR" dirty="0" smtClean="0"/>
                        <a:t>1</a:t>
                      </a:r>
                      <a:endParaRPr lang="tr-TR" dirty="0"/>
                    </a:p>
                  </a:txBody>
                  <a:tcPr marL="121920" marR="121920"/>
                </a:tc>
                <a:tc>
                  <a:txBody>
                    <a:bodyPr/>
                    <a:lstStyle/>
                    <a:p>
                      <a:r>
                        <a:rPr lang="tr-TR" dirty="0" smtClean="0"/>
                        <a:t>10</a:t>
                      </a:r>
                      <a:endParaRPr lang="tr-TR" dirty="0"/>
                    </a:p>
                  </a:txBody>
                  <a:tcPr marL="121920" marR="121920"/>
                </a:tc>
                <a:tc>
                  <a:txBody>
                    <a:bodyPr/>
                    <a:lstStyle/>
                    <a:p>
                      <a:endParaRPr lang="tr-TR" dirty="0"/>
                    </a:p>
                  </a:txBody>
                  <a:tcPr marL="121920" marR="121920"/>
                </a:tc>
                <a:tc>
                  <a:txBody>
                    <a:bodyPr/>
                    <a:lstStyle/>
                    <a:p>
                      <a:endParaRPr lang="tr-TR" dirty="0"/>
                    </a:p>
                  </a:txBody>
                  <a:tcPr marL="121920" marR="121920"/>
                </a:tc>
                <a:tc>
                  <a:txBody>
                    <a:bodyPr/>
                    <a:lstStyle/>
                    <a:p>
                      <a:endParaRPr lang="tr-TR"/>
                    </a:p>
                  </a:txBody>
                  <a:tcPr marL="121920" marR="121920"/>
                </a:tc>
              </a:tr>
              <a:tr h="530771">
                <a:tc>
                  <a:txBody>
                    <a:bodyPr/>
                    <a:lstStyle/>
                    <a:p>
                      <a:r>
                        <a:rPr lang="tr-TR" dirty="0" smtClean="0"/>
                        <a:t>2</a:t>
                      </a:r>
                      <a:endParaRPr lang="tr-TR" dirty="0"/>
                    </a:p>
                  </a:txBody>
                  <a:tcPr marL="121920" marR="121920"/>
                </a:tc>
                <a:tc>
                  <a:txBody>
                    <a:bodyPr/>
                    <a:lstStyle/>
                    <a:p>
                      <a:r>
                        <a:rPr lang="tr-TR" dirty="0" smtClean="0"/>
                        <a:t>9</a:t>
                      </a:r>
                      <a:endParaRPr lang="tr-TR" dirty="0"/>
                    </a:p>
                  </a:txBody>
                  <a:tcPr marL="121920" marR="121920"/>
                </a:tc>
                <a:tc>
                  <a:txBody>
                    <a:bodyPr/>
                    <a:lstStyle/>
                    <a:p>
                      <a:endParaRPr lang="tr-TR" dirty="0"/>
                    </a:p>
                  </a:txBody>
                  <a:tcPr marL="121920" marR="121920"/>
                </a:tc>
                <a:tc>
                  <a:txBody>
                    <a:bodyPr/>
                    <a:lstStyle/>
                    <a:p>
                      <a:endParaRPr lang="tr-TR" dirty="0"/>
                    </a:p>
                  </a:txBody>
                  <a:tcPr marL="121920" marR="121920"/>
                </a:tc>
                <a:tc>
                  <a:txBody>
                    <a:bodyPr/>
                    <a:lstStyle/>
                    <a:p>
                      <a:endParaRPr lang="tr-TR"/>
                    </a:p>
                  </a:txBody>
                  <a:tcPr marL="121920" marR="121920"/>
                </a:tc>
              </a:tr>
              <a:tr h="530771">
                <a:tc>
                  <a:txBody>
                    <a:bodyPr/>
                    <a:lstStyle/>
                    <a:p>
                      <a:r>
                        <a:rPr lang="tr-TR" dirty="0" smtClean="0"/>
                        <a:t>3</a:t>
                      </a:r>
                      <a:endParaRPr lang="tr-TR" dirty="0"/>
                    </a:p>
                  </a:txBody>
                  <a:tcPr marL="121920" marR="121920"/>
                </a:tc>
                <a:tc>
                  <a:txBody>
                    <a:bodyPr/>
                    <a:lstStyle/>
                    <a:p>
                      <a:r>
                        <a:rPr lang="tr-TR" dirty="0" smtClean="0"/>
                        <a:t>8</a:t>
                      </a:r>
                      <a:endParaRPr lang="tr-TR" dirty="0"/>
                    </a:p>
                  </a:txBody>
                  <a:tcPr marL="121920" marR="121920"/>
                </a:tc>
                <a:tc>
                  <a:txBody>
                    <a:bodyPr/>
                    <a:lstStyle/>
                    <a:p>
                      <a:endParaRPr lang="tr-TR" dirty="0"/>
                    </a:p>
                  </a:txBody>
                  <a:tcPr marL="121920" marR="121920"/>
                </a:tc>
                <a:tc>
                  <a:txBody>
                    <a:bodyPr/>
                    <a:lstStyle/>
                    <a:p>
                      <a:endParaRPr lang="tr-TR" dirty="0"/>
                    </a:p>
                  </a:txBody>
                  <a:tcPr marL="121920" marR="121920"/>
                </a:tc>
                <a:tc>
                  <a:txBody>
                    <a:bodyPr/>
                    <a:lstStyle/>
                    <a:p>
                      <a:endParaRPr lang="tr-TR"/>
                    </a:p>
                  </a:txBody>
                  <a:tcPr marL="121920" marR="121920"/>
                </a:tc>
              </a:tr>
              <a:tr h="530771">
                <a:tc>
                  <a:txBody>
                    <a:bodyPr/>
                    <a:lstStyle/>
                    <a:p>
                      <a:r>
                        <a:rPr lang="tr-TR" dirty="0" smtClean="0"/>
                        <a:t>4</a:t>
                      </a:r>
                      <a:endParaRPr lang="tr-TR" dirty="0"/>
                    </a:p>
                  </a:txBody>
                  <a:tcPr marL="121920" marR="121920"/>
                </a:tc>
                <a:tc>
                  <a:txBody>
                    <a:bodyPr/>
                    <a:lstStyle/>
                    <a:p>
                      <a:r>
                        <a:rPr lang="tr-TR" dirty="0" smtClean="0"/>
                        <a:t>7</a:t>
                      </a:r>
                      <a:endParaRPr lang="tr-TR" dirty="0"/>
                    </a:p>
                  </a:txBody>
                  <a:tcPr marL="121920" marR="121920"/>
                </a:tc>
                <a:tc>
                  <a:txBody>
                    <a:bodyPr/>
                    <a:lstStyle/>
                    <a:p>
                      <a:endParaRPr lang="tr-TR" dirty="0"/>
                    </a:p>
                  </a:txBody>
                  <a:tcPr marL="121920" marR="121920"/>
                </a:tc>
                <a:tc>
                  <a:txBody>
                    <a:bodyPr/>
                    <a:lstStyle/>
                    <a:p>
                      <a:endParaRPr lang="tr-TR" dirty="0"/>
                    </a:p>
                  </a:txBody>
                  <a:tcPr marL="121920" marR="121920"/>
                </a:tc>
                <a:tc>
                  <a:txBody>
                    <a:bodyPr/>
                    <a:lstStyle/>
                    <a:p>
                      <a:endParaRPr lang="tr-TR"/>
                    </a:p>
                  </a:txBody>
                  <a:tcPr marL="121920" marR="121920"/>
                </a:tc>
              </a:tr>
              <a:tr h="530771">
                <a:tc>
                  <a:txBody>
                    <a:bodyPr/>
                    <a:lstStyle/>
                    <a:p>
                      <a:r>
                        <a:rPr lang="tr-TR" dirty="0" smtClean="0"/>
                        <a:t>5</a:t>
                      </a:r>
                      <a:endParaRPr lang="tr-TR" dirty="0"/>
                    </a:p>
                  </a:txBody>
                  <a:tcPr marL="121920" marR="121920"/>
                </a:tc>
                <a:tc>
                  <a:txBody>
                    <a:bodyPr/>
                    <a:lstStyle/>
                    <a:p>
                      <a:r>
                        <a:rPr lang="tr-TR" dirty="0" smtClean="0"/>
                        <a:t>6</a:t>
                      </a:r>
                      <a:endParaRPr lang="tr-TR" dirty="0"/>
                    </a:p>
                  </a:txBody>
                  <a:tcPr marL="121920" marR="121920"/>
                </a:tc>
                <a:tc>
                  <a:txBody>
                    <a:bodyPr/>
                    <a:lstStyle/>
                    <a:p>
                      <a:endParaRPr lang="tr-TR" dirty="0"/>
                    </a:p>
                  </a:txBody>
                  <a:tcPr marL="121920" marR="121920"/>
                </a:tc>
                <a:tc>
                  <a:txBody>
                    <a:bodyPr/>
                    <a:lstStyle/>
                    <a:p>
                      <a:endParaRPr lang="tr-TR"/>
                    </a:p>
                  </a:txBody>
                  <a:tcPr marL="121920" marR="121920"/>
                </a:tc>
                <a:tc>
                  <a:txBody>
                    <a:bodyPr/>
                    <a:lstStyle/>
                    <a:p>
                      <a:endParaRPr lang="tr-TR"/>
                    </a:p>
                  </a:txBody>
                  <a:tcPr marL="121920" marR="121920"/>
                </a:tc>
              </a:tr>
              <a:tr h="530771">
                <a:tc>
                  <a:txBody>
                    <a:bodyPr/>
                    <a:lstStyle/>
                    <a:p>
                      <a:r>
                        <a:rPr lang="tr-TR" dirty="0" smtClean="0"/>
                        <a:t>6</a:t>
                      </a:r>
                      <a:endParaRPr lang="tr-TR" dirty="0"/>
                    </a:p>
                  </a:txBody>
                  <a:tcPr marL="121920" marR="121920"/>
                </a:tc>
                <a:tc>
                  <a:txBody>
                    <a:bodyPr/>
                    <a:lstStyle/>
                    <a:p>
                      <a:r>
                        <a:rPr lang="tr-TR" dirty="0" smtClean="0"/>
                        <a:t>5</a:t>
                      </a:r>
                      <a:endParaRPr lang="tr-TR" dirty="0"/>
                    </a:p>
                  </a:txBody>
                  <a:tcPr marL="121920" marR="121920"/>
                </a:tc>
                <a:tc>
                  <a:txBody>
                    <a:bodyPr/>
                    <a:lstStyle/>
                    <a:p>
                      <a:endParaRPr lang="tr-TR" dirty="0"/>
                    </a:p>
                  </a:txBody>
                  <a:tcPr marL="121920" marR="121920"/>
                </a:tc>
                <a:tc>
                  <a:txBody>
                    <a:bodyPr/>
                    <a:lstStyle/>
                    <a:p>
                      <a:endParaRPr lang="tr-TR"/>
                    </a:p>
                  </a:txBody>
                  <a:tcPr marL="121920" marR="121920"/>
                </a:tc>
                <a:tc>
                  <a:txBody>
                    <a:bodyPr/>
                    <a:lstStyle/>
                    <a:p>
                      <a:endParaRPr lang="tr-TR"/>
                    </a:p>
                  </a:txBody>
                  <a:tcPr marL="121920" marR="121920"/>
                </a:tc>
              </a:tr>
              <a:tr h="530771">
                <a:tc>
                  <a:txBody>
                    <a:bodyPr/>
                    <a:lstStyle/>
                    <a:p>
                      <a:r>
                        <a:rPr lang="tr-TR" dirty="0" smtClean="0"/>
                        <a:t>7</a:t>
                      </a:r>
                      <a:endParaRPr lang="tr-TR" dirty="0"/>
                    </a:p>
                  </a:txBody>
                  <a:tcPr marL="121920" marR="121920"/>
                </a:tc>
                <a:tc>
                  <a:txBody>
                    <a:bodyPr/>
                    <a:lstStyle/>
                    <a:p>
                      <a:r>
                        <a:rPr lang="tr-TR" dirty="0" smtClean="0"/>
                        <a:t>4</a:t>
                      </a:r>
                      <a:endParaRPr lang="tr-TR" dirty="0"/>
                    </a:p>
                  </a:txBody>
                  <a:tcPr marL="121920" marR="121920"/>
                </a:tc>
                <a:tc>
                  <a:txBody>
                    <a:bodyPr/>
                    <a:lstStyle/>
                    <a:p>
                      <a:endParaRPr lang="tr-TR" dirty="0"/>
                    </a:p>
                  </a:txBody>
                  <a:tcPr marL="121920" marR="121920"/>
                </a:tc>
                <a:tc>
                  <a:txBody>
                    <a:bodyPr/>
                    <a:lstStyle/>
                    <a:p>
                      <a:endParaRPr lang="tr-TR"/>
                    </a:p>
                  </a:txBody>
                  <a:tcPr marL="121920" marR="121920"/>
                </a:tc>
                <a:tc>
                  <a:txBody>
                    <a:bodyPr/>
                    <a:lstStyle/>
                    <a:p>
                      <a:endParaRPr lang="tr-TR"/>
                    </a:p>
                  </a:txBody>
                  <a:tcPr marL="121920" marR="121920"/>
                </a:tc>
              </a:tr>
              <a:tr h="530771">
                <a:tc>
                  <a:txBody>
                    <a:bodyPr/>
                    <a:lstStyle/>
                    <a:p>
                      <a:r>
                        <a:rPr lang="tr-TR" dirty="0" smtClean="0"/>
                        <a:t>8</a:t>
                      </a:r>
                      <a:endParaRPr lang="tr-TR" dirty="0"/>
                    </a:p>
                  </a:txBody>
                  <a:tcPr marL="121920" marR="121920"/>
                </a:tc>
                <a:tc>
                  <a:txBody>
                    <a:bodyPr/>
                    <a:lstStyle/>
                    <a:p>
                      <a:r>
                        <a:rPr lang="tr-TR" dirty="0" smtClean="0"/>
                        <a:t>3</a:t>
                      </a:r>
                      <a:endParaRPr lang="tr-TR" dirty="0"/>
                    </a:p>
                  </a:txBody>
                  <a:tcPr marL="121920" marR="121920"/>
                </a:tc>
                <a:tc>
                  <a:txBody>
                    <a:bodyPr/>
                    <a:lstStyle/>
                    <a:p>
                      <a:endParaRPr lang="tr-TR" dirty="0"/>
                    </a:p>
                  </a:txBody>
                  <a:tcPr marL="121920" marR="121920"/>
                </a:tc>
                <a:tc>
                  <a:txBody>
                    <a:bodyPr/>
                    <a:lstStyle/>
                    <a:p>
                      <a:endParaRPr lang="tr-TR"/>
                    </a:p>
                  </a:txBody>
                  <a:tcPr marL="121920" marR="121920"/>
                </a:tc>
                <a:tc>
                  <a:txBody>
                    <a:bodyPr/>
                    <a:lstStyle/>
                    <a:p>
                      <a:endParaRPr lang="tr-TR"/>
                    </a:p>
                  </a:txBody>
                  <a:tcPr marL="121920" marR="121920"/>
                </a:tc>
              </a:tr>
              <a:tr h="530771">
                <a:tc>
                  <a:txBody>
                    <a:bodyPr/>
                    <a:lstStyle/>
                    <a:p>
                      <a:r>
                        <a:rPr lang="tr-TR" dirty="0" smtClean="0"/>
                        <a:t>9</a:t>
                      </a:r>
                      <a:endParaRPr lang="tr-TR" dirty="0"/>
                    </a:p>
                  </a:txBody>
                  <a:tcPr marL="121920" marR="121920"/>
                </a:tc>
                <a:tc>
                  <a:txBody>
                    <a:bodyPr/>
                    <a:lstStyle/>
                    <a:p>
                      <a:r>
                        <a:rPr lang="tr-TR" dirty="0" smtClean="0"/>
                        <a:t>2</a:t>
                      </a:r>
                      <a:endParaRPr lang="tr-TR" dirty="0"/>
                    </a:p>
                  </a:txBody>
                  <a:tcPr marL="121920" marR="121920"/>
                </a:tc>
                <a:tc>
                  <a:txBody>
                    <a:bodyPr/>
                    <a:lstStyle/>
                    <a:p>
                      <a:endParaRPr lang="tr-TR" dirty="0"/>
                    </a:p>
                  </a:txBody>
                  <a:tcPr marL="121920" marR="121920"/>
                </a:tc>
                <a:tc>
                  <a:txBody>
                    <a:bodyPr/>
                    <a:lstStyle/>
                    <a:p>
                      <a:endParaRPr lang="tr-TR"/>
                    </a:p>
                  </a:txBody>
                  <a:tcPr marL="121920" marR="121920"/>
                </a:tc>
                <a:tc>
                  <a:txBody>
                    <a:bodyPr/>
                    <a:lstStyle/>
                    <a:p>
                      <a:endParaRPr lang="tr-TR"/>
                    </a:p>
                  </a:txBody>
                  <a:tcPr marL="121920" marR="121920"/>
                </a:tc>
              </a:tr>
              <a:tr h="530771">
                <a:tc>
                  <a:txBody>
                    <a:bodyPr/>
                    <a:lstStyle/>
                    <a:p>
                      <a:r>
                        <a:rPr lang="tr-TR" dirty="0" smtClean="0"/>
                        <a:t>10</a:t>
                      </a:r>
                      <a:endParaRPr lang="tr-TR" dirty="0"/>
                    </a:p>
                  </a:txBody>
                  <a:tcPr marL="121920" marR="121920"/>
                </a:tc>
                <a:tc>
                  <a:txBody>
                    <a:bodyPr/>
                    <a:lstStyle/>
                    <a:p>
                      <a:r>
                        <a:rPr lang="tr-TR" dirty="0" smtClean="0"/>
                        <a:t>1</a:t>
                      </a:r>
                      <a:endParaRPr lang="tr-TR" dirty="0"/>
                    </a:p>
                  </a:txBody>
                  <a:tcPr marL="121920" marR="121920"/>
                </a:tc>
                <a:tc>
                  <a:txBody>
                    <a:bodyPr/>
                    <a:lstStyle/>
                    <a:p>
                      <a:endParaRPr lang="tr-TR" dirty="0"/>
                    </a:p>
                  </a:txBody>
                  <a:tcPr marL="121920" marR="121920"/>
                </a:tc>
                <a:tc>
                  <a:txBody>
                    <a:bodyPr/>
                    <a:lstStyle/>
                    <a:p>
                      <a:endParaRPr lang="tr-TR"/>
                    </a:p>
                  </a:txBody>
                  <a:tcPr marL="121920" marR="121920"/>
                </a:tc>
                <a:tc>
                  <a:txBody>
                    <a:bodyPr/>
                    <a:lstStyle/>
                    <a:p>
                      <a:endParaRPr lang="tr-TR" dirty="0"/>
                    </a:p>
                  </a:txBody>
                  <a:tcPr marL="121920" marR="121920"/>
                </a:tc>
              </a:tr>
            </a:tbl>
          </a:graphicData>
        </a:graphic>
      </p:graphicFrame>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ANAHTAR KAVRAMLAR</a:t>
            </a:r>
            <a:endParaRPr lang="tr-TR" dirty="0"/>
          </a:p>
        </p:txBody>
      </p:sp>
      <p:sp>
        <p:nvSpPr>
          <p:cNvPr id="3" name="2 İçerik Yer Tutucusu"/>
          <p:cNvSpPr>
            <a:spLocks noGrp="1"/>
          </p:cNvSpPr>
          <p:nvPr>
            <p:ph idx="1"/>
          </p:nvPr>
        </p:nvSpPr>
        <p:spPr/>
        <p:txBody>
          <a:bodyPr>
            <a:normAutofit/>
          </a:bodyPr>
          <a:lstStyle/>
          <a:p>
            <a:r>
              <a:rPr lang="tr-TR" sz="2800" dirty="0" smtClean="0"/>
              <a:t>Tekel</a:t>
            </a:r>
          </a:p>
          <a:p>
            <a:r>
              <a:rPr lang="tr-TR" sz="2800" dirty="0" smtClean="0"/>
              <a:t>Fiyat farklılaştırması</a:t>
            </a:r>
          </a:p>
          <a:p>
            <a:r>
              <a:rPr lang="tr-TR" sz="2800" dirty="0" smtClean="0"/>
              <a:t>Doğal tekel</a:t>
            </a:r>
          </a:p>
          <a:p>
            <a:r>
              <a:rPr lang="tr-TR" sz="2800" dirty="0" smtClean="0"/>
              <a:t>Yasal tekel</a:t>
            </a:r>
          </a:p>
        </p:txBody>
      </p:sp>
    </p:spTree>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116633"/>
            <a:ext cx="10972800" cy="6009531"/>
          </a:xfrm>
        </p:spPr>
        <p:txBody>
          <a:bodyPr/>
          <a:lstStyle/>
          <a:p>
            <a:endParaRPr lang="tr-TR" dirty="0"/>
          </a:p>
        </p:txBody>
      </p:sp>
      <p:pic>
        <p:nvPicPr>
          <p:cNvPr id="4" name="Resim 3"/>
          <p:cNvPicPr>
            <a:picLocks noChangeAspect="1"/>
          </p:cNvPicPr>
          <p:nvPr/>
        </p:nvPicPr>
        <p:blipFill>
          <a:blip r:embed="rId3"/>
          <a:stretch>
            <a:fillRect/>
          </a:stretch>
        </p:blipFill>
        <p:spPr>
          <a:xfrm>
            <a:off x="1" y="0"/>
            <a:ext cx="12191999" cy="6858000"/>
          </a:xfrm>
          <a:prstGeom prst="rect">
            <a:avLst/>
          </a:prstGeom>
        </p:spPr>
      </p:pic>
    </p:spTree>
    <p:extLst>
      <p:ext uri="{BB962C8B-B14F-4D97-AF65-F5344CB8AC3E}">
        <p14:creationId xmlns="" xmlns:p14="http://schemas.microsoft.com/office/powerpoint/2010/main" val="2770599239"/>
      </p:ext>
    </p:extLst>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a:t>
            </a:r>
            <a:endParaRPr lang="tr-TR" dirty="0"/>
          </a:p>
        </p:txBody>
      </p:sp>
      <p:sp>
        <p:nvSpPr>
          <p:cNvPr id="4" name="3 Veri Yer Tutucusu"/>
          <p:cNvSpPr>
            <a:spLocks noGrp="1"/>
          </p:cNvSpPr>
          <p:nvPr>
            <p:ph type="dt" sz="half" idx="10"/>
          </p:nvPr>
        </p:nvSpPr>
        <p:spPr/>
        <p:txBody>
          <a:bodyPr/>
          <a:lstStyle/>
          <a:p>
            <a:fld id="{9ACBA05D-23E3-4227-A892-13BFCEFE772D}" type="datetime1">
              <a:rPr lang="tr-TR" smtClean="0"/>
              <a:pPr/>
              <a:t>20.05.2021</a:t>
            </a:fld>
            <a:endParaRPr lang="en-US"/>
          </a:p>
        </p:txBody>
      </p:sp>
      <p:sp>
        <p:nvSpPr>
          <p:cNvPr id="5" name="4 Altbilgi Yer Tutucusu"/>
          <p:cNvSpPr>
            <a:spLocks noGrp="1"/>
          </p:cNvSpPr>
          <p:nvPr>
            <p:ph type="ftr" sz="quarter" idx="11"/>
          </p:nvPr>
        </p:nvSpPr>
        <p:spPr/>
        <p:txBody>
          <a:bodyPr/>
          <a:lstStyle/>
          <a:p>
            <a:r>
              <a:rPr lang="tr-TR" dirty="0" smtClean="0"/>
              <a:t>Sivil havacılık yüksek okulu</a:t>
            </a:r>
            <a:endParaRPr lang="en-US" dirty="0"/>
          </a:p>
        </p:txBody>
      </p:sp>
      <p:sp>
        <p:nvSpPr>
          <p:cNvPr id="6" name="5 Slayt Numarası Yer Tutucusu"/>
          <p:cNvSpPr>
            <a:spLocks noGrp="1"/>
          </p:cNvSpPr>
          <p:nvPr>
            <p:ph type="sldNum" sz="quarter" idx="12"/>
          </p:nvPr>
        </p:nvSpPr>
        <p:spPr/>
        <p:txBody>
          <a:bodyPr>
            <a:normAutofit lnSpcReduction="10000"/>
          </a:bodyPr>
          <a:lstStyle/>
          <a:p>
            <a:fld id="{87D468D8-26F9-4F97-AB6F-1957610B0A44}" type="slidenum">
              <a:rPr lang="en-US" smtClean="0"/>
              <a:pPr/>
              <a:t>21</a:t>
            </a:fld>
            <a:endParaRPr lang="en-US"/>
          </a:p>
        </p:txBody>
      </p:sp>
      <p:pic>
        <p:nvPicPr>
          <p:cNvPr id="2050" name="Picture 2"/>
          <p:cNvPicPr>
            <a:picLocks noGrp="1" noChangeAspect="1" noChangeArrowheads="1"/>
          </p:cNvPicPr>
          <p:nvPr>
            <p:ph idx="1"/>
          </p:nvPr>
        </p:nvPicPr>
        <p:blipFill>
          <a:blip r:embed="rId3"/>
          <a:srcRect/>
          <a:stretch>
            <a:fillRect/>
          </a:stretch>
        </p:blipFill>
        <p:spPr bwMode="auto">
          <a:xfrm>
            <a:off x="0" y="0"/>
            <a:ext cx="11300604" cy="6858000"/>
          </a:xfrm>
          <a:prstGeom prst="rect">
            <a:avLst/>
          </a:prstGeom>
          <a:noFill/>
          <a:ln w="9525">
            <a:noFill/>
            <a:miter lim="800000"/>
            <a:headEnd/>
            <a:tailEnd/>
          </a:ln>
          <a:effectLst/>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4" name="3 Veri Yer Tutucusu"/>
          <p:cNvSpPr>
            <a:spLocks noGrp="1"/>
          </p:cNvSpPr>
          <p:nvPr>
            <p:ph type="dt" sz="half" idx="10"/>
          </p:nvPr>
        </p:nvSpPr>
        <p:spPr/>
        <p:txBody>
          <a:bodyPr/>
          <a:lstStyle/>
          <a:p>
            <a:fld id="{9ACBA05D-23E3-4227-A892-13BFCEFE772D}" type="datetime1">
              <a:rPr lang="tr-TR" smtClean="0"/>
              <a:pPr/>
              <a:t>20.05.2021</a:t>
            </a:fld>
            <a:endParaRPr lang="en-US"/>
          </a:p>
        </p:txBody>
      </p:sp>
      <p:sp>
        <p:nvSpPr>
          <p:cNvPr id="5" name="4 Altbilgi Yer Tutucusu"/>
          <p:cNvSpPr>
            <a:spLocks noGrp="1"/>
          </p:cNvSpPr>
          <p:nvPr>
            <p:ph type="ftr" sz="quarter" idx="11"/>
          </p:nvPr>
        </p:nvSpPr>
        <p:spPr/>
        <p:txBody>
          <a:bodyPr/>
          <a:lstStyle/>
          <a:p>
            <a:r>
              <a:rPr lang="en-US" smtClean="0"/>
              <a:t>Samsun Üniversitesi Uzaktan Eğitim Uygulama ve Araştırma Merkezi</a:t>
            </a:r>
            <a:endParaRPr lang="en-US"/>
          </a:p>
        </p:txBody>
      </p:sp>
      <p:sp>
        <p:nvSpPr>
          <p:cNvPr id="6" name="5 Slayt Numarası Yer Tutucusu"/>
          <p:cNvSpPr>
            <a:spLocks noGrp="1"/>
          </p:cNvSpPr>
          <p:nvPr>
            <p:ph type="sldNum" sz="quarter" idx="12"/>
          </p:nvPr>
        </p:nvSpPr>
        <p:spPr/>
        <p:txBody>
          <a:bodyPr>
            <a:normAutofit lnSpcReduction="10000"/>
          </a:bodyPr>
          <a:lstStyle/>
          <a:p>
            <a:fld id="{87D468D8-26F9-4F97-AB6F-1957610B0A44}" type="slidenum">
              <a:rPr lang="en-US" smtClean="0"/>
              <a:pPr/>
              <a:t>22</a:t>
            </a:fld>
            <a:endParaRPr lang="en-US"/>
          </a:p>
        </p:txBody>
      </p:sp>
      <p:pic>
        <p:nvPicPr>
          <p:cNvPr id="4098" name="Picture 2" descr="C:\Users\Ferhat Akyüz\Desktop\2020-2021 DERSLER\GENEL İKTİSAT\monopol-talep-ve-tr-147x300.jpg"/>
          <p:cNvPicPr>
            <a:picLocks noGrp="1" noChangeAspect="1" noChangeArrowheads="1"/>
          </p:cNvPicPr>
          <p:nvPr>
            <p:ph idx="1"/>
          </p:nvPr>
        </p:nvPicPr>
        <p:blipFill>
          <a:blip r:embed="rId2"/>
          <a:srcRect/>
          <a:stretch>
            <a:fillRect/>
          </a:stretch>
        </p:blipFill>
        <p:spPr bwMode="auto">
          <a:xfrm>
            <a:off x="2346385" y="112142"/>
            <a:ext cx="7297947" cy="6745857"/>
          </a:xfrm>
          <a:prstGeom prst="rect">
            <a:avLst/>
          </a:prstGeom>
          <a:noFill/>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4" name="3 Veri Yer Tutucusu"/>
          <p:cNvSpPr>
            <a:spLocks noGrp="1"/>
          </p:cNvSpPr>
          <p:nvPr>
            <p:ph type="dt" sz="half" idx="10"/>
          </p:nvPr>
        </p:nvSpPr>
        <p:spPr/>
        <p:txBody>
          <a:bodyPr/>
          <a:lstStyle/>
          <a:p>
            <a:fld id="{9ACBA05D-23E3-4227-A892-13BFCEFE772D}" type="datetime1">
              <a:rPr lang="tr-TR" smtClean="0"/>
              <a:pPr/>
              <a:t>20.05.2021</a:t>
            </a:fld>
            <a:endParaRPr lang="en-US"/>
          </a:p>
        </p:txBody>
      </p:sp>
      <p:sp>
        <p:nvSpPr>
          <p:cNvPr id="5" name="4 Altbilgi Yer Tutucusu"/>
          <p:cNvSpPr>
            <a:spLocks noGrp="1"/>
          </p:cNvSpPr>
          <p:nvPr>
            <p:ph type="ftr" sz="quarter" idx="11"/>
          </p:nvPr>
        </p:nvSpPr>
        <p:spPr/>
        <p:txBody>
          <a:bodyPr/>
          <a:lstStyle/>
          <a:p>
            <a:r>
              <a:rPr lang="en-US" smtClean="0"/>
              <a:t>Samsun Üniversitesi Uzaktan Eğitim Uygulama ve Araştırma Merkezi</a:t>
            </a:r>
            <a:endParaRPr lang="en-US"/>
          </a:p>
        </p:txBody>
      </p:sp>
      <p:sp>
        <p:nvSpPr>
          <p:cNvPr id="6" name="5 Slayt Numarası Yer Tutucusu"/>
          <p:cNvSpPr>
            <a:spLocks noGrp="1"/>
          </p:cNvSpPr>
          <p:nvPr>
            <p:ph type="sldNum" sz="quarter" idx="12"/>
          </p:nvPr>
        </p:nvSpPr>
        <p:spPr/>
        <p:txBody>
          <a:bodyPr>
            <a:normAutofit lnSpcReduction="10000"/>
          </a:bodyPr>
          <a:lstStyle/>
          <a:p>
            <a:fld id="{87D468D8-26F9-4F97-AB6F-1957610B0A44}" type="slidenum">
              <a:rPr lang="en-US" smtClean="0"/>
              <a:pPr/>
              <a:t>23</a:t>
            </a:fld>
            <a:endParaRPr lang="en-US"/>
          </a:p>
        </p:txBody>
      </p:sp>
      <p:pic>
        <p:nvPicPr>
          <p:cNvPr id="3074" name="Picture 2" descr="C:\Users\Ferhat Akyüz\Desktop\2020-2021 DERSLER\GENEL İKTİSAT\monopol-7-638.jpg"/>
          <p:cNvPicPr>
            <a:picLocks noGrp="1" noChangeAspect="1" noChangeArrowheads="1"/>
          </p:cNvPicPr>
          <p:nvPr>
            <p:ph idx="1"/>
          </p:nvPr>
        </p:nvPicPr>
        <p:blipFill>
          <a:blip r:embed="rId2"/>
          <a:srcRect/>
          <a:stretch>
            <a:fillRect/>
          </a:stretch>
        </p:blipFill>
        <p:spPr bwMode="auto">
          <a:xfrm>
            <a:off x="319176" y="0"/>
            <a:ext cx="10895163" cy="6858000"/>
          </a:xfrm>
          <a:prstGeom prst="rect">
            <a:avLst/>
          </a:prstGeom>
          <a:noFill/>
        </p:spPr>
      </p:pic>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11266098" cy="6857999"/>
          </a:xfrm>
        </p:spPr>
        <p:txBody>
          <a:bodyPr>
            <a:normAutofit/>
          </a:bodyPr>
          <a:lstStyle/>
          <a:p>
            <a:endParaRPr lang="tr-TR" sz="2800" dirty="0" smtClean="0"/>
          </a:p>
          <a:p>
            <a:endParaRPr lang="tr-TR" sz="2800" dirty="0" smtClean="0"/>
          </a:p>
          <a:p>
            <a:endParaRPr lang="tr-TR" sz="2800" dirty="0" smtClean="0"/>
          </a:p>
          <a:p>
            <a:pPr algn="ctr"/>
            <a:r>
              <a:rPr lang="tr-TR" sz="2800" b="1" dirty="0" smtClean="0"/>
              <a:t>Talebin Fiyat Esnekliği ve Tekel Karı</a:t>
            </a:r>
          </a:p>
        </p:txBody>
      </p:sp>
      <p:sp>
        <p:nvSpPr>
          <p:cNvPr id="4" name="3 Veri Yer Tutucusu"/>
          <p:cNvSpPr>
            <a:spLocks noGrp="1"/>
          </p:cNvSpPr>
          <p:nvPr>
            <p:ph type="dt" sz="half" idx="10"/>
          </p:nvPr>
        </p:nvSpPr>
        <p:spPr/>
        <p:txBody>
          <a:bodyPr/>
          <a:lstStyle/>
          <a:p>
            <a:fld id="{9ACBA05D-23E3-4227-A892-13BFCEFE772D}" type="datetime1">
              <a:rPr lang="tr-TR" smtClean="0"/>
              <a:pPr/>
              <a:t>20.05.2021</a:t>
            </a:fld>
            <a:endParaRPr lang="en-US"/>
          </a:p>
        </p:txBody>
      </p:sp>
      <p:sp>
        <p:nvSpPr>
          <p:cNvPr id="5" name="4 Altbilgi Yer Tutucusu"/>
          <p:cNvSpPr>
            <a:spLocks noGrp="1"/>
          </p:cNvSpPr>
          <p:nvPr>
            <p:ph type="ftr" sz="quarter" idx="11"/>
          </p:nvPr>
        </p:nvSpPr>
        <p:spPr/>
        <p:txBody>
          <a:bodyPr/>
          <a:lstStyle/>
          <a:p>
            <a:pPr algn="ctr"/>
            <a:r>
              <a:rPr lang="tr-TR" dirty="0" smtClean="0"/>
              <a:t>SİVİL HAVACILIK YÜKSEKOKULU</a:t>
            </a:r>
            <a:endParaRPr lang="en-US" dirty="0"/>
          </a:p>
        </p:txBody>
      </p:sp>
      <p:sp>
        <p:nvSpPr>
          <p:cNvPr id="6" name="5 Slayt Numarası Yer Tutucusu"/>
          <p:cNvSpPr>
            <a:spLocks noGrp="1"/>
          </p:cNvSpPr>
          <p:nvPr>
            <p:ph type="sldNum" sz="quarter" idx="12"/>
          </p:nvPr>
        </p:nvSpPr>
        <p:spPr/>
        <p:txBody>
          <a:bodyPr>
            <a:normAutofit lnSpcReduction="10000"/>
          </a:bodyPr>
          <a:lstStyle/>
          <a:p>
            <a:fld id="{87D468D8-26F9-4F97-AB6F-1957610B0A44}" type="slidenum">
              <a:rPr lang="en-US" smtClean="0"/>
              <a:pPr/>
              <a:t>24</a:t>
            </a:fld>
            <a:endParaRPr lang="en-US"/>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fld id="{9ACBA05D-23E3-4227-A892-13BFCEFE772D}" type="datetime1">
              <a:rPr lang="tr-TR" smtClean="0"/>
              <a:pPr/>
              <a:t>20.05.2021</a:t>
            </a:fld>
            <a:endParaRPr lang="en-US"/>
          </a:p>
        </p:txBody>
      </p:sp>
      <p:sp>
        <p:nvSpPr>
          <p:cNvPr id="5" name="4 Altbilgi Yer Tutucusu"/>
          <p:cNvSpPr>
            <a:spLocks noGrp="1"/>
          </p:cNvSpPr>
          <p:nvPr>
            <p:ph type="ftr" sz="quarter" idx="11"/>
          </p:nvPr>
        </p:nvSpPr>
        <p:spPr/>
        <p:txBody>
          <a:bodyPr/>
          <a:lstStyle/>
          <a:p>
            <a:pPr algn="ctr"/>
            <a:r>
              <a:rPr lang="tr-TR" dirty="0" smtClean="0"/>
              <a:t>SİVİL HAVACILIK YÜKSEKOKULU</a:t>
            </a:r>
            <a:endParaRPr lang="en-US" dirty="0"/>
          </a:p>
        </p:txBody>
      </p:sp>
      <p:sp>
        <p:nvSpPr>
          <p:cNvPr id="6" name="5 Slayt Numarası Yer Tutucusu"/>
          <p:cNvSpPr>
            <a:spLocks noGrp="1"/>
          </p:cNvSpPr>
          <p:nvPr>
            <p:ph type="sldNum" sz="quarter" idx="12"/>
          </p:nvPr>
        </p:nvSpPr>
        <p:spPr/>
        <p:txBody>
          <a:bodyPr>
            <a:normAutofit lnSpcReduction="10000"/>
          </a:bodyPr>
          <a:lstStyle/>
          <a:p>
            <a:fld id="{87D468D8-26F9-4F97-AB6F-1957610B0A44}" type="slidenum">
              <a:rPr lang="en-US" smtClean="0"/>
              <a:pPr/>
              <a:t>25</a:t>
            </a:fld>
            <a:endParaRPr lang="en-US"/>
          </a:p>
        </p:txBody>
      </p:sp>
      <p:pic>
        <p:nvPicPr>
          <p:cNvPr id="5122" name="Picture 2"/>
          <p:cNvPicPr>
            <a:picLocks noGrp="1" noChangeAspect="1" noChangeArrowheads="1"/>
          </p:cNvPicPr>
          <p:nvPr>
            <p:ph idx="1"/>
          </p:nvPr>
        </p:nvPicPr>
        <p:blipFill>
          <a:blip r:embed="rId2"/>
          <a:srcRect/>
          <a:stretch>
            <a:fillRect/>
          </a:stretch>
        </p:blipFill>
        <p:spPr bwMode="auto">
          <a:xfrm>
            <a:off x="1250830" y="1224951"/>
            <a:ext cx="7944928" cy="4054415"/>
          </a:xfrm>
          <a:prstGeom prst="rect">
            <a:avLst/>
          </a:prstGeom>
          <a:noFill/>
          <a:ln w="9525">
            <a:noFill/>
            <a:miter lim="800000"/>
            <a:headEnd/>
            <a:tailEnd/>
          </a:ln>
          <a:effectLst/>
        </p:spPr>
      </p:pic>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11266098" cy="6857999"/>
          </a:xfrm>
        </p:spPr>
        <p:txBody>
          <a:bodyPr>
            <a:normAutofit/>
          </a:bodyPr>
          <a:lstStyle/>
          <a:p>
            <a:r>
              <a:rPr lang="tr-TR" sz="2800" dirty="0" smtClean="0"/>
              <a:t>Örnek. MC=1000 olduğunda  ve talebin fiyat esnekliği -1.1 , -8 ve -100 olduğunda fiyat kaç olur. </a:t>
            </a:r>
          </a:p>
        </p:txBody>
      </p:sp>
      <p:sp>
        <p:nvSpPr>
          <p:cNvPr id="4" name="3 Veri Yer Tutucusu"/>
          <p:cNvSpPr>
            <a:spLocks noGrp="1"/>
          </p:cNvSpPr>
          <p:nvPr>
            <p:ph type="dt" sz="half" idx="10"/>
          </p:nvPr>
        </p:nvSpPr>
        <p:spPr/>
        <p:txBody>
          <a:bodyPr/>
          <a:lstStyle/>
          <a:p>
            <a:fld id="{9ACBA05D-23E3-4227-A892-13BFCEFE772D}" type="datetime1">
              <a:rPr lang="tr-TR" smtClean="0"/>
              <a:pPr/>
              <a:t>20.05.2021</a:t>
            </a:fld>
            <a:endParaRPr lang="en-US"/>
          </a:p>
        </p:txBody>
      </p:sp>
      <p:sp>
        <p:nvSpPr>
          <p:cNvPr id="5" name="4 Altbilgi Yer Tutucusu"/>
          <p:cNvSpPr>
            <a:spLocks noGrp="1"/>
          </p:cNvSpPr>
          <p:nvPr>
            <p:ph type="ftr" sz="quarter" idx="11"/>
          </p:nvPr>
        </p:nvSpPr>
        <p:spPr/>
        <p:txBody>
          <a:bodyPr/>
          <a:lstStyle/>
          <a:p>
            <a:pPr algn="ctr"/>
            <a:r>
              <a:rPr lang="tr-TR" dirty="0" smtClean="0"/>
              <a:t>SİVİL HAVACILIK YÜKSEKOKULU</a:t>
            </a:r>
            <a:endParaRPr lang="en-US" dirty="0"/>
          </a:p>
        </p:txBody>
      </p:sp>
      <p:sp>
        <p:nvSpPr>
          <p:cNvPr id="6" name="5 Slayt Numarası Yer Tutucusu"/>
          <p:cNvSpPr>
            <a:spLocks noGrp="1"/>
          </p:cNvSpPr>
          <p:nvPr>
            <p:ph type="sldNum" sz="quarter" idx="12"/>
          </p:nvPr>
        </p:nvSpPr>
        <p:spPr/>
        <p:txBody>
          <a:bodyPr>
            <a:normAutofit lnSpcReduction="10000"/>
          </a:bodyPr>
          <a:lstStyle/>
          <a:p>
            <a:fld id="{87D468D8-26F9-4F97-AB6F-1957610B0A44}" type="slidenum">
              <a:rPr lang="en-US" smtClean="0"/>
              <a:pPr/>
              <a:t>26</a:t>
            </a:fld>
            <a:endParaRPr lang="en-US"/>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fld id="{9ACBA05D-23E3-4227-A892-13BFCEFE772D}" type="datetime1">
              <a:rPr lang="tr-TR" smtClean="0"/>
              <a:pPr/>
              <a:t>20.05.2021</a:t>
            </a:fld>
            <a:endParaRPr lang="en-US"/>
          </a:p>
        </p:txBody>
      </p:sp>
      <p:sp>
        <p:nvSpPr>
          <p:cNvPr id="5" name="4 Altbilgi Yer Tutucusu"/>
          <p:cNvSpPr>
            <a:spLocks noGrp="1"/>
          </p:cNvSpPr>
          <p:nvPr>
            <p:ph type="ftr" sz="quarter" idx="11"/>
          </p:nvPr>
        </p:nvSpPr>
        <p:spPr/>
        <p:txBody>
          <a:bodyPr/>
          <a:lstStyle/>
          <a:p>
            <a:pPr algn="ctr"/>
            <a:r>
              <a:rPr lang="tr-TR" dirty="0" smtClean="0"/>
              <a:t>SİVİL HAVACILIK YÜKSEKOKULU</a:t>
            </a:r>
            <a:endParaRPr lang="en-US" dirty="0"/>
          </a:p>
        </p:txBody>
      </p:sp>
      <p:sp>
        <p:nvSpPr>
          <p:cNvPr id="6" name="5 Slayt Numarası Yer Tutucusu"/>
          <p:cNvSpPr>
            <a:spLocks noGrp="1"/>
          </p:cNvSpPr>
          <p:nvPr>
            <p:ph type="sldNum" sz="quarter" idx="12"/>
          </p:nvPr>
        </p:nvSpPr>
        <p:spPr/>
        <p:txBody>
          <a:bodyPr>
            <a:normAutofit lnSpcReduction="10000"/>
          </a:bodyPr>
          <a:lstStyle/>
          <a:p>
            <a:fld id="{87D468D8-26F9-4F97-AB6F-1957610B0A44}" type="slidenum">
              <a:rPr lang="en-US" smtClean="0"/>
              <a:pPr/>
              <a:t>27</a:t>
            </a:fld>
            <a:endParaRPr lang="en-US"/>
          </a:p>
        </p:txBody>
      </p:sp>
      <p:pic>
        <p:nvPicPr>
          <p:cNvPr id="6146" name="Picture 2"/>
          <p:cNvPicPr>
            <a:picLocks noGrp="1" noChangeAspect="1" noChangeArrowheads="1"/>
          </p:cNvPicPr>
          <p:nvPr>
            <p:ph idx="1"/>
          </p:nvPr>
        </p:nvPicPr>
        <p:blipFill>
          <a:blip r:embed="rId2"/>
          <a:srcRect/>
          <a:stretch>
            <a:fillRect/>
          </a:stretch>
        </p:blipFill>
        <p:spPr bwMode="auto">
          <a:xfrm>
            <a:off x="1664899" y="0"/>
            <a:ext cx="8074324" cy="6858000"/>
          </a:xfrm>
          <a:prstGeom prst="rect">
            <a:avLst/>
          </a:prstGeom>
          <a:noFill/>
          <a:ln w="9525">
            <a:noFill/>
            <a:miter lim="800000"/>
            <a:headEnd/>
            <a:tailEnd/>
          </a:ln>
          <a:effectLst/>
        </p:spPr>
      </p:pic>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Tekel kar maksimizasyon koşulu</a:t>
            </a:r>
            <a:endParaRPr lang="tr-TR" dirty="0"/>
          </a:p>
        </p:txBody>
      </p:sp>
      <p:sp>
        <p:nvSpPr>
          <p:cNvPr id="3" name="2 İçerik Yer Tutucusu"/>
          <p:cNvSpPr>
            <a:spLocks noGrp="1"/>
          </p:cNvSpPr>
          <p:nvPr>
            <p:ph idx="1"/>
          </p:nvPr>
        </p:nvSpPr>
        <p:spPr>
          <a:xfrm>
            <a:off x="0" y="1600200"/>
            <a:ext cx="12192000" cy="5257800"/>
          </a:xfrm>
        </p:spPr>
        <p:txBody>
          <a:bodyPr>
            <a:normAutofit/>
          </a:bodyPr>
          <a:lstStyle/>
          <a:p>
            <a:pPr algn="ctr"/>
            <a:endParaRPr lang="tr-TR" sz="6600" dirty="0" smtClean="0"/>
          </a:p>
          <a:p>
            <a:pPr algn="ctr"/>
            <a:r>
              <a:rPr lang="tr-TR" sz="6600" dirty="0" smtClean="0"/>
              <a:t>MR=MC</a:t>
            </a:r>
          </a:p>
          <a:p>
            <a:pPr algn="ctr"/>
            <a:r>
              <a:rPr lang="tr-TR" sz="6600" dirty="0" smtClean="0"/>
              <a:t>P&gt;MC</a:t>
            </a:r>
            <a:endParaRPr lang="tr-TR" sz="6600" dirty="0"/>
          </a:p>
        </p:txBody>
      </p:sp>
    </p:spTree>
  </p:cSld>
  <p:clrMapOvr>
    <a:masterClrMapping/>
  </p:clrMapOvr>
  <p:transition spd="med">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monopol-14-638.jpg"/>
          <p:cNvPicPr>
            <a:picLocks noGrp="1" noChangeAspect="1"/>
          </p:cNvPicPr>
          <p:nvPr>
            <p:ph idx="1"/>
          </p:nvPr>
        </p:nvPicPr>
        <p:blipFill>
          <a:blip r:embed="rId2"/>
          <a:stretch>
            <a:fillRect/>
          </a:stretch>
        </p:blipFill>
        <p:spPr>
          <a:xfrm>
            <a:off x="0" y="0"/>
            <a:ext cx="12192000" cy="6858000"/>
          </a:xfrm>
        </p:spPr>
      </p:pic>
      <p:sp>
        <p:nvSpPr>
          <p:cNvPr id="6" name="5 Oval Belirtme Çizgisi"/>
          <p:cNvSpPr/>
          <p:nvPr/>
        </p:nvSpPr>
        <p:spPr>
          <a:xfrm>
            <a:off x="9429773" y="0"/>
            <a:ext cx="2381267" cy="1428760"/>
          </a:xfrm>
          <a:prstGeom prst="wedgeEllipseCallout">
            <a:avLst>
              <a:gd name="adj1" fmla="val -325158"/>
              <a:gd name="adj2" fmla="val 18371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KAR  BÖLGESİ</a:t>
            </a:r>
          </a:p>
          <a:p>
            <a:pPr algn="ctr"/>
            <a:r>
              <a:rPr lang="tr-TR" dirty="0" smtClean="0"/>
              <a:t>P&gt;ATC </a:t>
            </a:r>
            <a:endParaRPr lang="tr-TR" dirty="0"/>
          </a:p>
        </p:txBody>
      </p:sp>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DERSİN SEYRİ </a:t>
            </a:r>
            <a:endParaRPr lang="tr-TR" dirty="0"/>
          </a:p>
        </p:txBody>
      </p:sp>
      <p:sp>
        <p:nvSpPr>
          <p:cNvPr id="3" name="2 İçerik Yer Tutucusu"/>
          <p:cNvSpPr>
            <a:spLocks noGrp="1"/>
          </p:cNvSpPr>
          <p:nvPr>
            <p:ph idx="1"/>
          </p:nvPr>
        </p:nvSpPr>
        <p:spPr>
          <a:xfrm>
            <a:off x="-1" y="1828800"/>
            <a:ext cx="11205713" cy="4351337"/>
          </a:xfrm>
        </p:spPr>
        <p:txBody>
          <a:bodyPr/>
          <a:lstStyle/>
          <a:p>
            <a:r>
              <a:rPr lang="tr-TR" sz="3200" dirty="0" smtClean="0"/>
              <a:t>Tekel piyasasının tanım ve özellikleri </a:t>
            </a:r>
          </a:p>
          <a:p>
            <a:r>
              <a:rPr lang="tr-TR" sz="3200" smtClean="0"/>
              <a:t>Tekel piyasasında </a:t>
            </a:r>
            <a:r>
              <a:rPr lang="tr-TR" sz="3200" dirty="0" smtClean="0"/>
              <a:t>kısa dönem kar maksimizasyonu</a:t>
            </a:r>
            <a:endParaRPr lang="tr-TR" dirty="0"/>
          </a:p>
        </p:txBody>
      </p:sp>
    </p:spTree>
  </p:cSld>
  <p:clrMapOvr>
    <a:masterClrMapping/>
  </p:clrMapOvr>
  <p:transition spd="med">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 y="0"/>
            <a:ext cx="11136702" cy="6858000"/>
          </a:xfrm>
        </p:spPr>
        <p:txBody>
          <a:bodyPr>
            <a:normAutofit/>
          </a:bodyPr>
          <a:lstStyle/>
          <a:p>
            <a:r>
              <a:rPr lang="tr-TR" sz="2800" dirty="0" smtClean="0"/>
              <a:t>Örnek: talep fonksiyonu Q=200-10P tekel firmasının TC= 120-2q2 tekel firmasının </a:t>
            </a:r>
            <a:r>
              <a:rPr lang="tr-TR" sz="2800" dirty="0" err="1" smtClean="0"/>
              <a:t>max</a:t>
            </a:r>
            <a:r>
              <a:rPr lang="tr-TR" sz="2800" dirty="0" smtClean="0"/>
              <a:t>. karı ne kadardır? </a:t>
            </a:r>
            <a:endParaRPr lang="tr-TR" sz="2800" dirty="0"/>
          </a:p>
        </p:txBody>
      </p:sp>
    </p:spTree>
  </p:cSld>
  <p:clrMapOvr>
    <a:masterClrMapping/>
  </p:clrMapOvr>
  <p:transition spd="med">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 y="0"/>
            <a:ext cx="11136702" cy="6858000"/>
          </a:xfrm>
        </p:spPr>
        <p:txBody>
          <a:bodyPr>
            <a:normAutofit/>
          </a:bodyPr>
          <a:lstStyle/>
          <a:p>
            <a:endParaRPr lang="tr-TR" sz="3600" dirty="0"/>
          </a:p>
        </p:txBody>
      </p:sp>
    </p:spTree>
  </p:cSld>
  <p:clrMapOvr>
    <a:masterClrMapping/>
  </p:clrMapOvr>
  <p:transition spd="med">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monopol-14-638.jpg"/>
          <p:cNvPicPr>
            <a:picLocks noGrp="1" noChangeAspect="1"/>
          </p:cNvPicPr>
          <p:nvPr>
            <p:ph idx="1"/>
          </p:nvPr>
        </p:nvPicPr>
        <p:blipFill>
          <a:blip r:embed="rId2"/>
          <a:stretch>
            <a:fillRect/>
          </a:stretch>
        </p:blipFill>
        <p:spPr>
          <a:xfrm>
            <a:off x="0" y="0"/>
            <a:ext cx="12192000" cy="6858000"/>
          </a:xfrm>
        </p:spPr>
      </p:pic>
    </p:spTree>
  </p:cSld>
  <p:clrMapOvr>
    <a:masterClrMapping/>
  </p:clrMapOvr>
  <p:transition spd="med">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284672" y="1828800"/>
            <a:ext cx="10852030" cy="4351337"/>
          </a:xfrm>
        </p:spPr>
        <p:txBody>
          <a:bodyPr>
            <a:normAutofit/>
          </a:bodyPr>
          <a:lstStyle/>
          <a:p>
            <a:r>
              <a:rPr lang="tr-TR" sz="3600" dirty="0" smtClean="0"/>
              <a:t>. Tekelci firmanın her zaman kar elde edeceği garanti değildir. Bir tekel sıfır kar, hatta kısa dönemde zarar edebilir. </a:t>
            </a:r>
            <a:endParaRPr lang="tr-TR" sz="3600" dirty="0"/>
          </a:p>
        </p:txBody>
      </p:sp>
    </p:spTree>
  </p:cSld>
  <p:clrMapOvr>
    <a:masterClrMapping/>
  </p:clrMapOvr>
  <p:transition spd="med">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2050" name="Picture 2"/>
          <p:cNvPicPr>
            <a:picLocks noGrp="1" noChangeAspect="1" noChangeArrowheads="1"/>
          </p:cNvPicPr>
          <p:nvPr>
            <p:ph idx="1"/>
          </p:nvPr>
        </p:nvPicPr>
        <p:blipFill>
          <a:blip r:embed="rId2"/>
          <a:srcRect/>
          <a:stretch>
            <a:fillRect/>
          </a:stretch>
        </p:blipFill>
        <p:spPr bwMode="auto">
          <a:xfrm>
            <a:off x="1" y="0"/>
            <a:ext cx="11360987" cy="6858000"/>
          </a:xfrm>
          <a:prstGeom prst="rect">
            <a:avLst/>
          </a:prstGeom>
          <a:noFill/>
          <a:ln w="9525">
            <a:noFill/>
            <a:miter lim="800000"/>
            <a:headEnd/>
            <a:tailEnd/>
          </a:ln>
          <a:effectLst/>
        </p:spPr>
      </p:pic>
      <p:sp>
        <p:nvSpPr>
          <p:cNvPr id="4" name="Satır Belirtme Çizgisi 2 3"/>
          <p:cNvSpPr/>
          <p:nvPr/>
        </p:nvSpPr>
        <p:spPr>
          <a:xfrm>
            <a:off x="4559829" y="0"/>
            <a:ext cx="1536171" cy="612648"/>
          </a:xfrm>
          <a:prstGeom prst="borderCallout2">
            <a:avLst>
              <a:gd name="adj1" fmla="val 18750"/>
              <a:gd name="adj2" fmla="val -8333"/>
              <a:gd name="adj3" fmla="val 18750"/>
              <a:gd name="adj4" fmla="val -16667"/>
              <a:gd name="adj5" fmla="val 422146"/>
              <a:gd name="adj6" fmla="val -13174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SIFIR KAR P= ATC</a:t>
            </a:r>
            <a:endParaRPr lang="tr-TR" dirty="0"/>
          </a:p>
        </p:txBody>
      </p:sp>
      <p:sp>
        <p:nvSpPr>
          <p:cNvPr id="5" name="Satır Belirtme Çizgisi 2 4"/>
          <p:cNvSpPr/>
          <p:nvPr/>
        </p:nvSpPr>
        <p:spPr>
          <a:xfrm>
            <a:off x="10046229" y="18882"/>
            <a:ext cx="2145771" cy="612648"/>
          </a:xfrm>
          <a:prstGeom prst="borderCallout2">
            <a:avLst>
              <a:gd name="adj1" fmla="val 18750"/>
              <a:gd name="adj2" fmla="val -8333"/>
              <a:gd name="adj3" fmla="val 18750"/>
              <a:gd name="adj4" fmla="val -16667"/>
              <a:gd name="adj5" fmla="val 359771"/>
              <a:gd name="adj6" fmla="val -8981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ZARAR</a:t>
            </a:r>
          </a:p>
          <a:p>
            <a:pPr algn="ctr"/>
            <a:r>
              <a:rPr lang="tr-TR" dirty="0" smtClean="0"/>
              <a:t> P&lt; ATC</a:t>
            </a:r>
            <a:endParaRPr lang="tr-TR" dirty="0"/>
          </a:p>
        </p:txBody>
      </p:sp>
    </p:spTree>
  </p:cSld>
  <p:clrMapOvr>
    <a:masterClrMapping/>
  </p:clrMapOvr>
  <p:transition spd="med">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ctr"/>
            <a:r>
              <a:rPr lang="tr-TR" dirty="0" smtClean="0"/>
              <a:t>TAM REKABET İLE TEKELİN KARŞILAŞTIRILMASI</a:t>
            </a:r>
          </a:p>
        </p:txBody>
      </p:sp>
    </p:spTree>
    <p:extLst>
      <p:ext uri="{BB962C8B-B14F-4D97-AF65-F5344CB8AC3E}">
        <p14:creationId xmlns="" xmlns:p14="http://schemas.microsoft.com/office/powerpoint/2010/main" val="2287190779"/>
      </p:ext>
    </p:extLst>
  </p:cSld>
  <p:clrMapOvr>
    <a:masterClrMapping/>
  </p:clrMapOvr>
  <p:transition spd="med">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stretch>
            <a:fillRect/>
          </a:stretch>
        </p:blipFill>
        <p:spPr>
          <a:xfrm>
            <a:off x="0" y="0"/>
            <a:ext cx="12192000" cy="6858000"/>
          </a:xfrm>
          <a:prstGeom prst="rect">
            <a:avLst/>
          </a:prstGeom>
        </p:spPr>
      </p:pic>
    </p:spTree>
    <p:extLst>
      <p:ext uri="{BB962C8B-B14F-4D97-AF65-F5344CB8AC3E}">
        <p14:creationId xmlns="" xmlns:p14="http://schemas.microsoft.com/office/powerpoint/2010/main" val="528622549"/>
      </p:ext>
    </p:extLst>
  </p:cSld>
  <p:clrMapOvr>
    <a:masterClrMapping/>
  </p:clrMapOvr>
  <p:transition spd="med">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Başlık 9">
            <a:extLst>
              <a:ext uri="{FF2B5EF4-FFF2-40B4-BE49-F238E27FC236}">
                <a16:creationId xmlns="" xmlns:a16="http://schemas.microsoft.com/office/drawing/2014/main" id="{C1F9E59E-679D-4B14-9E3C-5448E0832B07}"/>
              </a:ext>
            </a:extLst>
          </p:cNvPr>
          <p:cNvSpPr>
            <a:spLocks noGrp="1"/>
          </p:cNvSpPr>
          <p:nvPr>
            <p:ph type="title"/>
          </p:nvPr>
        </p:nvSpPr>
        <p:spPr/>
        <p:txBody>
          <a:bodyPr/>
          <a:lstStyle/>
          <a:p>
            <a:pPr algn="ctr"/>
            <a:r>
              <a:rPr lang="tr-TR" dirty="0"/>
              <a:t>Teşekkürler</a:t>
            </a:r>
            <a:endParaRPr lang="en-US" dirty="0"/>
          </a:p>
        </p:txBody>
      </p:sp>
      <p:sp>
        <p:nvSpPr>
          <p:cNvPr id="11" name="Metin Yer Tutucusu 10">
            <a:extLst>
              <a:ext uri="{FF2B5EF4-FFF2-40B4-BE49-F238E27FC236}">
                <a16:creationId xmlns="" xmlns:a16="http://schemas.microsoft.com/office/drawing/2014/main" id="{BE61F8FF-26C8-482C-9F00-CADC6B92548A}"/>
              </a:ext>
            </a:extLst>
          </p:cNvPr>
          <p:cNvSpPr>
            <a:spLocks noGrp="1"/>
          </p:cNvSpPr>
          <p:nvPr>
            <p:ph type="body" idx="1"/>
          </p:nvPr>
        </p:nvSpPr>
        <p:spPr/>
        <p:txBody>
          <a:bodyPr>
            <a:normAutofit fontScale="77500" lnSpcReduction="20000"/>
          </a:bodyPr>
          <a:lstStyle/>
          <a:p>
            <a:pPr algn="ctr"/>
            <a:r>
              <a:rPr lang="tr-TR" b="1" dirty="0" smtClean="0"/>
              <a:t>Ders materyalleri :</a:t>
            </a:r>
          </a:p>
          <a:p>
            <a:pPr lvl="0"/>
            <a:r>
              <a:rPr lang="tr-TR" dirty="0" smtClean="0"/>
              <a:t>Birincil kaynak:İktisada Giriş, AÖF Kitapları, Erdoğan </a:t>
            </a:r>
            <a:r>
              <a:rPr lang="tr-TR" dirty="0" err="1" smtClean="0"/>
              <a:t>Alkin</a:t>
            </a:r>
            <a:r>
              <a:rPr lang="tr-TR" dirty="0" smtClean="0"/>
              <a:t>, Kemal Yıldırım, Mustafa Özer.  sayfa: </a:t>
            </a:r>
          </a:p>
          <a:p>
            <a:r>
              <a:rPr lang="tr-TR" dirty="0" smtClean="0"/>
              <a:t>İkincil kaynak:</a:t>
            </a:r>
          </a:p>
          <a:p>
            <a:r>
              <a:rPr lang="tr-TR" dirty="0" smtClean="0"/>
              <a:t>Diğer kaynaklar: </a:t>
            </a:r>
            <a:endParaRPr lang="en-US" dirty="0"/>
          </a:p>
        </p:txBody>
      </p:sp>
      <p:sp>
        <p:nvSpPr>
          <p:cNvPr id="7" name="Slayt Numarası Yer Tutucusu 6">
            <a:extLst>
              <a:ext uri="{FF2B5EF4-FFF2-40B4-BE49-F238E27FC236}">
                <a16:creationId xmlns="" xmlns:a16="http://schemas.microsoft.com/office/drawing/2014/main" id="{B8BD67F2-589B-48BC-B925-D23E4F9D6425}"/>
              </a:ext>
            </a:extLst>
          </p:cNvPr>
          <p:cNvSpPr>
            <a:spLocks noGrp="1"/>
          </p:cNvSpPr>
          <p:nvPr>
            <p:ph type="sldNum" sz="quarter" idx="12"/>
          </p:nvPr>
        </p:nvSpPr>
        <p:spPr/>
        <p:txBody>
          <a:bodyPr>
            <a:normAutofit lnSpcReduction="10000"/>
          </a:bodyPr>
          <a:lstStyle/>
          <a:p>
            <a:fld id="{87D468D8-26F9-4F97-AB6F-1957610B0A44}" type="slidenum">
              <a:rPr lang="en-US" smtClean="0"/>
              <a:pPr/>
              <a:t>37</a:t>
            </a:fld>
            <a:endParaRPr lang="en-US"/>
          </a:p>
        </p:txBody>
      </p:sp>
      <p:sp>
        <p:nvSpPr>
          <p:cNvPr id="8" name="Veri Yer Tutucusu 4">
            <a:extLst>
              <a:ext uri="{FF2B5EF4-FFF2-40B4-BE49-F238E27FC236}">
                <a16:creationId xmlns="" xmlns:a16="http://schemas.microsoft.com/office/drawing/2014/main" id="{E84699CD-37E3-4A76-A53E-67D76559C622}"/>
              </a:ext>
            </a:extLst>
          </p:cNvPr>
          <p:cNvSpPr>
            <a:spLocks noGrp="1"/>
          </p:cNvSpPr>
          <p:nvPr>
            <p:ph type="dt" sz="half" idx="10"/>
          </p:nvPr>
        </p:nvSpPr>
        <p:spPr>
          <a:xfrm rot="16200000">
            <a:off x="10797542" y="998537"/>
            <a:ext cx="1904999" cy="365125"/>
          </a:xfrm>
        </p:spPr>
        <p:txBody>
          <a:bodyPr/>
          <a:lstStyle/>
          <a:p>
            <a:r>
              <a:rPr lang="tr-TR" dirty="0" smtClean="0"/>
              <a:t>22,05.2020</a:t>
            </a:r>
            <a:endParaRPr lang="en-US" dirty="0"/>
          </a:p>
        </p:txBody>
      </p:sp>
      <p:sp>
        <p:nvSpPr>
          <p:cNvPr id="9" name="Alt Bilgi Yer Tutucusu 6">
            <a:extLst>
              <a:ext uri="{FF2B5EF4-FFF2-40B4-BE49-F238E27FC236}">
                <a16:creationId xmlns="" xmlns:a16="http://schemas.microsoft.com/office/drawing/2014/main" id="{FDA53530-3991-491A-8A25-ACA68C126ED3}"/>
              </a:ext>
            </a:extLst>
          </p:cNvPr>
          <p:cNvSpPr>
            <a:spLocks noGrp="1"/>
          </p:cNvSpPr>
          <p:nvPr>
            <p:ph type="ftr" sz="quarter" idx="11"/>
          </p:nvPr>
        </p:nvSpPr>
        <p:spPr>
          <a:xfrm rot="16200000">
            <a:off x="9959341" y="4046537"/>
            <a:ext cx="3581400" cy="365125"/>
          </a:xfrm>
        </p:spPr>
        <p:txBody>
          <a:bodyPr/>
          <a:lstStyle/>
          <a:p>
            <a:pPr algn="ctr"/>
            <a:r>
              <a:rPr lang="tr-TR" dirty="0" smtClean="0"/>
              <a:t>SİVİL HAVACILIK YÜKSEKOKULU</a:t>
            </a:r>
            <a:endParaRPr lang="en-US" dirty="0"/>
          </a:p>
        </p:txBody>
      </p:sp>
      <p:pic>
        <p:nvPicPr>
          <p:cNvPr id="12" name="Resim 11">
            <a:extLst>
              <a:ext uri="{FF2B5EF4-FFF2-40B4-BE49-F238E27FC236}">
                <a16:creationId xmlns="" xmlns:a16="http://schemas.microsoft.com/office/drawing/2014/main" id="{B53C03A8-6173-4C46-BB96-1D80670C5343}"/>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1351260" y="1373196"/>
            <a:ext cx="797560" cy="801575"/>
          </a:xfrm>
          <a:prstGeom prst="rect">
            <a:avLst/>
          </a:prstGeom>
        </p:spPr>
      </p:pic>
    </p:spTree>
    <p:extLst>
      <p:ext uri="{BB962C8B-B14F-4D97-AF65-F5344CB8AC3E}">
        <p14:creationId xmlns="" xmlns:p14="http://schemas.microsoft.com/office/powerpoint/2010/main" val="3340172197"/>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05B75A5C-BDA0-4D6E-960D-897202791CA3}"/>
              </a:ext>
            </a:extLst>
          </p:cNvPr>
          <p:cNvSpPr>
            <a:spLocks noGrp="1"/>
          </p:cNvSpPr>
          <p:nvPr>
            <p:ph type="title"/>
          </p:nvPr>
        </p:nvSpPr>
        <p:spPr/>
        <p:txBody>
          <a:bodyPr/>
          <a:lstStyle/>
          <a:p>
            <a:pPr algn="ctr"/>
            <a:r>
              <a:rPr lang="tr-TR" dirty="0" smtClean="0"/>
              <a:t>Bu Dersin Amacı </a:t>
            </a:r>
            <a:endParaRPr lang="en-US" dirty="0">
              <a:solidFill>
                <a:srgbClr val="AB3034"/>
              </a:solidFill>
            </a:endParaRPr>
          </a:p>
        </p:txBody>
      </p:sp>
      <p:sp>
        <p:nvSpPr>
          <p:cNvPr id="3" name="İçerik Yer Tutucusu 2">
            <a:extLst>
              <a:ext uri="{FF2B5EF4-FFF2-40B4-BE49-F238E27FC236}">
                <a16:creationId xmlns:a16="http://schemas.microsoft.com/office/drawing/2014/main" xmlns="" id="{B91FBB2A-7B3B-4459-82C3-DF53F4D0D00C}"/>
              </a:ext>
            </a:extLst>
          </p:cNvPr>
          <p:cNvSpPr>
            <a:spLocks noGrp="1"/>
          </p:cNvSpPr>
          <p:nvPr>
            <p:ph idx="1"/>
          </p:nvPr>
        </p:nvSpPr>
        <p:spPr>
          <a:xfrm>
            <a:off x="198407" y="1828800"/>
            <a:ext cx="11050437" cy="4873925"/>
          </a:xfrm>
        </p:spPr>
        <p:txBody>
          <a:bodyPr>
            <a:noAutofit/>
          </a:bodyPr>
          <a:lstStyle/>
          <a:p>
            <a:r>
              <a:rPr lang="tr-TR" sz="3200" dirty="0" smtClean="0"/>
              <a:t>Tekel piyasasının tanım ve özellikleri </a:t>
            </a:r>
          </a:p>
          <a:p>
            <a:r>
              <a:rPr lang="tr-TR" sz="3200" dirty="0" smtClean="0"/>
              <a:t>Tekel  piyasasında kısa dönem kar analiz koşullarını </a:t>
            </a:r>
          </a:p>
          <a:p>
            <a:r>
              <a:rPr lang="tr-TR" sz="3200" dirty="0" smtClean="0"/>
              <a:t>açıklayabilmek.</a:t>
            </a:r>
            <a:endParaRPr lang="tr-TR" sz="3200" dirty="0"/>
          </a:p>
        </p:txBody>
      </p:sp>
      <p:sp>
        <p:nvSpPr>
          <p:cNvPr id="5" name="Veri Yer Tutucusu 4">
            <a:extLst>
              <a:ext uri="{FF2B5EF4-FFF2-40B4-BE49-F238E27FC236}">
                <a16:creationId xmlns:a16="http://schemas.microsoft.com/office/drawing/2014/main" xmlns="" id="{E84699CD-37E3-4A76-A53E-67D76559C622}"/>
              </a:ext>
            </a:extLst>
          </p:cNvPr>
          <p:cNvSpPr>
            <a:spLocks noGrp="1"/>
          </p:cNvSpPr>
          <p:nvPr>
            <p:ph type="dt" sz="half" idx="10"/>
          </p:nvPr>
        </p:nvSpPr>
        <p:spPr/>
        <p:txBody>
          <a:bodyPr/>
          <a:lstStyle/>
          <a:p>
            <a:r>
              <a:rPr lang="tr-TR" dirty="0" smtClean="0"/>
              <a:t>22.10.2020</a:t>
            </a:r>
            <a:endParaRPr lang="en-US" dirty="0"/>
          </a:p>
        </p:txBody>
      </p:sp>
      <p:sp>
        <p:nvSpPr>
          <p:cNvPr id="6" name="Slayt Numarası Yer Tutucusu 5">
            <a:extLst>
              <a:ext uri="{FF2B5EF4-FFF2-40B4-BE49-F238E27FC236}">
                <a16:creationId xmlns:a16="http://schemas.microsoft.com/office/drawing/2014/main" xmlns="" id="{E4617BCF-BEF3-4357-8E8E-44CCA6A08BFE}"/>
              </a:ext>
            </a:extLst>
          </p:cNvPr>
          <p:cNvSpPr>
            <a:spLocks noGrp="1"/>
          </p:cNvSpPr>
          <p:nvPr>
            <p:ph type="sldNum" sz="quarter" idx="12"/>
          </p:nvPr>
        </p:nvSpPr>
        <p:spPr/>
        <p:txBody>
          <a:bodyPr>
            <a:normAutofit lnSpcReduction="10000"/>
          </a:bodyPr>
          <a:lstStyle/>
          <a:p>
            <a:fld id="{87D468D8-26F9-4F97-AB6F-1957610B0A44}" type="slidenum">
              <a:rPr lang="en-US" smtClean="0"/>
              <a:pPr/>
              <a:t>4</a:t>
            </a:fld>
            <a:endParaRPr lang="en-US"/>
          </a:p>
        </p:txBody>
      </p:sp>
      <p:sp>
        <p:nvSpPr>
          <p:cNvPr id="7" name="Alt Bilgi Yer Tutucusu 6">
            <a:extLst>
              <a:ext uri="{FF2B5EF4-FFF2-40B4-BE49-F238E27FC236}">
                <a16:creationId xmlns:a16="http://schemas.microsoft.com/office/drawing/2014/main" xmlns="" id="{FDA53530-3991-491A-8A25-ACA68C126ED3}"/>
              </a:ext>
            </a:extLst>
          </p:cNvPr>
          <p:cNvSpPr>
            <a:spLocks noGrp="1"/>
          </p:cNvSpPr>
          <p:nvPr>
            <p:ph type="ftr" sz="quarter" idx="11"/>
          </p:nvPr>
        </p:nvSpPr>
        <p:spPr/>
        <p:txBody>
          <a:bodyPr/>
          <a:lstStyle/>
          <a:p>
            <a:pPr algn="ctr"/>
            <a:r>
              <a:rPr lang="tr-TR" dirty="0" smtClean="0"/>
              <a:t>SİVİL HAVACILIK YÜKSEKOKULU</a:t>
            </a:r>
            <a:endParaRPr lang="en-US" dirty="0"/>
          </a:p>
        </p:txBody>
      </p:sp>
      <p:pic>
        <p:nvPicPr>
          <p:cNvPr id="10" name="Resim 9">
            <a:extLst>
              <a:ext uri="{FF2B5EF4-FFF2-40B4-BE49-F238E27FC236}">
                <a16:creationId xmlns:a16="http://schemas.microsoft.com/office/drawing/2014/main" xmlns="" id="{58E0113A-2FF9-415A-8527-73265FA50060}"/>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1351260" y="1373196"/>
            <a:ext cx="797560" cy="801575"/>
          </a:xfrm>
          <a:prstGeom prst="rect">
            <a:avLst/>
          </a:prstGeom>
        </p:spPr>
      </p:pic>
    </p:spTree>
    <p:extLst>
      <p:ext uri="{BB962C8B-B14F-4D97-AF65-F5344CB8AC3E}">
        <p14:creationId xmlns:p14="http://schemas.microsoft.com/office/powerpoint/2010/main" xmlns="" val="46621816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1138687"/>
            <a:ext cx="11266098" cy="4987477"/>
          </a:xfrm>
        </p:spPr>
        <p:txBody>
          <a:bodyPr/>
          <a:lstStyle/>
          <a:p>
            <a:r>
              <a:rPr lang="tr-TR" sz="3600" b="1" dirty="0" smtClean="0"/>
              <a:t>Tekel</a:t>
            </a:r>
            <a:r>
              <a:rPr lang="tr-TR" sz="3600" dirty="0" smtClean="0"/>
              <a:t>: bir endüstride (piyasada) tek firmanın bulunduğu bir piyasa biçimidir.Tekel firmanın ürettiği ürün ya hiç ikamesi olmayan bir üründür  ya da yakın ikamesi yoktur.</a:t>
            </a:r>
          </a:p>
          <a:p>
            <a:endParaRPr lang="tr-TR" dirty="0" smtClean="0"/>
          </a:p>
          <a:p>
            <a:pPr algn="ctr"/>
            <a:r>
              <a:rPr lang="tr-TR" sz="4400" dirty="0" smtClean="0"/>
              <a:t>Tekelci firma = piyasa </a:t>
            </a:r>
            <a:r>
              <a:rPr lang="tr-TR" sz="4400" dirty="0"/>
              <a:t>(arz edenler) </a:t>
            </a:r>
          </a:p>
        </p:txBody>
      </p:sp>
    </p:spTree>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özellikleri</a:t>
            </a:r>
            <a:endParaRPr lang="tr-TR" dirty="0"/>
          </a:p>
        </p:txBody>
      </p:sp>
      <p:sp>
        <p:nvSpPr>
          <p:cNvPr id="3" name="2 İçerik Yer Tutucusu"/>
          <p:cNvSpPr>
            <a:spLocks noGrp="1"/>
          </p:cNvSpPr>
          <p:nvPr>
            <p:ph idx="1"/>
          </p:nvPr>
        </p:nvSpPr>
        <p:spPr>
          <a:xfrm>
            <a:off x="0" y="0"/>
            <a:ext cx="11326483" cy="6643710"/>
          </a:xfrm>
        </p:spPr>
        <p:txBody>
          <a:bodyPr/>
          <a:lstStyle/>
          <a:p>
            <a:pPr lvl="1"/>
            <a:endParaRPr lang="tr-TR" sz="3200" dirty="0" smtClean="0"/>
          </a:p>
          <a:p>
            <a:pPr lvl="1"/>
            <a:endParaRPr lang="tr-TR" sz="3200" dirty="0" smtClean="0"/>
          </a:p>
          <a:p>
            <a:pPr lvl="1"/>
            <a:endParaRPr lang="tr-TR" sz="3200" dirty="0" smtClean="0"/>
          </a:p>
          <a:p>
            <a:pPr lvl="1"/>
            <a:endParaRPr lang="tr-TR" sz="3200" dirty="0" smtClean="0"/>
          </a:p>
          <a:p>
            <a:pPr lvl="1"/>
            <a:r>
              <a:rPr lang="tr-TR" sz="3200" dirty="0" smtClean="0"/>
              <a:t>Endüstriye mal arz eden </a:t>
            </a:r>
            <a:r>
              <a:rPr lang="tr-TR" sz="3200" b="1" dirty="0" smtClean="0"/>
              <a:t>tek</a:t>
            </a:r>
            <a:r>
              <a:rPr lang="tr-TR" sz="3200" dirty="0" smtClean="0"/>
              <a:t> üreticidir.</a:t>
            </a:r>
            <a:r>
              <a:rPr lang="en-GB" sz="3200" dirty="0" smtClean="0"/>
              <a:t> </a:t>
            </a:r>
            <a:endParaRPr lang="tr-TR" sz="3200" dirty="0" smtClean="0"/>
          </a:p>
          <a:p>
            <a:pPr lvl="1"/>
            <a:r>
              <a:rPr lang="tr-TR" sz="3200" dirty="0" smtClean="0"/>
              <a:t>Ürettiği </a:t>
            </a:r>
            <a:r>
              <a:rPr lang="tr-TR" sz="3200" b="1" dirty="0" smtClean="0"/>
              <a:t>malı ikame </a:t>
            </a:r>
            <a:r>
              <a:rPr lang="tr-TR" sz="3200" dirty="0" smtClean="0"/>
              <a:t>edecek herhangi bir mal yoktur.</a:t>
            </a:r>
          </a:p>
          <a:p>
            <a:pPr lvl="1"/>
            <a:r>
              <a:rPr lang="tr-TR" sz="3200" dirty="0" smtClean="0"/>
              <a:t>Piyasaya başka firmaların girişi </a:t>
            </a:r>
            <a:r>
              <a:rPr lang="tr-TR" sz="3200" b="1" dirty="0" smtClean="0"/>
              <a:t>doğal, yasal</a:t>
            </a:r>
            <a:r>
              <a:rPr lang="tr-TR" sz="3200" dirty="0" smtClean="0"/>
              <a:t> ya da</a:t>
            </a:r>
            <a:r>
              <a:rPr lang="tr-TR" sz="3200" b="1" dirty="0" smtClean="0"/>
              <a:t> maliyet avantajı</a:t>
            </a:r>
            <a:r>
              <a:rPr lang="tr-TR" sz="3200" dirty="0" smtClean="0"/>
              <a:t> gibi sebeplerden engellenmektedir.</a:t>
            </a:r>
            <a:endParaRPr lang="en-GB" sz="3200" dirty="0" smtClean="0"/>
          </a:p>
          <a:p>
            <a:pPr lvl="1"/>
            <a:r>
              <a:rPr lang="tr-TR" sz="3200" dirty="0" smtClean="0"/>
              <a:t>Piyasadaki </a:t>
            </a:r>
            <a:r>
              <a:rPr lang="tr-TR" sz="3200" b="1" dirty="0" smtClean="0"/>
              <a:t>talebi</a:t>
            </a:r>
            <a:r>
              <a:rPr lang="tr-TR" sz="3200" dirty="0" smtClean="0"/>
              <a:t> tek başına kendisi karşılar.</a:t>
            </a:r>
            <a:endParaRPr lang="en-GB" sz="3200" dirty="0" smtClean="0"/>
          </a:p>
          <a:p>
            <a:pPr lvl="1"/>
            <a:r>
              <a:rPr lang="tr-TR" sz="3200" dirty="0" smtClean="0"/>
              <a:t>Tam rekabetteki durumun aksine, MR her zaman </a:t>
            </a:r>
            <a:r>
              <a:rPr lang="tr-TR" sz="3200" dirty="0" err="1" smtClean="0"/>
              <a:t>AR’nin</a:t>
            </a:r>
            <a:r>
              <a:rPr lang="tr-TR" sz="3200" dirty="0" smtClean="0"/>
              <a:t> altındadır.</a:t>
            </a:r>
            <a:endParaRPr lang="en-GB" sz="3200" dirty="0" smtClean="0"/>
          </a:p>
          <a:p>
            <a:endParaRPr lang="tr-TR" dirty="0"/>
          </a:p>
        </p:txBody>
      </p:sp>
    </p:spTree>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11266098" cy="6857999"/>
          </a:xfrm>
        </p:spPr>
        <p:txBody>
          <a:bodyPr>
            <a:normAutofit/>
          </a:bodyPr>
          <a:lstStyle/>
          <a:p>
            <a:pPr algn="ctr"/>
            <a:endParaRPr lang="tr-TR" sz="2800" dirty="0" smtClean="0"/>
          </a:p>
          <a:p>
            <a:pPr algn="ctr"/>
            <a:endParaRPr lang="tr-TR" sz="2800" dirty="0" smtClean="0"/>
          </a:p>
          <a:p>
            <a:pPr algn="ctr"/>
            <a:endParaRPr lang="tr-TR" sz="2800" dirty="0" smtClean="0"/>
          </a:p>
          <a:p>
            <a:pPr algn="ctr"/>
            <a:endParaRPr lang="tr-TR" sz="2800" dirty="0" smtClean="0"/>
          </a:p>
          <a:p>
            <a:pPr algn="ctr"/>
            <a:endParaRPr lang="tr-TR" sz="2800" dirty="0" smtClean="0"/>
          </a:p>
          <a:p>
            <a:pPr algn="ctr"/>
            <a:r>
              <a:rPr lang="tr-TR" sz="2800" dirty="0" smtClean="0"/>
              <a:t>Tekel piyasasının ekonomik koşulları</a:t>
            </a:r>
          </a:p>
        </p:txBody>
      </p:sp>
      <p:sp>
        <p:nvSpPr>
          <p:cNvPr id="4" name="3 Veri Yer Tutucusu"/>
          <p:cNvSpPr>
            <a:spLocks noGrp="1"/>
          </p:cNvSpPr>
          <p:nvPr>
            <p:ph type="dt" sz="half" idx="10"/>
          </p:nvPr>
        </p:nvSpPr>
        <p:spPr/>
        <p:txBody>
          <a:bodyPr/>
          <a:lstStyle/>
          <a:p>
            <a:fld id="{9ACBA05D-23E3-4227-A892-13BFCEFE772D}" type="datetime1">
              <a:rPr lang="tr-TR" smtClean="0"/>
              <a:pPr/>
              <a:t>20.05.2021</a:t>
            </a:fld>
            <a:endParaRPr lang="en-US"/>
          </a:p>
        </p:txBody>
      </p:sp>
      <p:sp>
        <p:nvSpPr>
          <p:cNvPr id="5" name="4 Altbilgi Yer Tutucusu"/>
          <p:cNvSpPr>
            <a:spLocks noGrp="1"/>
          </p:cNvSpPr>
          <p:nvPr>
            <p:ph type="ftr" sz="quarter" idx="11"/>
          </p:nvPr>
        </p:nvSpPr>
        <p:spPr/>
        <p:txBody>
          <a:bodyPr/>
          <a:lstStyle/>
          <a:p>
            <a:pPr algn="ctr"/>
            <a:r>
              <a:rPr lang="tr-TR" dirty="0" smtClean="0"/>
              <a:t>SİVİL HAVACILIK YÜKSEKOKULU</a:t>
            </a:r>
            <a:endParaRPr lang="en-US" dirty="0"/>
          </a:p>
        </p:txBody>
      </p:sp>
      <p:sp>
        <p:nvSpPr>
          <p:cNvPr id="6" name="5 Slayt Numarası Yer Tutucusu"/>
          <p:cNvSpPr>
            <a:spLocks noGrp="1"/>
          </p:cNvSpPr>
          <p:nvPr>
            <p:ph type="sldNum" sz="quarter" idx="12"/>
          </p:nvPr>
        </p:nvSpPr>
        <p:spPr/>
        <p:txBody>
          <a:bodyPr>
            <a:normAutofit lnSpcReduction="10000"/>
          </a:bodyPr>
          <a:lstStyle/>
          <a:p>
            <a:fld id="{87D468D8-26F9-4F97-AB6F-1957610B0A44}" type="slidenum">
              <a:rPr lang="en-US" smtClean="0"/>
              <a:pPr/>
              <a:t>7</a:t>
            </a:fld>
            <a:endParaRPr lang="en-US"/>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11266098" cy="6857999"/>
          </a:xfrm>
        </p:spPr>
        <p:txBody>
          <a:bodyPr>
            <a:normAutofit/>
          </a:bodyPr>
          <a:lstStyle/>
          <a:p>
            <a:pPr algn="ctr"/>
            <a:endParaRPr lang="tr-TR" sz="2800" b="1" dirty="0" smtClean="0"/>
          </a:p>
          <a:p>
            <a:pPr algn="ctr"/>
            <a:endParaRPr lang="tr-TR" sz="2800" b="1" dirty="0" smtClean="0"/>
          </a:p>
          <a:p>
            <a:pPr algn="ctr"/>
            <a:endParaRPr lang="tr-TR" sz="2800" b="1" dirty="0" smtClean="0"/>
          </a:p>
          <a:p>
            <a:pPr algn="ctr"/>
            <a:r>
              <a:rPr lang="tr-TR" sz="2800" b="1" dirty="0" smtClean="0"/>
              <a:t>Yakın ikamesi olmayan ürün</a:t>
            </a:r>
          </a:p>
          <a:p>
            <a:pPr algn="ctr"/>
            <a:r>
              <a:rPr lang="tr-TR" sz="2800" dirty="0" smtClean="0"/>
              <a:t>Tekelci bir pazarda, tek satıcı, yakın ikamesi olmayan benzersiz bir ürün sunar. tıp alanında daha önce tedavi edilemeyen bir hastalığı tedavi etmek için yeni bir ilaç keşfedildiğini varsayalım; Bu, yeni bulunan ilacı kullanan şirketin piyasa üzerinde tekeli gücü söz konusu olur.</a:t>
            </a:r>
          </a:p>
        </p:txBody>
      </p:sp>
      <p:sp>
        <p:nvSpPr>
          <p:cNvPr id="4" name="3 Veri Yer Tutucusu"/>
          <p:cNvSpPr>
            <a:spLocks noGrp="1"/>
          </p:cNvSpPr>
          <p:nvPr>
            <p:ph type="dt" sz="half" idx="10"/>
          </p:nvPr>
        </p:nvSpPr>
        <p:spPr/>
        <p:txBody>
          <a:bodyPr/>
          <a:lstStyle/>
          <a:p>
            <a:fld id="{9ACBA05D-23E3-4227-A892-13BFCEFE772D}" type="datetime1">
              <a:rPr lang="tr-TR" smtClean="0"/>
              <a:pPr/>
              <a:t>20.05.2021</a:t>
            </a:fld>
            <a:endParaRPr lang="en-US"/>
          </a:p>
        </p:txBody>
      </p:sp>
      <p:sp>
        <p:nvSpPr>
          <p:cNvPr id="5" name="4 Altbilgi Yer Tutucusu"/>
          <p:cNvSpPr>
            <a:spLocks noGrp="1"/>
          </p:cNvSpPr>
          <p:nvPr>
            <p:ph type="ftr" sz="quarter" idx="11"/>
          </p:nvPr>
        </p:nvSpPr>
        <p:spPr/>
        <p:txBody>
          <a:bodyPr/>
          <a:lstStyle/>
          <a:p>
            <a:pPr algn="ctr"/>
            <a:r>
              <a:rPr lang="tr-TR" dirty="0" smtClean="0"/>
              <a:t>SİVİL HAVACILIK YÜKSEKOKULU</a:t>
            </a:r>
            <a:endParaRPr lang="en-US" dirty="0"/>
          </a:p>
        </p:txBody>
      </p:sp>
      <p:sp>
        <p:nvSpPr>
          <p:cNvPr id="6" name="5 Slayt Numarası Yer Tutucusu"/>
          <p:cNvSpPr>
            <a:spLocks noGrp="1"/>
          </p:cNvSpPr>
          <p:nvPr>
            <p:ph type="sldNum" sz="quarter" idx="12"/>
          </p:nvPr>
        </p:nvSpPr>
        <p:spPr/>
        <p:txBody>
          <a:bodyPr>
            <a:normAutofit lnSpcReduction="10000"/>
          </a:bodyPr>
          <a:lstStyle/>
          <a:p>
            <a:fld id="{87D468D8-26F9-4F97-AB6F-1957610B0A44}" type="slidenum">
              <a:rPr lang="en-US" smtClean="0"/>
              <a:pPr/>
              <a:t>8</a:t>
            </a:fld>
            <a:endParaRPr lang="en-US"/>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11266098" cy="6857999"/>
          </a:xfrm>
        </p:spPr>
        <p:txBody>
          <a:bodyPr>
            <a:normAutofit/>
          </a:bodyPr>
          <a:lstStyle/>
          <a:p>
            <a:pPr algn="ctr"/>
            <a:endParaRPr lang="tr-TR" sz="2800" b="1" dirty="0" smtClean="0"/>
          </a:p>
          <a:p>
            <a:pPr algn="ctr"/>
            <a:r>
              <a:rPr lang="tr-TR" sz="2800" b="1" dirty="0" smtClean="0"/>
              <a:t>Bilgi Eksikliği</a:t>
            </a:r>
          </a:p>
          <a:p>
            <a:pPr algn="ctr"/>
            <a:r>
              <a:rPr lang="tr-TR" sz="3600" dirty="0" smtClean="0"/>
              <a:t>Bilginin uygun şekilde yayılmaması nedeniyle, satıcılar ürün hakkında alıcıdan daha fazla bilgiye sahip olur. Bu nedenle </a:t>
            </a:r>
            <a:r>
              <a:rPr lang="tr-TR" sz="3600" b="1" dirty="0" smtClean="0"/>
              <a:t>fiyat</a:t>
            </a:r>
            <a:r>
              <a:rPr lang="tr-TR" sz="3600" dirty="0" smtClean="0"/>
              <a:t>, ürüne yerleştirilen farklı bir değeri yansıtır.  </a:t>
            </a:r>
          </a:p>
        </p:txBody>
      </p:sp>
      <p:sp>
        <p:nvSpPr>
          <p:cNvPr id="4" name="3 Veri Yer Tutucusu"/>
          <p:cNvSpPr>
            <a:spLocks noGrp="1"/>
          </p:cNvSpPr>
          <p:nvPr>
            <p:ph type="dt" sz="half" idx="10"/>
          </p:nvPr>
        </p:nvSpPr>
        <p:spPr/>
        <p:txBody>
          <a:bodyPr/>
          <a:lstStyle/>
          <a:p>
            <a:fld id="{9ACBA05D-23E3-4227-A892-13BFCEFE772D}" type="datetime1">
              <a:rPr lang="tr-TR" smtClean="0"/>
              <a:pPr/>
              <a:t>20.05.2021</a:t>
            </a:fld>
            <a:endParaRPr lang="en-US"/>
          </a:p>
        </p:txBody>
      </p:sp>
      <p:sp>
        <p:nvSpPr>
          <p:cNvPr id="5" name="4 Altbilgi Yer Tutucusu"/>
          <p:cNvSpPr>
            <a:spLocks noGrp="1"/>
          </p:cNvSpPr>
          <p:nvPr>
            <p:ph type="ftr" sz="quarter" idx="11"/>
          </p:nvPr>
        </p:nvSpPr>
        <p:spPr/>
        <p:txBody>
          <a:bodyPr/>
          <a:lstStyle/>
          <a:p>
            <a:pPr algn="ctr"/>
            <a:r>
              <a:rPr lang="tr-TR" dirty="0" smtClean="0"/>
              <a:t>SİVİL HAVACILIK YÜKSEKOKULU</a:t>
            </a:r>
            <a:endParaRPr lang="en-US" dirty="0"/>
          </a:p>
        </p:txBody>
      </p:sp>
      <p:sp>
        <p:nvSpPr>
          <p:cNvPr id="6" name="5 Slayt Numarası Yer Tutucusu"/>
          <p:cNvSpPr>
            <a:spLocks noGrp="1"/>
          </p:cNvSpPr>
          <p:nvPr>
            <p:ph type="sldNum" sz="quarter" idx="12"/>
          </p:nvPr>
        </p:nvSpPr>
        <p:spPr/>
        <p:txBody>
          <a:bodyPr>
            <a:normAutofit lnSpcReduction="10000"/>
          </a:bodyPr>
          <a:lstStyle/>
          <a:p>
            <a:fld id="{87D468D8-26F9-4F97-AB6F-1957610B0A44}" type="slidenum">
              <a:rPr lang="en-US" smtClean="0"/>
              <a:pPr/>
              <a:t>9</a:t>
            </a:fld>
            <a:endParaRPr lang="en-US"/>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Manzara">
  <a:themeElements>
    <a:clrScheme name="Özel 1">
      <a:dk1>
        <a:srgbClr val="000000"/>
      </a:dk1>
      <a:lt1>
        <a:srgbClr val="FFFFFF"/>
      </a:lt1>
      <a:dk2>
        <a:srgbClr val="46464A"/>
      </a:dk2>
      <a:lt2>
        <a:srgbClr val="D6D3CC"/>
      </a:lt2>
      <a:accent1>
        <a:srgbClr val="343437"/>
      </a:accent1>
      <a:accent2>
        <a:srgbClr val="FF0000"/>
      </a:accent2>
      <a:accent3>
        <a:srgbClr val="C00000"/>
      </a:accent3>
      <a:accent4>
        <a:srgbClr val="B9A489"/>
      </a:accent4>
      <a:accent5>
        <a:srgbClr val="8D6374"/>
      </a:accent5>
      <a:accent6>
        <a:srgbClr val="9B7362"/>
      </a:accent6>
      <a:hlink>
        <a:srgbClr val="618097"/>
      </a:hlink>
      <a:folHlink>
        <a:srgbClr val="ABAFA5"/>
      </a:folHlink>
    </a:clrScheme>
    <a:fontScheme name="Manzara">
      <a:majorFont>
        <a:latin typeface="Century Schoolbook"/>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Manzara">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 xmlns:thm15="http://schemas.microsoft.com/office/thememl/2012/main" name="View" id="{BA0EB5A6-F2D4-4F82-977B-64ADEE4A2A69}" vid="{3969A8A2-35DB-4E3B-8885-16FD2056867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TM03457515[[fn=Manzara]]</Template>
  <TotalTime>5239</TotalTime>
  <Words>679</Words>
  <Application>Microsoft Office PowerPoint</Application>
  <PresentationFormat>Özel</PresentationFormat>
  <Paragraphs>159</Paragraphs>
  <Slides>37</Slides>
  <Notes>0</Notes>
  <HiddenSlides>0</HiddenSlides>
  <MMClips>0</MMClips>
  <ScaleCrop>false</ScaleCrop>
  <HeadingPairs>
    <vt:vector size="4" baseType="variant">
      <vt:variant>
        <vt:lpstr>Tema</vt:lpstr>
      </vt:variant>
      <vt:variant>
        <vt:i4>1</vt:i4>
      </vt:variant>
      <vt:variant>
        <vt:lpstr>Slayt Başlıkları</vt:lpstr>
      </vt:variant>
      <vt:variant>
        <vt:i4>37</vt:i4>
      </vt:variant>
    </vt:vector>
  </HeadingPairs>
  <TitlesOfParts>
    <vt:vector size="38" baseType="lpstr">
      <vt:lpstr>Manzara</vt:lpstr>
      <vt:lpstr>Tekel Piyasası </vt:lpstr>
      <vt:lpstr>ANAHTAR KAVRAMLAR</vt:lpstr>
      <vt:lpstr>DERSİN SEYRİ </vt:lpstr>
      <vt:lpstr>Bu Dersin Amacı </vt:lpstr>
      <vt:lpstr>Slayt 5</vt:lpstr>
      <vt:lpstr>özellikleri</vt:lpstr>
      <vt:lpstr>Slayt 7</vt:lpstr>
      <vt:lpstr>Slayt 8</vt:lpstr>
      <vt:lpstr>Slayt 9</vt:lpstr>
      <vt:lpstr>Slayt 10</vt:lpstr>
      <vt:lpstr>Tekel türleri</vt:lpstr>
      <vt:lpstr>Slayt 12</vt:lpstr>
      <vt:lpstr>Slayt 13</vt:lpstr>
      <vt:lpstr>Tekelci fiyatlar ve üretim miktarı</vt:lpstr>
      <vt:lpstr>Tekel talebi ve tekelci firmanın gelirleri</vt:lpstr>
      <vt:lpstr>Slayt 16</vt:lpstr>
      <vt:lpstr>Tekel talebi ve tekelci firmanın gelirleri</vt:lpstr>
      <vt:lpstr>Tekel talebi ve tekelci firmanın gelirleri</vt:lpstr>
      <vt:lpstr>Slayt 19</vt:lpstr>
      <vt:lpstr>Slayt 20</vt:lpstr>
      <vt:lpstr>D</vt:lpstr>
      <vt:lpstr>Slayt 22</vt:lpstr>
      <vt:lpstr>Slayt 23</vt:lpstr>
      <vt:lpstr>Slayt 24</vt:lpstr>
      <vt:lpstr>Slayt 25</vt:lpstr>
      <vt:lpstr>Slayt 26</vt:lpstr>
      <vt:lpstr>Slayt 27</vt:lpstr>
      <vt:lpstr>Tekel kar maksimizasyon koşulu</vt:lpstr>
      <vt:lpstr>Slayt 29</vt:lpstr>
      <vt:lpstr>Slayt 30</vt:lpstr>
      <vt:lpstr>Slayt 31</vt:lpstr>
      <vt:lpstr>Slayt 32</vt:lpstr>
      <vt:lpstr>Slayt 33</vt:lpstr>
      <vt:lpstr>Slayt 34</vt:lpstr>
      <vt:lpstr>Slayt 35</vt:lpstr>
      <vt:lpstr>Slayt 36</vt:lpstr>
      <vt:lpstr>Teşekkürler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Sunu Hazırlama Kılavuzu</dc:title>
  <dc:creator>Zafer CÖMERT</dc:creator>
  <cp:lastModifiedBy>bidb-samu</cp:lastModifiedBy>
  <cp:revision>196</cp:revision>
  <dcterms:created xsi:type="dcterms:W3CDTF">2019-09-08T05:36:03Z</dcterms:created>
  <dcterms:modified xsi:type="dcterms:W3CDTF">2021-05-20T09:53:15Z</dcterms:modified>
</cp:coreProperties>
</file>