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69"/>
  </p:notesMasterIdLst>
  <p:handoutMasterIdLst>
    <p:handoutMasterId r:id="rId70"/>
  </p:handoutMasterIdLst>
  <p:sldIdLst>
    <p:sldId id="256" r:id="rId2"/>
    <p:sldId id="271" r:id="rId3"/>
    <p:sldId id="272" r:id="rId4"/>
    <p:sldId id="326" r:id="rId5"/>
    <p:sldId id="273" r:id="rId6"/>
    <p:sldId id="274" r:id="rId7"/>
    <p:sldId id="275" r:id="rId8"/>
    <p:sldId id="333" r:id="rId9"/>
    <p:sldId id="276" r:id="rId10"/>
    <p:sldId id="327" r:id="rId11"/>
    <p:sldId id="277" r:id="rId12"/>
    <p:sldId id="278" r:id="rId13"/>
    <p:sldId id="280" r:id="rId14"/>
    <p:sldId id="279" r:id="rId15"/>
    <p:sldId id="282" r:id="rId16"/>
    <p:sldId id="281" r:id="rId17"/>
    <p:sldId id="283" r:id="rId18"/>
    <p:sldId id="286" r:id="rId19"/>
    <p:sldId id="284" r:id="rId20"/>
    <p:sldId id="285" r:id="rId21"/>
    <p:sldId id="287" r:id="rId22"/>
    <p:sldId id="288" r:id="rId23"/>
    <p:sldId id="289" r:id="rId24"/>
    <p:sldId id="328" r:id="rId25"/>
    <p:sldId id="329" r:id="rId26"/>
    <p:sldId id="290" r:id="rId27"/>
    <p:sldId id="291" r:id="rId28"/>
    <p:sldId id="292" r:id="rId29"/>
    <p:sldId id="293" r:id="rId30"/>
    <p:sldId id="334" r:id="rId31"/>
    <p:sldId id="295" r:id="rId32"/>
    <p:sldId id="294" r:id="rId33"/>
    <p:sldId id="336" r:id="rId34"/>
    <p:sldId id="296" r:id="rId35"/>
    <p:sldId id="297" r:id="rId36"/>
    <p:sldId id="298" r:id="rId37"/>
    <p:sldId id="299" r:id="rId38"/>
    <p:sldId id="300" r:id="rId39"/>
    <p:sldId id="301" r:id="rId40"/>
    <p:sldId id="302" r:id="rId41"/>
    <p:sldId id="303" r:id="rId42"/>
    <p:sldId id="304" r:id="rId43"/>
    <p:sldId id="332" r:id="rId44"/>
    <p:sldId id="305" r:id="rId45"/>
    <p:sldId id="306" r:id="rId46"/>
    <p:sldId id="307" r:id="rId47"/>
    <p:sldId id="308" r:id="rId48"/>
    <p:sldId id="309" r:id="rId49"/>
    <p:sldId id="310" r:id="rId50"/>
    <p:sldId id="311" r:id="rId51"/>
    <p:sldId id="312" r:id="rId52"/>
    <p:sldId id="313" r:id="rId53"/>
    <p:sldId id="330" r:id="rId54"/>
    <p:sldId id="331"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269"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B30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F5DE78-C8BF-4709-A6A1-A1D3378A74FA}"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tr-TR"/>
        </a:p>
      </dgm:t>
    </dgm:pt>
    <dgm:pt modelId="{BC6596A1-85AA-4903-AD9C-EEB3FACB5705}">
      <dgm:prSet phldrT="[Metin]"/>
      <dgm:spPr/>
      <dgm:t>
        <a:bodyPr/>
        <a:lstStyle/>
        <a:p>
          <a:r>
            <a:rPr lang="tr-TR" dirty="0" smtClean="0"/>
            <a:t>Piyasa dengesi</a:t>
          </a:r>
          <a:endParaRPr lang="tr-TR" dirty="0"/>
        </a:p>
      </dgm:t>
    </dgm:pt>
    <dgm:pt modelId="{20CC1EAA-2074-462B-98AC-EFE7BA397C36}" type="parTrans" cxnId="{41E20651-500D-45F8-B04A-8394E0E7710C}">
      <dgm:prSet/>
      <dgm:spPr/>
      <dgm:t>
        <a:bodyPr/>
        <a:lstStyle/>
        <a:p>
          <a:endParaRPr lang="tr-TR"/>
        </a:p>
      </dgm:t>
    </dgm:pt>
    <dgm:pt modelId="{D64DE7A9-39B2-4C0A-B513-888076194EFC}" type="sibTrans" cxnId="{41E20651-500D-45F8-B04A-8394E0E7710C}">
      <dgm:prSet/>
      <dgm:spPr/>
      <dgm:t>
        <a:bodyPr/>
        <a:lstStyle/>
        <a:p>
          <a:endParaRPr lang="tr-TR"/>
        </a:p>
      </dgm:t>
    </dgm:pt>
    <dgm:pt modelId="{59D9C108-1A3B-4555-AA68-2FA761A2CAC3}">
      <dgm:prSet phldrT="[Metin]"/>
      <dgm:spPr/>
      <dgm:t>
        <a:bodyPr/>
        <a:lstStyle/>
        <a:p>
          <a:r>
            <a:rPr lang="tr-TR" dirty="0" smtClean="0"/>
            <a:t>Üretici davranışlarını açıklayan </a:t>
          </a:r>
        </a:p>
        <a:p>
          <a:r>
            <a:rPr lang="tr-TR" dirty="0" smtClean="0"/>
            <a:t>ARZ</a:t>
          </a:r>
          <a:endParaRPr lang="tr-TR" dirty="0"/>
        </a:p>
      </dgm:t>
    </dgm:pt>
    <dgm:pt modelId="{B91AB391-EE3F-4E09-8A81-A55E77D75F18}" type="parTrans" cxnId="{9DAF5BBE-0F2F-4AAF-8837-52A5ADF140BF}">
      <dgm:prSet/>
      <dgm:spPr/>
      <dgm:t>
        <a:bodyPr/>
        <a:lstStyle/>
        <a:p>
          <a:endParaRPr lang="tr-TR"/>
        </a:p>
      </dgm:t>
    </dgm:pt>
    <dgm:pt modelId="{84CCF591-7BD4-4EFA-9B7A-69B75858C94E}" type="sibTrans" cxnId="{9DAF5BBE-0F2F-4AAF-8837-52A5ADF140BF}">
      <dgm:prSet/>
      <dgm:spPr/>
      <dgm:t>
        <a:bodyPr/>
        <a:lstStyle/>
        <a:p>
          <a:endParaRPr lang="tr-TR"/>
        </a:p>
      </dgm:t>
    </dgm:pt>
    <dgm:pt modelId="{16F2D6CD-73B4-4085-8FAC-9E98DB361EC6}">
      <dgm:prSet phldrT="[Metin]"/>
      <dgm:spPr/>
      <dgm:t>
        <a:bodyPr/>
        <a:lstStyle/>
        <a:p>
          <a:r>
            <a:rPr lang="tr-TR" dirty="0" smtClean="0"/>
            <a:t>Tüketici davranışlarını açıklayan</a:t>
          </a:r>
        </a:p>
        <a:p>
          <a:r>
            <a:rPr lang="tr-TR" dirty="0" smtClean="0"/>
            <a:t>TALEP</a:t>
          </a:r>
          <a:endParaRPr lang="tr-TR" dirty="0"/>
        </a:p>
      </dgm:t>
    </dgm:pt>
    <dgm:pt modelId="{FF4AE67A-B901-46BD-AFED-57F88D80570F}" type="parTrans" cxnId="{025933AF-FCE5-4EC8-A465-7AABBAFA29B0}">
      <dgm:prSet/>
      <dgm:spPr/>
      <dgm:t>
        <a:bodyPr/>
        <a:lstStyle/>
        <a:p>
          <a:endParaRPr lang="tr-TR"/>
        </a:p>
      </dgm:t>
    </dgm:pt>
    <dgm:pt modelId="{65733AF7-A6F5-4365-85FC-2862D9AFE17C}" type="sibTrans" cxnId="{025933AF-FCE5-4EC8-A465-7AABBAFA29B0}">
      <dgm:prSet/>
      <dgm:spPr/>
      <dgm:t>
        <a:bodyPr/>
        <a:lstStyle/>
        <a:p>
          <a:endParaRPr lang="tr-TR"/>
        </a:p>
      </dgm:t>
    </dgm:pt>
    <dgm:pt modelId="{B6301A10-7E26-464D-867C-2C092DB460E4}" type="pres">
      <dgm:prSet presAssocID="{58F5DE78-C8BF-4709-A6A1-A1D3378A74FA}" presName="Name0" presStyleCnt="0">
        <dgm:presLayoutVars>
          <dgm:dir/>
          <dgm:resizeHandles val="exact"/>
        </dgm:presLayoutVars>
      </dgm:prSet>
      <dgm:spPr/>
      <dgm:t>
        <a:bodyPr/>
        <a:lstStyle/>
        <a:p>
          <a:endParaRPr lang="tr-TR"/>
        </a:p>
      </dgm:t>
    </dgm:pt>
    <dgm:pt modelId="{B057CD2F-FE67-480E-BD80-2F79398B5E68}" type="pres">
      <dgm:prSet presAssocID="{BC6596A1-85AA-4903-AD9C-EEB3FACB5705}" presName="node" presStyleLbl="node1" presStyleIdx="0" presStyleCnt="3">
        <dgm:presLayoutVars>
          <dgm:bulletEnabled val="1"/>
        </dgm:presLayoutVars>
      </dgm:prSet>
      <dgm:spPr/>
      <dgm:t>
        <a:bodyPr/>
        <a:lstStyle/>
        <a:p>
          <a:endParaRPr lang="tr-TR"/>
        </a:p>
      </dgm:t>
    </dgm:pt>
    <dgm:pt modelId="{E0567291-D45F-4061-86ED-E59B220C9254}" type="pres">
      <dgm:prSet presAssocID="{D64DE7A9-39B2-4C0A-B513-888076194EFC}" presName="sibTrans" presStyleLbl="sibTrans2D1" presStyleIdx="0" presStyleCnt="3"/>
      <dgm:spPr/>
      <dgm:t>
        <a:bodyPr/>
        <a:lstStyle/>
        <a:p>
          <a:endParaRPr lang="tr-TR"/>
        </a:p>
      </dgm:t>
    </dgm:pt>
    <dgm:pt modelId="{A7DCC1BD-B8AD-4D4C-8560-D7D30BECCA2F}" type="pres">
      <dgm:prSet presAssocID="{D64DE7A9-39B2-4C0A-B513-888076194EFC}" presName="connectorText" presStyleLbl="sibTrans2D1" presStyleIdx="0" presStyleCnt="3"/>
      <dgm:spPr/>
      <dgm:t>
        <a:bodyPr/>
        <a:lstStyle/>
        <a:p>
          <a:endParaRPr lang="tr-TR"/>
        </a:p>
      </dgm:t>
    </dgm:pt>
    <dgm:pt modelId="{AC630F51-7DAC-4090-9A54-3A8F6B7BFF4E}" type="pres">
      <dgm:prSet presAssocID="{59D9C108-1A3B-4555-AA68-2FA761A2CAC3}" presName="node" presStyleLbl="node1" presStyleIdx="1" presStyleCnt="3">
        <dgm:presLayoutVars>
          <dgm:bulletEnabled val="1"/>
        </dgm:presLayoutVars>
      </dgm:prSet>
      <dgm:spPr/>
      <dgm:t>
        <a:bodyPr/>
        <a:lstStyle/>
        <a:p>
          <a:endParaRPr lang="tr-TR"/>
        </a:p>
      </dgm:t>
    </dgm:pt>
    <dgm:pt modelId="{0E8A0CB1-1C59-49B4-BE48-931AAB85CD24}" type="pres">
      <dgm:prSet presAssocID="{84CCF591-7BD4-4EFA-9B7A-69B75858C94E}" presName="sibTrans" presStyleLbl="sibTrans2D1" presStyleIdx="1" presStyleCnt="3"/>
      <dgm:spPr/>
      <dgm:t>
        <a:bodyPr/>
        <a:lstStyle/>
        <a:p>
          <a:endParaRPr lang="tr-TR"/>
        </a:p>
      </dgm:t>
    </dgm:pt>
    <dgm:pt modelId="{2DDAE341-6DFC-48E6-9925-F15DDE5E7D14}" type="pres">
      <dgm:prSet presAssocID="{84CCF591-7BD4-4EFA-9B7A-69B75858C94E}" presName="connectorText" presStyleLbl="sibTrans2D1" presStyleIdx="1" presStyleCnt="3"/>
      <dgm:spPr/>
      <dgm:t>
        <a:bodyPr/>
        <a:lstStyle/>
        <a:p>
          <a:endParaRPr lang="tr-TR"/>
        </a:p>
      </dgm:t>
    </dgm:pt>
    <dgm:pt modelId="{C73E3C2E-6BD0-4A50-95AB-90285DF47882}" type="pres">
      <dgm:prSet presAssocID="{16F2D6CD-73B4-4085-8FAC-9E98DB361EC6}" presName="node" presStyleLbl="node1" presStyleIdx="2" presStyleCnt="3">
        <dgm:presLayoutVars>
          <dgm:bulletEnabled val="1"/>
        </dgm:presLayoutVars>
      </dgm:prSet>
      <dgm:spPr/>
      <dgm:t>
        <a:bodyPr/>
        <a:lstStyle/>
        <a:p>
          <a:endParaRPr lang="tr-TR"/>
        </a:p>
      </dgm:t>
    </dgm:pt>
    <dgm:pt modelId="{0C5B8A3B-9DA6-498C-BB98-E504C1083646}" type="pres">
      <dgm:prSet presAssocID="{65733AF7-A6F5-4365-85FC-2862D9AFE17C}" presName="sibTrans" presStyleLbl="sibTrans2D1" presStyleIdx="2" presStyleCnt="3"/>
      <dgm:spPr/>
      <dgm:t>
        <a:bodyPr/>
        <a:lstStyle/>
        <a:p>
          <a:endParaRPr lang="tr-TR"/>
        </a:p>
      </dgm:t>
    </dgm:pt>
    <dgm:pt modelId="{CEA37340-5E01-42A6-9CEF-E76BF725342F}" type="pres">
      <dgm:prSet presAssocID="{65733AF7-A6F5-4365-85FC-2862D9AFE17C}" presName="connectorText" presStyleLbl="sibTrans2D1" presStyleIdx="2" presStyleCnt="3"/>
      <dgm:spPr/>
      <dgm:t>
        <a:bodyPr/>
        <a:lstStyle/>
        <a:p>
          <a:endParaRPr lang="tr-TR"/>
        </a:p>
      </dgm:t>
    </dgm:pt>
  </dgm:ptLst>
  <dgm:cxnLst>
    <dgm:cxn modelId="{38FEAF19-A946-4E0B-AFEF-3967B1A63CCC}" type="presOf" srcId="{84CCF591-7BD4-4EFA-9B7A-69B75858C94E}" destId="{0E8A0CB1-1C59-49B4-BE48-931AAB85CD24}" srcOrd="0" destOrd="0" presId="urn:microsoft.com/office/officeart/2005/8/layout/cycle7"/>
    <dgm:cxn modelId="{41E20651-500D-45F8-B04A-8394E0E7710C}" srcId="{58F5DE78-C8BF-4709-A6A1-A1D3378A74FA}" destId="{BC6596A1-85AA-4903-AD9C-EEB3FACB5705}" srcOrd="0" destOrd="0" parTransId="{20CC1EAA-2074-462B-98AC-EFE7BA397C36}" sibTransId="{D64DE7A9-39B2-4C0A-B513-888076194EFC}"/>
    <dgm:cxn modelId="{F2CF213E-553D-4828-A18A-CDBB4479DE24}" type="presOf" srcId="{84CCF591-7BD4-4EFA-9B7A-69B75858C94E}" destId="{2DDAE341-6DFC-48E6-9925-F15DDE5E7D14}" srcOrd="1" destOrd="0" presId="urn:microsoft.com/office/officeart/2005/8/layout/cycle7"/>
    <dgm:cxn modelId="{3B798D1D-1447-4468-A582-490F97695D5A}" type="presOf" srcId="{16F2D6CD-73B4-4085-8FAC-9E98DB361EC6}" destId="{C73E3C2E-6BD0-4A50-95AB-90285DF47882}" srcOrd="0" destOrd="0" presId="urn:microsoft.com/office/officeart/2005/8/layout/cycle7"/>
    <dgm:cxn modelId="{9ED4AE1B-7AE5-42CC-B53B-9644128A7200}" type="presOf" srcId="{D64DE7A9-39B2-4C0A-B513-888076194EFC}" destId="{E0567291-D45F-4061-86ED-E59B220C9254}" srcOrd="0" destOrd="0" presId="urn:microsoft.com/office/officeart/2005/8/layout/cycle7"/>
    <dgm:cxn modelId="{6458B727-FF21-4FC5-9415-C5D69C0D5811}" type="presOf" srcId="{D64DE7A9-39B2-4C0A-B513-888076194EFC}" destId="{A7DCC1BD-B8AD-4D4C-8560-D7D30BECCA2F}" srcOrd="1" destOrd="0" presId="urn:microsoft.com/office/officeart/2005/8/layout/cycle7"/>
    <dgm:cxn modelId="{025933AF-FCE5-4EC8-A465-7AABBAFA29B0}" srcId="{58F5DE78-C8BF-4709-A6A1-A1D3378A74FA}" destId="{16F2D6CD-73B4-4085-8FAC-9E98DB361EC6}" srcOrd="2" destOrd="0" parTransId="{FF4AE67A-B901-46BD-AFED-57F88D80570F}" sibTransId="{65733AF7-A6F5-4365-85FC-2862D9AFE17C}"/>
    <dgm:cxn modelId="{D5C35E87-682C-4007-B909-63802479572A}" type="presOf" srcId="{65733AF7-A6F5-4365-85FC-2862D9AFE17C}" destId="{CEA37340-5E01-42A6-9CEF-E76BF725342F}" srcOrd="1" destOrd="0" presId="urn:microsoft.com/office/officeart/2005/8/layout/cycle7"/>
    <dgm:cxn modelId="{69520E4D-6833-47CA-AD19-A644F9BE6F89}" type="presOf" srcId="{BC6596A1-85AA-4903-AD9C-EEB3FACB5705}" destId="{B057CD2F-FE67-480E-BD80-2F79398B5E68}" srcOrd="0" destOrd="0" presId="urn:microsoft.com/office/officeart/2005/8/layout/cycle7"/>
    <dgm:cxn modelId="{6F78B739-7293-43BA-ACB6-11653A56E4D5}" type="presOf" srcId="{58F5DE78-C8BF-4709-A6A1-A1D3378A74FA}" destId="{B6301A10-7E26-464D-867C-2C092DB460E4}" srcOrd="0" destOrd="0" presId="urn:microsoft.com/office/officeart/2005/8/layout/cycle7"/>
    <dgm:cxn modelId="{BF932D46-BBE7-4BCB-A7AF-678DB32C693C}" type="presOf" srcId="{59D9C108-1A3B-4555-AA68-2FA761A2CAC3}" destId="{AC630F51-7DAC-4090-9A54-3A8F6B7BFF4E}" srcOrd="0" destOrd="0" presId="urn:microsoft.com/office/officeart/2005/8/layout/cycle7"/>
    <dgm:cxn modelId="{F226C9AE-7867-4366-963C-CF8D2E1A40E2}" type="presOf" srcId="{65733AF7-A6F5-4365-85FC-2862D9AFE17C}" destId="{0C5B8A3B-9DA6-498C-BB98-E504C1083646}" srcOrd="0" destOrd="0" presId="urn:microsoft.com/office/officeart/2005/8/layout/cycle7"/>
    <dgm:cxn modelId="{9DAF5BBE-0F2F-4AAF-8837-52A5ADF140BF}" srcId="{58F5DE78-C8BF-4709-A6A1-A1D3378A74FA}" destId="{59D9C108-1A3B-4555-AA68-2FA761A2CAC3}" srcOrd="1" destOrd="0" parTransId="{B91AB391-EE3F-4E09-8A81-A55E77D75F18}" sibTransId="{84CCF591-7BD4-4EFA-9B7A-69B75858C94E}"/>
    <dgm:cxn modelId="{00F1F893-29D0-426A-9B9C-1B2190F784DB}" type="presParOf" srcId="{B6301A10-7E26-464D-867C-2C092DB460E4}" destId="{B057CD2F-FE67-480E-BD80-2F79398B5E68}" srcOrd="0" destOrd="0" presId="urn:microsoft.com/office/officeart/2005/8/layout/cycle7"/>
    <dgm:cxn modelId="{7561DBF5-F94B-4D87-A945-692913BB0074}" type="presParOf" srcId="{B6301A10-7E26-464D-867C-2C092DB460E4}" destId="{E0567291-D45F-4061-86ED-E59B220C9254}" srcOrd="1" destOrd="0" presId="urn:microsoft.com/office/officeart/2005/8/layout/cycle7"/>
    <dgm:cxn modelId="{D08FEF83-0E71-4D1D-8A3F-3D79846BB963}" type="presParOf" srcId="{E0567291-D45F-4061-86ED-E59B220C9254}" destId="{A7DCC1BD-B8AD-4D4C-8560-D7D30BECCA2F}" srcOrd="0" destOrd="0" presId="urn:microsoft.com/office/officeart/2005/8/layout/cycle7"/>
    <dgm:cxn modelId="{B1179C87-B2F5-46E1-B4DC-7955C84201F5}" type="presParOf" srcId="{B6301A10-7E26-464D-867C-2C092DB460E4}" destId="{AC630F51-7DAC-4090-9A54-3A8F6B7BFF4E}" srcOrd="2" destOrd="0" presId="urn:microsoft.com/office/officeart/2005/8/layout/cycle7"/>
    <dgm:cxn modelId="{A5808EC9-21B3-4EBC-B126-4C1D6CD990AE}" type="presParOf" srcId="{B6301A10-7E26-464D-867C-2C092DB460E4}" destId="{0E8A0CB1-1C59-49B4-BE48-931AAB85CD24}" srcOrd="3" destOrd="0" presId="urn:microsoft.com/office/officeart/2005/8/layout/cycle7"/>
    <dgm:cxn modelId="{6212E27B-C3DA-4EEC-A683-D8DB906857EC}" type="presParOf" srcId="{0E8A0CB1-1C59-49B4-BE48-931AAB85CD24}" destId="{2DDAE341-6DFC-48E6-9925-F15DDE5E7D14}" srcOrd="0" destOrd="0" presId="urn:microsoft.com/office/officeart/2005/8/layout/cycle7"/>
    <dgm:cxn modelId="{CC27DCF6-56FF-4CAB-A464-844D88081109}" type="presParOf" srcId="{B6301A10-7E26-464D-867C-2C092DB460E4}" destId="{C73E3C2E-6BD0-4A50-95AB-90285DF47882}" srcOrd="4" destOrd="0" presId="urn:microsoft.com/office/officeart/2005/8/layout/cycle7"/>
    <dgm:cxn modelId="{86F090BE-4CCB-4E4C-BE46-DB51413D2C4D}" type="presParOf" srcId="{B6301A10-7E26-464D-867C-2C092DB460E4}" destId="{0C5B8A3B-9DA6-498C-BB98-E504C1083646}" srcOrd="5" destOrd="0" presId="urn:microsoft.com/office/officeart/2005/8/layout/cycle7"/>
    <dgm:cxn modelId="{B00C8BEF-31DB-4678-BBB3-D7758F9B7D71}" type="presParOf" srcId="{0C5B8A3B-9DA6-498C-BB98-E504C1083646}" destId="{CEA37340-5E01-42A6-9CEF-E76BF725342F}"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A2669A14-FC59-4770-97C8-BFBE5545DE1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tr-TR"/>
        </a:p>
      </dgm:t>
    </dgm:pt>
    <dgm:pt modelId="{435C337F-3637-4B7A-8C6D-BE4FE64F1AAC}">
      <dgm:prSet/>
      <dgm:spPr/>
      <dgm:t>
        <a:bodyPr/>
        <a:lstStyle/>
        <a:p>
          <a:pPr rtl="0"/>
          <a:r>
            <a:rPr lang="tr-TR" dirty="0" smtClean="0"/>
            <a:t>Talep kanunu çerçevesinde; yüksek fiyat düzeyinde talep edilen miktarın azalması iki etkiye bağlıdır.</a:t>
          </a:r>
          <a:endParaRPr lang="tr-TR" dirty="0"/>
        </a:p>
      </dgm:t>
    </dgm:pt>
    <dgm:pt modelId="{4C917FD3-C591-47F4-8340-E376D5870A56}" type="parTrans" cxnId="{6746CAA8-12E0-4A05-AC09-24ED0B8D1097}">
      <dgm:prSet/>
      <dgm:spPr/>
      <dgm:t>
        <a:bodyPr/>
        <a:lstStyle/>
        <a:p>
          <a:endParaRPr lang="tr-TR"/>
        </a:p>
      </dgm:t>
    </dgm:pt>
    <dgm:pt modelId="{CF6378C3-0E35-4F56-9698-0EE30CF2B377}" type="sibTrans" cxnId="{6746CAA8-12E0-4A05-AC09-24ED0B8D1097}">
      <dgm:prSet/>
      <dgm:spPr>
        <a:solidFill>
          <a:schemeClr val="tx1"/>
        </a:solidFill>
      </dgm:spPr>
      <dgm:t>
        <a:bodyPr/>
        <a:lstStyle/>
        <a:p>
          <a:endParaRPr lang="tr-TR"/>
        </a:p>
      </dgm:t>
    </dgm:pt>
    <dgm:pt modelId="{7F7E812E-F1A4-40B9-A481-C1CD2F5064AA}">
      <dgm:prSet custT="1"/>
      <dgm:spPr/>
      <dgm:t>
        <a:bodyPr/>
        <a:lstStyle/>
        <a:p>
          <a:pPr rtl="0"/>
          <a:r>
            <a:rPr lang="tr-TR" sz="2400" b="1" dirty="0" smtClean="0"/>
            <a:t>Gelir etkisi:   </a:t>
          </a:r>
          <a:r>
            <a:rPr lang="tr-TR" sz="2100" dirty="0" err="1" smtClean="0"/>
            <a:t>ceterius</a:t>
          </a:r>
          <a:r>
            <a:rPr lang="tr-TR" sz="2100" dirty="0" smtClean="0"/>
            <a:t> </a:t>
          </a:r>
          <a:r>
            <a:rPr lang="tr-TR" sz="2100" dirty="0" err="1" smtClean="0"/>
            <a:t>paribus</a:t>
          </a:r>
          <a:r>
            <a:rPr lang="tr-TR" sz="2100" dirty="0" smtClean="0"/>
            <a:t> varsayımı altında bir malın fiyatı yükseldiğinde, gelir sabit kaldığı için, gelirin satın alma gücü azalır. aynı gelirle söz konusu maldan daha az satın alma  gerçekleştirilir. </a:t>
          </a:r>
          <a:endParaRPr lang="tr-TR" sz="2100" dirty="0"/>
        </a:p>
      </dgm:t>
    </dgm:pt>
    <dgm:pt modelId="{B65C38C4-4642-4001-8042-FEEF5FAAFD44}" type="parTrans" cxnId="{64A6E508-637C-4D64-8943-B8FE9C4B863D}">
      <dgm:prSet/>
      <dgm:spPr/>
      <dgm:t>
        <a:bodyPr/>
        <a:lstStyle/>
        <a:p>
          <a:endParaRPr lang="tr-TR"/>
        </a:p>
      </dgm:t>
    </dgm:pt>
    <dgm:pt modelId="{E671CE0A-51AD-422D-A84B-CC36E9EF7CA0}" type="sibTrans" cxnId="{64A6E508-637C-4D64-8943-B8FE9C4B863D}">
      <dgm:prSet/>
      <dgm:spPr/>
      <dgm:t>
        <a:bodyPr/>
        <a:lstStyle/>
        <a:p>
          <a:endParaRPr lang="tr-TR"/>
        </a:p>
      </dgm:t>
    </dgm:pt>
    <dgm:pt modelId="{5280C742-97C2-4979-9477-B284106652B9}">
      <dgm:prSet custT="1"/>
      <dgm:spPr/>
      <dgm:t>
        <a:bodyPr/>
        <a:lstStyle/>
        <a:p>
          <a:pPr rtl="0"/>
          <a:r>
            <a:rPr lang="tr-TR" sz="2400" b="1" dirty="0" smtClean="0"/>
            <a:t>İkame etkisi: </a:t>
          </a:r>
          <a:r>
            <a:rPr lang="tr-TR" sz="2100" dirty="0" err="1" smtClean="0"/>
            <a:t>ceterius</a:t>
          </a:r>
          <a:r>
            <a:rPr lang="tr-TR" sz="2100" dirty="0" smtClean="0"/>
            <a:t> </a:t>
          </a:r>
          <a:r>
            <a:rPr lang="tr-TR" sz="2100" dirty="0" err="1" smtClean="0"/>
            <a:t>paribus</a:t>
          </a:r>
          <a:r>
            <a:rPr lang="tr-TR" sz="2100" dirty="0" smtClean="0"/>
            <a:t> varsayımı altında bir malın fiyatı yükseldiğinde öteki malların fiyatlarına kıyasla söz konusu malın nispi fiyatı artar. Tüketiciler söz konusu mal yerine fiyatı düşük olan malları ikame ederler. </a:t>
          </a:r>
          <a:endParaRPr lang="tr-TR" sz="2100" dirty="0"/>
        </a:p>
      </dgm:t>
    </dgm:pt>
    <dgm:pt modelId="{838963D3-CBD1-4F63-A4E3-906B4A0623F0}" type="parTrans" cxnId="{D63965A8-B81E-4416-B42A-ED497457F361}">
      <dgm:prSet/>
      <dgm:spPr/>
      <dgm:t>
        <a:bodyPr/>
        <a:lstStyle/>
        <a:p>
          <a:endParaRPr lang="tr-TR"/>
        </a:p>
      </dgm:t>
    </dgm:pt>
    <dgm:pt modelId="{FE601260-7B61-4393-B0DF-979EAE50363C}" type="sibTrans" cxnId="{D63965A8-B81E-4416-B42A-ED497457F361}">
      <dgm:prSet/>
      <dgm:spPr>
        <a:solidFill>
          <a:schemeClr val="tx1"/>
        </a:solidFill>
      </dgm:spPr>
      <dgm:t>
        <a:bodyPr/>
        <a:lstStyle/>
        <a:p>
          <a:endParaRPr lang="tr-TR"/>
        </a:p>
      </dgm:t>
    </dgm:pt>
    <dgm:pt modelId="{3F77A7CB-AA2D-47BF-844C-C04C77D54D4E}" type="pres">
      <dgm:prSet presAssocID="{A2669A14-FC59-4770-97C8-BFBE5545DE1B}" presName="Name0" presStyleCnt="0">
        <dgm:presLayoutVars>
          <dgm:dir/>
          <dgm:resizeHandles val="exact"/>
        </dgm:presLayoutVars>
      </dgm:prSet>
      <dgm:spPr/>
      <dgm:t>
        <a:bodyPr/>
        <a:lstStyle/>
        <a:p>
          <a:endParaRPr lang="tr-TR"/>
        </a:p>
      </dgm:t>
    </dgm:pt>
    <dgm:pt modelId="{B355AEC2-0DD7-415B-A71A-80FA91A6FE3B}" type="pres">
      <dgm:prSet presAssocID="{435C337F-3637-4B7A-8C6D-BE4FE64F1AAC}" presName="node" presStyleLbl="node1" presStyleIdx="0" presStyleCnt="3" custScaleX="130263" custRadScaleRad="95798" custRadScaleInc="-3416">
        <dgm:presLayoutVars>
          <dgm:bulletEnabled val="1"/>
        </dgm:presLayoutVars>
      </dgm:prSet>
      <dgm:spPr/>
      <dgm:t>
        <a:bodyPr/>
        <a:lstStyle/>
        <a:p>
          <a:endParaRPr lang="tr-TR"/>
        </a:p>
      </dgm:t>
    </dgm:pt>
    <dgm:pt modelId="{A0E637FB-CA99-40C4-83FC-A5E2C73CA9B2}" type="pres">
      <dgm:prSet presAssocID="{CF6378C3-0E35-4F56-9698-0EE30CF2B377}" presName="sibTrans" presStyleLbl="sibTrans2D1" presStyleIdx="0" presStyleCnt="3" custScaleX="191480" custLinFactNeighborX="36653" custLinFactNeighborY="11730"/>
      <dgm:spPr>
        <a:prstGeom prst="rightArrow">
          <a:avLst/>
        </a:prstGeom>
      </dgm:spPr>
      <dgm:t>
        <a:bodyPr/>
        <a:lstStyle/>
        <a:p>
          <a:endParaRPr lang="tr-TR"/>
        </a:p>
      </dgm:t>
    </dgm:pt>
    <dgm:pt modelId="{43615508-27FA-4D3D-A05B-DC446A02A92E}" type="pres">
      <dgm:prSet presAssocID="{CF6378C3-0E35-4F56-9698-0EE30CF2B377}" presName="connectorText" presStyleLbl="sibTrans2D1" presStyleIdx="0" presStyleCnt="3"/>
      <dgm:spPr/>
      <dgm:t>
        <a:bodyPr/>
        <a:lstStyle/>
        <a:p>
          <a:endParaRPr lang="tr-TR"/>
        </a:p>
      </dgm:t>
    </dgm:pt>
    <dgm:pt modelId="{97916C71-1A0F-4DF2-A872-BACC1F29B902}" type="pres">
      <dgm:prSet presAssocID="{7F7E812E-F1A4-40B9-A481-C1CD2F5064AA}" presName="node" presStyleLbl="node1" presStyleIdx="1" presStyleCnt="3" custScaleX="139603" custScaleY="184280" custRadScaleRad="96781" custRadScaleInc="-14099">
        <dgm:presLayoutVars>
          <dgm:bulletEnabled val="1"/>
        </dgm:presLayoutVars>
      </dgm:prSet>
      <dgm:spPr/>
      <dgm:t>
        <a:bodyPr/>
        <a:lstStyle/>
        <a:p>
          <a:endParaRPr lang="tr-TR"/>
        </a:p>
      </dgm:t>
    </dgm:pt>
    <dgm:pt modelId="{D7BFDB32-6BC7-46DE-8C85-90CFE606AD9E}" type="pres">
      <dgm:prSet presAssocID="{E671CE0A-51AD-422D-A84B-CC36E9EF7CA0}" presName="sibTrans" presStyleLbl="sibTrans2D1" presStyleIdx="1" presStyleCnt="3" custScaleX="93108"/>
      <dgm:spPr/>
      <dgm:t>
        <a:bodyPr/>
        <a:lstStyle/>
        <a:p>
          <a:endParaRPr lang="tr-TR"/>
        </a:p>
      </dgm:t>
    </dgm:pt>
    <dgm:pt modelId="{43A0A02C-6C1C-45A2-8693-3C4BBD77F9DE}" type="pres">
      <dgm:prSet presAssocID="{E671CE0A-51AD-422D-A84B-CC36E9EF7CA0}" presName="connectorText" presStyleLbl="sibTrans2D1" presStyleIdx="1" presStyleCnt="3"/>
      <dgm:spPr/>
      <dgm:t>
        <a:bodyPr/>
        <a:lstStyle/>
        <a:p>
          <a:endParaRPr lang="tr-TR"/>
        </a:p>
      </dgm:t>
    </dgm:pt>
    <dgm:pt modelId="{DC3F21A6-67A6-458E-8156-A9A92E58ABBB}" type="pres">
      <dgm:prSet presAssocID="{5280C742-97C2-4979-9477-B284106652B9}" presName="node" presStyleLbl="node1" presStyleIdx="2" presStyleCnt="3" custScaleX="135990" custScaleY="164801" custRadScaleRad="92238" custRadScaleInc="13412">
        <dgm:presLayoutVars>
          <dgm:bulletEnabled val="1"/>
        </dgm:presLayoutVars>
      </dgm:prSet>
      <dgm:spPr/>
      <dgm:t>
        <a:bodyPr/>
        <a:lstStyle/>
        <a:p>
          <a:endParaRPr lang="tr-TR"/>
        </a:p>
      </dgm:t>
    </dgm:pt>
    <dgm:pt modelId="{113ADEC5-DA7B-4261-AE7D-954639877B33}" type="pres">
      <dgm:prSet presAssocID="{FE601260-7B61-4393-B0DF-979EAE50363C}" presName="sibTrans" presStyleLbl="sibTrans2D1" presStyleIdx="2" presStyleCnt="3" custAng="11029372" custScaleX="215353" custLinFactNeighborX="-30365" custLinFactNeighborY="18060"/>
      <dgm:spPr>
        <a:prstGeom prst="rightArrow">
          <a:avLst/>
        </a:prstGeom>
      </dgm:spPr>
      <dgm:t>
        <a:bodyPr/>
        <a:lstStyle/>
        <a:p>
          <a:endParaRPr lang="tr-TR"/>
        </a:p>
      </dgm:t>
    </dgm:pt>
    <dgm:pt modelId="{4D1C7670-A5F8-41C2-B1F1-5F6C2E38A105}" type="pres">
      <dgm:prSet presAssocID="{FE601260-7B61-4393-B0DF-979EAE50363C}" presName="connectorText" presStyleLbl="sibTrans2D1" presStyleIdx="2" presStyleCnt="3"/>
      <dgm:spPr/>
      <dgm:t>
        <a:bodyPr/>
        <a:lstStyle/>
        <a:p>
          <a:endParaRPr lang="tr-TR"/>
        </a:p>
      </dgm:t>
    </dgm:pt>
  </dgm:ptLst>
  <dgm:cxnLst>
    <dgm:cxn modelId="{59A2B5F2-E775-4407-BE05-4409AB67ACB6}" type="presOf" srcId="{FE601260-7B61-4393-B0DF-979EAE50363C}" destId="{113ADEC5-DA7B-4261-AE7D-954639877B33}" srcOrd="0" destOrd="0" presId="urn:microsoft.com/office/officeart/2005/8/layout/cycle7"/>
    <dgm:cxn modelId="{D63965A8-B81E-4416-B42A-ED497457F361}" srcId="{A2669A14-FC59-4770-97C8-BFBE5545DE1B}" destId="{5280C742-97C2-4979-9477-B284106652B9}" srcOrd="2" destOrd="0" parTransId="{838963D3-CBD1-4F63-A4E3-906B4A0623F0}" sibTransId="{FE601260-7B61-4393-B0DF-979EAE50363C}"/>
    <dgm:cxn modelId="{B5BC828A-CFFA-430B-B527-77CB94DCA1FF}" type="presOf" srcId="{E671CE0A-51AD-422D-A84B-CC36E9EF7CA0}" destId="{D7BFDB32-6BC7-46DE-8C85-90CFE606AD9E}" srcOrd="0" destOrd="0" presId="urn:microsoft.com/office/officeart/2005/8/layout/cycle7"/>
    <dgm:cxn modelId="{FAE79FF1-6646-4564-B95D-E95E0C93E086}" type="presOf" srcId="{435C337F-3637-4B7A-8C6D-BE4FE64F1AAC}" destId="{B355AEC2-0DD7-415B-A71A-80FA91A6FE3B}" srcOrd="0" destOrd="0" presId="urn:microsoft.com/office/officeart/2005/8/layout/cycle7"/>
    <dgm:cxn modelId="{35287786-AF24-4C55-8F4E-3B2E9D325021}" type="presOf" srcId="{CF6378C3-0E35-4F56-9698-0EE30CF2B377}" destId="{A0E637FB-CA99-40C4-83FC-A5E2C73CA9B2}" srcOrd="0" destOrd="0" presId="urn:microsoft.com/office/officeart/2005/8/layout/cycle7"/>
    <dgm:cxn modelId="{0883DEF4-779C-429B-8B81-6778A69CE4CB}" type="presOf" srcId="{E671CE0A-51AD-422D-A84B-CC36E9EF7CA0}" destId="{43A0A02C-6C1C-45A2-8693-3C4BBD77F9DE}" srcOrd="1" destOrd="0" presId="urn:microsoft.com/office/officeart/2005/8/layout/cycle7"/>
    <dgm:cxn modelId="{64A6E508-637C-4D64-8943-B8FE9C4B863D}" srcId="{A2669A14-FC59-4770-97C8-BFBE5545DE1B}" destId="{7F7E812E-F1A4-40B9-A481-C1CD2F5064AA}" srcOrd="1" destOrd="0" parTransId="{B65C38C4-4642-4001-8042-FEEF5FAAFD44}" sibTransId="{E671CE0A-51AD-422D-A84B-CC36E9EF7CA0}"/>
    <dgm:cxn modelId="{BC9E811D-A447-4139-AF58-8785196CA0C7}" type="presOf" srcId="{A2669A14-FC59-4770-97C8-BFBE5545DE1B}" destId="{3F77A7CB-AA2D-47BF-844C-C04C77D54D4E}" srcOrd="0" destOrd="0" presId="urn:microsoft.com/office/officeart/2005/8/layout/cycle7"/>
    <dgm:cxn modelId="{ED60CDEA-8B05-42EE-B28C-5D0585E623A1}" type="presOf" srcId="{CF6378C3-0E35-4F56-9698-0EE30CF2B377}" destId="{43615508-27FA-4D3D-A05B-DC446A02A92E}" srcOrd="1" destOrd="0" presId="urn:microsoft.com/office/officeart/2005/8/layout/cycle7"/>
    <dgm:cxn modelId="{A9533ABF-6823-431B-85CB-49626638E615}" type="presOf" srcId="{FE601260-7B61-4393-B0DF-979EAE50363C}" destId="{4D1C7670-A5F8-41C2-B1F1-5F6C2E38A105}" srcOrd="1" destOrd="0" presId="urn:microsoft.com/office/officeart/2005/8/layout/cycle7"/>
    <dgm:cxn modelId="{A1546009-061A-4AF7-B0C6-8ED4FFCD6A8D}" type="presOf" srcId="{7F7E812E-F1A4-40B9-A481-C1CD2F5064AA}" destId="{97916C71-1A0F-4DF2-A872-BACC1F29B902}" srcOrd="0" destOrd="0" presId="urn:microsoft.com/office/officeart/2005/8/layout/cycle7"/>
    <dgm:cxn modelId="{CAB81728-2EA1-49C0-AF3F-2A905030E588}" type="presOf" srcId="{5280C742-97C2-4979-9477-B284106652B9}" destId="{DC3F21A6-67A6-458E-8156-A9A92E58ABBB}" srcOrd="0" destOrd="0" presId="urn:microsoft.com/office/officeart/2005/8/layout/cycle7"/>
    <dgm:cxn modelId="{6746CAA8-12E0-4A05-AC09-24ED0B8D1097}" srcId="{A2669A14-FC59-4770-97C8-BFBE5545DE1B}" destId="{435C337F-3637-4B7A-8C6D-BE4FE64F1AAC}" srcOrd="0" destOrd="0" parTransId="{4C917FD3-C591-47F4-8340-E376D5870A56}" sibTransId="{CF6378C3-0E35-4F56-9698-0EE30CF2B377}"/>
    <dgm:cxn modelId="{8EB76071-561C-4C0C-A135-F5D8FCBBD6EC}" type="presParOf" srcId="{3F77A7CB-AA2D-47BF-844C-C04C77D54D4E}" destId="{B355AEC2-0DD7-415B-A71A-80FA91A6FE3B}" srcOrd="0" destOrd="0" presId="urn:microsoft.com/office/officeart/2005/8/layout/cycle7"/>
    <dgm:cxn modelId="{BC0B3B5A-5D00-40DD-B41F-548E694F2CD5}" type="presParOf" srcId="{3F77A7CB-AA2D-47BF-844C-C04C77D54D4E}" destId="{A0E637FB-CA99-40C4-83FC-A5E2C73CA9B2}" srcOrd="1" destOrd="0" presId="urn:microsoft.com/office/officeart/2005/8/layout/cycle7"/>
    <dgm:cxn modelId="{176F1B60-FC31-4EFA-83FF-AF6BE13C1E7A}" type="presParOf" srcId="{A0E637FB-CA99-40C4-83FC-A5E2C73CA9B2}" destId="{43615508-27FA-4D3D-A05B-DC446A02A92E}" srcOrd="0" destOrd="0" presId="urn:microsoft.com/office/officeart/2005/8/layout/cycle7"/>
    <dgm:cxn modelId="{65A71438-5091-4643-849A-BEAD08E02598}" type="presParOf" srcId="{3F77A7CB-AA2D-47BF-844C-C04C77D54D4E}" destId="{97916C71-1A0F-4DF2-A872-BACC1F29B902}" srcOrd="2" destOrd="0" presId="urn:microsoft.com/office/officeart/2005/8/layout/cycle7"/>
    <dgm:cxn modelId="{FCEF37B0-E1CD-43AA-ADF8-1D0381E276FF}" type="presParOf" srcId="{3F77A7CB-AA2D-47BF-844C-C04C77D54D4E}" destId="{D7BFDB32-6BC7-46DE-8C85-90CFE606AD9E}" srcOrd="3" destOrd="0" presId="urn:microsoft.com/office/officeart/2005/8/layout/cycle7"/>
    <dgm:cxn modelId="{A4217681-FA4E-41CA-9B35-3A1E89080155}" type="presParOf" srcId="{D7BFDB32-6BC7-46DE-8C85-90CFE606AD9E}" destId="{43A0A02C-6C1C-45A2-8693-3C4BBD77F9DE}" srcOrd="0" destOrd="0" presId="urn:microsoft.com/office/officeart/2005/8/layout/cycle7"/>
    <dgm:cxn modelId="{67937337-A3C6-40FD-834D-8662F80BC51F}" type="presParOf" srcId="{3F77A7CB-AA2D-47BF-844C-C04C77D54D4E}" destId="{DC3F21A6-67A6-458E-8156-A9A92E58ABBB}" srcOrd="4" destOrd="0" presId="urn:microsoft.com/office/officeart/2005/8/layout/cycle7"/>
    <dgm:cxn modelId="{0F22DF47-B0D1-4B3B-BBB4-B5FAC29F9725}" type="presParOf" srcId="{3F77A7CB-AA2D-47BF-844C-C04C77D54D4E}" destId="{113ADEC5-DA7B-4261-AE7D-954639877B33}" srcOrd="5" destOrd="0" presId="urn:microsoft.com/office/officeart/2005/8/layout/cycle7"/>
    <dgm:cxn modelId="{65C3BDAB-4A4B-482F-A06F-786010E9ACA3}" type="presParOf" srcId="{113ADEC5-DA7B-4261-AE7D-954639877B33}" destId="{4D1C7670-A5F8-41C2-B1F1-5F6C2E38A105}" srcOrd="0" destOrd="0" presId="urn:microsoft.com/office/officeart/2005/8/layout/cycle7"/>
  </dgm:cxnLst>
  <dgm:bg/>
  <dgm:whole/>
</dgm:dataModel>
</file>

<file path=ppt/diagrams/data3.xml><?xml version="1.0" encoding="utf-8"?>
<dgm:dataModel xmlns:dgm="http://schemas.openxmlformats.org/drawingml/2006/diagram" xmlns:a="http://schemas.openxmlformats.org/drawingml/2006/main">
  <dgm:ptLst>
    <dgm:pt modelId="{3109C1A8-3618-4D8B-817F-9097211DD68C}"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tr-TR"/>
        </a:p>
      </dgm:t>
    </dgm:pt>
    <dgm:pt modelId="{CCD582BC-EFE9-4B3D-A76F-050A01A5FB54}">
      <dgm:prSet phldrT="[Metin]"/>
      <dgm:spPr/>
      <dgm:t>
        <a:bodyPr/>
        <a:lstStyle/>
        <a:p>
          <a:r>
            <a:rPr lang="tr-TR" dirty="0" smtClean="0"/>
            <a:t>Talep eğrisindeki değişim</a:t>
          </a:r>
          <a:endParaRPr lang="tr-TR" dirty="0"/>
        </a:p>
      </dgm:t>
    </dgm:pt>
    <dgm:pt modelId="{91631DB6-4B10-49A9-BB8B-5E449F3322F3}" type="parTrans" cxnId="{779E8C1A-5EC3-4584-BFE3-6026EDF0DCD8}">
      <dgm:prSet/>
      <dgm:spPr/>
      <dgm:t>
        <a:bodyPr/>
        <a:lstStyle/>
        <a:p>
          <a:endParaRPr lang="tr-TR"/>
        </a:p>
      </dgm:t>
    </dgm:pt>
    <dgm:pt modelId="{5879A928-7AA9-4202-BDB0-F16BAEB4BF6F}" type="sibTrans" cxnId="{779E8C1A-5EC3-4584-BFE3-6026EDF0DCD8}">
      <dgm:prSet/>
      <dgm:spPr>
        <a:ln>
          <a:solidFill>
            <a:schemeClr val="tx1"/>
          </a:solidFill>
        </a:ln>
      </dgm:spPr>
      <dgm:t>
        <a:bodyPr/>
        <a:lstStyle/>
        <a:p>
          <a:endParaRPr lang="tr-TR"/>
        </a:p>
      </dgm:t>
    </dgm:pt>
    <dgm:pt modelId="{81DE2841-CF49-4754-B9AF-1E8D94F946B4}">
      <dgm:prSet phldrT="[Metin]"/>
      <dgm:spPr/>
      <dgm:t>
        <a:bodyPr/>
        <a:lstStyle/>
        <a:p>
          <a:r>
            <a:rPr lang="tr-TR" dirty="0" smtClean="0"/>
            <a:t>2. Fiyat dışı etkiler: tüketici geliri, ilişkili(tamamlayıcı ve ikame mallar) malların fiyatları, tüketici beklentileri, zevk ve tercihler, nüfus</a:t>
          </a:r>
          <a:endParaRPr lang="tr-TR" dirty="0"/>
        </a:p>
      </dgm:t>
    </dgm:pt>
    <dgm:pt modelId="{648E93ED-C3C0-45CF-AA7C-1C889A96987A}" type="parTrans" cxnId="{0720FD92-3891-44EE-917C-4757C517563A}">
      <dgm:prSet/>
      <dgm:spPr/>
      <dgm:t>
        <a:bodyPr/>
        <a:lstStyle/>
        <a:p>
          <a:endParaRPr lang="tr-TR"/>
        </a:p>
      </dgm:t>
    </dgm:pt>
    <dgm:pt modelId="{9F603447-018D-4284-95C2-398A4F265718}" type="sibTrans" cxnId="{0720FD92-3891-44EE-917C-4757C517563A}">
      <dgm:prSet/>
      <dgm:spPr>
        <a:solidFill>
          <a:schemeClr val="bg1"/>
        </a:solidFill>
      </dgm:spPr>
      <dgm:t>
        <a:bodyPr/>
        <a:lstStyle/>
        <a:p>
          <a:endParaRPr lang="tr-TR"/>
        </a:p>
      </dgm:t>
    </dgm:pt>
    <dgm:pt modelId="{827C36E4-D5D3-4AFF-A5FD-BA0D28594137}">
      <dgm:prSet phldrT="[Metin]"/>
      <dgm:spPr/>
      <dgm:t>
        <a:bodyPr/>
        <a:lstStyle/>
        <a:p>
          <a:r>
            <a:rPr lang="tr-TR" dirty="0" smtClean="0"/>
            <a:t>1.  Eğrisi üzerindeki değişim: malın fiyatının  etkisi</a:t>
          </a:r>
          <a:endParaRPr lang="tr-TR" dirty="0"/>
        </a:p>
      </dgm:t>
    </dgm:pt>
    <dgm:pt modelId="{20C7BC17-0EF2-4447-BC1E-374D8D538D49}" type="parTrans" cxnId="{31F13B3A-CC5B-409B-851B-CE6A4D20FFEB}">
      <dgm:prSet/>
      <dgm:spPr/>
      <dgm:t>
        <a:bodyPr/>
        <a:lstStyle/>
        <a:p>
          <a:endParaRPr lang="tr-TR"/>
        </a:p>
      </dgm:t>
    </dgm:pt>
    <dgm:pt modelId="{2DB76B52-231C-4855-B3FB-4E602FABC607}" type="sibTrans" cxnId="{31F13B3A-CC5B-409B-851B-CE6A4D20FFEB}">
      <dgm:prSet/>
      <dgm:spPr>
        <a:ln>
          <a:solidFill>
            <a:schemeClr val="tx1"/>
          </a:solidFill>
        </a:ln>
      </dgm:spPr>
      <dgm:t>
        <a:bodyPr/>
        <a:lstStyle/>
        <a:p>
          <a:endParaRPr lang="tr-TR"/>
        </a:p>
      </dgm:t>
    </dgm:pt>
    <dgm:pt modelId="{99591339-109F-4BCB-92B4-CF2F12961F66}" type="pres">
      <dgm:prSet presAssocID="{3109C1A8-3618-4D8B-817F-9097211DD68C}" presName="Name0" presStyleCnt="0">
        <dgm:presLayoutVars>
          <dgm:dir/>
          <dgm:resizeHandles val="exact"/>
        </dgm:presLayoutVars>
      </dgm:prSet>
      <dgm:spPr/>
      <dgm:t>
        <a:bodyPr/>
        <a:lstStyle/>
        <a:p>
          <a:endParaRPr lang="tr-TR"/>
        </a:p>
      </dgm:t>
    </dgm:pt>
    <dgm:pt modelId="{63A3A35B-9A3E-4434-9F59-23BED3FC75B6}" type="pres">
      <dgm:prSet presAssocID="{CCD582BC-EFE9-4B3D-A76F-050A01A5FB54}" presName="node" presStyleLbl="node1" presStyleIdx="0" presStyleCnt="3">
        <dgm:presLayoutVars>
          <dgm:bulletEnabled val="1"/>
        </dgm:presLayoutVars>
      </dgm:prSet>
      <dgm:spPr/>
      <dgm:t>
        <a:bodyPr/>
        <a:lstStyle/>
        <a:p>
          <a:endParaRPr lang="tr-TR"/>
        </a:p>
      </dgm:t>
    </dgm:pt>
    <dgm:pt modelId="{327A1A45-9C75-4EAE-BD27-C77E7E71FED8}" type="pres">
      <dgm:prSet presAssocID="{5879A928-7AA9-4202-BDB0-F16BAEB4BF6F}" presName="sibTrans" presStyleLbl="sibTrans2D1" presStyleIdx="0" presStyleCnt="3" custAng="16458052" custScaleX="78204" custScaleY="578348"/>
      <dgm:spPr>
        <a:prstGeom prst="downArrow">
          <a:avLst/>
        </a:prstGeom>
      </dgm:spPr>
      <dgm:t>
        <a:bodyPr/>
        <a:lstStyle/>
        <a:p>
          <a:endParaRPr lang="tr-TR"/>
        </a:p>
      </dgm:t>
    </dgm:pt>
    <dgm:pt modelId="{FE0675A5-3D83-409A-8C36-152B5C12E2DB}" type="pres">
      <dgm:prSet presAssocID="{5879A928-7AA9-4202-BDB0-F16BAEB4BF6F}" presName="connectorText" presStyleLbl="sibTrans2D1" presStyleIdx="0" presStyleCnt="3"/>
      <dgm:spPr/>
      <dgm:t>
        <a:bodyPr/>
        <a:lstStyle/>
        <a:p>
          <a:endParaRPr lang="tr-TR"/>
        </a:p>
      </dgm:t>
    </dgm:pt>
    <dgm:pt modelId="{D4DBD06E-CD9B-4EBE-AFC8-F61959BF9504}" type="pres">
      <dgm:prSet presAssocID="{81DE2841-CF49-4754-B9AF-1E8D94F946B4}" presName="node" presStyleLbl="node1" presStyleIdx="1" presStyleCnt="3" custScaleX="118708" custScaleY="118154">
        <dgm:presLayoutVars>
          <dgm:bulletEnabled val="1"/>
        </dgm:presLayoutVars>
      </dgm:prSet>
      <dgm:spPr/>
      <dgm:t>
        <a:bodyPr/>
        <a:lstStyle/>
        <a:p>
          <a:endParaRPr lang="tr-TR"/>
        </a:p>
      </dgm:t>
    </dgm:pt>
    <dgm:pt modelId="{9FFD4053-00AB-4C9F-9856-C546592386A9}" type="pres">
      <dgm:prSet presAssocID="{9F603447-018D-4284-95C2-398A4F265718}" presName="sibTrans" presStyleLbl="sibTrans2D1" presStyleIdx="1" presStyleCnt="3"/>
      <dgm:spPr>
        <a:prstGeom prst="mathPlus">
          <a:avLst/>
        </a:prstGeom>
      </dgm:spPr>
      <dgm:t>
        <a:bodyPr/>
        <a:lstStyle/>
        <a:p>
          <a:endParaRPr lang="tr-TR"/>
        </a:p>
      </dgm:t>
    </dgm:pt>
    <dgm:pt modelId="{AB5C9C4F-5923-43B9-A56D-DE0632C4A2AC}" type="pres">
      <dgm:prSet presAssocID="{9F603447-018D-4284-95C2-398A4F265718}" presName="connectorText" presStyleLbl="sibTrans2D1" presStyleIdx="1" presStyleCnt="3"/>
      <dgm:spPr/>
      <dgm:t>
        <a:bodyPr/>
        <a:lstStyle/>
        <a:p>
          <a:endParaRPr lang="tr-TR"/>
        </a:p>
      </dgm:t>
    </dgm:pt>
    <dgm:pt modelId="{84F567D7-ACFF-4B63-9207-976C8004DB73}" type="pres">
      <dgm:prSet presAssocID="{827C36E4-D5D3-4AFF-A5FD-BA0D28594137}" presName="node" presStyleLbl="node1" presStyleIdx="2" presStyleCnt="3" custScaleX="126303" custScaleY="118537">
        <dgm:presLayoutVars>
          <dgm:bulletEnabled val="1"/>
        </dgm:presLayoutVars>
      </dgm:prSet>
      <dgm:spPr/>
      <dgm:t>
        <a:bodyPr/>
        <a:lstStyle/>
        <a:p>
          <a:endParaRPr lang="tr-TR"/>
        </a:p>
      </dgm:t>
    </dgm:pt>
    <dgm:pt modelId="{4207514B-A228-4EAD-AB81-ECA29A348BDC}" type="pres">
      <dgm:prSet presAssocID="{2DB76B52-231C-4855-B3FB-4E602FABC607}" presName="sibTrans" presStyleLbl="sibTrans2D1" presStyleIdx="2" presStyleCnt="3" custAng="5507454" custScaleX="78534" custScaleY="642504"/>
      <dgm:spPr>
        <a:prstGeom prst="downArrow">
          <a:avLst/>
        </a:prstGeom>
      </dgm:spPr>
      <dgm:t>
        <a:bodyPr/>
        <a:lstStyle/>
        <a:p>
          <a:endParaRPr lang="tr-TR"/>
        </a:p>
      </dgm:t>
    </dgm:pt>
    <dgm:pt modelId="{866EAD49-81B8-4D6F-8709-55E467D4BAED}" type="pres">
      <dgm:prSet presAssocID="{2DB76B52-231C-4855-B3FB-4E602FABC607}" presName="connectorText" presStyleLbl="sibTrans2D1" presStyleIdx="2" presStyleCnt="3"/>
      <dgm:spPr/>
      <dgm:t>
        <a:bodyPr/>
        <a:lstStyle/>
        <a:p>
          <a:endParaRPr lang="tr-TR"/>
        </a:p>
      </dgm:t>
    </dgm:pt>
  </dgm:ptLst>
  <dgm:cxnLst>
    <dgm:cxn modelId="{03AC0DC3-8E28-4BE7-9F50-0A32FA2887A5}" type="presOf" srcId="{CCD582BC-EFE9-4B3D-A76F-050A01A5FB54}" destId="{63A3A35B-9A3E-4434-9F59-23BED3FC75B6}" srcOrd="0" destOrd="0" presId="urn:microsoft.com/office/officeart/2005/8/layout/cycle7"/>
    <dgm:cxn modelId="{31F13B3A-CC5B-409B-851B-CE6A4D20FFEB}" srcId="{3109C1A8-3618-4D8B-817F-9097211DD68C}" destId="{827C36E4-D5D3-4AFF-A5FD-BA0D28594137}" srcOrd="2" destOrd="0" parTransId="{20C7BC17-0EF2-4447-BC1E-374D8D538D49}" sibTransId="{2DB76B52-231C-4855-B3FB-4E602FABC607}"/>
    <dgm:cxn modelId="{0720FD92-3891-44EE-917C-4757C517563A}" srcId="{3109C1A8-3618-4D8B-817F-9097211DD68C}" destId="{81DE2841-CF49-4754-B9AF-1E8D94F946B4}" srcOrd="1" destOrd="0" parTransId="{648E93ED-C3C0-45CF-AA7C-1C889A96987A}" sibTransId="{9F603447-018D-4284-95C2-398A4F265718}"/>
    <dgm:cxn modelId="{AAB250DB-75E4-4E4F-ADCC-BCA6928083AD}" type="presOf" srcId="{827C36E4-D5D3-4AFF-A5FD-BA0D28594137}" destId="{84F567D7-ACFF-4B63-9207-976C8004DB73}" srcOrd="0" destOrd="0" presId="urn:microsoft.com/office/officeart/2005/8/layout/cycle7"/>
    <dgm:cxn modelId="{6CA74E71-D839-4A6A-A49B-0C4755764E33}" type="presOf" srcId="{9F603447-018D-4284-95C2-398A4F265718}" destId="{9FFD4053-00AB-4C9F-9856-C546592386A9}" srcOrd="0" destOrd="0" presId="urn:microsoft.com/office/officeart/2005/8/layout/cycle7"/>
    <dgm:cxn modelId="{C5F14AFE-DFF5-4F98-95F2-7E14BE4D4E5B}" type="presOf" srcId="{81DE2841-CF49-4754-B9AF-1E8D94F946B4}" destId="{D4DBD06E-CD9B-4EBE-AFC8-F61959BF9504}" srcOrd="0" destOrd="0" presId="urn:microsoft.com/office/officeart/2005/8/layout/cycle7"/>
    <dgm:cxn modelId="{D080A4B0-50C5-470C-90AB-9B5D47B88113}" type="presOf" srcId="{2DB76B52-231C-4855-B3FB-4E602FABC607}" destId="{866EAD49-81B8-4D6F-8709-55E467D4BAED}" srcOrd="1" destOrd="0" presId="urn:microsoft.com/office/officeart/2005/8/layout/cycle7"/>
    <dgm:cxn modelId="{2FDB1E6C-AC4B-4951-8C5D-C1AEACF5E610}" type="presOf" srcId="{3109C1A8-3618-4D8B-817F-9097211DD68C}" destId="{99591339-109F-4BCB-92B4-CF2F12961F66}" srcOrd="0" destOrd="0" presId="urn:microsoft.com/office/officeart/2005/8/layout/cycle7"/>
    <dgm:cxn modelId="{1E66EF92-015F-4A05-967A-97FE3FA407CE}" type="presOf" srcId="{9F603447-018D-4284-95C2-398A4F265718}" destId="{AB5C9C4F-5923-43B9-A56D-DE0632C4A2AC}" srcOrd="1" destOrd="0" presId="urn:microsoft.com/office/officeart/2005/8/layout/cycle7"/>
    <dgm:cxn modelId="{C7EB3C90-BC96-457B-BE71-8BC7E1DC73C2}" type="presOf" srcId="{5879A928-7AA9-4202-BDB0-F16BAEB4BF6F}" destId="{FE0675A5-3D83-409A-8C36-152B5C12E2DB}" srcOrd="1" destOrd="0" presId="urn:microsoft.com/office/officeart/2005/8/layout/cycle7"/>
    <dgm:cxn modelId="{715C74A3-4A7F-4BBB-93A4-08656283EDDF}" type="presOf" srcId="{2DB76B52-231C-4855-B3FB-4E602FABC607}" destId="{4207514B-A228-4EAD-AB81-ECA29A348BDC}" srcOrd="0" destOrd="0" presId="urn:microsoft.com/office/officeart/2005/8/layout/cycle7"/>
    <dgm:cxn modelId="{779E8C1A-5EC3-4584-BFE3-6026EDF0DCD8}" srcId="{3109C1A8-3618-4D8B-817F-9097211DD68C}" destId="{CCD582BC-EFE9-4B3D-A76F-050A01A5FB54}" srcOrd="0" destOrd="0" parTransId="{91631DB6-4B10-49A9-BB8B-5E449F3322F3}" sibTransId="{5879A928-7AA9-4202-BDB0-F16BAEB4BF6F}"/>
    <dgm:cxn modelId="{FA3637E9-FC86-483B-AF79-EE048016DC99}" type="presOf" srcId="{5879A928-7AA9-4202-BDB0-F16BAEB4BF6F}" destId="{327A1A45-9C75-4EAE-BD27-C77E7E71FED8}" srcOrd="0" destOrd="0" presId="urn:microsoft.com/office/officeart/2005/8/layout/cycle7"/>
    <dgm:cxn modelId="{32FD1EF0-F768-4918-A753-0AA438EB34B7}" type="presParOf" srcId="{99591339-109F-4BCB-92B4-CF2F12961F66}" destId="{63A3A35B-9A3E-4434-9F59-23BED3FC75B6}" srcOrd="0" destOrd="0" presId="urn:microsoft.com/office/officeart/2005/8/layout/cycle7"/>
    <dgm:cxn modelId="{E75719FD-6B8B-4CDC-9635-8A604E8BDFAD}" type="presParOf" srcId="{99591339-109F-4BCB-92B4-CF2F12961F66}" destId="{327A1A45-9C75-4EAE-BD27-C77E7E71FED8}" srcOrd="1" destOrd="0" presId="urn:microsoft.com/office/officeart/2005/8/layout/cycle7"/>
    <dgm:cxn modelId="{46658E7D-04E3-4399-912A-BA3AD92A3D85}" type="presParOf" srcId="{327A1A45-9C75-4EAE-BD27-C77E7E71FED8}" destId="{FE0675A5-3D83-409A-8C36-152B5C12E2DB}" srcOrd="0" destOrd="0" presId="urn:microsoft.com/office/officeart/2005/8/layout/cycle7"/>
    <dgm:cxn modelId="{3D1BC665-1821-4E07-AFB5-2460CBF23BD4}" type="presParOf" srcId="{99591339-109F-4BCB-92B4-CF2F12961F66}" destId="{D4DBD06E-CD9B-4EBE-AFC8-F61959BF9504}" srcOrd="2" destOrd="0" presId="urn:microsoft.com/office/officeart/2005/8/layout/cycle7"/>
    <dgm:cxn modelId="{A5609E37-67D2-4FF0-9244-8D03FB95BF28}" type="presParOf" srcId="{99591339-109F-4BCB-92B4-CF2F12961F66}" destId="{9FFD4053-00AB-4C9F-9856-C546592386A9}" srcOrd="3" destOrd="0" presId="urn:microsoft.com/office/officeart/2005/8/layout/cycle7"/>
    <dgm:cxn modelId="{84FD6D4F-3A15-41A5-A731-4B713FF46168}" type="presParOf" srcId="{9FFD4053-00AB-4C9F-9856-C546592386A9}" destId="{AB5C9C4F-5923-43B9-A56D-DE0632C4A2AC}" srcOrd="0" destOrd="0" presId="urn:microsoft.com/office/officeart/2005/8/layout/cycle7"/>
    <dgm:cxn modelId="{962DDFA2-FB34-4274-9305-2A8EE05D6F48}" type="presParOf" srcId="{99591339-109F-4BCB-92B4-CF2F12961F66}" destId="{84F567D7-ACFF-4B63-9207-976C8004DB73}" srcOrd="4" destOrd="0" presId="urn:microsoft.com/office/officeart/2005/8/layout/cycle7"/>
    <dgm:cxn modelId="{C0B213A9-A5DE-4C70-AB35-9A1AC33D3769}" type="presParOf" srcId="{99591339-109F-4BCB-92B4-CF2F12961F66}" destId="{4207514B-A228-4EAD-AB81-ECA29A348BDC}" srcOrd="5" destOrd="0" presId="urn:microsoft.com/office/officeart/2005/8/layout/cycle7"/>
    <dgm:cxn modelId="{2E8C01BF-2CA0-4185-89DF-C331D86BB48E}" type="presParOf" srcId="{4207514B-A228-4EAD-AB81-ECA29A348BDC}" destId="{866EAD49-81B8-4D6F-8709-55E467D4BAED}" srcOrd="0" destOrd="0" presId="urn:microsoft.com/office/officeart/2005/8/layout/cycle7"/>
  </dgm:cxnLst>
  <dgm:bg/>
  <dgm:whole/>
</dgm:dataModel>
</file>

<file path=ppt/diagrams/data4.xml><?xml version="1.0" encoding="utf-8"?>
<dgm:dataModel xmlns:dgm="http://schemas.openxmlformats.org/drawingml/2006/diagram" xmlns:a="http://schemas.openxmlformats.org/drawingml/2006/main">
  <dgm:ptLst>
    <dgm:pt modelId="{FF58E1C1-7415-487F-AC65-D3A02B710D7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tr-TR"/>
        </a:p>
      </dgm:t>
    </dgm:pt>
    <dgm:pt modelId="{339BF4C0-4D5F-4A06-83BD-3A1F064082BE}">
      <dgm:prSet phldrT="[Metin]"/>
      <dgm:spPr/>
      <dgm:t>
        <a:bodyPr/>
        <a:lstStyle/>
        <a:p>
          <a:r>
            <a:rPr lang="tr-TR" dirty="0" smtClean="0"/>
            <a:t>Arz eğrisini etkileyen faktörler</a:t>
          </a:r>
          <a:endParaRPr lang="tr-TR" dirty="0"/>
        </a:p>
      </dgm:t>
    </dgm:pt>
    <dgm:pt modelId="{808D9890-8189-478D-89A4-F3EFA2D1C92D}" type="parTrans" cxnId="{C726D0A7-B35D-4FF6-89A8-885FC7F20CFC}">
      <dgm:prSet/>
      <dgm:spPr/>
      <dgm:t>
        <a:bodyPr/>
        <a:lstStyle/>
        <a:p>
          <a:endParaRPr lang="tr-TR"/>
        </a:p>
      </dgm:t>
    </dgm:pt>
    <dgm:pt modelId="{8CF1524A-F085-41AD-A937-225CDFEAC7A8}" type="sibTrans" cxnId="{C726D0A7-B35D-4FF6-89A8-885FC7F20CFC}">
      <dgm:prSet/>
      <dgm:spPr>
        <a:solidFill>
          <a:schemeClr val="accent4">
            <a:lumMod val="50000"/>
          </a:schemeClr>
        </a:solidFill>
      </dgm:spPr>
      <dgm:t>
        <a:bodyPr/>
        <a:lstStyle/>
        <a:p>
          <a:endParaRPr lang="tr-TR"/>
        </a:p>
      </dgm:t>
    </dgm:pt>
    <dgm:pt modelId="{33B1FF9D-5E2B-4235-B577-1378D8ED0917}">
      <dgm:prSet phldrT="[Metin]"/>
      <dgm:spPr/>
      <dgm:t>
        <a:bodyPr/>
        <a:lstStyle/>
        <a:p>
          <a:r>
            <a:rPr lang="tr-TR" dirty="0" smtClean="0"/>
            <a:t>Diğer etkenler: girdi fiyatları, teknoloji, vergi, sübvansiyon, diğer malların fiyatları, beklentiler, firma sayısı</a:t>
          </a:r>
          <a:endParaRPr lang="tr-TR" dirty="0"/>
        </a:p>
      </dgm:t>
    </dgm:pt>
    <dgm:pt modelId="{40EDD264-A6C4-4FFF-ABF2-993791C8B3C4}" type="parTrans" cxnId="{520DD48B-E967-4658-BD98-CC0A7683D080}">
      <dgm:prSet/>
      <dgm:spPr/>
      <dgm:t>
        <a:bodyPr/>
        <a:lstStyle/>
        <a:p>
          <a:endParaRPr lang="tr-TR"/>
        </a:p>
      </dgm:t>
    </dgm:pt>
    <dgm:pt modelId="{6214EA9A-0342-4A1D-B9D2-108191BC8CB8}" type="sibTrans" cxnId="{520DD48B-E967-4658-BD98-CC0A7683D080}">
      <dgm:prSet/>
      <dgm:spPr/>
      <dgm:t>
        <a:bodyPr/>
        <a:lstStyle/>
        <a:p>
          <a:endParaRPr lang="tr-TR"/>
        </a:p>
      </dgm:t>
    </dgm:pt>
    <dgm:pt modelId="{EED0ED11-6BB0-45F0-8A37-3E5D069E9D56}">
      <dgm:prSet phldrT="[Metin]"/>
      <dgm:spPr/>
      <dgm:t>
        <a:bodyPr/>
        <a:lstStyle/>
        <a:p>
          <a:r>
            <a:rPr lang="tr-TR" dirty="0" smtClean="0"/>
            <a:t>Malın fiyatındaki değişim.</a:t>
          </a:r>
          <a:endParaRPr lang="tr-TR" dirty="0"/>
        </a:p>
      </dgm:t>
    </dgm:pt>
    <dgm:pt modelId="{927BB4C0-0E46-4EA7-8E0F-29B6B361CE23}" type="parTrans" cxnId="{B778BB79-4B57-40AF-ABE6-FB8D18BC636D}">
      <dgm:prSet/>
      <dgm:spPr/>
      <dgm:t>
        <a:bodyPr/>
        <a:lstStyle/>
        <a:p>
          <a:endParaRPr lang="tr-TR"/>
        </a:p>
      </dgm:t>
    </dgm:pt>
    <dgm:pt modelId="{43B615B1-807A-4E66-9C97-3C0B05EA475E}" type="sibTrans" cxnId="{B778BB79-4B57-40AF-ABE6-FB8D18BC636D}">
      <dgm:prSet/>
      <dgm:spPr>
        <a:solidFill>
          <a:schemeClr val="accent4">
            <a:lumMod val="50000"/>
          </a:schemeClr>
        </a:solidFill>
      </dgm:spPr>
      <dgm:t>
        <a:bodyPr/>
        <a:lstStyle/>
        <a:p>
          <a:endParaRPr lang="tr-TR"/>
        </a:p>
      </dgm:t>
    </dgm:pt>
    <dgm:pt modelId="{3AC9B0B4-AF4C-4780-9F84-5D994CDB5E2E}" type="pres">
      <dgm:prSet presAssocID="{FF58E1C1-7415-487F-AC65-D3A02B710D72}" presName="Name0" presStyleCnt="0">
        <dgm:presLayoutVars>
          <dgm:dir/>
          <dgm:resizeHandles val="exact"/>
        </dgm:presLayoutVars>
      </dgm:prSet>
      <dgm:spPr/>
      <dgm:t>
        <a:bodyPr/>
        <a:lstStyle/>
        <a:p>
          <a:endParaRPr lang="tr-TR"/>
        </a:p>
      </dgm:t>
    </dgm:pt>
    <dgm:pt modelId="{563B3E9F-968D-468C-A2BF-D361E63D1AE3}" type="pres">
      <dgm:prSet presAssocID="{339BF4C0-4D5F-4A06-83BD-3A1F064082BE}" presName="node" presStyleLbl="node1" presStyleIdx="0" presStyleCnt="3">
        <dgm:presLayoutVars>
          <dgm:bulletEnabled val="1"/>
        </dgm:presLayoutVars>
      </dgm:prSet>
      <dgm:spPr/>
      <dgm:t>
        <a:bodyPr/>
        <a:lstStyle/>
        <a:p>
          <a:endParaRPr lang="tr-TR"/>
        </a:p>
      </dgm:t>
    </dgm:pt>
    <dgm:pt modelId="{A4113643-E94C-4C69-B220-64637015ADAE}" type="pres">
      <dgm:prSet presAssocID="{8CF1524A-F085-41AD-A937-225CDFEAC7A8}" presName="sibTrans" presStyleLbl="sibTrans2D1" presStyleIdx="0" presStyleCnt="3" custAng="5290189" custScaleX="56381" custScaleY="657824" custLinFactNeighborX="7624" custLinFactNeighborY="17960"/>
      <dgm:spPr>
        <a:prstGeom prst="upArrow">
          <a:avLst/>
        </a:prstGeom>
      </dgm:spPr>
      <dgm:t>
        <a:bodyPr/>
        <a:lstStyle/>
        <a:p>
          <a:endParaRPr lang="tr-TR"/>
        </a:p>
      </dgm:t>
    </dgm:pt>
    <dgm:pt modelId="{40B28BCA-1948-490D-B0EC-7AB36C873A29}" type="pres">
      <dgm:prSet presAssocID="{8CF1524A-F085-41AD-A937-225CDFEAC7A8}" presName="connectorText" presStyleLbl="sibTrans2D1" presStyleIdx="0" presStyleCnt="3"/>
      <dgm:spPr/>
      <dgm:t>
        <a:bodyPr/>
        <a:lstStyle/>
        <a:p>
          <a:endParaRPr lang="tr-TR"/>
        </a:p>
      </dgm:t>
    </dgm:pt>
    <dgm:pt modelId="{36709555-DEC1-4C06-B58F-DC7D1155DCF5}" type="pres">
      <dgm:prSet presAssocID="{33B1FF9D-5E2B-4235-B577-1378D8ED0917}" presName="node" presStyleLbl="node1" presStyleIdx="1" presStyleCnt="3">
        <dgm:presLayoutVars>
          <dgm:bulletEnabled val="1"/>
        </dgm:presLayoutVars>
      </dgm:prSet>
      <dgm:spPr/>
      <dgm:t>
        <a:bodyPr/>
        <a:lstStyle/>
        <a:p>
          <a:endParaRPr lang="tr-TR"/>
        </a:p>
      </dgm:t>
    </dgm:pt>
    <dgm:pt modelId="{069FAD39-E250-4C7F-B363-10E05D494912}" type="pres">
      <dgm:prSet presAssocID="{6214EA9A-0342-4A1D-B9D2-108191BC8CB8}" presName="sibTrans" presStyleLbl="sibTrans2D1" presStyleIdx="1" presStyleCnt="3"/>
      <dgm:spPr>
        <a:prstGeom prst="mathPlus">
          <a:avLst/>
        </a:prstGeom>
      </dgm:spPr>
      <dgm:t>
        <a:bodyPr/>
        <a:lstStyle/>
        <a:p>
          <a:endParaRPr lang="tr-TR"/>
        </a:p>
      </dgm:t>
    </dgm:pt>
    <dgm:pt modelId="{227A4E45-DAC4-4ECF-99AC-2A17D7B9EEE9}" type="pres">
      <dgm:prSet presAssocID="{6214EA9A-0342-4A1D-B9D2-108191BC8CB8}" presName="connectorText" presStyleLbl="sibTrans2D1" presStyleIdx="1" presStyleCnt="3"/>
      <dgm:spPr/>
      <dgm:t>
        <a:bodyPr/>
        <a:lstStyle/>
        <a:p>
          <a:endParaRPr lang="tr-TR"/>
        </a:p>
      </dgm:t>
    </dgm:pt>
    <dgm:pt modelId="{F6B30471-94D5-494E-88E7-772B7D9D9853}" type="pres">
      <dgm:prSet presAssocID="{EED0ED11-6BB0-45F0-8A37-3E5D069E9D56}" presName="node" presStyleLbl="node1" presStyleIdx="2" presStyleCnt="3">
        <dgm:presLayoutVars>
          <dgm:bulletEnabled val="1"/>
        </dgm:presLayoutVars>
      </dgm:prSet>
      <dgm:spPr/>
      <dgm:t>
        <a:bodyPr/>
        <a:lstStyle/>
        <a:p>
          <a:endParaRPr lang="tr-TR"/>
        </a:p>
      </dgm:t>
    </dgm:pt>
    <dgm:pt modelId="{E63FC952-6791-4BBF-AAA3-1A5708C4B930}" type="pres">
      <dgm:prSet presAssocID="{43B615B1-807A-4E66-9C97-3C0B05EA475E}" presName="sibTrans" presStyleLbl="sibTrans2D1" presStyleIdx="2" presStyleCnt="3" custAng="16809401" custScaleX="49305" custScaleY="702251" custLinFactNeighborX="-18455" custLinFactNeighborY="4002"/>
      <dgm:spPr>
        <a:prstGeom prst="upArrow">
          <a:avLst/>
        </a:prstGeom>
      </dgm:spPr>
      <dgm:t>
        <a:bodyPr/>
        <a:lstStyle/>
        <a:p>
          <a:endParaRPr lang="tr-TR"/>
        </a:p>
      </dgm:t>
    </dgm:pt>
    <dgm:pt modelId="{599F8EE9-15F0-48FB-A62B-0A2095BE4AB9}" type="pres">
      <dgm:prSet presAssocID="{43B615B1-807A-4E66-9C97-3C0B05EA475E}" presName="connectorText" presStyleLbl="sibTrans2D1" presStyleIdx="2" presStyleCnt="3"/>
      <dgm:spPr/>
      <dgm:t>
        <a:bodyPr/>
        <a:lstStyle/>
        <a:p>
          <a:endParaRPr lang="tr-TR"/>
        </a:p>
      </dgm:t>
    </dgm:pt>
  </dgm:ptLst>
  <dgm:cxnLst>
    <dgm:cxn modelId="{520DD48B-E967-4658-BD98-CC0A7683D080}" srcId="{FF58E1C1-7415-487F-AC65-D3A02B710D72}" destId="{33B1FF9D-5E2B-4235-B577-1378D8ED0917}" srcOrd="1" destOrd="0" parTransId="{40EDD264-A6C4-4FFF-ABF2-993791C8B3C4}" sibTransId="{6214EA9A-0342-4A1D-B9D2-108191BC8CB8}"/>
    <dgm:cxn modelId="{40DC4165-E00E-4FAF-B1E7-5C4AE7C1E40B}" type="presOf" srcId="{339BF4C0-4D5F-4A06-83BD-3A1F064082BE}" destId="{563B3E9F-968D-468C-A2BF-D361E63D1AE3}" srcOrd="0" destOrd="0" presId="urn:microsoft.com/office/officeart/2005/8/layout/cycle7"/>
    <dgm:cxn modelId="{15B99B16-5A1E-459A-BAC7-644CD72D873E}" type="presOf" srcId="{33B1FF9D-5E2B-4235-B577-1378D8ED0917}" destId="{36709555-DEC1-4C06-B58F-DC7D1155DCF5}" srcOrd="0" destOrd="0" presId="urn:microsoft.com/office/officeart/2005/8/layout/cycle7"/>
    <dgm:cxn modelId="{8EAF573F-6D49-4DFB-B4B1-DF36DA3115CF}" type="presOf" srcId="{8CF1524A-F085-41AD-A937-225CDFEAC7A8}" destId="{A4113643-E94C-4C69-B220-64637015ADAE}" srcOrd="0" destOrd="0" presId="urn:microsoft.com/office/officeart/2005/8/layout/cycle7"/>
    <dgm:cxn modelId="{59AB5BD0-E1C9-469B-8649-ACE9D7B6B51D}" type="presOf" srcId="{43B615B1-807A-4E66-9C97-3C0B05EA475E}" destId="{599F8EE9-15F0-48FB-A62B-0A2095BE4AB9}" srcOrd="1" destOrd="0" presId="urn:microsoft.com/office/officeart/2005/8/layout/cycle7"/>
    <dgm:cxn modelId="{42F7EADF-7E77-4F7A-B49A-1A02AB2F6070}" type="presOf" srcId="{EED0ED11-6BB0-45F0-8A37-3E5D069E9D56}" destId="{F6B30471-94D5-494E-88E7-772B7D9D9853}" srcOrd="0" destOrd="0" presId="urn:microsoft.com/office/officeart/2005/8/layout/cycle7"/>
    <dgm:cxn modelId="{B778BB79-4B57-40AF-ABE6-FB8D18BC636D}" srcId="{FF58E1C1-7415-487F-AC65-D3A02B710D72}" destId="{EED0ED11-6BB0-45F0-8A37-3E5D069E9D56}" srcOrd="2" destOrd="0" parTransId="{927BB4C0-0E46-4EA7-8E0F-29B6B361CE23}" sibTransId="{43B615B1-807A-4E66-9C97-3C0B05EA475E}"/>
    <dgm:cxn modelId="{442C2130-1E65-43D0-9B71-38CC489542FA}" type="presOf" srcId="{8CF1524A-F085-41AD-A937-225CDFEAC7A8}" destId="{40B28BCA-1948-490D-B0EC-7AB36C873A29}" srcOrd="1" destOrd="0" presId="urn:microsoft.com/office/officeart/2005/8/layout/cycle7"/>
    <dgm:cxn modelId="{5EE067D8-4F35-4846-A978-A4BF33799094}" type="presOf" srcId="{6214EA9A-0342-4A1D-B9D2-108191BC8CB8}" destId="{227A4E45-DAC4-4ECF-99AC-2A17D7B9EEE9}" srcOrd="1" destOrd="0" presId="urn:microsoft.com/office/officeart/2005/8/layout/cycle7"/>
    <dgm:cxn modelId="{2C0BB4C1-4711-4E90-9970-F879F621612C}" type="presOf" srcId="{43B615B1-807A-4E66-9C97-3C0B05EA475E}" destId="{E63FC952-6791-4BBF-AAA3-1A5708C4B930}" srcOrd="0" destOrd="0" presId="urn:microsoft.com/office/officeart/2005/8/layout/cycle7"/>
    <dgm:cxn modelId="{C726D0A7-B35D-4FF6-89A8-885FC7F20CFC}" srcId="{FF58E1C1-7415-487F-AC65-D3A02B710D72}" destId="{339BF4C0-4D5F-4A06-83BD-3A1F064082BE}" srcOrd="0" destOrd="0" parTransId="{808D9890-8189-478D-89A4-F3EFA2D1C92D}" sibTransId="{8CF1524A-F085-41AD-A937-225CDFEAC7A8}"/>
    <dgm:cxn modelId="{DB87EC05-4DAF-46AE-BD86-238B20C16ECA}" type="presOf" srcId="{FF58E1C1-7415-487F-AC65-D3A02B710D72}" destId="{3AC9B0B4-AF4C-4780-9F84-5D994CDB5E2E}" srcOrd="0" destOrd="0" presId="urn:microsoft.com/office/officeart/2005/8/layout/cycle7"/>
    <dgm:cxn modelId="{899DBD8A-2E17-4B3C-8EB5-BEA1438B62EE}" type="presOf" srcId="{6214EA9A-0342-4A1D-B9D2-108191BC8CB8}" destId="{069FAD39-E250-4C7F-B363-10E05D494912}" srcOrd="0" destOrd="0" presId="urn:microsoft.com/office/officeart/2005/8/layout/cycle7"/>
    <dgm:cxn modelId="{DAD49684-9621-4000-8320-DFB56AA02D75}" type="presParOf" srcId="{3AC9B0B4-AF4C-4780-9F84-5D994CDB5E2E}" destId="{563B3E9F-968D-468C-A2BF-D361E63D1AE3}" srcOrd="0" destOrd="0" presId="urn:microsoft.com/office/officeart/2005/8/layout/cycle7"/>
    <dgm:cxn modelId="{82669592-BEF1-460E-A683-0D915B20DE58}" type="presParOf" srcId="{3AC9B0B4-AF4C-4780-9F84-5D994CDB5E2E}" destId="{A4113643-E94C-4C69-B220-64637015ADAE}" srcOrd="1" destOrd="0" presId="urn:microsoft.com/office/officeart/2005/8/layout/cycle7"/>
    <dgm:cxn modelId="{6DBA1760-634B-4D5C-AD41-81D91896BA2B}" type="presParOf" srcId="{A4113643-E94C-4C69-B220-64637015ADAE}" destId="{40B28BCA-1948-490D-B0EC-7AB36C873A29}" srcOrd="0" destOrd="0" presId="urn:microsoft.com/office/officeart/2005/8/layout/cycle7"/>
    <dgm:cxn modelId="{A14CFF32-04C7-40A4-895F-27C53D4A496A}" type="presParOf" srcId="{3AC9B0B4-AF4C-4780-9F84-5D994CDB5E2E}" destId="{36709555-DEC1-4C06-B58F-DC7D1155DCF5}" srcOrd="2" destOrd="0" presId="urn:microsoft.com/office/officeart/2005/8/layout/cycle7"/>
    <dgm:cxn modelId="{06E9EB38-1AFC-45EC-A1A5-90D4A229779B}" type="presParOf" srcId="{3AC9B0B4-AF4C-4780-9F84-5D994CDB5E2E}" destId="{069FAD39-E250-4C7F-B363-10E05D494912}" srcOrd="3" destOrd="0" presId="urn:microsoft.com/office/officeart/2005/8/layout/cycle7"/>
    <dgm:cxn modelId="{78FEEA05-600F-4E19-B4F6-25CC15276E77}" type="presParOf" srcId="{069FAD39-E250-4C7F-B363-10E05D494912}" destId="{227A4E45-DAC4-4ECF-99AC-2A17D7B9EEE9}" srcOrd="0" destOrd="0" presId="urn:microsoft.com/office/officeart/2005/8/layout/cycle7"/>
    <dgm:cxn modelId="{4D1DB67C-A6B0-43BC-A29B-992E239C4C0B}" type="presParOf" srcId="{3AC9B0B4-AF4C-4780-9F84-5D994CDB5E2E}" destId="{F6B30471-94D5-494E-88E7-772B7D9D9853}" srcOrd="4" destOrd="0" presId="urn:microsoft.com/office/officeart/2005/8/layout/cycle7"/>
    <dgm:cxn modelId="{724FD534-AB53-4460-BC8A-1D96278310CB}" type="presParOf" srcId="{3AC9B0B4-AF4C-4780-9F84-5D994CDB5E2E}" destId="{E63FC952-6791-4BBF-AAA3-1A5708C4B930}" srcOrd="5" destOrd="0" presId="urn:microsoft.com/office/officeart/2005/8/layout/cycle7"/>
    <dgm:cxn modelId="{FA657060-036D-4031-B99D-8294F3AF70B6}" type="presParOf" srcId="{E63FC952-6791-4BBF-AAA3-1A5708C4B930}" destId="{599F8EE9-15F0-48FB-A62B-0A2095BE4AB9}"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 xmlns:a16="http://schemas.microsoft.com/office/drawing/2014/main" id="{A88FC9AE-793D-480C-859F-5BD5DF8547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a:extLst>
              <a:ext uri="{FF2B5EF4-FFF2-40B4-BE49-F238E27FC236}">
                <a16:creationId xmlns="" xmlns:a16="http://schemas.microsoft.com/office/drawing/2014/main" id="{2D8878BE-0358-4BFD-8B56-B9C2A9C8BE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C7B2B5-7797-4F6F-B468-D730F0A89072}" type="datetimeFigureOut">
              <a:rPr lang="en-US" smtClean="0"/>
              <a:pPr/>
              <a:t>3/30/2023</a:t>
            </a:fld>
            <a:endParaRPr lang="en-US"/>
          </a:p>
        </p:txBody>
      </p:sp>
      <p:sp>
        <p:nvSpPr>
          <p:cNvPr id="4" name="Alt Bilgi Yer Tutucusu 3">
            <a:extLst>
              <a:ext uri="{FF2B5EF4-FFF2-40B4-BE49-F238E27FC236}">
                <a16:creationId xmlns="" xmlns:a16="http://schemas.microsoft.com/office/drawing/2014/main" id="{24317B38-D2C5-41DF-BEF3-C56F7E5EB7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5" name="Slayt Numarası Yer Tutucusu 4">
            <a:extLst>
              <a:ext uri="{FF2B5EF4-FFF2-40B4-BE49-F238E27FC236}">
                <a16:creationId xmlns="" xmlns:a16="http://schemas.microsoft.com/office/drawing/2014/main" id="{2F931493-20CF-4EFA-9C74-5E2979AE4D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4ADB91-4852-4403-AE63-F1A905A7A7E8}" type="slidenum">
              <a:rPr lang="en-US" smtClean="0"/>
              <a:pPr/>
              <a:t>‹#›</a:t>
            </a:fld>
            <a:endParaRPr lang="en-US"/>
          </a:p>
        </p:txBody>
      </p:sp>
    </p:spTree>
    <p:extLst>
      <p:ext uri="{BB962C8B-B14F-4D97-AF65-F5344CB8AC3E}">
        <p14:creationId xmlns="" xmlns:p14="http://schemas.microsoft.com/office/powerpoint/2010/main" val="322941543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D54C4C-69CA-4F35-A711-85F3BCADB051}" type="datetimeFigureOut">
              <a:rPr lang="en-US" smtClean="0"/>
              <a:pPr/>
              <a:t>3/30/2023</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1D1C3-A8DB-476B-95A4-F708141AD699}" type="slidenum">
              <a:rPr lang="en-US" smtClean="0"/>
              <a:pPr/>
              <a:t>‹#›</a:t>
            </a:fld>
            <a:endParaRPr lang="en-US"/>
          </a:p>
        </p:txBody>
      </p:sp>
    </p:spTree>
    <p:extLst>
      <p:ext uri="{BB962C8B-B14F-4D97-AF65-F5344CB8AC3E}">
        <p14:creationId xmlns="" xmlns:p14="http://schemas.microsoft.com/office/powerpoint/2010/main" val="196307220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001AC6D-D75E-479B-8E41-0C3963453987}" type="datetime1">
              <a:rPr lang="tr-TR" smtClean="0"/>
              <a:pPr/>
              <a:t>30.03.2023</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9347487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7D726CB-35A9-4D82-9FF8-2E4CFC504CC2}" type="datetime1">
              <a:rPr lang="tr-TR" smtClean="0"/>
              <a:pPr/>
              <a:t>30.03.2023</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1171007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8F86F-C726-4847-ABDE-6DBF7851D9AC}" type="datetime1">
              <a:rPr lang="tr-TR" smtClean="0"/>
              <a:pPr/>
              <a:t>30.03.2023</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40677961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CBA05D-23E3-4227-A892-13BFCEFE772D}" type="datetime1">
              <a:rPr lang="tr-TR" smtClean="0"/>
              <a:pPr/>
              <a:t>30.03.2023</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9227476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FFF6BF0-5802-4276-8CE3-DECB3C6A3A1D}" type="datetime1">
              <a:rPr lang="tr-TR" smtClean="0"/>
              <a:pPr/>
              <a:t>30.03.2023</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55984182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1C13705-CBCD-4881-A76D-20B994B6DE04}" type="datetime1">
              <a:rPr lang="tr-TR" smtClean="0"/>
              <a:pPr/>
              <a:t>30.03.2023</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945203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tr-TR"/>
              <a:t>Asıl metin stillerini düzenlemek için tıklayın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4A4BA1B-6522-463B-A9FB-5B0012F32C44}" type="datetime1">
              <a:rPr lang="tr-TR" smtClean="0"/>
              <a:pPr/>
              <a:t>30.03.2023</a:t>
            </a:fld>
            <a:endParaRPr lang="en-US"/>
          </a:p>
        </p:txBody>
      </p:sp>
      <p:sp>
        <p:nvSpPr>
          <p:cNvPr id="8" name="Footer Placeholder 7"/>
          <p:cNvSpPr>
            <a:spLocks noGrp="1"/>
          </p:cNvSpPr>
          <p:nvPr>
            <p:ph type="ftr" sz="quarter" idx="11"/>
          </p:nvPr>
        </p:nvSpPr>
        <p:spPr/>
        <p:txBody>
          <a:bodyPr/>
          <a:lstStyle/>
          <a:p>
            <a:r>
              <a:rPr lang="en-US"/>
              <a:t>Samsun Üniversitesi Uzaktan Eğitim Uygulama ve Araştırma Merkezi</a:t>
            </a:r>
          </a:p>
        </p:txBody>
      </p:sp>
      <p:sp>
        <p:nvSpPr>
          <p:cNvPr id="9" name="Slide Number Placeholder 8"/>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8097876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C433A4B-877E-47EF-ACA0-0EF0C634A5AA}" type="datetime1">
              <a:rPr lang="tr-TR" smtClean="0"/>
              <a:pPr/>
              <a:t>30.03.2023</a:t>
            </a:fld>
            <a:endParaRPr lang="en-US"/>
          </a:p>
        </p:txBody>
      </p:sp>
      <p:sp>
        <p:nvSpPr>
          <p:cNvPr id="4" name="Footer Placeholder 3"/>
          <p:cNvSpPr>
            <a:spLocks noGrp="1"/>
          </p:cNvSpPr>
          <p:nvPr>
            <p:ph type="ftr" sz="quarter" idx="11"/>
          </p:nvPr>
        </p:nvSpPr>
        <p:spPr/>
        <p:txBody>
          <a:bodyPr/>
          <a:lstStyle/>
          <a:p>
            <a:r>
              <a:rPr lang="en-US"/>
              <a:t>Samsun Üniversitesi Uzaktan Eğitim Uygulama ve Araştırma Merkezi</a:t>
            </a:r>
          </a:p>
        </p:txBody>
      </p:sp>
      <p:sp>
        <p:nvSpPr>
          <p:cNvPr id="5" name="Slide Number Placeholder 4"/>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18805591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019E4-380A-4526-9177-629CA536D0BB}" type="datetime1">
              <a:rPr lang="tr-TR" smtClean="0"/>
              <a:pPr/>
              <a:t>30.03.2023</a:t>
            </a:fld>
            <a:endParaRPr lang="en-US"/>
          </a:p>
        </p:txBody>
      </p:sp>
      <p:sp>
        <p:nvSpPr>
          <p:cNvPr id="3" name="Footer Placeholder 2"/>
          <p:cNvSpPr>
            <a:spLocks noGrp="1"/>
          </p:cNvSpPr>
          <p:nvPr>
            <p:ph type="ftr" sz="quarter" idx="11"/>
          </p:nvPr>
        </p:nvSpPr>
        <p:spPr/>
        <p:txBody>
          <a:bodyPr/>
          <a:lstStyle/>
          <a:p>
            <a:r>
              <a:rPr lang="en-US"/>
              <a:t>Samsun Üniversitesi Uzaktan Eğitim Uygulama ve Araştırma Merkezi</a:t>
            </a:r>
          </a:p>
        </p:txBody>
      </p:sp>
      <p:sp>
        <p:nvSpPr>
          <p:cNvPr id="4" name="Slide Number Placeholder 3"/>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80672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82CB191-83CF-4325-940B-179F2E0C1762}" type="datetime1">
              <a:rPr lang="tr-TR" smtClean="0"/>
              <a:pPr/>
              <a:t>30.03.2023</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70627803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29CE3C2-DA00-4E7B-A67C-0BAB5C9AE74E}" type="datetime1">
              <a:rPr lang="tr-TR" smtClean="0"/>
              <a:pPr/>
              <a:t>30.03.2023</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3022215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A9E9FAC-FDBA-42A3-89F9-6391DA301422}" type="datetime1">
              <a:rPr lang="tr-TR" smtClean="0"/>
              <a:pPr/>
              <a:t>30.03.2023</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8561469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arz%20fonksiyonu%202.gif" TargetMode="External"/><Relationship Id="rId2" Type="http://schemas.openxmlformats.org/officeDocument/2006/relationships/hyperlink" Target="arz%20fonksiyonu%201.gi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talep%20fonksiyonu.gi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21EE6B6-73BE-4D98-B5AD-1BC8594909CA}"/>
              </a:ext>
            </a:extLst>
          </p:cNvPr>
          <p:cNvSpPr>
            <a:spLocks noGrp="1"/>
          </p:cNvSpPr>
          <p:nvPr>
            <p:ph type="ctrTitle"/>
          </p:nvPr>
        </p:nvSpPr>
        <p:spPr>
          <a:xfrm>
            <a:off x="1524000" y="2235200"/>
            <a:ext cx="9144000" cy="1655762"/>
          </a:xfrm>
        </p:spPr>
        <p:txBody>
          <a:bodyPr>
            <a:normAutofit/>
          </a:bodyPr>
          <a:lstStyle/>
          <a:p>
            <a:pPr algn="ctr"/>
            <a:r>
              <a:rPr lang="tr-TR" sz="4400" dirty="0" smtClean="0"/>
              <a:t>ARZ   VE   TALEP</a:t>
            </a:r>
            <a:endParaRPr lang="en-US" sz="4400" dirty="0"/>
          </a:p>
        </p:txBody>
      </p:sp>
      <p:sp>
        <p:nvSpPr>
          <p:cNvPr id="3" name="Alt Başlık 2">
            <a:extLst>
              <a:ext uri="{FF2B5EF4-FFF2-40B4-BE49-F238E27FC236}">
                <a16:creationId xmlns="" xmlns:a16="http://schemas.microsoft.com/office/drawing/2014/main" id="{1071AB76-D226-4044-A165-679AC21410F7}"/>
              </a:ext>
            </a:extLst>
          </p:cNvPr>
          <p:cNvSpPr>
            <a:spLocks noGrp="1"/>
          </p:cNvSpPr>
          <p:nvPr>
            <p:ph type="subTitle" idx="1"/>
          </p:nvPr>
        </p:nvSpPr>
        <p:spPr>
          <a:xfrm>
            <a:off x="1524000" y="4105275"/>
            <a:ext cx="9144000" cy="2265362"/>
          </a:xfrm>
        </p:spPr>
        <p:txBody>
          <a:bodyPr>
            <a:normAutofit/>
          </a:bodyPr>
          <a:lstStyle/>
          <a:p>
            <a:pPr algn="ctr"/>
            <a:r>
              <a:rPr lang="tr-TR" dirty="0" smtClean="0"/>
              <a:t>3. HAFTA </a:t>
            </a:r>
            <a:endParaRPr lang="en-US" dirty="0"/>
          </a:p>
        </p:txBody>
      </p:sp>
      <p:pic>
        <p:nvPicPr>
          <p:cNvPr id="1026" name="Picture 2">
            <a:extLst>
              <a:ext uri="{FF2B5EF4-FFF2-40B4-BE49-F238E27FC236}">
                <a16:creationId xmlns="" xmlns:a16="http://schemas.microsoft.com/office/drawing/2014/main" id="{5385EA25-BB2B-4EFE-8859-812B6689202B}"/>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153650" y="0"/>
            <a:ext cx="2038350" cy="204861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Alt Başlık 2">
            <a:extLst>
              <a:ext uri="{FF2B5EF4-FFF2-40B4-BE49-F238E27FC236}">
                <a16:creationId xmlns="" xmlns:a16="http://schemas.microsoft.com/office/drawing/2014/main" id="{52F73BF7-0A94-4CCA-ABEB-496C619B125B}"/>
              </a:ext>
            </a:extLst>
          </p:cNvPr>
          <p:cNvSpPr txBox="1">
            <a:spLocks/>
          </p:cNvSpPr>
          <p:nvPr/>
        </p:nvSpPr>
        <p:spPr>
          <a:xfrm>
            <a:off x="1524000" y="6584950"/>
            <a:ext cx="9144000" cy="27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900" dirty="0"/>
          </a:p>
        </p:txBody>
      </p:sp>
    </p:spTree>
    <p:extLst>
      <p:ext uri="{BB962C8B-B14F-4D97-AF65-F5344CB8AC3E}">
        <p14:creationId xmlns="" xmlns:p14="http://schemas.microsoft.com/office/powerpoint/2010/main" val="94358773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marL="182880" lvl="8" indent="-182880">
              <a:lnSpc>
                <a:spcPct val="95000"/>
              </a:lnSpc>
              <a:spcBef>
                <a:spcPts val="1400"/>
              </a:spcBef>
              <a:spcAft>
                <a:spcPts val="200"/>
              </a:spcAft>
              <a:buSzPct val="80000"/>
              <a:buFont typeface="Arial" pitchFamily="34" charset="0"/>
              <a:buChar char="•"/>
            </a:pPr>
            <a:endParaRPr lang="tr-TR" sz="4400" dirty="0" smtClean="0"/>
          </a:p>
          <a:p>
            <a:pPr marL="182880" lvl="8" indent="-182880" algn="ctr">
              <a:lnSpc>
                <a:spcPct val="95000"/>
              </a:lnSpc>
              <a:spcBef>
                <a:spcPts val="1400"/>
              </a:spcBef>
              <a:spcAft>
                <a:spcPts val="200"/>
              </a:spcAft>
              <a:buSzPct val="80000"/>
              <a:buFont typeface="Arial" pitchFamily="34" charset="0"/>
              <a:buChar char="•"/>
            </a:pPr>
            <a:r>
              <a:rPr lang="tr-TR" sz="4400" dirty="0" err="1" smtClean="0"/>
              <a:t>Q</a:t>
            </a:r>
            <a:r>
              <a:rPr lang="tr-TR" sz="4400" baseline="-25000" dirty="0" err="1" smtClean="0"/>
              <a:t>dx</a:t>
            </a:r>
            <a:r>
              <a:rPr lang="tr-TR" sz="4400" dirty="0" smtClean="0"/>
              <a:t> = a – 2Px</a:t>
            </a:r>
          </a:p>
          <a:p>
            <a:endParaRPr lang="tr-TR" dirty="0"/>
          </a:p>
        </p:txBody>
      </p:sp>
      <p:sp>
        <p:nvSpPr>
          <p:cNvPr id="4" name="3 Veri Yer Tutucusu"/>
          <p:cNvSpPr>
            <a:spLocks noGrp="1"/>
          </p:cNvSpPr>
          <p:nvPr>
            <p:ph type="dt" sz="half" idx="10"/>
          </p:nvPr>
        </p:nvSpPr>
        <p:spPr/>
        <p:txBody>
          <a:bodyPr/>
          <a:lstStyle/>
          <a:p>
            <a:fld id="{9ACBA05D-23E3-4227-A892-13BFCEFE772D}" type="datetime1">
              <a:rPr lang="tr-TR" smtClean="0"/>
              <a:pPr/>
              <a:t>30.03.2023</a:t>
            </a:fld>
            <a:endParaRPr lang="en-US"/>
          </a:p>
        </p:txBody>
      </p:sp>
      <p:sp>
        <p:nvSpPr>
          <p:cNvPr id="5" name="4 Altbilgi Yer Tutucusu"/>
          <p:cNvSpPr>
            <a:spLocks noGrp="1"/>
          </p:cNvSpPr>
          <p:nvPr>
            <p:ph type="ftr" sz="quarter" idx="11"/>
          </p:nvPr>
        </p:nvSpPr>
        <p:spPr/>
        <p:txBody>
          <a:bodyPr/>
          <a:lstStyle/>
          <a:p>
            <a:r>
              <a:rPr lang="tr-TR" dirty="0" smtClean="0"/>
              <a:t>Sivil Havacılık </a:t>
            </a:r>
            <a:r>
              <a:rPr lang="tr-TR" dirty="0" err="1" smtClean="0"/>
              <a:t>Yüksekoukulu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10</a:t>
            </a:fld>
            <a:endParaRPr lang="en-US"/>
          </a:p>
        </p:txBody>
      </p:sp>
      <p:sp>
        <p:nvSpPr>
          <p:cNvPr id="7" name="6 Köşeleri Yuvarlanmış Dikdörtgen Belirtme Çizgisi"/>
          <p:cNvSpPr/>
          <p:nvPr/>
        </p:nvSpPr>
        <p:spPr>
          <a:xfrm>
            <a:off x="931653" y="5011946"/>
            <a:ext cx="9471804" cy="1440612"/>
          </a:xfrm>
          <a:prstGeom prst="wedgeRoundRectCallout">
            <a:avLst>
              <a:gd name="adj1" fmla="val -1165"/>
              <a:gd name="adj2" fmla="val -1750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Pc</a:t>
            </a:r>
            <a:r>
              <a:rPr lang="tr-TR" dirty="0" smtClean="0"/>
              <a:t>: tamamlayıcı malın fiyatı, </a:t>
            </a:r>
            <a:r>
              <a:rPr lang="tr-TR" dirty="0" err="1" smtClean="0"/>
              <a:t>Ps</a:t>
            </a:r>
            <a:r>
              <a:rPr lang="tr-TR" dirty="0" smtClean="0"/>
              <a:t>: ikame malın fiyatı, Y: tüketicinin geliri, </a:t>
            </a:r>
          </a:p>
          <a:p>
            <a:pPr algn="ctr"/>
            <a:r>
              <a:rPr lang="tr-TR" dirty="0" smtClean="0"/>
              <a:t>I: beklentiler, N: tüketicilerin sayısı yani nüfus, Z: zevk ve tercihler</a:t>
            </a:r>
            <a:endParaRPr lang="tr-TR"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 y="0"/>
            <a:ext cx="11248845" cy="6858000"/>
          </a:xfrm>
        </p:spPr>
        <p:txBody>
          <a:bodyPr>
            <a:normAutofit/>
          </a:bodyPr>
          <a:lstStyle/>
          <a:p>
            <a:endParaRPr lang="tr-TR" sz="2800" b="1" dirty="0" smtClean="0"/>
          </a:p>
          <a:p>
            <a:pPr algn="ctr"/>
            <a:r>
              <a:rPr lang="tr-TR" sz="2800" b="1" dirty="0" smtClean="0"/>
              <a:t>Talep kanunu:</a:t>
            </a:r>
          </a:p>
          <a:p>
            <a:r>
              <a:rPr lang="tr-TR" sz="2800" b="1" dirty="0" smtClean="0"/>
              <a:t> B</a:t>
            </a:r>
            <a:r>
              <a:rPr lang="tr-TR" sz="2800" dirty="0" smtClean="0"/>
              <a:t>ir malın satın alınmak istenen miktarı ile fiyat arasındaki ters yönlü ilişkidir.  </a:t>
            </a:r>
          </a:p>
          <a:p>
            <a:r>
              <a:rPr lang="tr-TR" sz="2800" dirty="0" smtClean="0"/>
              <a:t>Diğer değişkenler sabit iken daha yüksek fiyat düzeylerinde talep edilen mal ve hizmet miktarının daha düşük olacağını; daha düşük fiyat düzeylerinde ise tüketicilerin satın almaya hazır oldukları mal ve hizmet miktarının daha fazla olacağını ifade eder. </a:t>
            </a:r>
          </a:p>
          <a:p>
            <a:endParaRPr lang="tr-TR" sz="2800" dirty="0" smtClean="0"/>
          </a:p>
          <a:p>
            <a:pPr algn="ctr"/>
            <a:r>
              <a:rPr lang="tr-TR" sz="2800" dirty="0" smtClean="0"/>
              <a:t>Neden?</a:t>
            </a:r>
          </a:p>
          <a:p>
            <a:endParaRPr lang="tr-TR" sz="2800" dirty="0" smtClean="0"/>
          </a:p>
          <a:p>
            <a:endParaRPr lang="tr-TR" sz="2800"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extLst>
              <p:ext uri="{D42A27DB-BD31-4B8C-83A1-F6EECF244321}">
                <p14:modId xmlns="" xmlns:p14="http://schemas.microsoft.com/office/powerpoint/2010/main" val="3252095118"/>
              </p:ext>
            </p:extLst>
          </p:nvPr>
        </p:nvGraphicFramePr>
        <p:xfrm>
          <a:off x="285709" y="214290"/>
          <a:ext cx="11023521" cy="664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Talep tablosu</a:t>
            </a:r>
            <a:endParaRPr lang="tr-TR" dirty="0"/>
          </a:p>
        </p:txBody>
      </p:sp>
      <p:sp>
        <p:nvSpPr>
          <p:cNvPr id="3" name="2 İçerik Yer Tutucusu"/>
          <p:cNvSpPr>
            <a:spLocks noGrp="1"/>
          </p:cNvSpPr>
          <p:nvPr>
            <p:ph idx="1"/>
          </p:nvPr>
        </p:nvSpPr>
        <p:spPr/>
        <p:txBody>
          <a:bodyPr>
            <a:normAutofit/>
          </a:bodyPr>
          <a:lstStyle/>
          <a:p>
            <a:r>
              <a:rPr lang="tr-TR" sz="2800" dirty="0" smtClean="0"/>
              <a:t>Diğer değişkenler sabit iken daha yüksek fiyat düzeylerinde (belirli bir zaman diliminde) talep edilen mal ve hizmet miktarının daha düşük olacağını; daha düşük fiyat düzeylerinde ise tüketicilerin satın almaya hazır oldukları mal ve hizmet miktarını gösteren tablo. </a:t>
            </a:r>
            <a:endParaRPr lang="tr-TR" sz="2800"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Talep tablosu</a:t>
            </a:r>
            <a:endParaRPr lang="tr-TR" dirty="0"/>
          </a:p>
        </p:txBody>
      </p:sp>
      <p:pic>
        <p:nvPicPr>
          <p:cNvPr id="3074" name="Picture 2"/>
          <p:cNvPicPr>
            <a:picLocks noGrp="1" noChangeAspect="1" noChangeArrowheads="1"/>
          </p:cNvPicPr>
          <p:nvPr>
            <p:ph idx="1"/>
          </p:nvPr>
        </p:nvPicPr>
        <p:blipFill>
          <a:blip r:embed="rId2"/>
          <a:srcRect/>
          <a:stretch>
            <a:fillRect/>
          </a:stretch>
        </p:blipFill>
        <p:spPr bwMode="auto">
          <a:xfrm>
            <a:off x="666712" y="1571613"/>
            <a:ext cx="10280209" cy="4929221"/>
          </a:xfrm>
          <a:prstGeom prst="rect">
            <a:avLst/>
          </a:prstGeom>
          <a:noFill/>
          <a:ln w="9525">
            <a:noFill/>
            <a:miter lim="800000"/>
            <a:headEnd/>
            <a:tailEnd/>
          </a:ln>
          <a:effectLst/>
        </p:spPr>
      </p:pic>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725470"/>
          </a:xfrm>
        </p:spPr>
        <p:txBody>
          <a:bodyPr>
            <a:normAutofit/>
          </a:bodyPr>
          <a:lstStyle/>
          <a:p>
            <a:pPr algn="ctr"/>
            <a:r>
              <a:rPr lang="tr-TR" dirty="0" smtClean="0"/>
              <a:t>Talep eğrisi </a:t>
            </a:r>
            <a:endParaRPr lang="tr-TR" dirty="0"/>
          </a:p>
        </p:txBody>
      </p:sp>
      <p:sp>
        <p:nvSpPr>
          <p:cNvPr id="3" name="2 İçerik Yer Tutucusu"/>
          <p:cNvSpPr>
            <a:spLocks noGrp="1"/>
          </p:cNvSpPr>
          <p:nvPr>
            <p:ph idx="1"/>
          </p:nvPr>
        </p:nvSpPr>
        <p:spPr>
          <a:xfrm>
            <a:off x="250165" y="1828800"/>
            <a:ext cx="11041811" cy="4351337"/>
          </a:xfrm>
        </p:spPr>
        <p:txBody>
          <a:bodyPr>
            <a:normAutofit/>
          </a:bodyPr>
          <a:lstStyle/>
          <a:p>
            <a:r>
              <a:rPr lang="tr-TR" sz="3200" dirty="0" smtClean="0"/>
              <a:t>Diğer değişkenler sabit iken, değişik fiyat düzeylerinde talep edilen mal ve hizmet kombinasyonlarını birleştiren eğridir. </a:t>
            </a:r>
          </a:p>
          <a:p>
            <a:r>
              <a:rPr lang="tr-TR" sz="3200" dirty="0" smtClean="0"/>
              <a:t>Talep eğrisi, fiyat ile talep edilen mal ve hizmet miktarı arasındaki ilişkiden dolayı negatif eğimlidir. </a:t>
            </a:r>
          </a:p>
          <a:p>
            <a:r>
              <a:rPr lang="tr-TR" sz="3200" dirty="0" smtClean="0"/>
              <a:t>Bunu talep kanunu desteklemektedir. Gelir ve ikame etkileri. </a:t>
            </a:r>
            <a:endParaRPr lang="tr-TR" sz="3200"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80717" y="0"/>
            <a:ext cx="9692640" cy="1325562"/>
          </a:xfrm>
        </p:spPr>
        <p:txBody>
          <a:bodyPr/>
          <a:lstStyle/>
          <a:p>
            <a:pPr algn="ctr"/>
            <a:r>
              <a:rPr lang="tr-TR" dirty="0" smtClean="0"/>
              <a:t>CD talep eğrisi</a:t>
            </a:r>
            <a:endParaRPr lang="tr-TR" dirty="0"/>
          </a:p>
        </p:txBody>
      </p:sp>
      <p:pic>
        <p:nvPicPr>
          <p:cNvPr id="4098" name="Picture 2"/>
          <p:cNvPicPr>
            <a:picLocks noGrp="1" noChangeAspect="1" noChangeArrowheads="1"/>
          </p:cNvPicPr>
          <p:nvPr>
            <p:ph idx="1"/>
          </p:nvPr>
        </p:nvPicPr>
        <p:blipFill>
          <a:blip r:embed="rId2"/>
          <a:srcRect/>
          <a:stretch>
            <a:fillRect/>
          </a:stretch>
        </p:blipFill>
        <p:spPr bwMode="auto">
          <a:xfrm>
            <a:off x="0" y="1428736"/>
            <a:ext cx="11335109" cy="5429264"/>
          </a:xfrm>
          <a:prstGeom prst="rect">
            <a:avLst/>
          </a:prstGeom>
          <a:noFill/>
          <a:ln w="9525">
            <a:noFill/>
            <a:miter lim="800000"/>
            <a:headEnd/>
            <a:tailEnd/>
          </a:ln>
          <a:effectLst/>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1295467" y="908720"/>
            <a:ext cx="9715568" cy="4929222"/>
          </a:xfrm>
          <a:prstGeom prst="rect">
            <a:avLst/>
          </a:prstGeom>
          <a:noFill/>
          <a:ln w="9525">
            <a:noFill/>
            <a:miter lim="800000"/>
            <a:headEnd/>
            <a:tailEnd/>
          </a:ln>
          <a:effectLst/>
        </p:spPr>
      </p:pic>
      <p:cxnSp>
        <p:nvCxnSpPr>
          <p:cNvPr id="3" name="Düz Ok Bağlayıcısı 2"/>
          <p:cNvCxnSpPr/>
          <p:nvPr/>
        </p:nvCxnSpPr>
        <p:spPr>
          <a:xfrm flipV="1">
            <a:off x="3407701" y="2924944"/>
            <a:ext cx="0" cy="648072"/>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 name="Düz Ok Bağlayıcısı 4"/>
          <p:cNvCxnSpPr/>
          <p:nvPr/>
        </p:nvCxnSpPr>
        <p:spPr>
          <a:xfrm flipH="1">
            <a:off x="4175787" y="4581128"/>
            <a:ext cx="1152128" cy="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725470"/>
          </a:xfrm>
        </p:spPr>
        <p:txBody>
          <a:bodyPr>
            <a:normAutofit/>
          </a:bodyPr>
          <a:lstStyle/>
          <a:p>
            <a:pPr algn="ctr"/>
            <a:r>
              <a:rPr lang="tr-TR" dirty="0" smtClean="0"/>
              <a:t>Piyasa talep eğrisi</a:t>
            </a:r>
            <a:endParaRPr lang="tr-TR" dirty="0"/>
          </a:p>
        </p:txBody>
      </p:sp>
      <p:sp>
        <p:nvSpPr>
          <p:cNvPr id="3" name="2 İçerik Yer Tutucusu"/>
          <p:cNvSpPr>
            <a:spLocks noGrp="1"/>
          </p:cNvSpPr>
          <p:nvPr>
            <p:ph idx="1"/>
          </p:nvPr>
        </p:nvSpPr>
        <p:spPr>
          <a:xfrm>
            <a:off x="609600" y="857233"/>
            <a:ext cx="10725509" cy="5268931"/>
          </a:xfrm>
        </p:spPr>
        <p:txBody>
          <a:bodyPr/>
          <a:lstStyle/>
          <a:p>
            <a:endParaRPr lang="tr-TR" dirty="0" smtClean="0"/>
          </a:p>
          <a:p>
            <a:endParaRPr lang="tr-TR" dirty="0" smtClean="0"/>
          </a:p>
          <a:p>
            <a:endParaRPr lang="tr-TR" dirty="0" smtClean="0"/>
          </a:p>
          <a:p>
            <a:r>
              <a:rPr lang="tr-TR" sz="2800" dirty="0" smtClean="0"/>
              <a:t>Bir  mal veya hizmeti tek bir birey talep etmez. Piyasada çok sayıda alıcı ve satıcı vardır. Bu alıcıların belli bir fiyat düzeyinde talep etmeye razı oldukları mal ve hizmet miktarları toplamı bize piyasa talep eğrisini verir. </a:t>
            </a:r>
            <a:endParaRPr lang="tr-TR" sz="2800" dirty="0"/>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bireyselden piyasaya talep tablosu.gif"/>
          <p:cNvPicPr>
            <a:picLocks noGrp="1" noChangeAspect="1"/>
          </p:cNvPicPr>
          <p:nvPr>
            <p:ph idx="1"/>
          </p:nvPr>
        </p:nvPicPr>
        <p:blipFill>
          <a:blip r:embed="rId2"/>
          <a:stretch>
            <a:fillRect/>
          </a:stretch>
        </p:blipFill>
        <p:spPr>
          <a:xfrm>
            <a:off x="1" y="0"/>
            <a:ext cx="12191999" cy="6858000"/>
          </a:xfrm>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ANAHTAR KAVRAMLAR</a:t>
            </a:r>
            <a:endParaRPr lang="tr-TR" dirty="0"/>
          </a:p>
        </p:txBody>
      </p:sp>
      <p:sp>
        <p:nvSpPr>
          <p:cNvPr id="3" name="2 İçerik Yer Tutucusu"/>
          <p:cNvSpPr>
            <a:spLocks noGrp="1"/>
          </p:cNvSpPr>
          <p:nvPr>
            <p:ph idx="1"/>
          </p:nvPr>
        </p:nvSpPr>
        <p:spPr/>
        <p:txBody>
          <a:bodyPr>
            <a:normAutofit/>
          </a:bodyPr>
          <a:lstStyle/>
          <a:p>
            <a:r>
              <a:rPr lang="tr-TR" sz="2400" dirty="0" smtClean="0"/>
              <a:t>Talep</a:t>
            </a:r>
          </a:p>
          <a:p>
            <a:r>
              <a:rPr lang="tr-TR" sz="2400" dirty="0" smtClean="0"/>
              <a:t>Talep Eğrisi </a:t>
            </a:r>
          </a:p>
          <a:p>
            <a:r>
              <a:rPr lang="tr-TR" sz="2400" dirty="0" smtClean="0"/>
              <a:t>Talepteki ve Talep miktarındaki değişme</a:t>
            </a:r>
          </a:p>
          <a:p>
            <a:r>
              <a:rPr lang="tr-TR" sz="2400" dirty="0" smtClean="0"/>
              <a:t>Arz</a:t>
            </a:r>
          </a:p>
          <a:p>
            <a:r>
              <a:rPr lang="tr-TR" sz="2400" dirty="0" smtClean="0"/>
              <a:t>Arz eğrisi</a:t>
            </a:r>
          </a:p>
          <a:p>
            <a:r>
              <a:rPr lang="tr-TR" sz="2400" dirty="0" smtClean="0"/>
              <a:t>Arzdaki ve arz miktarındaki değişme</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piyasa talep eğrisi.gif"/>
          <p:cNvPicPr>
            <a:picLocks noGrp="1" noChangeAspect="1"/>
          </p:cNvPicPr>
          <p:nvPr>
            <p:ph idx="1"/>
          </p:nvPr>
        </p:nvPicPr>
        <p:blipFill>
          <a:blip r:embed="rId2"/>
          <a:stretch>
            <a:fillRect/>
          </a:stretch>
        </p:blipFill>
        <p:spPr>
          <a:xfrm>
            <a:off x="0" y="714356"/>
            <a:ext cx="11222966" cy="5286412"/>
          </a:xfrm>
        </p:spPr>
      </p:pic>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4988"/>
            <a:ext cx="10972800" cy="582594"/>
          </a:xfrm>
        </p:spPr>
        <p:txBody>
          <a:bodyPr>
            <a:normAutofit fontScale="90000"/>
          </a:bodyPr>
          <a:lstStyle/>
          <a:p>
            <a:r>
              <a:rPr lang="tr-TR" dirty="0" smtClean="0"/>
              <a:t>Talep eğrisindeki değişiklikler</a:t>
            </a:r>
            <a:endParaRPr lang="tr-TR" dirty="0"/>
          </a:p>
        </p:txBody>
      </p:sp>
      <p:graphicFrame>
        <p:nvGraphicFramePr>
          <p:cNvPr id="4" name="3 İçerik Yer Tutucusu"/>
          <p:cNvGraphicFramePr>
            <a:graphicFrameLocks noGrp="1"/>
          </p:cNvGraphicFramePr>
          <p:nvPr>
            <p:ph idx="1"/>
            <p:extLst>
              <p:ext uri="{D42A27DB-BD31-4B8C-83A1-F6EECF244321}">
                <p14:modId xmlns="" xmlns:p14="http://schemas.microsoft.com/office/powerpoint/2010/main" val="2795734261"/>
              </p:ext>
            </p:extLst>
          </p:nvPr>
        </p:nvGraphicFramePr>
        <p:xfrm>
          <a:off x="0" y="597582"/>
          <a:ext cx="11291977" cy="6260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868346"/>
          </a:xfrm>
        </p:spPr>
        <p:txBody>
          <a:bodyPr>
            <a:normAutofit fontScale="90000"/>
          </a:bodyPr>
          <a:lstStyle/>
          <a:p>
            <a:r>
              <a:rPr lang="tr-TR" sz="3600" dirty="0" smtClean="0"/>
              <a:t>Malın fiyatının etkisi:Talep eğrisi boyunca hareketlenme</a:t>
            </a:r>
            <a:endParaRPr lang="tr-TR" sz="3600" dirty="0"/>
          </a:p>
        </p:txBody>
      </p:sp>
      <p:pic>
        <p:nvPicPr>
          <p:cNvPr id="4" name="3 İçerik Yer Tutucusu" descr="talep eğrisi boyunca kaymalar.gif"/>
          <p:cNvPicPr>
            <a:picLocks noGrp="1" noChangeAspect="1"/>
          </p:cNvPicPr>
          <p:nvPr>
            <p:ph idx="1"/>
          </p:nvPr>
        </p:nvPicPr>
        <p:blipFill>
          <a:blip r:embed="rId2"/>
          <a:stretch>
            <a:fillRect/>
          </a:stretch>
        </p:blipFill>
        <p:spPr>
          <a:xfrm>
            <a:off x="1238216" y="2357430"/>
            <a:ext cx="8667811" cy="3013088"/>
          </a:xfrm>
        </p:spPr>
      </p:pic>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etkenler</a:t>
            </a:r>
            <a:endParaRPr lang="tr-TR" dirty="0"/>
          </a:p>
        </p:txBody>
      </p:sp>
      <p:pic>
        <p:nvPicPr>
          <p:cNvPr id="4" name="3 İçerik Yer Tutucusu" descr="talep eğrin de kayma.jpg"/>
          <p:cNvPicPr>
            <a:picLocks noGrp="1" noChangeAspect="1"/>
          </p:cNvPicPr>
          <p:nvPr>
            <p:ph idx="1"/>
          </p:nvPr>
        </p:nvPicPr>
        <p:blipFill>
          <a:blip r:embed="rId2"/>
          <a:stretch>
            <a:fillRect/>
          </a:stretch>
        </p:blipFill>
        <p:spPr>
          <a:xfrm>
            <a:off x="1" y="1428736"/>
            <a:ext cx="11430036" cy="4786346"/>
          </a:xfrm>
        </p:spPr>
      </p:pic>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01487" y="0"/>
            <a:ext cx="9692640" cy="514134"/>
          </a:xfrm>
        </p:spPr>
        <p:txBody>
          <a:bodyPr>
            <a:noAutofit/>
          </a:bodyPr>
          <a:lstStyle/>
          <a:p>
            <a:pPr algn="ctr"/>
            <a:r>
              <a:rPr lang="tr-TR" sz="3600" b="1" dirty="0" smtClean="0"/>
              <a:t>Piyasa Talep Fonksiyonu</a:t>
            </a:r>
            <a:endParaRPr lang="tr-TR" sz="3600" b="1" dirty="0"/>
          </a:p>
        </p:txBody>
      </p:sp>
      <p:sp>
        <p:nvSpPr>
          <p:cNvPr id="3" name="2 İçerik Yer Tutucusu"/>
          <p:cNvSpPr>
            <a:spLocks noGrp="1"/>
          </p:cNvSpPr>
          <p:nvPr>
            <p:ph idx="1"/>
          </p:nvPr>
        </p:nvSpPr>
        <p:spPr>
          <a:xfrm>
            <a:off x="1253246" y="733245"/>
            <a:ext cx="8595360" cy="5472772"/>
          </a:xfrm>
        </p:spPr>
        <p:txBody>
          <a:bodyPr>
            <a:normAutofit/>
          </a:bodyPr>
          <a:lstStyle/>
          <a:p>
            <a:r>
              <a:rPr lang="tr-TR" sz="2400" dirty="0" smtClean="0"/>
              <a:t>                                                        </a:t>
            </a:r>
          </a:p>
          <a:p>
            <a:r>
              <a:rPr lang="tr-TR" sz="2400" dirty="0"/>
              <a:t> </a:t>
            </a:r>
            <a:r>
              <a:rPr lang="tr-TR" sz="2400" dirty="0" smtClean="0"/>
              <a:t>                                                                 Q</a:t>
            </a:r>
            <a:r>
              <a:rPr lang="tr-TR" sz="2400" baseline="-25000" dirty="0" smtClean="0"/>
              <a:t>d</a:t>
            </a:r>
            <a:r>
              <a:rPr lang="tr-TR" sz="2400" dirty="0" smtClean="0"/>
              <a:t> </a:t>
            </a:r>
            <a:r>
              <a:rPr lang="tr-TR" sz="2400" dirty="0"/>
              <a:t>= </a:t>
            </a:r>
            <a:r>
              <a:rPr lang="tr-TR" sz="2400" dirty="0" smtClean="0"/>
              <a:t>10 </a:t>
            </a:r>
            <a:r>
              <a:rPr lang="tr-TR" sz="2400" dirty="0"/>
              <a:t>– </a:t>
            </a:r>
            <a:r>
              <a:rPr lang="tr-TR" sz="2400" dirty="0" smtClean="0"/>
              <a:t>2P</a:t>
            </a:r>
          </a:p>
          <a:p>
            <a:pPr>
              <a:buNone/>
            </a:pPr>
            <a:r>
              <a:rPr lang="tr-TR" sz="1800" b="1" dirty="0" smtClean="0"/>
              <a:t>    </a:t>
            </a:r>
            <a:r>
              <a:rPr lang="tr-TR" sz="1800" dirty="0" smtClean="0"/>
              <a:t>                             </a:t>
            </a:r>
            <a:endParaRPr lang="tr-TR" sz="1800" dirty="0"/>
          </a:p>
          <a:p>
            <a:endParaRPr lang="tr-TR" sz="1800" dirty="0" smtClean="0"/>
          </a:p>
          <a:p>
            <a:r>
              <a:rPr lang="tr-TR" sz="1800" dirty="0" smtClean="0"/>
              <a:t>                         </a:t>
            </a:r>
          </a:p>
          <a:p>
            <a:r>
              <a:rPr lang="tr-TR" sz="1800" dirty="0"/>
              <a:t> </a:t>
            </a:r>
            <a:r>
              <a:rPr lang="tr-TR" sz="1800" dirty="0" smtClean="0"/>
              <a:t>                        </a:t>
            </a:r>
          </a:p>
          <a:p>
            <a:endParaRPr lang="tr-TR" sz="1800" dirty="0" smtClean="0"/>
          </a:p>
          <a:p>
            <a:endParaRPr lang="tr-TR" dirty="0" smtClean="0"/>
          </a:p>
          <a:p>
            <a:r>
              <a:rPr lang="tr-TR" sz="1800" dirty="0" smtClean="0"/>
              <a:t>                               1         2      3                           9    10               </a:t>
            </a:r>
            <a:r>
              <a:rPr lang="tr-TR" sz="2400" dirty="0" smtClean="0"/>
              <a:t>Q</a:t>
            </a:r>
            <a:endParaRPr lang="tr-TR" sz="2400" dirty="0"/>
          </a:p>
        </p:txBody>
      </p:sp>
      <p:cxnSp>
        <p:nvCxnSpPr>
          <p:cNvPr id="5" name="4 Düz Ok Bağlayıcısı"/>
          <p:cNvCxnSpPr/>
          <p:nvPr/>
        </p:nvCxnSpPr>
        <p:spPr>
          <a:xfrm rot="16200000" flipV="1">
            <a:off x="1446456" y="2996151"/>
            <a:ext cx="3553541" cy="28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3238480" y="4714884"/>
            <a:ext cx="495303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3209026" y="1992702"/>
            <a:ext cx="4304582" cy="28898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Düz Bağlayıcı"/>
          <p:cNvCxnSpPr/>
          <p:nvPr/>
        </p:nvCxnSpPr>
        <p:spPr>
          <a:xfrm>
            <a:off x="3212600" y="2296779"/>
            <a:ext cx="381003" cy="1588"/>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20 Düz Bağlayıcı"/>
          <p:cNvCxnSpPr/>
          <p:nvPr/>
        </p:nvCxnSpPr>
        <p:spPr>
          <a:xfrm rot="16200000" flipH="1">
            <a:off x="2361577" y="3530268"/>
            <a:ext cx="2483861" cy="2983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3" name="22 Düz Bağlayıcı"/>
          <p:cNvCxnSpPr/>
          <p:nvPr/>
        </p:nvCxnSpPr>
        <p:spPr>
          <a:xfrm>
            <a:off x="3163922" y="2747149"/>
            <a:ext cx="1097527" cy="1330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5" name="24 Düz Bağlayıcı"/>
          <p:cNvCxnSpPr/>
          <p:nvPr/>
        </p:nvCxnSpPr>
        <p:spPr>
          <a:xfrm rot="16200000" flipH="1">
            <a:off x="3263171" y="3775985"/>
            <a:ext cx="2015531" cy="1723"/>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1" name="30 Düz Bağlayıcı"/>
          <p:cNvCxnSpPr/>
          <p:nvPr/>
        </p:nvCxnSpPr>
        <p:spPr>
          <a:xfrm flipV="1">
            <a:off x="3260785" y="4392525"/>
            <a:ext cx="3382491" cy="41452"/>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3" name="32 Düz Bağlayıcı"/>
          <p:cNvCxnSpPr/>
          <p:nvPr/>
        </p:nvCxnSpPr>
        <p:spPr>
          <a:xfrm rot="16200000" flipH="1">
            <a:off x="6474128" y="4559063"/>
            <a:ext cx="414069" cy="2588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3" name="12 Metin kutusu"/>
          <p:cNvSpPr txBox="1"/>
          <p:nvPr/>
        </p:nvSpPr>
        <p:spPr>
          <a:xfrm>
            <a:off x="2968181" y="802515"/>
            <a:ext cx="430628" cy="461665"/>
          </a:xfrm>
          <a:prstGeom prst="rect">
            <a:avLst/>
          </a:prstGeom>
          <a:noFill/>
        </p:spPr>
        <p:txBody>
          <a:bodyPr wrap="square" rtlCol="0">
            <a:spAutoFit/>
          </a:bodyPr>
          <a:lstStyle/>
          <a:p>
            <a:r>
              <a:rPr lang="tr-TR" sz="2400" dirty="0" smtClean="0"/>
              <a:t>P</a:t>
            </a:r>
            <a:endParaRPr lang="tr-TR" sz="2400" dirty="0"/>
          </a:p>
        </p:txBody>
      </p:sp>
      <p:sp>
        <p:nvSpPr>
          <p:cNvPr id="18" name="17 Metin kutusu"/>
          <p:cNvSpPr txBox="1"/>
          <p:nvPr/>
        </p:nvSpPr>
        <p:spPr>
          <a:xfrm>
            <a:off x="2749645" y="1670907"/>
            <a:ext cx="430628" cy="461665"/>
          </a:xfrm>
          <a:prstGeom prst="rect">
            <a:avLst/>
          </a:prstGeom>
          <a:noFill/>
        </p:spPr>
        <p:txBody>
          <a:bodyPr wrap="square" rtlCol="0">
            <a:spAutoFit/>
          </a:bodyPr>
          <a:lstStyle/>
          <a:p>
            <a:r>
              <a:rPr lang="tr-TR" sz="2400" dirty="0" smtClean="0"/>
              <a:t>5</a:t>
            </a:r>
            <a:endParaRPr lang="tr-TR" sz="2400" dirty="0"/>
          </a:p>
        </p:txBody>
      </p:sp>
      <p:sp>
        <p:nvSpPr>
          <p:cNvPr id="22" name="21 Metin kutusu"/>
          <p:cNvSpPr txBox="1"/>
          <p:nvPr/>
        </p:nvSpPr>
        <p:spPr>
          <a:xfrm>
            <a:off x="2786332" y="2107981"/>
            <a:ext cx="442824" cy="276999"/>
          </a:xfrm>
          <a:prstGeom prst="rect">
            <a:avLst/>
          </a:prstGeom>
          <a:noFill/>
        </p:spPr>
        <p:txBody>
          <a:bodyPr wrap="square" rtlCol="0">
            <a:spAutoFit/>
          </a:bodyPr>
          <a:lstStyle/>
          <a:p>
            <a:r>
              <a:rPr lang="tr-TR" sz="1200" dirty="0" smtClean="0"/>
              <a:t>4 ,5</a:t>
            </a:r>
            <a:endParaRPr lang="tr-TR" sz="1200" dirty="0"/>
          </a:p>
        </p:txBody>
      </p:sp>
      <p:sp>
        <p:nvSpPr>
          <p:cNvPr id="26" name="25 Metin kutusu"/>
          <p:cNvSpPr txBox="1"/>
          <p:nvPr/>
        </p:nvSpPr>
        <p:spPr>
          <a:xfrm>
            <a:off x="2748951" y="2605437"/>
            <a:ext cx="442824" cy="276999"/>
          </a:xfrm>
          <a:prstGeom prst="rect">
            <a:avLst/>
          </a:prstGeom>
          <a:noFill/>
        </p:spPr>
        <p:txBody>
          <a:bodyPr wrap="square" rtlCol="0">
            <a:spAutoFit/>
          </a:bodyPr>
          <a:lstStyle/>
          <a:p>
            <a:r>
              <a:rPr lang="tr-TR" sz="1200" dirty="0" smtClean="0"/>
              <a:t>4 </a:t>
            </a:r>
            <a:endParaRPr lang="tr-TR" sz="1200" dirty="0"/>
          </a:p>
        </p:txBody>
      </p:sp>
      <p:sp>
        <p:nvSpPr>
          <p:cNvPr id="35" name="34 Metin kutusu"/>
          <p:cNvSpPr txBox="1"/>
          <p:nvPr/>
        </p:nvSpPr>
        <p:spPr>
          <a:xfrm>
            <a:off x="2771955" y="4250207"/>
            <a:ext cx="442824" cy="276999"/>
          </a:xfrm>
          <a:prstGeom prst="rect">
            <a:avLst/>
          </a:prstGeom>
          <a:noFill/>
        </p:spPr>
        <p:txBody>
          <a:bodyPr wrap="square" rtlCol="0">
            <a:spAutoFit/>
          </a:bodyPr>
          <a:lstStyle/>
          <a:p>
            <a:r>
              <a:rPr lang="tr-TR" sz="1200" dirty="0" smtClean="0"/>
              <a:t>0,5 </a:t>
            </a:r>
            <a:endParaRPr lang="tr-TR" sz="1200" dirty="0"/>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01487" y="0"/>
            <a:ext cx="9692640" cy="514134"/>
          </a:xfrm>
        </p:spPr>
        <p:txBody>
          <a:bodyPr>
            <a:noAutofit/>
          </a:bodyPr>
          <a:lstStyle/>
          <a:p>
            <a:pPr algn="ctr"/>
            <a:r>
              <a:rPr lang="tr-TR" sz="2000" b="1" dirty="0" smtClean="0"/>
              <a:t>Malın kendi fiyatı dışında diğer faktörlerin etkisi</a:t>
            </a:r>
            <a:endParaRPr lang="tr-TR" sz="2000" b="1" dirty="0"/>
          </a:p>
        </p:txBody>
      </p:sp>
      <p:sp>
        <p:nvSpPr>
          <p:cNvPr id="3" name="2 İçerik Yer Tutucusu"/>
          <p:cNvSpPr>
            <a:spLocks noGrp="1"/>
          </p:cNvSpPr>
          <p:nvPr>
            <p:ph idx="1"/>
          </p:nvPr>
        </p:nvSpPr>
        <p:spPr>
          <a:xfrm>
            <a:off x="1253246" y="733245"/>
            <a:ext cx="8595360" cy="5472772"/>
          </a:xfrm>
        </p:spPr>
        <p:txBody>
          <a:bodyPr>
            <a:normAutofit/>
          </a:bodyPr>
          <a:lstStyle/>
          <a:p>
            <a:r>
              <a:rPr lang="tr-TR" sz="2400" dirty="0" smtClean="0"/>
              <a:t>                                                        </a:t>
            </a:r>
          </a:p>
          <a:p>
            <a:r>
              <a:rPr lang="tr-TR" sz="2400" dirty="0"/>
              <a:t> </a:t>
            </a:r>
            <a:r>
              <a:rPr lang="tr-TR" sz="2400" dirty="0" smtClean="0"/>
              <a:t>                                                                 Q</a:t>
            </a:r>
            <a:r>
              <a:rPr lang="tr-TR" sz="2400" baseline="-25000" dirty="0" smtClean="0"/>
              <a:t>d</a:t>
            </a:r>
            <a:r>
              <a:rPr lang="tr-TR" sz="2400" dirty="0" smtClean="0"/>
              <a:t> </a:t>
            </a:r>
            <a:r>
              <a:rPr lang="tr-TR" sz="2400" dirty="0"/>
              <a:t>= </a:t>
            </a:r>
            <a:r>
              <a:rPr lang="tr-TR" sz="2400" dirty="0" smtClean="0"/>
              <a:t>15 </a:t>
            </a:r>
            <a:r>
              <a:rPr lang="tr-TR" sz="2400" dirty="0"/>
              <a:t>– </a:t>
            </a:r>
            <a:r>
              <a:rPr lang="tr-TR" sz="2400" dirty="0" smtClean="0"/>
              <a:t>2P</a:t>
            </a:r>
          </a:p>
          <a:p>
            <a:pPr>
              <a:buNone/>
            </a:pPr>
            <a:r>
              <a:rPr lang="tr-TR" sz="1800" b="1" dirty="0" smtClean="0"/>
              <a:t>    </a:t>
            </a:r>
            <a:r>
              <a:rPr lang="tr-TR" sz="1800" dirty="0" smtClean="0"/>
              <a:t>                             </a:t>
            </a:r>
            <a:endParaRPr lang="tr-TR" sz="1800" dirty="0"/>
          </a:p>
          <a:p>
            <a:endParaRPr lang="tr-TR" sz="1800" dirty="0" smtClean="0"/>
          </a:p>
          <a:p>
            <a:r>
              <a:rPr lang="tr-TR" sz="1800" dirty="0" smtClean="0"/>
              <a:t>                         </a:t>
            </a:r>
          </a:p>
          <a:p>
            <a:r>
              <a:rPr lang="tr-TR" sz="1800" dirty="0"/>
              <a:t> </a:t>
            </a:r>
            <a:r>
              <a:rPr lang="tr-TR" sz="1800" dirty="0" smtClean="0"/>
              <a:t>                        </a:t>
            </a:r>
          </a:p>
          <a:p>
            <a:r>
              <a:rPr lang="tr-TR" sz="1800" dirty="0" smtClean="0"/>
              <a:t>1</a:t>
            </a:r>
          </a:p>
          <a:p>
            <a:endParaRPr lang="tr-TR" dirty="0" smtClean="0"/>
          </a:p>
          <a:p>
            <a:r>
              <a:rPr lang="tr-TR" sz="1800" dirty="0" smtClean="0"/>
              <a:t>                               1         2      3                           9    10               </a:t>
            </a:r>
            <a:r>
              <a:rPr lang="tr-TR" sz="2400" dirty="0" smtClean="0"/>
              <a:t>Q</a:t>
            </a:r>
            <a:endParaRPr lang="tr-TR" sz="2400" dirty="0"/>
          </a:p>
        </p:txBody>
      </p:sp>
      <p:cxnSp>
        <p:nvCxnSpPr>
          <p:cNvPr id="5" name="4 Düz Ok Bağlayıcısı"/>
          <p:cNvCxnSpPr/>
          <p:nvPr/>
        </p:nvCxnSpPr>
        <p:spPr>
          <a:xfrm rot="16200000" flipV="1">
            <a:off x="1446456" y="2996151"/>
            <a:ext cx="3553541" cy="28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3238480" y="4714884"/>
            <a:ext cx="495303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3174521" y="1940944"/>
            <a:ext cx="4528868" cy="31141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Düz Bağlayıcı"/>
          <p:cNvCxnSpPr/>
          <p:nvPr/>
        </p:nvCxnSpPr>
        <p:spPr>
          <a:xfrm flipV="1">
            <a:off x="3212600" y="2277374"/>
            <a:ext cx="384615" cy="19405"/>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20 Düz Bağlayıcı"/>
          <p:cNvCxnSpPr/>
          <p:nvPr/>
        </p:nvCxnSpPr>
        <p:spPr>
          <a:xfrm rot="16200000" flipH="1">
            <a:off x="2361577" y="3530268"/>
            <a:ext cx="2483861" cy="2983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3" name="22 Düz Bağlayıcı"/>
          <p:cNvCxnSpPr/>
          <p:nvPr/>
        </p:nvCxnSpPr>
        <p:spPr>
          <a:xfrm>
            <a:off x="3163922" y="2747149"/>
            <a:ext cx="1097527" cy="1330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5" name="24 Düz Bağlayıcı"/>
          <p:cNvCxnSpPr/>
          <p:nvPr/>
        </p:nvCxnSpPr>
        <p:spPr>
          <a:xfrm rot="5400000">
            <a:off x="4830794" y="4157933"/>
            <a:ext cx="1259454" cy="1588"/>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1" name="30 Düz Bağlayıcı"/>
          <p:cNvCxnSpPr/>
          <p:nvPr/>
        </p:nvCxnSpPr>
        <p:spPr>
          <a:xfrm flipV="1">
            <a:off x="3243533" y="3512631"/>
            <a:ext cx="3382491" cy="41452"/>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33" name="32 Düz Bağlayıcı"/>
          <p:cNvCxnSpPr/>
          <p:nvPr/>
        </p:nvCxnSpPr>
        <p:spPr>
          <a:xfrm rot="16200000" flipH="1">
            <a:off x="6021242" y="4106175"/>
            <a:ext cx="1259457" cy="8626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3" name="12 Metin kutusu"/>
          <p:cNvSpPr txBox="1"/>
          <p:nvPr/>
        </p:nvSpPr>
        <p:spPr>
          <a:xfrm>
            <a:off x="2968181" y="802515"/>
            <a:ext cx="430628" cy="461665"/>
          </a:xfrm>
          <a:prstGeom prst="rect">
            <a:avLst/>
          </a:prstGeom>
          <a:noFill/>
        </p:spPr>
        <p:txBody>
          <a:bodyPr wrap="square" rtlCol="0">
            <a:spAutoFit/>
          </a:bodyPr>
          <a:lstStyle/>
          <a:p>
            <a:r>
              <a:rPr lang="tr-TR" sz="2400" dirty="0" smtClean="0"/>
              <a:t>P</a:t>
            </a:r>
            <a:endParaRPr lang="tr-TR" sz="2400" dirty="0"/>
          </a:p>
        </p:txBody>
      </p:sp>
      <p:sp>
        <p:nvSpPr>
          <p:cNvPr id="18" name="17 Metin kutusu"/>
          <p:cNvSpPr txBox="1"/>
          <p:nvPr/>
        </p:nvSpPr>
        <p:spPr>
          <a:xfrm>
            <a:off x="2749645" y="1670907"/>
            <a:ext cx="430628" cy="461665"/>
          </a:xfrm>
          <a:prstGeom prst="rect">
            <a:avLst/>
          </a:prstGeom>
          <a:noFill/>
        </p:spPr>
        <p:txBody>
          <a:bodyPr wrap="square" rtlCol="0">
            <a:spAutoFit/>
          </a:bodyPr>
          <a:lstStyle/>
          <a:p>
            <a:r>
              <a:rPr lang="tr-TR" sz="2400" dirty="0" smtClean="0"/>
              <a:t>5</a:t>
            </a:r>
            <a:endParaRPr lang="tr-TR" sz="2400" dirty="0"/>
          </a:p>
        </p:txBody>
      </p:sp>
      <p:sp>
        <p:nvSpPr>
          <p:cNvPr id="22" name="21 Metin kutusu"/>
          <p:cNvSpPr txBox="1"/>
          <p:nvPr/>
        </p:nvSpPr>
        <p:spPr>
          <a:xfrm>
            <a:off x="2786332" y="2107981"/>
            <a:ext cx="442824" cy="276999"/>
          </a:xfrm>
          <a:prstGeom prst="rect">
            <a:avLst/>
          </a:prstGeom>
          <a:noFill/>
        </p:spPr>
        <p:txBody>
          <a:bodyPr wrap="square" rtlCol="0">
            <a:spAutoFit/>
          </a:bodyPr>
          <a:lstStyle/>
          <a:p>
            <a:r>
              <a:rPr lang="tr-TR" sz="1200" dirty="0" smtClean="0"/>
              <a:t>4 ,5</a:t>
            </a:r>
            <a:endParaRPr lang="tr-TR" sz="1200" dirty="0"/>
          </a:p>
        </p:txBody>
      </p:sp>
      <p:sp>
        <p:nvSpPr>
          <p:cNvPr id="26" name="25 Metin kutusu"/>
          <p:cNvSpPr txBox="1"/>
          <p:nvPr/>
        </p:nvSpPr>
        <p:spPr>
          <a:xfrm>
            <a:off x="2748951" y="2605437"/>
            <a:ext cx="442824" cy="276999"/>
          </a:xfrm>
          <a:prstGeom prst="rect">
            <a:avLst/>
          </a:prstGeom>
          <a:noFill/>
        </p:spPr>
        <p:txBody>
          <a:bodyPr wrap="square" rtlCol="0">
            <a:spAutoFit/>
          </a:bodyPr>
          <a:lstStyle/>
          <a:p>
            <a:r>
              <a:rPr lang="tr-TR" sz="1200" dirty="0" smtClean="0"/>
              <a:t>4 </a:t>
            </a:r>
            <a:endParaRPr lang="tr-TR" sz="1200" dirty="0"/>
          </a:p>
        </p:txBody>
      </p:sp>
      <p:sp>
        <p:nvSpPr>
          <p:cNvPr id="35" name="34 Metin kutusu"/>
          <p:cNvSpPr txBox="1"/>
          <p:nvPr/>
        </p:nvSpPr>
        <p:spPr>
          <a:xfrm>
            <a:off x="2771955" y="4250207"/>
            <a:ext cx="442824" cy="276999"/>
          </a:xfrm>
          <a:prstGeom prst="rect">
            <a:avLst/>
          </a:prstGeom>
          <a:noFill/>
        </p:spPr>
        <p:txBody>
          <a:bodyPr wrap="square" rtlCol="0">
            <a:spAutoFit/>
          </a:bodyPr>
          <a:lstStyle/>
          <a:p>
            <a:r>
              <a:rPr lang="tr-TR" sz="1200" dirty="0" smtClean="0"/>
              <a:t>0,5 </a:t>
            </a:r>
            <a:endParaRPr lang="tr-TR" sz="1200" dirty="0"/>
          </a:p>
        </p:txBody>
      </p:sp>
      <p:cxnSp>
        <p:nvCxnSpPr>
          <p:cNvPr id="20" name="19 Düz Bağlayıcı"/>
          <p:cNvCxnSpPr/>
          <p:nvPr/>
        </p:nvCxnSpPr>
        <p:spPr>
          <a:xfrm>
            <a:off x="3510951" y="1337094"/>
            <a:ext cx="4572000" cy="3209027"/>
          </a:xfrm>
          <a:prstGeom prst="line">
            <a:avLst/>
          </a:prstGeom>
        </p:spPr>
        <p:style>
          <a:lnRef idx="1">
            <a:schemeClr val="accent1"/>
          </a:lnRef>
          <a:fillRef idx="0">
            <a:schemeClr val="accent1"/>
          </a:fillRef>
          <a:effectRef idx="0">
            <a:schemeClr val="accent1"/>
          </a:effectRef>
          <a:fontRef idx="minor">
            <a:schemeClr val="tx1"/>
          </a:fontRef>
        </p:style>
      </p:cxnSp>
      <p:sp>
        <p:nvSpPr>
          <p:cNvPr id="29" name="28 Metin kutusu"/>
          <p:cNvSpPr txBox="1"/>
          <p:nvPr/>
        </p:nvSpPr>
        <p:spPr>
          <a:xfrm>
            <a:off x="7573992" y="5075467"/>
            <a:ext cx="442824" cy="276999"/>
          </a:xfrm>
          <a:prstGeom prst="rect">
            <a:avLst/>
          </a:prstGeom>
          <a:noFill/>
        </p:spPr>
        <p:txBody>
          <a:bodyPr wrap="square" rtlCol="0">
            <a:spAutoFit/>
          </a:bodyPr>
          <a:lstStyle/>
          <a:p>
            <a:r>
              <a:rPr lang="tr-TR" sz="1200" dirty="0" smtClean="0"/>
              <a:t>D1 </a:t>
            </a:r>
            <a:endParaRPr lang="tr-TR" sz="1200" dirty="0"/>
          </a:p>
        </p:txBody>
      </p:sp>
      <p:sp>
        <p:nvSpPr>
          <p:cNvPr id="30" name="29 Metin kutusu"/>
          <p:cNvSpPr txBox="1"/>
          <p:nvPr/>
        </p:nvSpPr>
        <p:spPr>
          <a:xfrm>
            <a:off x="8131833" y="4408358"/>
            <a:ext cx="442824" cy="276999"/>
          </a:xfrm>
          <a:prstGeom prst="rect">
            <a:avLst/>
          </a:prstGeom>
          <a:noFill/>
        </p:spPr>
        <p:txBody>
          <a:bodyPr wrap="square" rtlCol="0">
            <a:spAutoFit/>
          </a:bodyPr>
          <a:lstStyle/>
          <a:p>
            <a:r>
              <a:rPr lang="tr-TR" sz="1200" dirty="0" smtClean="0"/>
              <a:t>D2</a:t>
            </a:r>
            <a:endParaRPr lang="tr-TR" sz="1200" dirty="0"/>
          </a:p>
        </p:txBody>
      </p:sp>
      <p:cxnSp>
        <p:nvCxnSpPr>
          <p:cNvPr id="34" name="33 Düz Ok Bağlayıcısı"/>
          <p:cNvCxnSpPr/>
          <p:nvPr/>
        </p:nvCxnSpPr>
        <p:spPr>
          <a:xfrm flipV="1">
            <a:off x="4226943" y="2208362"/>
            <a:ext cx="448574" cy="3881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37 Düz Ok Bağlayıcısı"/>
          <p:cNvCxnSpPr/>
          <p:nvPr/>
        </p:nvCxnSpPr>
        <p:spPr>
          <a:xfrm flipV="1">
            <a:off x="5888966" y="3421811"/>
            <a:ext cx="448574" cy="3881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511156"/>
          </a:xfrm>
        </p:spPr>
        <p:txBody>
          <a:bodyPr>
            <a:normAutofit fontScale="90000"/>
          </a:bodyPr>
          <a:lstStyle/>
          <a:p>
            <a:pPr algn="ctr"/>
            <a:r>
              <a:rPr lang="tr-TR" dirty="0" smtClean="0"/>
              <a:t>Diğer etkenler </a:t>
            </a:r>
            <a:endParaRPr lang="tr-TR" dirty="0"/>
          </a:p>
        </p:txBody>
      </p:sp>
      <p:sp>
        <p:nvSpPr>
          <p:cNvPr id="3" name="2 İçerik Yer Tutucusu"/>
          <p:cNvSpPr>
            <a:spLocks noGrp="1"/>
          </p:cNvSpPr>
          <p:nvPr>
            <p:ph idx="1"/>
          </p:nvPr>
        </p:nvSpPr>
        <p:spPr>
          <a:xfrm>
            <a:off x="1" y="785794"/>
            <a:ext cx="11309230" cy="6072206"/>
          </a:xfrm>
        </p:spPr>
        <p:txBody>
          <a:bodyPr>
            <a:normAutofit fontScale="70000" lnSpcReduction="20000"/>
          </a:bodyPr>
          <a:lstStyle/>
          <a:p>
            <a:endParaRPr lang="tr-TR" sz="2600" b="1" dirty="0" smtClean="0"/>
          </a:p>
          <a:p>
            <a:r>
              <a:rPr lang="tr-TR" sz="2800" b="1" dirty="0" smtClean="0"/>
              <a:t>A: Tüketicilerin Gelirindeki Değişme</a:t>
            </a:r>
            <a:r>
              <a:rPr lang="tr-TR" sz="2800" dirty="0" smtClean="0"/>
              <a:t>: gelir değiştiğinde aynı fiyat düzeylerinde talep edilen mal ve hizmet miktarındaki değişmeler yeni bir talep eğrisi anlamına gelecektir. </a:t>
            </a:r>
          </a:p>
          <a:p>
            <a:r>
              <a:rPr lang="tr-TR" sz="2800" dirty="0" smtClean="0"/>
              <a:t>Tüketicinin gelirinde meydana gelecek olan bir artış, normal malların talep miktarının artmasına neden olacaktır. Bu talep eğrisinin sağa-yukarıya kaymasına neden olur. Tersi durumda ise, yani tüketicinin gelirindeki bir azalma talep edilen mal ve hizmet miktarının her fiyat düzeyi için azalmasına neden olacak ve talep eğrisi sola-aşağıya kayacaktır.</a:t>
            </a:r>
          </a:p>
          <a:p>
            <a:endParaRPr lang="tr-TR" sz="2000" dirty="0"/>
          </a:p>
          <a:p>
            <a:endParaRPr lang="tr-TR" sz="2000" dirty="0" smtClean="0"/>
          </a:p>
          <a:p>
            <a:endParaRPr lang="tr-TR" sz="2000" dirty="0" smtClean="0"/>
          </a:p>
          <a:p>
            <a:endParaRPr lang="tr-TR" sz="2000" dirty="0" smtClean="0"/>
          </a:p>
          <a:p>
            <a:endParaRPr lang="tr-TR" sz="2000" dirty="0"/>
          </a:p>
          <a:p>
            <a:endParaRPr lang="tr-TR" sz="2000" dirty="0" smtClean="0"/>
          </a:p>
          <a:p>
            <a:r>
              <a:rPr lang="tr-TR" sz="2000" dirty="0" smtClean="0"/>
              <a:t/>
            </a:r>
            <a:br>
              <a:rPr lang="tr-TR" sz="2000" dirty="0" smtClean="0"/>
            </a:br>
            <a:r>
              <a:rPr lang="tr-TR" sz="2000" dirty="0" smtClean="0"/>
              <a:t>1.Gelir arttığında talebi artan, gelir azaldığında talebi azalan mallar </a:t>
            </a:r>
            <a:r>
              <a:rPr lang="tr-TR" sz="2000" b="1" dirty="0" smtClean="0"/>
              <a:t>normal mal</a:t>
            </a:r>
            <a:r>
              <a:rPr lang="tr-TR" sz="2000" dirty="0" smtClean="0"/>
              <a:t> olarak adlandırılır. </a:t>
            </a:r>
          </a:p>
          <a:p>
            <a:r>
              <a:rPr lang="tr-TR" sz="2000" dirty="0" smtClean="0"/>
              <a:t/>
            </a:r>
            <a:br>
              <a:rPr lang="tr-TR" sz="2000" dirty="0" smtClean="0"/>
            </a:br>
            <a:r>
              <a:rPr lang="tr-TR" sz="2000" dirty="0" smtClean="0"/>
              <a:t>2. Kişilerin geliri arttığında bu malların talep edilen miktarı azalır. Gelirin artmasına karşın, talep miktarı azalan bu mallar </a:t>
            </a:r>
            <a:r>
              <a:rPr lang="tr-TR" sz="2000" b="1" dirty="0" smtClean="0"/>
              <a:t>düşük mallar</a:t>
            </a:r>
            <a:r>
              <a:rPr lang="tr-TR" sz="2000" dirty="0" smtClean="0"/>
              <a:t> olarak tanımlanmaktadır. </a:t>
            </a:r>
            <a:br>
              <a:rPr lang="tr-TR" sz="2000" dirty="0" smtClean="0"/>
            </a:br>
            <a:r>
              <a:rPr lang="tr-TR" sz="2000" dirty="0" smtClean="0"/>
              <a:t/>
            </a:r>
            <a:br>
              <a:rPr lang="tr-TR" sz="2000" dirty="0" smtClean="0"/>
            </a:br>
            <a:r>
              <a:rPr lang="tr-TR" sz="2000" dirty="0" smtClean="0"/>
              <a:t> </a:t>
            </a:r>
            <a:endParaRPr lang="tr-TR" sz="2000" dirty="0"/>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5110"/>
            <a:ext cx="12192000" cy="706090"/>
          </a:xfrm>
        </p:spPr>
        <p:txBody>
          <a:bodyPr>
            <a:normAutofit/>
          </a:bodyPr>
          <a:lstStyle/>
          <a:p>
            <a:r>
              <a:rPr lang="tr-TR" sz="2800" b="1" dirty="0"/>
              <a:t>Tüketicilerin Gelirindeki Değişme</a:t>
            </a:r>
            <a:endParaRPr lang="tr-TR" sz="2800" dirty="0"/>
          </a:p>
        </p:txBody>
      </p:sp>
      <p:pic>
        <p:nvPicPr>
          <p:cNvPr id="4" name="3 İçerik Yer Tutucusu" descr="talep eğrin de kayma.jpg"/>
          <p:cNvPicPr>
            <a:picLocks noGrp="1" noChangeAspect="1"/>
          </p:cNvPicPr>
          <p:nvPr>
            <p:ph idx="1"/>
          </p:nvPr>
        </p:nvPicPr>
        <p:blipFill>
          <a:blip r:embed="rId2"/>
          <a:stretch>
            <a:fillRect/>
          </a:stretch>
        </p:blipFill>
        <p:spPr>
          <a:xfrm>
            <a:off x="0" y="0"/>
            <a:ext cx="11291977" cy="6858000"/>
          </a:xfrm>
        </p:spPr>
      </p:pic>
      <p:sp>
        <p:nvSpPr>
          <p:cNvPr id="3" name="Oval Belirtme Çizgisi 2"/>
          <p:cNvSpPr/>
          <p:nvPr/>
        </p:nvSpPr>
        <p:spPr>
          <a:xfrm>
            <a:off x="9360363" y="0"/>
            <a:ext cx="2831637" cy="1628800"/>
          </a:xfrm>
          <a:prstGeom prst="wedgeEllipseCallout">
            <a:avLst>
              <a:gd name="adj1" fmla="val -109740"/>
              <a:gd name="adj2" fmla="val 1421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Tüketicinin gelirinde meydana gelecek olan bir artış</a:t>
            </a:r>
          </a:p>
        </p:txBody>
      </p:sp>
      <p:sp>
        <p:nvSpPr>
          <p:cNvPr id="5" name="Oval Belirtme Çizgisi 4"/>
          <p:cNvSpPr/>
          <p:nvPr/>
        </p:nvSpPr>
        <p:spPr>
          <a:xfrm>
            <a:off x="1007435" y="5733256"/>
            <a:ext cx="2880320" cy="965708"/>
          </a:xfrm>
          <a:prstGeom prst="wedgeEllipseCallout">
            <a:avLst>
              <a:gd name="adj1" fmla="val 104594"/>
              <a:gd name="adj2" fmla="val -2661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tüketicinin gelirindeki bir azalma</a:t>
            </a:r>
          </a:p>
        </p:txBody>
      </p:sp>
    </p:spTree>
    <p:extLst>
      <p:ext uri="{BB962C8B-B14F-4D97-AF65-F5344CB8AC3E}">
        <p14:creationId xmlns="" xmlns:p14="http://schemas.microsoft.com/office/powerpoint/2010/main" val="3160947101"/>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214291"/>
            <a:ext cx="10972800" cy="5911873"/>
          </a:xfrm>
        </p:spPr>
        <p:txBody>
          <a:bodyPr>
            <a:noAutofit/>
          </a:bodyPr>
          <a:lstStyle/>
          <a:p>
            <a:pPr algn="ctr"/>
            <a:endParaRPr lang="tr-TR" sz="2400" b="1" dirty="0" smtClean="0">
              <a:latin typeface="Times New Roman" pitchFamily="18" charset="0"/>
              <a:cs typeface="Times New Roman" pitchFamily="18" charset="0"/>
            </a:endParaRPr>
          </a:p>
          <a:p>
            <a:pPr algn="ctr"/>
            <a:r>
              <a:rPr lang="tr-TR" sz="3600" b="1" dirty="0" smtClean="0">
                <a:latin typeface="Times New Roman" pitchFamily="18" charset="0"/>
                <a:cs typeface="Times New Roman" pitchFamily="18" charset="0"/>
              </a:rPr>
              <a:t>B. İlişkili malların fiyatları</a:t>
            </a:r>
          </a:p>
          <a:p>
            <a:pPr algn="ctr"/>
            <a:endParaRPr lang="tr-TR" sz="2000" dirty="0" smtClean="0">
              <a:latin typeface="Times New Roman" pitchFamily="18" charset="0"/>
              <a:cs typeface="Times New Roman" pitchFamily="18" charset="0"/>
            </a:endParaRPr>
          </a:p>
          <a:p>
            <a:pPr algn="ctr"/>
            <a:endParaRPr lang="tr-TR" sz="2000" dirty="0">
              <a:latin typeface="Times New Roman" pitchFamily="18" charset="0"/>
              <a:cs typeface="Times New Roman" pitchFamily="18" charset="0"/>
            </a:endParaRPr>
          </a:p>
          <a:p>
            <a:pPr algn="ctr"/>
            <a:r>
              <a:rPr lang="tr-TR" sz="2000" dirty="0" smtClean="0">
                <a:latin typeface="Times New Roman" pitchFamily="18" charset="0"/>
                <a:cs typeface="Times New Roman" pitchFamily="18" charset="0"/>
              </a:rPr>
              <a:t>1</a:t>
            </a:r>
            <a:r>
              <a:rPr lang="tr-TR" sz="2800"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tamamlayıcı mallar:</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2. </a:t>
            </a:r>
            <a:r>
              <a:rPr lang="tr-TR" sz="2800" b="1" dirty="0" smtClean="0">
                <a:latin typeface="Times New Roman" pitchFamily="18" charset="0"/>
                <a:cs typeface="Times New Roman" pitchFamily="18" charset="0"/>
              </a:rPr>
              <a:t>ikame mallar:</a:t>
            </a:r>
            <a:endParaRPr lang="tr-TR" sz="2800" dirty="0">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214291"/>
            <a:ext cx="10665125" cy="5911873"/>
          </a:xfrm>
        </p:spPr>
        <p:txBody>
          <a:bodyPr>
            <a:noAutofit/>
          </a:bodyPr>
          <a:lstStyle/>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r>
              <a:rPr lang="tr-TR" sz="2400" dirty="0" smtClean="0">
                <a:latin typeface="Times New Roman" pitchFamily="18" charset="0"/>
                <a:cs typeface="Times New Roman" pitchFamily="18" charset="0"/>
              </a:rPr>
              <a:t>1. </a:t>
            </a:r>
            <a:r>
              <a:rPr lang="tr-TR" sz="2400" b="1" dirty="0" smtClean="0">
                <a:latin typeface="Times New Roman" pitchFamily="18" charset="0"/>
                <a:cs typeface="Times New Roman" pitchFamily="18" charset="0"/>
              </a:rPr>
              <a:t>tamamlayıcı mallar: </a:t>
            </a:r>
            <a:r>
              <a:rPr lang="tr-TR" sz="2400" dirty="0" smtClean="0">
                <a:latin typeface="Times New Roman" pitchFamily="18" charset="0"/>
                <a:cs typeface="Times New Roman" pitchFamily="18" charset="0"/>
              </a:rPr>
              <a:t>bir malın kullanımı için diğer bir mala ihtiyaç duyuluyorsa bu mallar birbirinin tamamlayıcısıdır.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  Örneğin, otomobil fiyatlarında meydana gelecek olan bir düşüş talep edilen otomobil miktarını artıracaktır. Bu durum araba talep eğrisi boyunca aşağıya doğru bir hareketlenme anlamına gelmektedir. Oysa bu değişme, otomobil lastiği talebini arttıracaktır. Otomobil lastiğine ilişkin yeni talep eğrisinin sağa kaymasına neden olacaktır.</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288447991"/>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DERSİN SEYRİ </a:t>
            </a:r>
            <a:endParaRPr lang="tr-TR" dirty="0"/>
          </a:p>
        </p:txBody>
      </p:sp>
      <p:sp>
        <p:nvSpPr>
          <p:cNvPr id="3" name="2 İçerik Yer Tutucusu"/>
          <p:cNvSpPr>
            <a:spLocks noGrp="1"/>
          </p:cNvSpPr>
          <p:nvPr>
            <p:ph idx="1"/>
          </p:nvPr>
        </p:nvSpPr>
        <p:spPr/>
        <p:txBody>
          <a:bodyPr/>
          <a:lstStyle/>
          <a:p>
            <a:endParaRPr lang="tr-TR" sz="2800" dirty="0" smtClean="0"/>
          </a:p>
          <a:p>
            <a:r>
              <a:rPr lang="tr-TR" sz="2800" dirty="0" smtClean="0"/>
              <a:t>Talep ve talep miktarı</a:t>
            </a:r>
          </a:p>
          <a:p>
            <a:r>
              <a:rPr lang="tr-TR" sz="2800" dirty="0" smtClean="0"/>
              <a:t>Arz ve arz miktarı</a:t>
            </a:r>
          </a:p>
          <a:p>
            <a:pPr>
              <a:buNone/>
            </a:pPr>
            <a:endParaRPr lang="tr-TR" dirty="0"/>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214291"/>
            <a:ext cx="10665125" cy="5911873"/>
          </a:xfrm>
        </p:spPr>
        <p:txBody>
          <a:bodyPr>
            <a:noAutofit/>
          </a:bodyPr>
          <a:lstStyle/>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p:txBody>
      </p:sp>
      <p:pic>
        <p:nvPicPr>
          <p:cNvPr id="4" name="3 İçerik Yer Tutucusu" descr="talep eğrisi boyunca kaymalar.gif"/>
          <p:cNvPicPr>
            <a:picLocks noChangeAspect="1"/>
          </p:cNvPicPr>
          <p:nvPr/>
        </p:nvPicPr>
        <p:blipFill>
          <a:blip r:embed="rId2"/>
          <a:stretch>
            <a:fillRect/>
          </a:stretch>
        </p:blipFill>
        <p:spPr>
          <a:xfrm>
            <a:off x="1238216" y="560717"/>
            <a:ext cx="8667811" cy="5331125"/>
          </a:xfrm>
          <a:prstGeom prst="rect">
            <a:avLst/>
          </a:prstGeom>
        </p:spPr>
      </p:pic>
      <p:sp>
        <p:nvSpPr>
          <p:cNvPr id="5" name="4 Dikdörtgen"/>
          <p:cNvSpPr/>
          <p:nvPr/>
        </p:nvSpPr>
        <p:spPr>
          <a:xfrm>
            <a:off x="2743200" y="5503653"/>
            <a:ext cx="6443932" cy="5779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Otomobil talep miktarı</a:t>
            </a:r>
            <a:endParaRPr lang="tr-TR" dirty="0"/>
          </a:p>
        </p:txBody>
      </p:sp>
      <p:sp>
        <p:nvSpPr>
          <p:cNvPr id="6" name="5 Dikdörtgen"/>
          <p:cNvSpPr/>
          <p:nvPr/>
        </p:nvSpPr>
        <p:spPr>
          <a:xfrm>
            <a:off x="1259457" y="1302589"/>
            <a:ext cx="569343" cy="3191773"/>
          </a:xfrm>
          <a:prstGeom prst="rect">
            <a:avLst/>
          </a:prstGeom>
          <a:scene3d>
            <a:camera prst="perspective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dirty="0" smtClean="0"/>
              <a:t>Otomobil başına fiyat</a:t>
            </a:r>
            <a:endParaRPr lang="tr-TR" dirty="0"/>
          </a:p>
        </p:txBody>
      </p:sp>
    </p:spTree>
    <p:extLst>
      <p:ext uri="{BB962C8B-B14F-4D97-AF65-F5344CB8AC3E}">
        <p14:creationId xmlns="" xmlns:p14="http://schemas.microsoft.com/office/powerpoint/2010/main" val="3288447991"/>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5110"/>
            <a:ext cx="12192000" cy="706090"/>
          </a:xfrm>
        </p:spPr>
        <p:txBody>
          <a:bodyPr>
            <a:normAutofit/>
          </a:bodyPr>
          <a:lstStyle/>
          <a:p>
            <a:pPr algn="ctr"/>
            <a:r>
              <a:rPr lang="tr-TR" sz="2800" dirty="0">
                <a:latin typeface="Times New Roman" pitchFamily="18" charset="0"/>
                <a:cs typeface="Times New Roman" pitchFamily="18" charset="0"/>
              </a:rPr>
              <a:t>1. </a:t>
            </a:r>
            <a:r>
              <a:rPr lang="tr-TR" sz="2800" b="1" dirty="0">
                <a:latin typeface="Times New Roman" pitchFamily="18" charset="0"/>
                <a:cs typeface="Times New Roman" pitchFamily="18" charset="0"/>
              </a:rPr>
              <a:t>tamamlayıcı mallar:</a:t>
            </a:r>
            <a:endParaRPr lang="tr-TR" sz="2800" dirty="0"/>
          </a:p>
        </p:txBody>
      </p:sp>
      <p:pic>
        <p:nvPicPr>
          <p:cNvPr id="4" name="3 İçerik Yer Tutucusu" descr="talep eğrin de kayma.jpg"/>
          <p:cNvPicPr>
            <a:picLocks noGrp="1" noChangeAspect="1"/>
          </p:cNvPicPr>
          <p:nvPr>
            <p:ph idx="1"/>
          </p:nvPr>
        </p:nvPicPr>
        <p:blipFill>
          <a:blip r:embed="rId2"/>
          <a:stretch>
            <a:fillRect/>
          </a:stretch>
        </p:blipFill>
        <p:spPr>
          <a:xfrm>
            <a:off x="1" y="690112"/>
            <a:ext cx="11438626" cy="6008851"/>
          </a:xfrm>
        </p:spPr>
      </p:pic>
      <p:sp>
        <p:nvSpPr>
          <p:cNvPr id="3" name="Oval Belirtme Çizgisi 2"/>
          <p:cNvSpPr/>
          <p:nvPr/>
        </p:nvSpPr>
        <p:spPr>
          <a:xfrm>
            <a:off x="8880309" y="0"/>
            <a:ext cx="3311691" cy="1628800"/>
          </a:xfrm>
          <a:prstGeom prst="wedgeEllipseCallout">
            <a:avLst>
              <a:gd name="adj1" fmla="val -85563"/>
              <a:gd name="adj2" fmla="val 1304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Otomobil fiyatlarındaki düşüş. Otomobil lastiği talep eğrisini sağa </a:t>
            </a:r>
            <a:r>
              <a:rPr lang="tr-TR" dirty="0" err="1" smtClean="0"/>
              <a:t>kayrdırır</a:t>
            </a:r>
            <a:endParaRPr lang="tr-TR" dirty="0"/>
          </a:p>
        </p:txBody>
      </p:sp>
      <p:sp>
        <p:nvSpPr>
          <p:cNvPr id="5" name="Oval Belirtme Çizgisi 4"/>
          <p:cNvSpPr/>
          <p:nvPr/>
        </p:nvSpPr>
        <p:spPr>
          <a:xfrm>
            <a:off x="0" y="5517232"/>
            <a:ext cx="4175787" cy="1181732"/>
          </a:xfrm>
          <a:prstGeom prst="wedgeEllipseCallout">
            <a:avLst>
              <a:gd name="adj1" fmla="val 130305"/>
              <a:gd name="adj2" fmla="val -1622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Otomobil fiyatlarındaki </a:t>
            </a:r>
            <a:r>
              <a:rPr lang="tr-TR" dirty="0" smtClean="0"/>
              <a:t>artış. </a:t>
            </a:r>
            <a:r>
              <a:rPr lang="tr-TR" dirty="0"/>
              <a:t>Otomobil lastiği talep eğrisini </a:t>
            </a:r>
            <a:r>
              <a:rPr lang="tr-TR" dirty="0" smtClean="0"/>
              <a:t>sola kaydırır</a:t>
            </a:r>
            <a:endParaRPr lang="tr-TR" dirty="0"/>
          </a:p>
        </p:txBody>
      </p:sp>
    </p:spTree>
    <p:extLst>
      <p:ext uri="{BB962C8B-B14F-4D97-AF65-F5344CB8AC3E}">
        <p14:creationId xmlns="" xmlns:p14="http://schemas.microsoft.com/office/powerpoint/2010/main" val="1460460547"/>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214291"/>
            <a:ext cx="10708257" cy="5911873"/>
          </a:xfrm>
        </p:spPr>
        <p:txBody>
          <a:bodyPr>
            <a:noAutofit/>
          </a:bodyPr>
          <a:lstStyle/>
          <a:p>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r>
              <a:rPr lang="tr-TR" sz="2400" dirty="0" smtClean="0">
                <a:latin typeface="Times New Roman" pitchFamily="18" charset="0"/>
                <a:cs typeface="Times New Roman" pitchFamily="18" charset="0"/>
              </a:rPr>
              <a:t>2. </a:t>
            </a:r>
            <a:r>
              <a:rPr lang="tr-TR" sz="2400" b="1" dirty="0" smtClean="0">
                <a:latin typeface="Times New Roman" pitchFamily="18" charset="0"/>
                <a:cs typeface="Times New Roman" pitchFamily="18" charset="0"/>
              </a:rPr>
              <a:t>ikame mallar: </a:t>
            </a:r>
            <a:r>
              <a:rPr lang="tr-TR" sz="2400" dirty="0" smtClean="0">
                <a:latin typeface="Times New Roman" pitchFamily="18" charset="0"/>
                <a:cs typeface="Times New Roman" pitchFamily="18" charset="0"/>
              </a:rPr>
              <a:t>malların birinin fiyatında meydana gelecek olan bir değişme diğer malın talebinde aynı yönde etki meydana getirebilmektedir. Bu tür mallar </a:t>
            </a:r>
            <a:r>
              <a:rPr lang="tr-TR" sz="2400" b="1" dirty="0" smtClean="0">
                <a:latin typeface="Times New Roman" pitchFamily="18" charset="0"/>
                <a:cs typeface="Times New Roman" pitchFamily="18" charset="0"/>
              </a:rPr>
              <a:t>ikame mallar</a:t>
            </a:r>
            <a:r>
              <a:rPr lang="tr-TR" sz="2400" dirty="0" smtClean="0">
                <a:latin typeface="Times New Roman" pitchFamily="18" charset="0"/>
                <a:cs typeface="Times New Roman" pitchFamily="18" charset="0"/>
              </a:rPr>
              <a:t> olarak tanımlanır.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 Örneğin, hindi eti fiyatında bir artış varsa, bu hindi eti talep eğrisi boyunca yukarıya doğru hareketlenme anlamındadır. Ancak insanlar fiyatı artan hindi eti yerine tavuk etine yöneleceklerdir. Bu gelişme karşısında tavuk eti talep eğrisi sağa kayacaktır</a:t>
            </a:r>
            <a:r>
              <a:rPr lang="tr-TR" sz="2000" dirty="0" smtClean="0">
                <a:latin typeface="Times New Roman" pitchFamily="18" charset="0"/>
                <a:cs typeface="Times New Roman" pitchFamily="18" charset="0"/>
              </a:rPr>
              <a:t>.</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038314388"/>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214291"/>
            <a:ext cx="10665125" cy="5911873"/>
          </a:xfrm>
        </p:spPr>
        <p:txBody>
          <a:bodyPr>
            <a:noAutofit/>
          </a:bodyPr>
          <a:lstStyle/>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p:txBody>
      </p:sp>
      <p:pic>
        <p:nvPicPr>
          <p:cNvPr id="4" name="3 İçerik Yer Tutucusu" descr="talep eğrisi boyunca kaymalar.gif"/>
          <p:cNvPicPr>
            <a:picLocks noChangeAspect="1"/>
          </p:cNvPicPr>
          <p:nvPr/>
        </p:nvPicPr>
        <p:blipFill>
          <a:blip r:embed="rId2"/>
          <a:stretch>
            <a:fillRect/>
          </a:stretch>
        </p:blipFill>
        <p:spPr>
          <a:xfrm>
            <a:off x="1272721" y="517585"/>
            <a:ext cx="8667811" cy="5331125"/>
          </a:xfrm>
          <a:prstGeom prst="rect">
            <a:avLst/>
          </a:prstGeom>
        </p:spPr>
      </p:pic>
      <p:sp>
        <p:nvSpPr>
          <p:cNvPr id="5" name="4 Dikdörtgen"/>
          <p:cNvSpPr/>
          <p:nvPr/>
        </p:nvSpPr>
        <p:spPr>
          <a:xfrm>
            <a:off x="2743200" y="5503653"/>
            <a:ext cx="6443932" cy="5779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Hindi eti talep miktarı</a:t>
            </a:r>
            <a:endParaRPr lang="tr-TR" dirty="0"/>
          </a:p>
        </p:txBody>
      </p:sp>
      <p:sp>
        <p:nvSpPr>
          <p:cNvPr id="6" name="5 Dikdörtgen"/>
          <p:cNvSpPr/>
          <p:nvPr/>
        </p:nvSpPr>
        <p:spPr>
          <a:xfrm>
            <a:off x="1259457" y="1302589"/>
            <a:ext cx="569343" cy="3191773"/>
          </a:xfrm>
          <a:prstGeom prst="rect">
            <a:avLst/>
          </a:prstGeom>
          <a:scene3d>
            <a:camera prst="perspective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tr-TR" dirty="0" smtClean="0"/>
              <a:t> hindi eti birim fiyat</a:t>
            </a:r>
            <a:endParaRPr lang="tr-TR" dirty="0"/>
          </a:p>
        </p:txBody>
      </p:sp>
    </p:spTree>
    <p:extLst>
      <p:ext uri="{BB962C8B-B14F-4D97-AF65-F5344CB8AC3E}">
        <p14:creationId xmlns="" xmlns:p14="http://schemas.microsoft.com/office/powerpoint/2010/main" val="3288447991"/>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5110"/>
            <a:ext cx="12192000" cy="706090"/>
          </a:xfrm>
        </p:spPr>
        <p:txBody>
          <a:bodyPr>
            <a:normAutofit/>
          </a:bodyPr>
          <a:lstStyle/>
          <a:p>
            <a:pPr algn="ctr"/>
            <a:r>
              <a:rPr lang="tr-TR" sz="2800" dirty="0">
                <a:latin typeface="Times New Roman" pitchFamily="18" charset="0"/>
                <a:cs typeface="Times New Roman" pitchFamily="18" charset="0"/>
              </a:rPr>
              <a:t>2. </a:t>
            </a:r>
            <a:r>
              <a:rPr lang="tr-TR" sz="2800" b="1" dirty="0">
                <a:latin typeface="Times New Roman" pitchFamily="18" charset="0"/>
                <a:cs typeface="Times New Roman" pitchFamily="18" charset="0"/>
              </a:rPr>
              <a:t>ikame mallar</a:t>
            </a:r>
            <a:endParaRPr lang="tr-TR" sz="2800" dirty="0"/>
          </a:p>
        </p:txBody>
      </p:sp>
      <p:pic>
        <p:nvPicPr>
          <p:cNvPr id="4" name="3 İçerik Yer Tutucusu" descr="talep eğrin de kayma.jpg"/>
          <p:cNvPicPr>
            <a:picLocks noGrp="1" noChangeAspect="1"/>
          </p:cNvPicPr>
          <p:nvPr>
            <p:ph idx="1"/>
          </p:nvPr>
        </p:nvPicPr>
        <p:blipFill>
          <a:blip r:embed="rId2"/>
          <a:stretch>
            <a:fillRect/>
          </a:stretch>
        </p:blipFill>
        <p:spPr>
          <a:xfrm>
            <a:off x="0" y="759124"/>
            <a:ext cx="11455879" cy="6098876"/>
          </a:xfrm>
        </p:spPr>
      </p:pic>
      <p:sp>
        <p:nvSpPr>
          <p:cNvPr id="3" name="Oval Belirtme Çizgisi 2"/>
          <p:cNvSpPr/>
          <p:nvPr/>
        </p:nvSpPr>
        <p:spPr>
          <a:xfrm>
            <a:off x="8016213" y="0"/>
            <a:ext cx="4175787" cy="1628800"/>
          </a:xfrm>
          <a:prstGeom prst="wedgeEllipseCallout">
            <a:avLst>
              <a:gd name="adj1" fmla="val -59852"/>
              <a:gd name="adj2" fmla="val 1279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Hindi eti fiyatlarında  artış, ikamesi olan tavuk eti talep eğrisini sağa kaydırır.   </a:t>
            </a:r>
            <a:endParaRPr lang="tr-TR" dirty="0"/>
          </a:p>
        </p:txBody>
      </p:sp>
      <p:sp>
        <p:nvSpPr>
          <p:cNvPr id="5" name="Oval Belirtme Çizgisi 4"/>
          <p:cNvSpPr/>
          <p:nvPr/>
        </p:nvSpPr>
        <p:spPr>
          <a:xfrm>
            <a:off x="0" y="5517232"/>
            <a:ext cx="4175787" cy="1181732"/>
          </a:xfrm>
          <a:prstGeom prst="wedgeEllipseCallout">
            <a:avLst>
              <a:gd name="adj1" fmla="val 130305"/>
              <a:gd name="adj2" fmla="val -1622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Hindi eti fiyatlarında  </a:t>
            </a:r>
            <a:r>
              <a:rPr lang="tr-TR" dirty="0" smtClean="0"/>
              <a:t>azalış, </a:t>
            </a:r>
            <a:r>
              <a:rPr lang="tr-TR" dirty="0"/>
              <a:t>ikamesi olan tavuk eti talep eğrisini </a:t>
            </a:r>
            <a:r>
              <a:rPr lang="tr-TR" dirty="0" smtClean="0"/>
              <a:t>sola </a:t>
            </a:r>
            <a:r>
              <a:rPr lang="tr-TR" dirty="0"/>
              <a:t>kaydırır.   </a:t>
            </a:r>
          </a:p>
        </p:txBody>
      </p:sp>
    </p:spTree>
    <p:extLst>
      <p:ext uri="{BB962C8B-B14F-4D97-AF65-F5344CB8AC3E}">
        <p14:creationId xmlns="" xmlns:p14="http://schemas.microsoft.com/office/powerpoint/2010/main" val="4064129976"/>
      </p:ext>
    </p:extLst>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357166"/>
            <a:ext cx="10699630" cy="6286544"/>
          </a:xfrm>
        </p:spPr>
        <p:txBody>
          <a:bodyPr>
            <a:normAutofit/>
          </a:bodyPr>
          <a:lstStyle/>
          <a:p>
            <a:endParaRPr lang="tr-TR" b="1" dirty="0" smtClean="0"/>
          </a:p>
          <a:p>
            <a:endParaRPr lang="tr-TR" b="1" dirty="0" smtClean="0"/>
          </a:p>
          <a:p>
            <a:endParaRPr lang="tr-TR" b="1" dirty="0" smtClean="0"/>
          </a:p>
          <a:p>
            <a:endParaRPr lang="tr-TR" b="1" dirty="0" smtClean="0"/>
          </a:p>
          <a:p>
            <a:r>
              <a:rPr lang="tr-TR" b="1" dirty="0" smtClean="0"/>
              <a:t>C. Tüketicilerin </a:t>
            </a:r>
            <a:r>
              <a:rPr lang="tr-TR" b="1" dirty="0"/>
              <a:t>Beklentileri</a:t>
            </a:r>
            <a:r>
              <a:rPr lang="tr-TR" dirty="0"/>
              <a:t>: Geleceğe ilişkin beklentiler de tüketici davranışlarını etkiler. Örneğin, bir malın gelecekte fiyatının yükseleceğinin beklenmesi, genellikle, tüketicileri şimdiden o malı satın almaya teşvik edecektir.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t>
            </a:r>
            <a:endParaRPr lang="tr-TR" dirty="0"/>
          </a:p>
        </p:txBody>
      </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5110"/>
            <a:ext cx="12192000" cy="706090"/>
          </a:xfrm>
        </p:spPr>
        <p:txBody>
          <a:bodyPr>
            <a:normAutofit/>
          </a:bodyPr>
          <a:lstStyle/>
          <a:p>
            <a:pPr algn="ctr"/>
            <a:r>
              <a:rPr lang="tr-TR" sz="2800" b="1" dirty="0" smtClean="0"/>
              <a:t>Tüketicilerin beklentileri </a:t>
            </a:r>
            <a:endParaRPr lang="tr-TR" sz="2800" dirty="0"/>
          </a:p>
        </p:txBody>
      </p:sp>
      <p:pic>
        <p:nvPicPr>
          <p:cNvPr id="4" name="3 İçerik Yer Tutucusu" descr="talep eğrin de kayma.jpg"/>
          <p:cNvPicPr>
            <a:picLocks noGrp="1" noChangeAspect="1"/>
          </p:cNvPicPr>
          <p:nvPr>
            <p:ph idx="1"/>
          </p:nvPr>
        </p:nvPicPr>
        <p:blipFill>
          <a:blip r:embed="rId2"/>
          <a:stretch>
            <a:fillRect/>
          </a:stretch>
        </p:blipFill>
        <p:spPr>
          <a:xfrm>
            <a:off x="1" y="707366"/>
            <a:ext cx="11378242" cy="6150634"/>
          </a:xfrm>
        </p:spPr>
      </p:pic>
      <p:sp>
        <p:nvSpPr>
          <p:cNvPr id="3" name="Oval Belirtme Çizgisi 2"/>
          <p:cNvSpPr/>
          <p:nvPr/>
        </p:nvSpPr>
        <p:spPr>
          <a:xfrm>
            <a:off x="8235600" y="440370"/>
            <a:ext cx="4175787" cy="1628800"/>
          </a:xfrm>
          <a:prstGeom prst="wedgeEllipseCallout">
            <a:avLst>
              <a:gd name="adj1" fmla="val -61595"/>
              <a:gd name="adj2" fmla="val 1027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Bir malın gelecekte fiyatının artışı beklentisi o malın talep eğrisini sağa kaydırır.   </a:t>
            </a:r>
            <a:endParaRPr lang="tr-TR" dirty="0"/>
          </a:p>
        </p:txBody>
      </p:sp>
      <p:sp>
        <p:nvSpPr>
          <p:cNvPr id="5" name="Oval Belirtme Çizgisi 4"/>
          <p:cNvSpPr/>
          <p:nvPr/>
        </p:nvSpPr>
        <p:spPr>
          <a:xfrm>
            <a:off x="0" y="5589240"/>
            <a:ext cx="4847861" cy="1268760"/>
          </a:xfrm>
          <a:prstGeom prst="wedgeEllipseCallout">
            <a:avLst>
              <a:gd name="adj1" fmla="val 62186"/>
              <a:gd name="adj2" fmla="val -2053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700" dirty="0"/>
              <a:t>Bir malın gelecekte fiyatının </a:t>
            </a:r>
            <a:r>
              <a:rPr lang="tr-TR" sz="1700" dirty="0" smtClean="0"/>
              <a:t>azalacağı beklentisi </a:t>
            </a:r>
            <a:r>
              <a:rPr lang="tr-TR" sz="1700" dirty="0"/>
              <a:t>o malın talep eğrisini </a:t>
            </a:r>
            <a:r>
              <a:rPr lang="tr-TR" sz="1700" dirty="0" smtClean="0"/>
              <a:t>sola </a:t>
            </a:r>
            <a:r>
              <a:rPr lang="tr-TR" sz="1700" dirty="0"/>
              <a:t>kaydırır.   </a:t>
            </a:r>
          </a:p>
          <a:p>
            <a:pPr algn="ctr"/>
            <a:r>
              <a:rPr lang="tr-TR" dirty="0" smtClean="0"/>
              <a:t>.   </a:t>
            </a:r>
            <a:endParaRPr lang="tr-TR" dirty="0"/>
          </a:p>
        </p:txBody>
      </p:sp>
    </p:spTree>
    <p:extLst>
      <p:ext uri="{BB962C8B-B14F-4D97-AF65-F5344CB8AC3E}">
        <p14:creationId xmlns="" xmlns:p14="http://schemas.microsoft.com/office/powerpoint/2010/main" val="857156238"/>
      </p:ext>
    </p:extLst>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357166"/>
            <a:ext cx="10699630" cy="6286544"/>
          </a:xfrm>
        </p:spPr>
        <p:txBody>
          <a:bodyPr>
            <a:normAutofit/>
          </a:bodyPr>
          <a:lstStyle/>
          <a:p>
            <a:endParaRPr lang="tr-TR" sz="2800" b="1" dirty="0" smtClean="0"/>
          </a:p>
          <a:p>
            <a:r>
              <a:rPr lang="tr-TR" sz="2800" b="1" dirty="0" smtClean="0"/>
              <a:t> D. Piyasadaki Tüketicilerin Sayısı</a:t>
            </a:r>
            <a:r>
              <a:rPr lang="tr-TR" sz="2800" dirty="0" smtClean="0"/>
              <a:t>: Talep eğrisinde kaymalara neden olan bir başka unsur, potansiyel alıcıların sayısıdır. Belirli bir malı talep eden daha fazla tüketici, ürüne olan toplam talebin artması demektir. Tüketici sayısı arttığı zaman, ürüne yönelik talep eğrisi artık her fiyat seviyesinde daha fazla miktarda mal talep edildiğini göstermek üzere sağa doğru kayacaktır. Eğer tüketici sayısı düşerse talep eğrisi sola doğru kayacaktır.</a:t>
            </a:r>
            <a:br>
              <a:rPr lang="tr-TR" sz="2800" dirty="0" smtClean="0"/>
            </a:br>
            <a:r>
              <a:rPr lang="tr-TR" sz="2800" dirty="0" smtClean="0"/>
              <a:t/>
            </a:r>
            <a:br>
              <a:rPr lang="tr-TR" sz="2800" dirty="0" smtClean="0"/>
            </a:br>
            <a:r>
              <a:rPr lang="tr-TR" sz="2800" dirty="0" smtClean="0"/>
              <a:t>  </a:t>
            </a:r>
            <a:endParaRPr lang="tr-TR" sz="2800" dirty="0"/>
          </a:p>
        </p:txBody>
      </p:sp>
    </p:spTree>
    <p:extLst>
      <p:ext uri="{BB962C8B-B14F-4D97-AF65-F5344CB8AC3E}">
        <p14:creationId xmlns="" xmlns:p14="http://schemas.microsoft.com/office/powerpoint/2010/main" val="3174788663"/>
      </p:ext>
    </p:extLst>
  </p:cSld>
  <p:clrMapOvr>
    <a:masterClrMapping/>
  </p:clrMapOvr>
  <p:transition spd="med">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5110"/>
            <a:ext cx="12192000" cy="706090"/>
          </a:xfrm>
        </p:spPr>
        <p:txBody>
          <a:bodyPr>
            <a:normAutofit/>
          </a:bodyPr>
          <a:lstStyle/>
          <a:p>
            <a:pPr algn="ctr"/>
            <a:r>
              <a:rPr lang="tr-TR" sz="2800" b="1" dirty="0"/>
              <a:t>Piyasadaki Tüketicilerin Sayısı</a:t>
            </a:r>
            <a:endParaRPr lang="tr-TR" sz="2800" dirty="0"/>
          </a:p>
        </p:txBody>
      </p:sp>
      <p:pic>
        <p:nvPicPr>
          <p:cNvPr id="4" name="3 İçerik Yer Tutucusu" descr="talep eğrin de kayma.jpg"/>
          <p:cNvPicPr>
            <a:picLocks noGrp="1" noChangeAspect="1"/>
          </p:cNvPicPr>
          <p:nvPr>
            <p:ph idx="1"/>
          </p:nvPr>
        </p:nvPicPr>
        <p:blipFill>
          <a:blip r:embed="rId2"/>
          <a:stretch>
            <a:fillRect/>
          </a:stretch>
        </p:blipFill>
        <p:spPr>
          <a:xfrm>
            <a:off x="0" y="733244"/>
            <a:ext cx="11317857" cy="5965719"/>
          </a:xfrm>
        </p:spPr>
      </p:pic>
      <p:sp>
        <p:nvSpPr>
          <p:cNvPr id="3" name="Oval Belirtme Çizgisi 2"/>
          <p:cNvSpPr/>
          <p:nvPr/>
        </p:nvSpPr>
        <p:spPr>
          <a:xfrm>
            <a:off x="8235600" y="440370"/>
            <a:ext cx="4175787" cy="1628800"/>
          </a:xfrm>
          <a:prstGeom prst="wedgeEllipseCallout">
            <a:avLst>
              <a:gd name="adj1" fmla="val -61595"/>
              <a:gd name="adj2" fmla="val 1027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Piyasada tüketici sayısının artışı talep eğrisini sağa kaydırır.   </a:t>
            </a:r>
            <a:endParaRPr lang="tr-TR" dirty="0"/>
          </a:p>
        </p:txBody>
      </p:sp>
      <p:sp>
        <p:nvSpPr>
          <p:cNvPr id="5" name="Oval Belirtme Çizgisi 4"/>
          <p:cNvSpPr/>
          <p:nvPr/>
        </p:nvSpPr>
        <p:spPr>
          <a:xfrm>
            <a:off x="0" y="5589240"/>
            <a:ext cx="4847861" cy="1268760"/>
          </a:xfrm>
          <a:prstGeom prst="wedgeEllipseCallout">
            <a:avLst>
              <a:gd name="adj1" fmla="val 62186"/>
              <a:gd name="adj2" fmla="val -2053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Piyasada tüketici sayısının </a:t>
            </a:r>
            <a:r>
              <a:rPr lang="tr-TR" dirty="0" smtClean="0"/>
              <a:t>azalışı talep </a:t>
            </a:r>
            <a:r>
              <a:rPr lang="tr-TR" dirty="0"/>
              <a:t>eğrisini </a:t>
            </a:r>
            <a:r>
              <a:rPr lang="tr-TR" dirty="0" smtClean="0"/>
              <a:t>sola </a:t>
            </a:r>
            <a:r>
              <a:rPr lang="tr-TR" dirty="0"/>
              <a:t>kaydırır</a:t>
            </a:r>
          </a:p>
          <a:p>
            <a:pPr algn="ctr"/>
            <a:r>
              <a:rPr lang="tr-TR" dirty="0" smtClean="0"/>
              <a:t>.   </a:t>
            </a:r>
            <a:endParaRPr lang="tr-TR" dirty="0"/>
          </a:p>
        </p:txBody>
      </p:sp>
    </p:spTree>
    <p:extLst>
      <p:ext uri="{BB962C8B-B14F-4D97-AF65-F5344CB8AC3E}">
        <p14:creationId xmlns="" xmlns:p14="http://schemas.microsoft.com/office/powerpoint/2010/main" val="133480187"/>
      </p:ext>
    </p:extLst>
  </p:cSld>
  <p:clrMapOvr>
    <a:masterClrMapping/>
  </p:clrMapOvr>
  <p:transition spd="med">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357166"/>
            <a:ext cx="10972800" cy="6286544"/>
          </a:xfrm>
        </p:spPr>
        <p:txBody>
          <a:bodyPr>
            <a:normAutofit/>
          </a:bodyPr>
          <a:lstStyle/>
          <a:p>
            <a:endParaRPr lang="tr-TR" b="1" dirty="0" smtClean="0"/>
          </a:p>
          <a:p>
            <a:endParaRPr lang="tr-TR" b="1" dirty="0" smtClean="0"/>
          </a:p>
          <a:p>
            <a:r>
              <a:rPr lang="tr-TR" sz="2800" b="1" dirty="0" smtClean="0"/>
              <a:t>E. Tüketicilerin Zevk ve Tercihleri</a:t>
            </a:r>
            <a:r>
              <a:rPr lang="tr-TR" sz="2800" dirty="0" smtClean="0"/>
              <a:t>: Tüketici zevk ve tercihleri de talebin önemli bir belirleyicisidir. Kişilerin bir malı diğerlerine oranla ne kadar tercih ettikleri, fiyat ne olursa olsun, talep miktarını etkileyecektir. Zevk ve tercihlerdeki bir değişiklik mallara olan talebi etkileyecektir.</a:t>
            </a:r>
            <a:br>
              <a:rPr lang="tr-TR" sz="2800" dirty="0" smtClean="0"/>
            </a:br>
            <a:r>
              <a:rPr lang="tr-TR" sz="2800" dirty="0" smtClean="0"/>
              <a:t/>
            </a:r>
            <a:br>
              <a:rPr lang="tr-TR" sz="2800" dirty="0" smtClean="0"/>
            </a:br>
            <a:r>
              <a:rPr lang="tr-TR" sz="2800" b="1" dirty="0" smtClean="0"/>
              <a:t> </a:t>
            </a:r>
            <a:r>
              <a:rPr lang="tr-TR" sz="2800" dirty="0" smtClean="0"/>
              <a:t/>
            </a:r>
            <a:br>
              <a:rPr lang="tr-TR" sz="2800" dirty="0" smtClean="0"/>
            </a:br>
            <a:r>
              <a:rPr lang="tr-TR" sz="2800" dirty="0" smtClean="0"/>
              <a:t/>
            </a:r>
            <a:br>
              <a:rPr lang="tr-TR" sz="2800" dirty="0" smtClean="0"/>
            </a:br>
            <a:r>
              <a:rPr lang="tr-TR" sz="2800" dirty="0" smtClean="0"/>
              <a:t/>
            </a:r>
            <a:br>
              <a:rPr lang="tr-TR" sz="2800" dirty="0" smtClean="0"/>
            </a:br>
            <a:r>
              <a:rPr lang="tr-TR" sz="2800" dirty="0" smtClean="0"/>
              <a:t/>
            </a:r>
            <a:br>
              <a:rPr lang="tr-TR" sz="2800" dirty="0" smtClean="0"/>
            </a:br>
            <a:r>
              <a:rPr lang="tr-TR" sz="2800" dirty="0" smtClean="0"/>
              <a:t>  </a:t>
            </a:r>
            <a:endParaRPr lang="tr-TR" sz="2800" dirty="0"/>
          </a:p>
        </p:txBody>
      </p:sp>
    </p:spTree>
    <p:extLst>
      <p:ext uri="{BB962C8B-B14F-4D97-AF65-F5344CB8AC3E}">
        <p14:creationId xmlns="" xmlns:p14="http://schemas.microsoft.com/office/powerpoint/2010/main" val="580200492"/>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5B75A5C-BDA0-4D6E-960D-897202791CA3}"/>
              </a:ext>
            </a:extLst>
          </p:cNvPr>
          <p:cNvSpPr>
            <a:spLocks noGrp="1"/>
          </p:cNvSpPr>
          <p:nvPr>
            <p:ph type="title"/>
          </p:nvPr>
        </p:nvSpPr>
        <p:spPr/>
        <p:txBody>
          <a:bodyPr/>
          <a:lstStyle/>
          <a:p>
            <a:r>
              <a:rPr lang="tr-TR" dirty="0" smtClean="0"/>
              <a:t>Bu Dersin Amacı </a:t>
            </a:r>
            <a:endParaRPr lang="en-US" dirty="0">
              <a:solidFill>
                <a:srgbClr val="AB3034"/>
              </a:solidFill>
            </a:endParaRPr>
          </a:p>
        </p:txBody>
      </p:sp>
      <p:sp>
        <p:nvSpPr>
          <p:cNvPr id="3" name="İçerik Yer Tutucusu 2">
            <a:extLst>
              <a:ext uri="{FF2B5EF4-FFF2-40B4-BE49-F238E27FC236}">
                <a16:creationId xmlns:a16="http://schemas.microsoft.com/office/drawing/2014/main" xmlns="" id="{B91FBB2A-7B3B-4459-82C3-DF53F4D0D00C}"/>
              </a:ext>
            </a:extLst>
          </p:cNvPr>
          <p:cNvSpPr>
            <a:spLocks noGrp="1"/>
          </p:cNvSpPr>
          <p:nvPr>
            <p:ph idx="1"/>
          </p:nvPr>
        </p:nvSpPr>
        <p:spPr>
          <a:xfrm>
            <a:off x="1261872" y="1828800"/>
            <a:ext cx="8595360" cy="4873925"/>
          </a:xfrm>
        </p:spPr>
        <p:txBody>
          <a:bodyPr>
            <a:noAutofit/>
          </a:bodyPr>
          <a:lstStyle/>
          <a:p>
            <a:pPr marL="342900" indent="-342900">
              <a:buFont typeface="+mj-lt"/>
              <a:buAutoNum type="arabicPeriod"/>
            </a:pPr>
            <a:endParaRPr lang="tr-TR" sz="2400" dirty="0" smtClean="0"/>
          </a:p>
          <a:p>
            <a:pPr marL="342900" indent="-342900">
              <a:buFont typeface="+mj-lt"/>
              <a:buAutoNum type="arabicPeriod"/>
            </a:pPr>
            <a:endParaRPr lang="tr-TR" sz="2400" dirty="0" smtClean="0"/>
          </a:p>
          <a:p>
            <a:pPr marL="342900" indent="-342900">
              <a:buFont typeface="+mj-lt"/>
              <a:buAutoNum type="arabicPeriod"/>
            </a:pPr>
            <a:r>
              <a:rPr lang="tr-TR" sz="3200" dirty="0" smtClean="0"/>
              <a:t>Talep  kavramı ve etkileyen faktörleri</a:t>
            </a:r>
          </a:p>
          <a:p>
            <a:pPr marL="342900" indent="-342900">
              <a:buFont typeface="+mj-lt"/>
              <a:buAutoNum type="arabicPeriod"/>
            </a:pPr>
            <a:r>
              <a:rPr lang="tr-TR" sz="3200" dirty="0" smtClean="0"/>
              <a:t>Arz kavramı ve etkileyen faktörleri</a:t>
            </a:r>
          </a:p>
          <a:p>
            <a:pPr marL="342900" indent="-342900">
              <a:buFont typeface="+mj-lt"/>
              <a:buAutoNum type="arabicPeriod"/>
            </a:pPr>
            <a:endParaRPr lang="tr-TR" sz="3200" dirty="0" smtClean="0"/>
          </a:p>
          <a:p>
            <a:pPr marL="342900" indent="-342900">
              <a:buNone/>
            </a:pPr>
            <a:r>
              <a:rPr lang="tr-TR" sz="3200" dirty="0" smtClean="0"/>
              <a:t>Açıklayabilmek.</a:t>
            </a:r>
            <a:endParaRPr lang="tr-TR" sz="3200" dirty="0"/>
          </a:p>
        </p:txBody>
      </p:sp>
      <p:sp>
        <p:nvSpPr>
          <p:cNvPr id="5" name="Veri Yer Tutucusu 4">
            <a:extLst>
              <a:ext uri="{FF2B5EF4-FFF2-40B4-BE49-F238E27FC236}">
                <a16:creationId xmlns:a16="http://schemas.microsoft.com/office/drawing/2014/main" xmlns="" id="{E84699CD-37E3-4A76-A53E-67D76559C622}"/>
              </a:ext>
            </a:extLst>
          </p:cNvPr>
          <p:cNvSpPr>
            <a:spLocks noGrp="1"/>
          </p:cNvSpPr>
          <p:nvPr>
            <p:ph type="dt" sz="half" idx="10"/>
          </p:nvPr>
        </p:nvSpPr>
        <p:spPr/>
        <p:txBody>
          <a:bodyPr/>
          <a:lstStyle/>
          <a:p>
            <a:r>
              <a:rPr lang="tr-TR" dirty="0" smtClean="0"/>
              <a:t>22.10.2020</a:t>
            </a:r>
            <a:endParaRPr lang="en-US" dirty="0"/>
          </a:p>
        </p:txBody>
      </p:sp>
      <p:sp>
        <p:nvSpPr>
          <p:cNvPr id="6" name="Slayt Numarası Yer Tutucusu 5">
            <a:extLst>
              <a:ext uri="{FF2B5EF4-FFF2-40B4-BE49-F238E27FC236}">
                <a16:creationId xmlns:a16="http://schemas.microsoft.com/office/drawing/2014/main" xmlns="" id="{E4617BCF-BEF3-4357-8E8E-44CCA6A08BFE}"/>
              </a:ext>
            </a:extLst>
          </p:cNvPr>
          <p:cNvSpPr>
            <a:spLocks noGrp="1"/>
          </p:cNvSpPr>
          <p:nvPr>
            <p:ph type="sldNum" sz="quarter" idx="12"/>
          </p:nvPr>
        </p:nvSpPr>
        <p:spPr/>
        <p:txBody>
          <a:bodyPr>
            <a:normAutofit lnSpcReduction="10000"/>
          </a:bodyPr>
          <a:lstStyle/>
          <a:p>
            <a:fld id="{87D468D8-26F9-4F97-AB6F-1957610B0A44}" type="slidenum">
              <a:rPr lang="en-US" smtClean="0"/>
              <a:pPr/>
              <a:t>4</a:t>
            </a:fld>
            <a:endParaRPr lang="en-US"/>
          </a:p>
        </p:txBody>
      </p:sp>
      <p:sp>
        <p:nvSpPr>
          <p:cNvPr id="7" name="Alt Bilgi Yer Tutucusu 6">
            <a:extLst>
              <a:ext uri="{FF2B5EF4-FFF2-40B4-BE49-F238E27FC236}">
                <a16:creationId xmlns:a16="http://schemas.microsoft.com/office/drawing/2014/main" xmlns="" id="{FDA53530-3991-491A-8A25-ACA68C126ED3}"/>
              </a:ext>
            </a:extLst>
          </p:cNvPr>
          <p:cNvSpPr>
            <a:spLocks noGrp="1"/>
          </p:cNvSpPr>
          <p:nvPr>
            <p:ph type="ftr" sz="quarter" idx="11"/>
          </p:nvPr>
        </p:nvSpPr>
        <p:spPr/>
        <p:txBody>
          <a:bodyPr/>
          <a:lstStyle/>
          <a:p>
            <a:pPr algn="ctr"/>
            <a:r>
              <a:rPr lang="tr-TR" dirty="0" smtClean="0"/>
              <a:t>SİVİL HAVACILIK YÜKSEKOKULU</a:t>
            </a:r>
            <a:endParaRPr lang="en-US" dirty="0"/>
          </a:p>
        </p:txBody>
      </p:sp>
      <p:pic>
        <p:nvPicPr>
          <p:cNvPr id="10" name="Resim 9">
            <a:extLst>
              <a:ext uri="{FF2B5EF4-FFF2-40B4-BE49-F238E27FC236}">
                <a16:creationId xmlns:a16="http://schemas.microsoft.com/office/drawing/2014/main" xmlns="" id="{58E0113A-2FF9-415A-8527-73265FA5006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351260" y="1373196"/>
            <a:ext cx="797560" cy="801575"/>
          </a:xfrm>
          <a:prstGeom prst="rect">
            <a:avLst/>
          </a:prstGeom>
        </p:spPr>
      </p:pic>
    </p:spTree>
    <p:extLst>
      <p:ext uri="{BB962C8B-B14F-4D97-AF65-F5344CB8AC3E}">
        <p14:creationId xmlns:p14="http://schemas.microsoft.com/office/powerpoint/2010/main" xmlns="" val="4662181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357166"/>
            <a:ext cx="10972800" cy="6286544"/>
          </a:xfrm>
        </p:spPr>
        <p:txBody>
          <a:bodyPr>
            <a:normAutofit/>
          </a:bodyPr>
          <a:lstStyle/>
          <a:p>
            <a:pPr algn="ctr"/>
            <a:endParaRPr lang="tr-TR" sz="5400" dirty="0" smtClean="0"/>
          </a:p>
          <a:p>
            <a:pPr algn="ctr"/>
            <a:endParaRPr lang="tr-TR" sz="5400" dirty="0" smtClean="0"/>
          </a:p>
          <a:p>
            <a:pPr algn="ctr"/>
            <a:r>
              <a:rPr lang="tr-TR" sz="5400" dirty="0" smtClean="0"/>
              <a:t>ARZ VE ARZ MİKTARI </a:t>
            </a:r>
            <a:endParaRPr lang="tr-TR" sz="5400" dirty="0"/>
          </a:p>
        </p:txBody>
      </p:sp>
    </p:spTree>
  </p:cSld>
  <p:clrMapOvr>
    <a:masterClrMapping/>
  </p:clrMapOvr>
  <p:transition spd="med">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162581" cy="6858000"/>
          </a:xfrm>
        </p:spPr>
        <p:txBody>
          <a:bodyPr>
            <a:normAutofit/>
          </a:bodyPr>
          <a:lstStyle/>
          <a:p>
            <a:endParaRPr lang="tr-TR" dirty="0" smtClean="0"/>
          </a:p>
          <a:p>
            <a:endParaRPr lang="tr-TR" dirty="0"/>
          </a:p>
          <a:p>
            <a:r>
              <a:rPr lang="tr-TR" sz="3600" dirty="0" smtClean="0"/>
              <a:t>Arz: diğer değişkenler sabitken, belli bir zaman diliminde piyasada üreticilerin değişik fiyat düzeylerinde satmaya hazır oldukları mal ve hizmet miktarını ifade eder.</a:t>
            </a:r>
            <a:br>
              <a:rPr lang="tr-TR" sz="3600" dirty="0" smtClean="0"/>
            </a:br>
            <a:r>
              <a:rPr lang="tr-TR" sz="3600" dirty="0" smtClean="0"/>
              <a:t/>
            </a:r>
            <a:br>
              <a:rPr lang="tr-TR" sz="3600" dirty="0" smtClean="0"/>
            </a:br>
            <a:endParaRPr lang="tr-TR" sz="3600" dirty="0"/>
          </a:p>
        </p:txBody>
      </p:sp>
    </p:spTree>
  </p:cSld>
  <p:clrMapOvr>
    <a:masterClrMapping/>
  </p:clrMapOvr>
  <p:transition spd="med">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91977" cy="6858000"/>
          </a:xfrm>
        </p:spPr>
        <p:txBody>
          <a:bodyPr>
            <a:normAutofit fontScale="77500" lnSpcReduction="20000"/>
          </a:bodyPr>
          <a:lstStyle/>
          <a:p>
            <a:r>
              <a:rPr lang="tr-TR" sz="2000" dirty="0" smtClean="0">
                <a:hlinkClick r:id="rId2" action="ppaction://hlinkfile"/>
              </a:rPr>
              <a:t>Arz fonksiyonu: </a:t>
            </a:r>
            <a:r>
              <a:rPr lang="tr-TR" sz="2000" dirty="0" smtClean="0"/>
              <a:t>Arz edilen herhangi bir malın (X malı) miktarı ile bu miktarı belirleyen tüm faktörler arasındaki ilişki arz fonksiyonuyla gösterilir.</a:t>
            </a:r>
          </a:p>
          <a:p>
            <a:r>
              <a:rPr lang="tr-TR" sz="2000" dirty="0" smtClean="0"/>
              <a:t> X : bağımlı değişken</a:t>
            </a:r>
          </a:p>
          <a:p>
            <a:r>
              <a:rPr lang="tr-TR" sz="2000" dirty="0" smtClean="0"/>
              <a:t>Bağımsız değişkenler </a:t>
            </a:r>
          </a:p>
          <a:p>
            <a:r>
              <a:rPr lang="tr-TR" sz="2000" dirty="0" smtClean="0"/>
              <a:t>(P </a:t>
            </a:r>
            <a:r>
              <a:rPr lang="tr-TR" sz="2000" baseline="-25000" dirty="0" smtClean="0"/>
              <a:t>x</a:t>
            </a:r>
            <a:r>
              <a:rPr lang="tr-TR" sz="2000" dirty="0" smtClean="0"/>
              <a:t> ): (X) malının kendi fiyatı </a:t>
            </a:r>
          </a:p>
          <a:p>
            <a:r>
              <a:rPr lang="tr-TR" sz="2000" dirty="0" smtClean="0"/>
              <a:t>(P </a:t>
            </a:r>
            <a:r>
              <a:rPr lang="tr-TR" sz="2000" baseline="-25000" dirty="0" smtClean="0"/>
              <a:t>g</a:t>
            </a:r>
            <a:r>
              <a:rPr lang="tr-TR" sz="2000" dirty="0" smtClean="0"/>
              <a:t> ): üretim maliyetleri ya da girdi fiyatları</a:t>
            </a:r>
          </a:p>
          <a:p>
            <a:r>
              <a:rPr lang="tr-TR" sz="2000" dirty="0" smtClean="0"/>
              <a:t> (P </a:t>
            </a:r>
            <a:r>
              <a:rPr lang="tr-TR" sz="2000" baseline="-25000" dirty="0" smtClean="0"/>
              <a:t>y</a:t>
            </a:r>
            <a:r>
              <a:rPr lang="tr-TR" sz="2000" dirty="0" smtClean="0"/>
              <a:t> ): diğer malların fiyatları</a:t>
            </a:r>
          </a:p>
          <a:p>
            <a:r>
              <a:rPr lang="tr-TR" sz="2000" dirty="0" smtClean="0"/>
              <a:t> (T): teknoloji, </a:t>
            </a:r>
          </a:p>
          <a:p>
            <a:r>
              <a:rPr lang="tr-TR" sz="2000" dirty="0" smtClean="0"/>
              <a:t>(E): beklentiler</a:t>
            </a:r>
          </a:p>
          <a:p>
            <a:r>
              <a:rPr lang="tr-TR" sz="2000" dirty="0" smtClean="0"/>
              <a:t> (T </a:t>
            </a:r>
            <a:r>
              <a:rPr lang="tr-TR" sz="2000" baseline="-25000" dirty="0" smtClean="0"/>
              <a:t>g</a:t>
            </a:r>
            <a:r>
              <a:rPr lang="tr-TR" sz="2000" dirty="0" smtClean="0"/>
              <a:t> ): vergiler</a:t>
            </a:r>
          </a:p>
          <a:p>
            <a:r>
              <a:rPr lang="tr-TR" sz="2000" dirty="0" smtClean="0"/>
              <a:t> (S </a:t>
            </a:r>
            <a:r>
              <a:rPr lang="tr-TR" sz="2000" baseline="-25000" dirty="0" smtClean="0"/>
              <a:t>g</a:t>
            </a:r>
            <a:r>
              <a:rPr lang="tr-TR" sz="2000" dirty="0" smtClean="0"/>
              <a:t> ): sübvansiyonlar</a:t>
            </a:r>
          </a:p>
          <a:p>
            <a:r>
              <a:rPr lang="tr-TR" sz="2000" dirty="0" smtClean="0"/>
              <a:t> (N </a:t>
            </a:r>
            <a:r>
              <a:rPr lang="tr-TR" sz="2000" baseline="-25000" dirty="0" smtClean="0"/>
              <a:t>f</a:t>
            </a:r>
            <a:r>
              <a:rPr lang="tr-TR" sz="2000" dirty="0" smtClean="0"/>
              <a:t> ): firma sayısı </a:t>
            </a:r>
          </a:p>
          <a:p>
            <a:r>
              <a:rPr lang="tr-TR" sz="2000" dirty="0" smtClean="0"/>
              <a:t>Malın kendi fiyatı dışındakiler sabit varsayıldığı için;</a:t>
            </a:r>
          </a:p>
          <a:p>
            <a:endParaRPr lang="tr-TR" sz="2000" dirty="0" smtClean="0"/>
          </a:p>
          <a:p>
            <a:r>
              <a:rPr lang="tr-TR" sz="2600" dirty="0" smtClean="0"/>
              <a:t>Arz </a:t>
            </a:r>
            <a:r>
              <a:rPr lang="tr-TR" sz="2600" dirty="0" smtClean="0">
                <a:hlinkClick r:id="rId3" action="ppaction://hlinkfile"/>
              </a:rPr>
              <a:t>fonksiyonu: </a:t>
            </a:r>
            <a:r>
              <a:rPr lang="tr-TR" sz="2600" dirty="0" smtClean="0"/>
              <a:t>X malının fiyatı (P X ) bağımsız değişken ve arz edilen X malı miktarı ise bağımlı değişkendir.</a:t>
            </a:r>
            <a:br>
              <a:rPr lang="tr-TR" sz="2600" dirty="0" smtClean="0"/>
            </a:br>
            <a:endParaRPr lang="tr-TR" sz="2600" dirty="0" smtClean="0"/>
          </a:p>
          <a:p>
            <a:r>
              <a:rPr lang="tr-TR" sz="2600" dirty="0" smtClean="0"/>
              <a:t>Malın fiyatı ile malın arz miktarı arasındaki ilişki doğru yönlü pozitif bir ilişki vardır. </a:t>
            </a:r>
            <a:endParaRPr lang="tr-TR" dirty="0"/>
          </a:p>
        </p:txBody>
      </p:sp>
    </p:spTree>
    <p:extLst>
      <p:ext uri="{BB962C8B-B14F-4D97-AF65-F5344CB8AC3E}">
        <p14:creationId xmlns="" xmlns:p14="http://schemas.microsoft.com/office/powerpoint/2010/main" val="1282020459"/>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22694" y="1828800"/>
            <a:ext cx="9808234" cy="4770408"/>
          </a:xfrm>
        </p:spPr>
        <p:txBody>
          <a:bodyPr/>
          <a:lstStyle/>
          <a:p>
            <a:pPr marL="182880" lvl="8" indent="-182880">
              <a:lnSpc>
                <a:spcPct val="95000"/>
              </a:lnSpc>
              <a:spcBef>
                <a:spcPts val="1400"/>
              </a:spcBef>
              <a:spcAft>
                <a:spcPts val="200"/>
              </a:spcAft>
              <a:buSzPct val="80000"/>
              <a:buFont typeface="Arial" pitchFamily="34" charset="0"/>
              <a:buChar char="•"/>
            </a:pPr>
            <a:endParaRPr lang="tr-TR" sz="4400" dirty="0" smtClean="0"/>
          </a:p>
          <a:p>
            <a:pPr marL="182880" lvl="8" indent="-182880" algn="ctr">
              <a:lnSpc>
                <a:spcPct val="95000"/>
              </a:lnSpc>
              <a:spcBef>
                <a:spcPts val="1400"/>
              </a:spcBef>
              <a:spcAft>
                <a:spcPts val="200"/>
              </a:spcAft>
              <a:buSzPct val="80000"/>
              <a:buFont typeface="Arial" pitchFamily="34" charset="0"/>
              <a:buChar char="•"/>
            </a:pPr>
            <a:r>
              <a:rPr lang="tr-TR" sz="4400" dirty="0" err="1" smtClean="0"/>
              <a:t>Q</a:t>
            </a:r>
            <a:r>
              <a:rPr lang="tr-TR" sz="4400" baseline="-25000" dirty="0" err="1" smtClean="0"/>
              <a:t>sx</a:t>
            </a:r>
            <a:r>
              <a:rPr lang="tr-TR" sz="4400" dirty="0" smtClean="0"/>
              <a:t> = a + 2Px</a:t>
            </a:r>
          </a:p>
          <a:p>
            <a:endParaRPr lang="tr-TR" dirty="0"/>
          </a:p>
        </p:txBody>
      </p:sp>
      <p:sp>
        <p:nvSpPr>
          <p:cNvPr id="4" name="3 Veri Yer Tutucusu"/>
          <p:cNvSpPr>
            <a:spLocks noGrp="1"/>
          </p:cNvSpPr>
          <p:nvPr>
            <p:ph type="dt" sz="half" idx="10"/>
          </p:nvPr>
        </p:nvSpPr>
        <p:spPr/>
        <p:txBody>
          <a:bodyPr/>
          <a:lstStyle/>
          <a:p>
            <a:fld id="{9ACBA05D-23E3-4227-A892-13BFCEFE772D}" type="datetime1">
              <a:rPr lang="tr-TR" smtClean="0"/>
              <a:pPr/>
              <a:t>30.03.2023</a:t>
            </a:fld>
            <a:endParaRPr lang="en-US"/>
          </a:p>
        </p:txBody>
      </p:sp>
      <p:sp>
        <p:nvSpPr>
          <p:cNvPr id="5" name="4 Altbilgi Yer Tutucusu"/>
          <p:cNvSpPr>
            <a:spLocks noGrp="1"/>
          </p:cNvSpPr>
          <p:nvPr>
            <p:ph type="ftr" sz="quarter" idx="11"/>
          </p:nvPr>
        </p:nvSpPr>
        <p:spPr/>
        <p:txBody>
          <a:bodyPr/>
          <a:lstStyle/>
          <a:p>
            <a:r>
              <a:rPr lang="tr-TR" dirty="0" smtClean="0"/>
              <a:t>Sivil Havacılık Yüksekokulu </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43</a:t>
            </a:fld>
            <a:endParaRPr lang="en-US"/>
          </a:p>
        </p:txBody>
      </p:sp>
      <p:sp>
        <p:nvSpPr>
          <p:cNvPr id="7" name="6 Köşeleri Yuvarlanmış Dikdörtgen Belirtme Çizgisi"/>
          <p:cNvSpPr/>
          <p:nvPr/>
        </p:nvSpPr>
        <p:spPr>
          <a:xfrm>
            <a:off x="931653" y="5011946"/>
            <a:ext cx="9471804" cy="1440612"/>
          </a:xfrm>
          <a:prstGeom prst="wedgeRoundRectCallout">
            <a:avLst>
              <a:gd name="adj1" fmla="val -1165"/>
              <a:gd name="adj2" fmla="val -1750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(P </a:t>
            </a:r>
            <a:r>
              <a:rPr lang="tr-TR" baseline="-25000" dirty="0" smtClean="0"/>
              <a:t>g</a:t>
            </a:r>
            <a:r>
              <a:rPr lang="tr-TR" dirty="0" smtClean="0"/>
              <a:t> ): üretim maliyetleri ya da girdi fiyatları (P </a:t>
            </a:r>
            <a:r>
              <a:rPr lang="tr-TR" baseline="-25000" dirty="0" smtClean="0"/>
              <a:t>y</a:t>
            </a:r>
            <a:r>
              <a:rPr lang="tr-TR" dirty="0" smtClean="0"/>
              <a:t> ): diğer malların fiyatları  (T): teknoloji, (E): beklentiler (T </a:t>
            </a:r>
            <a:r>
              <a:rPr lang="tr-TR" baseline="-25000" dirty="0" smtClean="0"/>
              <a:t>g</a:t>
            </a:r>
            <a:r>
              <a:rPr lang="tr-TR" dirty="0" smtClean="0"/>
              <a:t> ): vergiler (S </a:t>
            </a:r>
            <a:r>
              <a:rPr lang="tr-TR" baseline="-25000" dirty="0" smtClean="0"/>
              <a:t>g</a:t>
            </a:r>
            <a:r>
              <a:rPr lang="tr-TR" dirty="0" smtClean="0"/>
              <a:t> ): sübvansiyonlar  (N </a:t>
            </a:r>
            <a:r>
              <a:rPr lang="tr-TR" baseline="-25000" dirty="0" smtClean="0"/>
              <a:t>f</a:t>
            </a:r>
            <a:r>
              <a:rPr lang="tr-TR" dirty="0" smtClean="0"/>
              <a:t> ): firma sayısı </a:t>
            </a: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357167"/>
            <a:ext cx="10639245" cy="5768997"/>
          </a:xfrm>
        </p:spPr>
        <p:txBody>
          <a:bodyPr>
            <a:normAutofit/>
          </a:bodyPr>
          <a:lstStyle/>
          <a:p>
            <a:endParaRPr lang="tr-TR" sz="4000" dirty="0" smtClean="0">
              <a:latin typeface="Times New Roman" pitchFamily="18" charset="0"/>
              <a:cs typeface="Times New Roman" pitchFamily="18" charset="0"/>
            </a:endParaRPr>
          </a:p>
          <a:p>
            <a:r>
              <a:rPr lang="tr-TR" sz="4000" dirty="0" smtClean="0">
                <a:latin typeface="Times New Roman" pitchFamily="18" charset="0"/>
                <a:cs typeface="Times New Roman" pitchFamily="18" charset="0"/>
              </a:rPr>
              <a:t>Arz kanunu</a:t>
            </a:r>
            <a:r>
              <a:rPr lang="tr-TR" dirty="0" smtClean="0">
                <a:latin typeface="Times New Roman" pitchFamily="18" charset="0"/>
                <a:cs typeface="Times New Roman" pitchFamily="18" charset="0"/>
              </a:rPr>
              <a:t>:</a:t>
            </a:r>
            <a:r>
              <a:rPr lang="tr-TR" sz="3000" dirty="0" smtClean="0">
                <a:latin typeface="Times New Roman" pitchFamily="18" charset="0"/>
                <a:cs typeface="Times New Roman" pitchFamily="18" charset="0"/>
              </a:rPr>
              <a:t> diğer değişkenler sabitken daha yüksek fiyat düzeylerinde arz edilen mal ve hizmet miktarının daha yüksek olacağını; daha düşük fiyat düzeylerinde ise üreticilerin sunmaya hazır oldukları mal ve hizmet miktarının daha düşük olacağını ifade eder. Arz edenleri, yani üreticileri mal ve hizmet üretmeye iten temel mantık nedir.</a:t>
            </a:r>
          </a:p>
          <a:p>
            <a:endParaRPr lang="tr-TR" sz="3000"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357167"/>
            <a:ext cx="10699630" cy="5768997"/>
          </a:xfrm>
        </p:spPr>
        <p:txBody>
          <a:bodyPr>
            <a:normAutofit/>
          </a:bodyPr>
          <a:lstStyle/>
          <a:p>
            <a:endParaRPr lang="tr-TR" sz="3000" dirty="0" smtClean="0">
              <a:latin typeface="Times New Roman" pitchFamily="18" charset="0"/>
              <a:cs typeface="Times New Roman" pitchFamily="18" charset="0"/>
            </a:endParaRPr>
          </a:p>
          <a:p>
            <a:r>
              <a:rPr lang="tr-TR" sz="2200" dirty="0" smtClean="0">
                <a:latin typeface="Times New Roman" pitchFamily="18" charset="0"/>
                <a:cs typeface="Times New Roman" pitchFamily="18" charset="0"/>
              </a:rPr>
              <a:t>bir üreticinin,  iki maldan bir birim daha fazla üretmesi durumunda katlanılan fırsat maliyetin, her ek bir birim üretildiğinde artmaktadır.  Peki,  neden?</a:t>
            </a:r>
          </a:p>
          <a:p>
            <a:endParaRPr lang="tr-TR" sz="2200" dirty="0" smtClean="0">
              <a:latin typeface="Times New Roman" pitchFamily="18" charset="0"/>
              <a:cs typeface="Times New Roman" pitchFamily="18" charset="0"/>
            </a:endParaRPr>
          </a:p>
          <a:p>
            <a:r>
              <a:rPr lang="tr-TR" sz="2200" dirty="0" smtClean="0">
                <a:latin typeface="Times New Roman" pitchFamily="18" charset="0"/>
                <a:cs typeface="Times New Roman" pitchFamily="18" charset="0"/>
              </a:rPr>
              <a:t>Eğer ekonomide bu iki maldan birinin fiyatı aynıyken, diğerinin piyasa fiyatı artıyorsa, kârını maksimize etme amacı olan üretici fiyatı artan mal ve hizmetten daha fazla üretme çabası içinde olacaktır. </a:t>
            </a:r>
          </a:p>
          <a:p>
            <a:endParaRPr lang="tr-TR" sz="2200" b="1" dirty="0">
              <a:latin typeface="Times New Roman" pitchFamily="18" charset="0"/>
              <a:cs typeface="Times New Roman" pitchFamily="18" charset="0"/>
            </a:endParaRPr>
          </a:p>
          <a:p>
            <a:r>
              <a:rPr lang="tr-TR" sz="2200" b="1" dirty="0" smtClean="0">
                <a:latin typeface="Times New Roman" pitchFamily="18" charset="0"/>
                <a:cs typeface="Times New Roman" pitchFamily="18" charset="0"/>
              </a:rPr>
              <a:t>Her ek birim için katlanılan fırsat maliyeti piyasa fiyatının altında kalmak şartıyla </a:t>
            </a:r>
            <a:r>
              <a:rPr lang="tr-TR" sz="2200" dirty="0" smtClean="0">
                <a:latin typeface="Times New Roman" pitchFamily="18" charset="0"/>
                <a:cs typeface="Times New Roman" pitchFamily="18" charset="0"/>
              </a:rPr>
              <a:t>üretici, bu maldan artan miktarlarda üretmeye devam edecektir.  Bu yüzden fiyat ile arz miktarı doğru yönlü bir ilişki içindedir. </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Tree>
    <p:extLst>
      <p:ext uri="{BB962C8B-B14F-4D97-AF65-F5344CB8AC3E}">
        <p14:creationId xmlns="" xmlns:p14="http://schemas.microsoft.com/office/powerpoint/2010/main" val="2683107291"/>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Arz tablosu</a:t>
            </a:r>
            <a:endParaRPr lang="tr-TR" dirty="0"/>
          </a:p>
        </p:txBody>
      </p:sp>
      <p:pic>
        <p:nvPicPr>
          <p:cNvPr id="4" name="3 İçerik Yer Tutucusu" descr="arz tablosu.gif"/>
          <p:cNvPicPr>
            <a:picLocks noGrp="1" noChangeAspect="1"/>
          </p:cNvPicPr>
          <p:nvPr>
            <p:ph idx="1"/>
          </p:nvPr>
        </p:nvPicPr>
        <p:blipFill>
          <a:blip r:embed="rId2"/>
          <a:stretch>
            <a:fillRect/>
          </a:stretch>
        </p:blipFill>
        <p:spPr>
          <a:xfrm>
            <a:off x="0" y="1768414"/>
            <a:ext cx="11153955" cy="5089585"/>
          </a:xfrm>
        </p:spPr>
      </p:pic>
    </p:spTree>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Arz eğrisi</a:t>
            </a:r>
            <a:endParaRPr lang="tr-TR" dirty="0"/>
          </a:p>
        </p:txBody>
      </p:sp>
      <p:pic>
        <p:nvPicPr>
          <p:cNvPr id="4" name="3 İçerik Yer Tutucusu" descr="arz eğrisi.gif"/>
          <p:cNvPicPr>
            <a:picLocks noGrp="1" noChangeAspect="1"/>
          </p:cNvPicPr>
          <p:nvPr>
            <p:ph idx="1"/>
          </p:nvPr>
        </p:nvPicPr>
        <p:blipFill>
          <a:blip r:embed="rId2"/>
          <a:stretch>
            <a:fillRect/>
          </a:stretch>
        </p:blipFill>
        <p:spPr>
          <a:xfrm>
            <a:off x="1" y="1768414"/>
            <a:ext cx="11274724" cy="5089585"/>
          </a:xfrm>
        </p:spPr>
      </p:pic>
    </p:spTree>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i="1" dirty="0" smtClean="0"/>
              <a:t>Bireysel Arz Tablosundan Piyasa Arz Tablosu</a:t>
            </a:r>
            <a:endParaRPr lang="tr-TR" dirty="0"/>
          </a:p>
        </p:txBody>
      </p:sp>
      <p:pic>
        <p:nvPicPr>
          <p:cNvPr id="4" name="3 İçerik Yer Tutucusu" descr="bireyselden piyasaya arz tablosu.gif"/>
          <p:cNvPicPr>
            <a:picLocks noGrp="1" noChangeAspect="1"/>
          </p:cNvPicPr>
          <p:nvPr>
            <p:ph idx="1"/>
          </p:nvPr>
        </p:nvPicPr>
        <p:blipFill>
          <a:blip r:embed="rId2"/>
          <a:stretch>
            <a:fillRect/>
          </a:stretch>
        </p:blipFill>
        <p:spPr>
          <a:xfrm>
            <a:off x="0" y="1428737"/>
            <a:ext cx="11231592" cy="5429263"/>
          </a:xfrm>
        </p:spPr>
      </p:pic>
    </p:spTree>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796908"/>
          </a:xfrm>
        </p:spPr>
        <p:txBody>
          <a:bodyPr>
            <a:normAutofit fontScale="90000"/>
          </a:bodyPr>
          <a:lstStyle/>
          <a:p>
            <a:pPr algn="ctr"/>
            <a:r>
              <a:rPr lang="tr-TR" b="1" i="1" dirty="0" smtClean="0"/>
              <a:t>Bireysel Arz Eğrisinden Piyasa Arz Eğrisine</a:t>
            </a:r>
            <a:r>
              <a:rPr lang="tr-TR" i="1" dirty="0" smtClean="0"/>
              <a:t>:</a:t>
            </a:r>
            <a:endParaRPr lang="tr-TR" dirty="0"/>
          </a:p>
        </p:txBody>
      </p:sp>
      <p:pic>
        <p:nvPicPr>
          <p:cNvPr id="4" name="3 İçerik Yer Tutucusu" descr="Bireysel Arz Eğrisinden Piyasa Arz Eğrisine.gif"/>
          <p:cNvPicPr>
            <a:picLocks noGrp="1" noChangeAspect="1"/>
          </p:cNvPicPr>
          <p:nvPr>
            <p:ph idx="1"/>
          </p:nvPr>
        </p:nvPicPr>
        <p:blipFill>
          <a:blip r:embed="rId2"/>
          <a:stretch>
            <a:fillRect/>
          </a:stretch>
        </p:blipFill>
        <p:spPr>
          <a:xfrm>
            <a:off x="1" y="1214423"/>
            <a:ext cx="10938294" cy="5643577"/>
          </a:xfr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serbest piyasa ekonomisinin temel modeli:arz ve talep modeli</a:t>
            </a:r>
            <a:endParaRPr lang="tr-TR" dirty="0"/>
          </a:p>
        </p:txBody>
      </p:sp>
      <p:graphicFrame>
        <p:nvGraphicFramePr>
          <p:cNvPr id="6" name="5 İçerik Yer Tutucusu"/>
          <p:cNvGraphicFramePr>
            <a:graphicFrameLocks noGrp="1"/>
          </p:cNvGraphicFramePr>
          <p:nvPr>
            <p:ph idx="1"/>
          </p:nvPr>
        </p:nvGraphicFramePr>
        <p:xfrm>
          <a:off x="609600" y="1600201"/>
          <a:ext cx="105874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609600" y="214291"/>
          <a:ext cx="10972800" cy="5911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Malın  fiyatındaki değişme: eğri üzerindeki değişim.</a:t>
            </a:r>
            <a:endParaRPr lang="tr-TR" dirty="0"/>
          </a:p>
        </p:txBody>
      </p:sp>
      <p:pic>
        <p:nvPicPr>
          <p:cNvPr id="4" name="3 İçerik Yer Tutucusu" descr="Arz Eğrisi Boyunca Hareketlenme.gif"/>
          <p:cNvPicPr>
            <a:picLocks noGrp="1" noChangeAspect="1"/>
          </p:cNvPicPr>
          <p:nvPr>
            <p:ph idx="1"/>
          </p:nvPr>
        </p:nvPicPr>
        <p:blipFill>
          <a:blip r:embed="rId2"/>
          <a:stretch>
            <a:fillRect/>
          </a:stretch>
        </p:blipFill>
        <p:spPr>
          <a:xfrm>
            <a:off x="320217" y="1828800"/>
            <a:ext cx="10868244" cy="5029200"/>
          </a:xfrm>
        </p:spPr>
      </p:pic>
    </p:spTree>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09600" y="14988"/>
            <a:ext cx="10972800" cy="562074"/>
          </a:xfrm>
        </p:spPr>
        <p:txBody>
          <a:bodyPr>
            <a:normAutofit/>
          </a:bodyPr>
          <a:lstStyle/>
          <a:p>
            <a:pPr algn="ctr"/>
            <a:r>
              <a:rPr lang="tr-TR" sz="2800" b="1" dirty="0" smtClean="0"/>
              <a:t>Diğer etkenler</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0" y="862642"/>
            <a:ext cx="11309230" cy="5995358"/>
          </a:xfrm>
        </p:spPr>
      </p:pic>
    </p:spTree>
    <p:extLst>
      <p:ext uri="{BB962C8B-B14F-4D97-AF65-F5344CB8AC3E}">
        <p14:creationId xmlns="" xmlns:p14="http://schemas.microsoft.com/office/powerpoint/2010/main" val="1088244376"/>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01487" y="0"/>
            <a:ext cx="9692640" cy="514134"/>
          </a:xfrm>
        </p:spPr>
        <p:txBody>
          <a:bodyPr>
            <a:noAutofit/>
          </a:bodyPr>
          <a:lstStyle/>
          <a:p>
            <a:pPr algn="ctr"/>
            <a:r>
              <a:rPr lang="tr-TR" sz="3600" b="1" dirty="0" smtClean="0"/>
              <a:t>Piyasa arz Fonksiyonu</a:t>
            </a:r>
            <a:endParaRPr lang="tr-TR" sz="3600" b="1" dirty="0"/>
          </a:p>
        </p:txBody>
      </p:sp>
      <p:sp>
        <p:nvSpPr>
          <p:cNvPr id="3" name="2 İçerik Yer Tutucusu"/>
          <p:cNvSpPr>
            <a:spLocks noGrp="1"/>
          </p:cNvSpPr>
          <p:nvPr>
            <p:ph idx="1"/>
          </p:nvPr>
        </p:nvSpPr>
        <p:spPr>
          <a:xfrm>
            <a:off x="1253246" y="733245"/>
            <a:ext cx="8595360" cy="5472772"/>
          </a:xfrm>
        </p:spPr>
        <p:txBody>
          <a:bodyPr>
            <a:normAutofit/>
          </a:bodyPr>
          <a:lstStyle/>
          <a:p>
            <a:r>
              <a:rPr lang="tr-TR" sz="2400" dirty="0" smtClean="0"/>
              <a:t>                                                        </a:t>
            </a:r>
          </a:p>
          <a:p>
            <a:r>
              <a:rPr lang="tr-TR" sz="2400" dirty="0"/>
              <a:t> </a:t>
            </a:r>
            <a:r>
              <a:rPr lang="tr-TR" sz="2400" dirty="0" smtClean="0"/>
              <a:t>                                                                 </a:t>
            </a:r>
            <a:r>
              <a:rPr lang="tr-TR" sz="2400" dirty="0" err="1" smtClean="0"/>
              <a:t>Q</a:t>
            </a:r>
            <a:r>
              <a:rPr lang="tr-TR" sz="2400" baseline="-25000" dirty="0" err="1" smtClean="0"/>
              <a:t>s</a:t>
            </a:r>
            <a:r>
              <a:rPr lang="tr-TR" sz="2400" dirty="0" smtClean="0"/>
              <a:t> </a:t>
            </a:r>
            <a:r>
              <a:rPr lang="tr-TR" sz="2400" dirty="0"/>
              <a:t>= </a:t>
            </a:r>
            <a:r>
              <a:rPr lang="tr-TR" sz="2400" dirty="0" smtClean="0"/>
              <a:t>a +2p</a:t>
            </a:r>
          </a:p>
          <a:p>
            <a:pPr>
              <a:buNone/>
            </a:pPr>
            <a:r>
              <a:rPr lang="tr-TR" sz="1800" b="1" dirty="0" smtClean="0"/>
              <a:t>    </a:t>
            </a:r>
            <a:r>
              <a:rPr lang="tr-TR" sz="1800" dirty="0" smtClean="0"/>
              <a:t>                             </a:t>
            </a:r>
            <a:endParaRPr lang="tr-TR" sz="1800" dirty="0"/>
          </a:p>
          <a:p>
            <a:endParaRPr lang="tr-TR" sz="1800" dirty="0" smtClean="0"/>
          </a:p>
          <a:p>
            <a:r>
              <a:rPr lang="tr-TR" sz="1800" dirty="0" smtClean="0"/>
              <a:t>                         </a:t>
            </a:r>
          </a:p>
          <a:p>
            <a:r>
              <a:rPr lang="tr-TR" sz="1800" dirty="0"/>
              <a:t> </a:t>
            </a:r>
            <a:r>
              <a:rPr lang="tr-TR" sz="1800" dirty="0" smtClean="0"/>
              <a:t>                        </a:t>
            </a:r>
          </a:p>
          <a:p>
            <a:endParaRPr lang="tr-TR" sz="1800" dirty="0" smtClean="0"/>
          </a:p>
          <a:p>
            <a:endParaRPr lang="tr-TR" dirty="0" smtClean="0"/>
          </a:p>
          <a:p>
            <a:pPr lvl="8"/>
            <a:endParaRPr lang="tr-TR" sz="2000" dirty="0" smtClean="0"/>
          </a:p>
          <a:p>
            <a:pPr lvl="8"/>
            <a:r>
              <a:rPr lang="tr-TR" sz="2000" dirty="0" smtClean="0"/>
              <a:t>                                                               Q</a:t>
            </a:r>
            <a:endParaRPr lang="tr-TR" sz="2000" dirty="0"/>
          </a:p>
        </p:txBody>
      </p:sp>
      <p:cxnSp>
        <p:nvCxnSpPr>
          <p:cNvPr id="5" name="4 Düz Ok Bağlayıcısı"/>
          <p:cNvCxnSpPr/>
          <p:nvPr/>
        </p:nvCxnSpPr>
        <p:spPr>
          <a:xfrm rot="16200000" flipV="1">
            <a:off x="1446456" y="2996151"/>
            <a:ext cx="3553541" cy="28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3238480" y="4714884"/>
            <a:ext cx="495303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rot="10800000" flipV="1">
            <a:off x="3252158" y="1966822"/>
            <a:ext cx="4140680" cy="2432649"/>
          </a:xfrm>
          <a:prstGeom prst="line">
            <a:avLst/>
          </a:prstGeom>
        </p:spPr>
        <p:style>
          <a:lnRef idx="1">
            <a:schemeClr val="accent1"/>
          </a:lnRef>
          <a:fillRef idx="0">
            <a:schemeClr val="accent1"/>
          </a:fillRef>
          <a:effectRef idx="0">
            <a:schemeClr val="accent1"/>
          </a:effectRef>
          <a:fontRef idx="minor">
            <a:schemeClr val="tx1"/>
          </a:fontRef>
        </p:style>
      </p:cxnSp>
      <p:sp>
        <p:nvSpPr>
          <p:cNvPr id="13" name="12 Metin kutusu"/>
          <p:cNvSpPr txBox="1"/>
          <p:nvPr/>
        </p:nvSpPr>
        <p:spPr>
          <a:xfrm>
            <a:off x="2968181" y="802515"/>
            <a:ext cx="430628" cy="461665"/>
          </a:xfrm>
          <a:prstGeom prst="rect">
            <a:avLst/>
          </a:prstGeom>
          <a:noFill/>
        </p:spPr>
        <p:txBody>
          <a:bodyPr wrap="square" rtlCol="0">
            <a:spAutoFit/>
          </a:bodyPr>
          <a:lstStyle/>
          <a:p>
            <a:r>
              <a:rPr lang="tr-TR" sz="2400" dirty="0" smtClean="0"/>
              <a:t>P</a:t>
            </a:r>
            <a:endParaRPr lang="tr-TR" sz="2400" dirty="0"/>
          </a:p>
        </p:txBody>
      </p:sp>
      <p:sp>
        <p:nvSpPr>
          <p:cNvPr id="26" name="25 Metin kutusu"/>
          <p:cNvSpPr txBox="1"/>
          <p:nvPr/>
        </p:nvSpPr>
        <p:spPr>
          <a:xfrm>
            <a:off x="2748951" y="2605437"/>
            <a:ext cx="442824" cy="276999"/>
          </a:xfrm>
          <a:prstGeom prst="rect">
            <a:avLst/>
          </a:prstGeom>
          <a:noFill/>
        </p:spPr>
        <p:txBody>
          <a:bodyPr wrap="square" rtlCol="0">
            <a:spAutoFit/>
          </a:bodyPr>
          <a:lstStyle/>
          <a:p>
            <a:r>
              <a:rPr lang="tr-TR" sz="1200" dirty="0" smtClean="0"/>
              <a:t> </a:t>
            </a:r>
            <a:endParaRPr lang="tr-TR" sz="1200" dirty="0"/>
          </a:p>
        </p:txBody>
      </p:sp>
      <p:sp>
        <p:nvSpPr>
          <p:cNvPr id="27" name="26 Metin kutusu"/>
          <p:cNvSpPr txBox="1"/>
          <p:nvPr/>
        </p:nvSpPr>
        <p:spPr>
          <a:xfrm>
            <a:off x="2763329" y="4250207"/>
            <a:ext cx="442824" cy="276999"/>
          </a:xfrm>
          <a:prstGeom prst="rect">
            <a:avLst/>
          </a:prstGeom>
          <a:noFill/>
        </p:spPr>
        <p:txBody>
          <a:bodyPr wrap="square" rtlCol="0">
            <a:spAutoFit/>
          </a:bodyPr>
          <a:lstStyle/>
          <a:p>
            <a:r>
              <a:rPr lang="tr-TR" sz="1200" dirty="0" smtClean="0"/>
              <a:t> </a:t>
            </a:r>
            <a:endParaRPr lang="tr-TR" sz="1200" dirty="0"/>
          </a:p>
        </p:txBody>
      </p:sp>
    </p:spTree>
  </p:cSld>
  <p:clrMapOvr>
    <a:masterClrMapping/>
  </p:clrMapOvr>
  <p:transition spd="med">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01487" y="0"/>
            <a:ext cx="9692640" cy="514134"/>
          </a:xfrm>
        </p:spPr>
        <p:txBody>
          <a:bodyPr>
            <a:noAutofit/>
          </a:bodyPr>
          <a:lstStyle/>
          <a:p>
            <a:pPr algn="ctr"/>
            <a:r>
              <a:rPr lang="tr-TR" sz="3600" b="1" dirty="0" smtClean="0"/>
              <a:t>Malın kendi fiyatı dışındaki etki</a:t>
            </a:r>
            <a:endParaRPr lang="tr-TR" sz="3600" b="1" dirty="0"/>
          </a:p>
        </p:txBody>
      </p:sp>
      <p:sp>
        <p:nvSpPr>
          <p:cNvPr id="3" name="2 İçerik Yer Tutucusu"/>
          <p:cNvSpPr>
            <a:spLocks noGrp="1"/>
          </p:cNvSpPr>
          <p:nvPr>
            <p:ph idx="1"/>
          </p:nvPr>
        </p:nvSpPr>
        <p:spPr>
          <a:xfrm>
            <a:off x="1253246" y="733245"/>
            <a:ext cx="8595360" cy="5472772"/>
          </a:xfrm>
        </p:spPr>
        <p:txBody>
          <a:bodyPr>
            <a:normAutofit/>
          </a:bodyPr>
          <a:lstStyle/>
          <a:p>
            <a:pPr lvl="2"/>
            <a:r>
              <a:rPr lang="tr-TR" sz="2000" dirty="0" smtClean="0"/>
              <a:t>                                                                             </a:t>
            </a:r>
            <a:r>
              <a:rPr lang="tr-TR" sz="1200" dirty="0" smtClean="0"/>
              <a:t>Q</a:t>
            </a:r>
            <a:r>
              <a:rPr lang="tr-TR" sz="1200" baseline="-25000" dirty="0" smtClean="0"/>
              <a:t>s2</a:t>
            </a:r>
            <a:r>
              <a:rPr lang="tr-TR" sz="1200" dirty="0" smtClean="0"/>
              <a:t> = (a-n) +2p</a:t>
            </a:r>
          </a:p>
          <a:p>
            <a:r>
              <a:rPr lang="tr-TR" sz="2400" dirty="0"/>
              <a:t> </a:t>
            </a:r>
            <a:r>
              <a:rPr lang="tr-TR" sz="2400" dirty="0" smtClean="0"/>
              <a:t>                                                                 </a:t>
            </a:r>
            <a:r>
              <a:rPr lang="tr-TR" sz="2400" dirty="0" err="1" smtClean="0"/>
              <a:t>Q</a:t>
            </a:r>
            <a:r>
              <a:rPr lang="tr-TR" sz="2400" baseline="-25000" dirty="0" err="1" smtClean="0"/>
              <a:t>s</a:t>
            </a:r>
            <a:r>
              <a:rPr lang="tr-TR" sz="2400" dirty="0" smtClean="0"/>
              <a:t> </a:t>
            </a:r>
            <a:r>
              <a:rPr lang="tr-TR" sz="2400" dirty="0"/>
              <a:t>= </a:t>
            </a:r>
            <a:r>
              <a:rPr lang="tr-TR" sz="2400" dirty="0" smtClean="0"/>
              <a:t>a +2p</a:t>
            </a:r>
          </a:p>
          <a:p>
            <a:pPr>
              <a:buNone/>
            </a:pPr>
            <a:r>
              <a:rPr lang="tr-TR" sz="1800" b="1" dirty="0" smtClean="0"/>
              <a:t>    </a:t>
            </a:r>
            <a:r>
              <a:rPr lang="tr-TR" sz="1800" dirty="0" smtClean="0"/>
              <a:t>                             </a:t>
            </a:r>
            <a:endParaRPr lang="tr-TR" sz="1800" dirty="0"/>
          </a:p>
          <a:p>
            <a:pPr lvl="8"/>
            <a:r>
              <a:rPr lang="tr-TR" dirty="0" smtClean="0"/>
              <a:t>                                                                                              Q</a:t>
            </a:r>
            <a:r>
              <a:rPr lang="tr-TR" baseline="-25000" dirty="0" smtClean="0"/>
              <a:t>s1</a:t>
            </a:r>
            <a:r>
              <a:rPr lang="tr-TR" dirty="0" smtClean="0"/>
              <a:t> = (a+n) +2p</a:t>
            </a:r>
          </a:p>
          <a:p>
            <a:r>
              <a:rPr lang="tr-TR" sz="1800" dirty="0" smtClean="0"/>
              <a:t>                         </a:t>
            </a:r>
          </a:p>
          <a:p>
            <a:r>
              <a:rPr lang="tr-TR" sz="1800" dirty="0"/>
              <a:t> </a:t>
            </a:r>
            <a:r>
              <a:rPr lang="tr-TR" sz="1800" dirty="0" smtClean="0"/>
              <a:t>                        </a:t>
            </a:r>
          </a:p>
          <a:p>
            <a:endParaRPr lang="tr-TR" sz="1800" dirty="0" smtClean="0"/>
          </a:p>
          <a:p>
            <a:endParaRPr lang="tr-TR" dirty="0" smtClean="0"/>
          </a:p>
          <a:p>
            <a:pPr lvl="8"/>
            <a:endParaRPr lang="tr-TR" sz="2000" dirty="0" smtClean="0"/>
          </a:p>
          <a:p>
            <a:pPr lvl="8"/>
            <a:r>
              <a:rPr lang="tr-TR" sz="2000" dirty="0" smtClean="0"/>
              <a:t>                                                               Q</a:t>
            </a:r>
            <a:endParaRPr lang="tr-TR" sz="2000" dirty="0"/>
          </a:p>
        </p:txBody>
      </p:sp>
      <p:cxnSp>
        <p:nvCxnSpPr>
          <p:cNvPr id="5" name="4 Düz Ok Bağlayıcısı"/>
          <p:cNvCxnSpPr/>
          <p:nvPr/>
        </p:nvCxnSpPr>
        <p:spPr>
          <a:xfrm rot="16200000" flipV="1">
            <a:off x="1446456" y="2996151"/>
            <a:ext cx="3553541" cy="28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flipV="1">
            <a:off x="3238480" y="4714884"/>
            <a:ext cx="4953035"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rot="10800000" flipV="1">
            <a:off x="3252158" y="1966822"/>
            <a:ext cx="4140680" cy="2432649"/>
          </a:xfrm>
          <a:prstGeom prst="line">
            <a:avLst/>
          </a:prstGeom>
        </p:spPr>
        <p:style>
          <a:lnRef idx="1">
            <a:schemeClr val="accent1"/>
          </a:lnRef>
          <a:fillRef idx="0">
            <a:schemeClr val="accent1"/>
          </a:fillRef>
          <a:effectRef idx="0">
            <a:schemeClr val="accent1"/>
          </a:effectRef>
          <a:fontRef idx="minor">
            <a:schemeClr val="tx1"/>
          </a:fontRef>
        </p:style>
      </p:cxnSp>
      <p:sp>
        <p:nvSpPr>
          <p:cNvPr id="13" name="12 Metin kutusu"/>
          <p:cNvSpPr txBox="1"/>
          <p:nvPr/>
        </p:nvSpPr>
        <p:spPr>
          <a:xfrm>
            <a:off x="2968181" y="802515"/>
            <a:ext cx="430628" cy="461665"/>
          </a:xfrm>
          <a:prstGeom prst="rect">
            <a:avLst/>
          </a:prstGeom>
          <a:noFill/>
        </p:spPr>
        <p:txBody>
          <a:bodyPr wrap="square" rtlCol="0">
            <a:spAutoFit/>
          </a:bodyPr>
          <a:lstStyle/>
          <a:p>
            <a:r>
              <a:rPr lang="tr-TR" sz="2400" dirty="0" smtClean="0"/>
              <a:t>P</a:t>
            </a:r>
            <a:endParaRPr lang="tr-TR" sz="2400" dirty="0"/>
          </a:p>
        </p:txBody>
      </p:sp>
      <p:sp>
        <p:nvSpPr>
          <p:cNvPr id="26" name="25 Metin kutusu"/>
          <p:cNvSpPr txBox="1"/>
          <p:nvPr/>
        </p:nvSpPr>
        <p:spPr>
          <a:xfrm>
            <a:off x="2748951" y="2605437"/>
            <a:ext cx="442824" cy="276999"/>
          </a:xfrm>
          <a:prstGeom prst="rect">
            <a:avLst/>
          </a:prstGeom>
          <a:noFill/>
        </p:spPr>
        <p:txBody>
          <a:bodyPr wrap="square" rtlCol="0">
            <a:spAutoFit/>
          </a:bodyPr>
          <a:lstStyle/>
          <a:p>
            <a:r>
              <a:rPr lang="tr-TR" sz="1200" dirty="0" smtClean="0"/>
              <a:t> </a:t>
            </a:r>
            <a:endParaRPr lang="tr-TR" sz="1200" dirty="0"/>
          </a:p>
        </p:txBody>
      </p:sp>
      <p:sp>
        <p:nvSpPr>
          <p:cNvPr id="27" name="26 Metin kutusu"/>
          <p:cNvSpPr txBox="1"/>
          <p:nvPr/>
        </p:nvSpPr>
        <p:spPr>
          <a:xfrm>
            <a:off x="2763329" y="4250207"/>
            <a:ext cx="442824" cy="276999"/>
          </a:xfrm>
          <a:prstGeom prst="rect">
            <a:avLst/>
          </a:prstGeom>
          <a:noFill/>
        </p:spPr>
        <p:txBody>
          <a:bodyPr wrap="square" rtlCol="0">
            <a:spAutoFit/>
          </a:bodyPr>
          <a:lstStyle/>
          <a:p>
            <a:r>
              <a:rPr lang="tr-TR" sz="1200" dirty="0" smtClean="0"/>
              <a:t> </a:t>
            </a:r>
            <a:endParaRPr lang="tr-TR" sz="1200" dirty="0"/>
          </a:p>
        </p:txBody>
      </p:sp>
      <p:cxnSp>
        <p:nvCxnSpPr>
          <p:cNvPr id="10" name="9 Düz Bağlayıcı"/>
          <p:cNvCxnSpPr/>
          <p:nvPr/>
        </p:nvCxnSpPr>
        <p:spPr>
          <a:xfrm rot="10800000" flipV="1">
            <a:off x="4310332" y="2127849"/>
            <a:ext cx="4140680" cy="2432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a:off x="6694098" y="2475781"/>
            <a:ext cx="465827" cy="2674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a:off x="5443268" y="3157268"/>
            <a:ext cx="595223" cy="3623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Düz Bağlayıcı"/>
          <p:cNvCxnSpPr/>
          <p:nvPr/>
        </p:nvCxnSpPr>
        <p:spPr>
          <a:xfrm rot="10800000" flipV="1">
            <a:off x="3186023" y="994914"/>
            <a:ext cx="4140680" cy="2432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p:nvPr/>
        </p:nvCxnSpPr>
        <p:spPr>
          <a:xfrm rot="10800000">
            <a:off x="5055078" y="2389519"/>
            <a:ext cx="569348" cy="5348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Düz Ok Bağlayıcısı"/>
          <p:cNvCxnSpPr/>
          <p:nvPr/>
        </p:nvCxnSpPr>
        <p:spPr>
          <a:xfrm rot="10800000">
            <a:off x="6012611" y="1906439"/>
            <a:ext cx="557842" cy="4111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14290"/>
            <a:ext cx="11283351" cy="6429420"/>
          </a:xfrm>
        </p:spPr>
        <p:txBody>
          <a:bodyPr>
            <a:normAutofit/>
          </a:bodyPr>
          <a:lstStyle/>
          <a:p>
            <a:r>
              <a:rPr lang="tr-TR" dirty="0" smtClean="0"/>
              <a:t>1. </a:t>
            </a:r>
            <a:r>
              <a:rPr lang="tr-TR" sz="3200" b="1" dirty="0" smtClean="0"/>
              <a:t>Girdi Fiyatlarındaki Değişme (Üretim Maliyetlerindeki Değişme)</a:t>
            </a:r>
            <a:r>
              <a:rPr lang="tr-TR" sz="3200" dirty="0" smtClean="0"/>
              <a:t>: Eğer bir veya birden çok sayıdaki girdilerin fiyatında bir düşme meydana gelirse, maliyetler azalacağından arz eğrisi sağa kayar. Bu, her fiyat düzeyi için daha çok arz edilen mal ve hizmet anlamına gelmektedir. </a:t>
            </a:r>
          </a:p>
          <a:p>
            <a:r>
              <a:rPr lang="tr-TR" sz="3200" dirty="0" smtClean="0"/>
              <a:t>Bu durumun tersi de doğrudur. Yani, eğer girdi fiyatlarında bir artış meydana gelirse, arz edilen mal ve hizmet miktarı her fiyat düzeyi için azalacaktır. Yani, arz eğrisi sola kayacaktır.</a:t>
            </a:r>
            <a:r>
              <a:rPr lang="tr-TR" dirty="0" smtClean="0"/>
              <a:t/>
            </a:r>
            <a:br>
              <a:rPr lang="tr-TR" dirty="0" smtClean="0"/>
            </a:br>
            <a:r>
              <a:rPr lang="tr-TR" dirty="0" smtClean="0"/>
              <a:t/>
            </a:r>
            <a:br>
              <a:rPr lang="tr-TR" dirty="0" smtClean="0"/>
            </a:br>
            <a:r>
              <a:rPr lang="tr-TR" dirty="0" smtClean="0"/>
              <a:t> </a:t>
            </a:r>
            <a:endParaRPr lang="tr-TR" dirty="0"/>
          </a:p>
        </p:txBody>
      </p:sp>
    </p:spTree>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2192000" cy="571500"/>
          </a:xfrm>
        </p:spPr>
        <p:txBody>
          <a:bodyPr>
            <a:normAutofit/>
          </a:bodyPr>
          <a:lstStyle/>
          <a:p>
            <a:pPr algn="ctr"/>
            <a:r>
              <a:rPr lang="tr-TR" sz="2800" b="1" dirty="0" smtClean="0"/>
              <a:t>Girdi fiyatlarındaki değişme</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0" y="707366"/>
            <a:ext cx="11231592" cy="6150633"/>
          </a:xfrm>
        </p:spPr>
      </p:pic>
      <p:sp>
        <p:nvSpPr>
          <p:cNvPr id="3" name="Oval Belirtme Çizgisi 2"/>
          <p:cNvSpPr/>
          <p:nvPr/>
        </p:nvSpPr>
        <p:spPr>
          <a:xfrm>
            <a:off x="1130060" y="646981"/>
            <a:ext cx="4367808" cy="1355751"/>
          </a:xfrm>
          <a:prstGeom prst="wedgeEllipseCallout">
            <a:avLst>
              <a:gd name="adj1" fmla="val 81411"/>
              <a:gd name="adj2" fmla="val 1663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girdilerin fiyatında </a:t>
            </a:r>
            <a:r>
              <a:rPr lang="tr-TR" dirty="0" smtClean="0"/>
              <a:t> ARTMA </a:t>
            </a:r>
            <a:r>
              <a:rPr lang="tr-TR" dirty="0"/>
              <a:t>meydana gelirse, arz eğrisi </a:t>
            </a:r>
            <a:r>
              <a:rPr lang="tr-TR" dirty="0" smtClean="0"/>
              <a:t>sola </a:t>
            </a:r>
            <a:r>
              <a:rPr lang="tr-TR" dirty="0"/>
              <a:t>kayar.</a:t>
            </a:r>
          </a:p>
          <a:p>
            <a:pPr algn="ctr"/>
            <a:endParaRPr lang="tr-TR" dirty="0"/>
          </a:p>
        </p:txBody>
      </p:sp>
      <p:sp>
        <p:nvSpPr>
          <p:cNvPr id="5" name="Oval Belirtme Çizgisi 4"/>
          <p:cNvSpPr/>
          <p:nvPr/>
        </p:nvSpPr>
        <p:spPr>
          <a:xfrm>
            <a:off x="8784299" y="-134888"/>
            <a:ext cx="3599723" cy="1547664"/>
          </a:xfrm>
          <a:prstGeom prst="wedgeEllipseCallout">
            <a:avLst>
              <a:gd name="adj1" fmla="val -30291"/>
              <a:gd name="adj2" fmla="val 2239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girdilerin fiyatında bir düşme meydana gelirse, </a:t>
            </a:r>
            <a:r>
              <a:rPr lang="tr-TR" dirty="0" smtClean="0"/>
              <a:t>arz </a:t>
            </a:r>
            <a:r>
              <a:rPr lang="tr-TR" dirty="0"/>
              <a:t>eğrisi sağa kayar.</a:t>
            </a:r>
          </a:p>
        </p:txBody>
      </p:sp>
    </p:spTree>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35109" cy="6858000"/>
          </a:xfrm>
        </p:spPr>
        <p:txBody>
          <a:bodyPr>
            <a:normAutofit/>
          </a:bodyPr>
          <a:lstStyle/>
          <a:p>
            <a:endParaRPr lang="tr-TR" sz="2800" b="1" dirty="0" smtClean="0"/>
          </a:p>
          <a:p>
            <a:r>
              <a:rPr lang="tr-TR" sz="2800" b="1" dirty="0" smtClean="0"/>
              <a:t>Diğer Malların Fiyatları</a:t>
            </a:r>
            <a:r>
              <a:rPr lang="tr-TR" sz="2800" dirty="0" smtClean="0"/>
              <a:t>: Belli bir malın üretiminde kullanılan girdiler, hemen hemen ekonomide her alanda kullanılmaktadır. </a:t>
            </a:r>
          </a:p>
          <a:p>
            <a:r>
              <a:rPr lang="tr-TR" sz="2800" dirty="0" smtClean="0"/>
              <a:t>Bu nedenle, bir malın fiyatı arttıkça kaynaklar doğal olarak diğer alanlardan bu alana yönlendirilir. </a:t>
            </a:r>
          </a:p>
          <a:p>
            <a:r>
              <a:rPr lang="tr-TR" sz="2800" dirty="0" smtClean="0"/>
              <a:t>Böylece eğer soya fasulyesinin fiyatı artarsa, mısır arzı azalacaktır. Çünkü mısır üretimi için kullanılan girdiler soya fasulyesi üretimine yönelecek ve mısır arz eğrisi sola kayacaktır.</a:t>
            </a:r>
          </a:p>
          <a:p>
            <a:endParaRPr lang="tr-TR" sz="2800" dirty="0"/>
          </a:p>
        </p:txBody>
      </p:sp>
    </p:spTree>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2192000" cy="571500"/>
          </a:xfrm>
        </p:spPr>
        <p:txBody>
          <a:bodyPr>
            <a:normAutofit/>
          </a:bodyPr>
          <a:lstStyle/>
          <a:p>
            <a:pPr algn="ctr"/>
            <a:r>
              <a:rPr lang="tr-TR" sz="2800" b="1" dirty="0"/>
              <a:t>Diğer Malların </a:t>
            </a:r>
            <a:r>
              <a:rPr lang="tr-TR" sz="2800" b="1" dirty="0" smtClean="0"/>
              <a:t>Fiyatları</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0" y="776377"/>
            <a:ext cx="12192000" cy="6081622"/>
          </a:xfrm>
        </p:spPr>
      </p:pic>
      <p:sp>
        <p:nvSpPr>
          <p:cNvPr id="3" name="Oval Belirtme Çizgisi 2"/>
          <p:cNvSpPr/>
          <p:nvPr/>
        </p:nvSpPr>
        <p:spPr>
          <a:xfrm>
            <a:off x="-192021" y="404664"/>
            <a:ext cx="4367808" cy="1440160"/>
          </a:xfrm>
          <a:prstGeom prst="wedgeEllipseCallout">
            <a:avLst>
              <a:gd name="adj1" fmla="val 120933"/>
              <a:gd name="adj2" fmla="val 159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soya fasulyesinin fiyatı </a:t>
            </a:r>
            <a:r>
              <a:rPr lang="tr-TR" dirty="0" smtClean="0"/>
              <a:t>artarsa, </a:t>
            </a:r>
            <a:r>
              <a:rPr lang="tr-TR" dirty="0"/>
              <a:t>mısır arzı </a:t>
            </a:r>
            <a:r>
              <a:rPr lang="tr-TR" dirty="0" smtClean="0"/>
              <a:t>azalacaktır</a:t>
            </a:r>
            <a:r>
              <a:rPr lang="tr-TR" dirty="0"/>
              <a:t>.</a:t>
            </a:r>
          </a:p>
          <a:p>
            <a:pPr algn="ctr"/>
            <a:r>
              <a:rPr lang="tr-TR" dirty="0" smtClean="0"/>
              <a:t>Mısır arz eğrisi sola kayar</a:t>
            </a:r>
            <a:endParaRPr lang="tr-TR" dirty="0"/>
          </a:p>
        </p:txBody>
      </p:sp>
      <p:sp>
        <p:nvSpPr>
          <p:cNvPr id="5" name="Oval Belirtme Çizgisi 4"/>
          <p:cNvSpPr/>
          <p:nvPr/>
        </p:nvSpPr>
        <p:spPr>
          <a:xfrm>
            <a:off x="8304245" y="-134888"/>
            <a:ext cx="4079776" cy="1547664"/>
          </a:xfrm>
          <a:prstGeom prst="wedgeEllipseCallout">
            <a:avLst>
              <a:gd name="adj1" fmla="val -24047"/>
              <a:gd name="adj2" fmla="val 226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soya fasulyesinin </a:t>
            </a:r>
            <a:r>
              <a:rPr lang="tr-TR" dirty="0" smtClean="0"/>
              <a:t>fiyatı düşerse, </a:t>
            </a:r>
            <a:r>
              <a:rPr lang="tr-TR" dirty="0"/>
              <a:t>mısır arzı </a:t>
            </a:r>
            <a:r>
              <a:rPr lang="tr-TR" dirty="0" smtClean="0"/>
              <a:t>artacaktır.</a:t>
            </a:r>
            <a:r>
              <a:rPr lang="tr-TR" dirty="0"/>
              <a:t> Mısır arz eğrisi </a:t>
            </a:r>
            <a:r>
              <a:rPr lang="tr-TR" dirty="0" smtClean="0"/>
              <a:t>sağa </a:t>
            </a:r>
            <a:r>
              <a:rPr lang="tr-TR" dirty="0"/>
              <a:t>kayar</a:t>
            </a:r>
          </a:p>
          <a:p>
            <a:pPr algn="ctr"/>
            <a:endParaRPr lang="tr-TR" dirty="0"/>
          </a:p>
        </p:txBody>
      </p:sp>
    </p:spTree>
    <p:extLst>
      <p:ext uri="{BB962C8B-B14F-4D97-AF65-F5344CB8AC3E}">
        <p14:creationId xmlns="" xmlns:p14="http://schemas.microsoft.com/office/powerpoint/2010/main" val="662752586"/>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26483" cy="6858000"/>
          </a:xfrm>
        </p:spPr>
        <p:txBody>
          <a:bodyPr>
            <a:normAutofit/>
          </a:bodyPr>
          <a:lstStyle/>
          <a:p>
            <a:endParaRPr lang="tr-TR" b="1" dirty="0" smtClean="0"/>
          </a:p>
          <a:p>
            <a:endParaRPr lang="tr-TR" b="1" dirty="0"/>
          </a:p>
          <a:p>
            <a:r>
              <a:rPr lang="tr-TR" sz="3200" b="1" dirty="0" smtClean="0"/>
              <a:t>Teknoloji ve Üretkenlik</a:t>
            </a:r>
            <a:r>
              <a:rPr lang="tr-TR" sz="3200" dirty="0" smtClean="0"/>
              <a:t>: Teknolojik gelişme birim başına maliyetlerin düşmesine neden olacak, üretkenlikteki artış arz eğrisinin sağa kaymasına yol açacaktır. </a:t>
            </a:r>
          </a:p>
          <a:p>
            <a:r>
              <a:rPr lang="tr-TR" sz="3200" dirty="0" smtClean="0"/>
              <a:t>Üretkenlik, aynı miktardaki girdiyle daha çok mal ve hizmet üretilmesine olanak verecektir.</a:t>
            </a:r>
          </a:p>
          <a:p>
            <a:endParaRPr lang="tr-TR" dirty="0"/>
          </a:p>
        </p:txBody>
      </p:sp>
    </p:spTree>
    <p:extLst>
      <p:ext uri="{BB962C8B-B14F-4D97-AF65-F5344CB8AC3E}">
        <p14:creationId xmlns="" xmlns:p14="http://schemas.microsoft.com/office/powerpoint/2010/main" val="354732045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1"/>
            <a:ext cx="10972800" cy="6126163"/>
          </a:xfrm>
        </p:spPr>
        <p:txBody>
          <a:bodyPr>
            <a:normAutofit/>
          </a:bodyPr>
          <a:lstStyle/>
          <a:p>
            <a:pPr algn="ctr"/>
            <a:endParaRPr lang="tr-TR" sz="5400" dirty="0" smtClean="0"/>
          </a:p>
          <a:p>
            <a:pPr algn="ctr"/>
            <a:endParaRPr lang="tr-TR" sz="5400" dirty="0" smtClean="0"/>
          </a:p>
          <a:p>
            <a:pPr algn="ctr"/>
            <a:r>
              <a:rPr lang="tr-TR" sz="5400" dirty="0" smtClean="0"/>
              <a:t>TALEP VE TALEP MİKTARI </a:t>
            </a:r>
            <a:endParaRPr lang="tr-TR" sz="5400" dirty="0"/>
          </a:p>
        </p:txBody>
      </p:sp>
    </p:spTree>
  </p:cSld>
  <p:clrMapOvr>
    <a:masterClrMapping/>
  </p:clrMapOvr>
  <p:transition spd="med">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2192000" cy="571500"/>
          </a:xfrm>
        </p:spPr>
        <p:txBody>
          <a:bodyPr>
            <a:normAutofit/>
          </a:bodyPr>
          <a:lstStyle/>
          <a:p>
            <a:pPr algn="ctr"/>
            <a:r>
              <a:rPr lang="tr-TR" sz="2800" b="1" dirty="0" smtClean="0"/>
              <a:t>Teknoloji ve Üretkenlik</a:t>
            </a:r>
            <a:r>
              <a:rPr lang="tr-TR" sz="2800" dirty="0" smtClean="0"/>
              <a:t>:</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0" y="707366"/>
            <a:ext cx="12192000" cy="6150634"/>
          </a:xfrm>
        </p:spPr>
      </p:pic>
      <p:sp>
        <p:nvSpPr>
          <p:cNvPr id="3" name="Oval Belirtme Çizgisi 2"/>
          <p:cNvSpPr/>
          <p:nvPr/>
        </p:nvSpPr>
        <p:spPr>
          <a:xfrm>
            <a:off x="-152700" y="404664"/>
            <a:ext cx="4367808" cy="1440160"/>
          </a:xfrm>
          <a:prstGeom prst="wedgeEllipseCallout">
            <a:avLst>
              <a:gd name="adj1" fmla="val 120933"/>
              <a:gd name="adj2" fmla="val 159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Teknolojik </a:t>
            </a:r>
            <a:r>
              <a:rPr lang="tr-TR" dirty="0" smtClean="0"/>
              <a:t>yetersizlik </a:t>
            </a:r>
            <a:r>
              <a:rPr lang="tr-TR" dirty="0"/>
              <a:t>ile arz eğrisi </a:t>
            </a:r>
            <a:r>
              <a:rPr lang="tr-TR" dirty="0" smtClean="0"/>
              <a:t>sola </a:t>
            </a:r>
            <a:r>
              <a:rPr lang="tr-TR" dirty="0"/>
              <a:t>kayar</a:t>
            </a:r>
          </a:p>
          <a:p>
            <a:pPr algn="ctr"/>
            <a:endParaRPr lang="tr-TR" dirty="0"/>
          </a:p>
        </p:txBody>
      </p:sp>
      <p:sp>
        <p:nvSpPr>
          <p:cNvPr id="5" name="Oval Belirtme Çizgisi 4"/>
          <p:cNvSpPr/>
          <p:nvPr/>
        </p:nvSpPr>
        <p:spPr>
          <a:xfrm>
            <a:off x="8304245" y="-134888"/>
            <a:ext cx="4079776" cy="1547664"/>
          </a:xfrm>
          <a:prstGeom prst="wedgeEllipseCallout">
            <a:avLst>
              <a:gd name="adj1" fmla="val -24047"/>
              <a:gd name="adj2" fmla="val 226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Teknolojik </a:t>
            </a:r>
            <a:r>
              <a:rPr lang="tr-TR" dirty="0" smtClean="0"/>
              <a:t>gelişme ile arz </a:t>
            </a:r>
            <a:r>
              <a:rPr lang="tr-TR" dirty="0"/>
              <a:t>eğrisi </a:t>
            </a:r>
            <a:r>
              <a:rPr lang="tr-TR" dirty="0" smtClean="0"/>
              <a:t>sağa </a:t>
            </a:r>
            <a:r>
              <a:rPr lang="tr-TR" dirty="0"/>
              <a:t>kayar</a:t>
            </a:r>
          </a:p>
          <a:p>
            <a:pPr algn="ctr"/>
            <a:endParaRPr lang="tr-TR" dirty="0"/>
          </a:p>
        </p:txBody>
      </p:sp>
    </p:spTree>
    <p:extLst>
      <p:ext uri="{BB962C8B-B14F-4D97-AF65-F5344CB8AC3E}">
        <p14:creationId xmlns="" xmlns:p14="http://schemas.microsoft.com/office/powerpoint/2010/main" val="191204681"/>
      </p:ext>
    </p:extLst>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2192000" cy="6858000"/>
          </a:xfrm>
        </p:spPr>
        <p:txBody>
          <a:bodyPr>
            <a:normAutofit/>
          </a:bodyPr>
          <a:lstStyle/>
          <a:p>
            <a:endParaRPr lang="tr-TR" sz="3200" b="1" dirty="0" smtClean="0"/>
          </a:p>
          <a:p>
            <a:endParaRPr lang="tr-TR" sz="3200" b="1" dirty="0"/>
          </a:p>
          <a:p>
            <a:r>
              <a:rPr lang="tr-TR" sz="3200" b="1" dirty="0" smtClean="0"/>
              <a:t>Vergiler ve Sübvansiyonlar</a:t>
            </a:r>
            <a:r>
              <a:rPr lang="tr-TR" sz="3200" dirty="0" smtClean="0"/>
              <a:t>: Devletin topladığı bazı vergiler, üretim maliyetlerini etkilemektedir. Böylece her fiyat düzeyi için arz miktarı  azalmaktadır. </a:t>
            </a:r>
          </a:p>
          <a:p>
            <a:r>
              <a:rPr lang="tr-TR" sz="3200" dirty="0" smtClean="0"/>
              <a:t>Sübvansiyonlar ise, üretim kapasitesini olumlu etkilemektedir. Her üreticiye devlet tarafından yapılan bir transfer gibi düşünebileceğimiz sübvansiyonlar üretim maliyetlerini azaltacağından, arz eğrisi sağa kayacaktır.</a:t>
            </a:r>
          </a:p>
          <a:p>
            <a:r>
              <a:rPr lang="tr-TR" sz="3200" dirty="0" smtClean="0"/>
              <a:t/>
            </a:r>
            <a:br>
              <a:rPr lang="tr-TR" sz="3200" dirty="0" smtClean="0"/>
            </a:br>
            <a:endParaRPr lang="tr-TR" sz="3200" dirty="0"/>
          </a:p>
        </p:txBody>
      </p:sp>
    </p:spTree>
    <p:extLst>
      <p:ext uri="{BB962C8B-B14F-4D97-AF65-F5344CB8AC3E}">
        <p14:creationId xmlns="" xmlns:p14="http://schemas.microsoft.com/office/powerpoint/2010/main" val="2213996292"/>
      </p:ext>
    </p:extLst>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2192000" cy="571500"/>
          </a:xfrm>
        </p:spPr>
        <p:txBody>
          <a:bodyPr>
            <a:normAutofit/>
          </a:bodyPr>
          <a:lstStyle/>
          <a:p>
            <a:pPr algn="ctr"/>
            <a:r>
              <a:rPr lang="tr-TR" sz="2800" b="1" dirty="0" smtClean="0"/>
              <a:t>Vergiler ve Sübvansiyonlar</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0" y="715992"/>
            <a:ext cx="12192000" cy="6142007"/>
          </a:xfrm>
        </p:spPr>
      </p:pic>
      <p:sp>
        <p:nvSpPr>
          <p:cNvPr id="3" name="Oval Belirtme Çizgisi 2"/>
          <p:cNvSpPr/>
          <p:nvPr/>
        </p:nvSpPr>
        <p:spPr>
          <a:xfrm>
            <a:off x="-192021" y="404664"/>
            <a:ext cx="4367808" cy="1440160"/>
          </a:xfrm>
          <a:prstGeom prst="wedgeEllipseCallout">
            <a:avLst>
              <a:gd name="adj1" fmla="val 120933"/>
              <a:gd name="adj2" fmla="val 159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Vergiler artığında ve sübvansiyonlar azaldığında arz eğrisi sola kayar. </a:t>
            </a:r>
            <a:endParaRPr lang="tr-TR" dirty="0"/>
          </a:p>
        </p:txBody>
      </p:sp>
      <p:sp>
        <p:nvSpPr>
          <p:cNvPr id="5" name="Oval Belirtme Çizgisi 4"/>
          <p:cNvSpPr/>
          <p:nvPr/>
        </p:nvSpPr>
        <p:spPr>
          <a:xfrm>
            <a:off x="8304245" y="202332"/>
            <a:ext cx="4079776" cy="1547664"/>
          </a:xfrm>
          <a:prstGeom prst="wedgeEllipseCallout">
            <a:avLst>
              <a:gd name="adj1" fmla="val -65082"/>
              <a:gd name="adj2" fmla="val 2354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Vergiler </a:t>
            </a:r>
            <a:r>
              <a:rPr lang="tr-TR" dirty="0" smtClean="0"/>
              <a:t>azaldığında </a:t>
            </a:r>
            <a:r>
              <a:rPr lang="tr-TR" dirty="0"/>
              <a:t>ve sübvansiyonlar </a:t>
            </a:r>
            <a:r>
              <a:rPr lang="tr-TR" dirty="0" smtClean="0"/>
              <a:t>arttığında </a:t>
            </a:r>
            <a:r>
              <a:rPr lang="tr-TR" dirty="0"/>
              <a:t>arz eğrisi </a:t>
            </a:r>
            <a:r>
              <a:rPr lang="tr-TR" dirty="0" smtClean="0"/>
              <a:t>sağa </a:t>
            </a:r>
            <a:r>
              <a:rPr lang="tr-TR" dirty="0"/>
              <a:t>kayar. </a:t>
            </a:r>
          </a:p>
          <a:p>
            <a:pPr algn="ctr"/>
            <a:endParaRPr lang="tr-TR" dirty="0"/>
          </a:p>
        </p:txBody>
      </p:sp>
    </p:spTree>
    <p:extLst>
      <p:ext uri="{BB962C8B-B14F-4D97-AF65-F5344CB8AC3E}">
        <p14:creationId xmlns="" xmlns:p14="http://schemas.microsoft.com/office/powerpoint/2010/main" val="690720104"/>
      </p:ext>
    </p:extLst>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26483" cy="6858000"/>
          </a:xfrm>
        </p:spPr>
        <p:txBody>
          <a:bodyPr>
            <a:normAutofit/>
          </a:bodyPr>
          <a:lstStyle/>
          <a:p>
            <a:r>
              <a:rPr lang="tr-TR" sz="2800" b="1" dirty="0" smtClean="0"/>
              <a:t>Beklentiler</a:t>
            </a:r>
            <a:r>
              <a:rPr lang="tr-TR" sz="2800" dirty="0" smtClean="0"/>
              <a:t>: Çoğu mal ve hizmeti üretmek uzun zaman alır. Bir çiftçi mısır, buğday veya soya fasulyesi yetiştirmek istediğinde hasat zamanında geçerli olacak fiyatlar (beklenen fiyatlar) cari fiyatlardan daha önemlidir. </a:t>
            </a:r>
          </a:p>
          <a:p>
            <a:r>
              <a:rPr lang="tr-TR" sz="2800" dirty="0" smtClean="0"/>
              <a:t>Çünkü üretici ürününü beklenen fiyata göre değerlendirecektir. Aynı şekilde, fiyat beklentileri tüketicilerin satın alma isteklerini etkileyeceği için, </a:t>
            </a:r>
            <a:r>
              <a:rPr lang="tr-TR" sz="2800" i="1" dirty="0" smtClean="0"/>
              <a:t>ürünün gelecekteki nispi fiyatına </a:t>
            </a:r>
            <a:r>
              <a:rPr lang="tr-TR" sz="2800" dirty="0" smtClean="0"/>
              <a:t>dair beklentilerdeki değişme üreticilerin cari dönem arzını etkileyecektir. </a:t>
            </a:r>
          </a:p>
          <a:p>
            <a:r>
              <a:rPr lang="tr-TR" sz="2800" dirty="0" smtClean="0"/>
              <a:t>Yani, gelecekte mısır fiyatlarının daha yüksek olması bekleniyorsa, bugünkü mısırın bir kısmı piyasanın dışında tutulacaktır. Bu nedenle, her fiyat düzeyinde arz edilen mısır miktarı azalacak ve arz eğrisi sola kayacaktır.</a:t>
            </a:r>
          </a:p>
          <a:p>
            <a:r>
              <a:rPr lang="tr-TR" dirty="0" smtClean="0"/>
              <a:t/>
            </a:r>
            <a:br>
              <a:rPr lang="tr-TR" dirty="0" smtClean="0"/>
            </a:br>
            <a:endParaRPr lang="tr-TR" dirty="0"/>
          </a:p>
        </p:txBody>
      </p:sp>
    </p:spTree>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2192000" cy="571500"/>
          </a:xfrm>
        </p:spPr>
        <p:txBody>
          <a:bodyPr>
            <a:normAutofit/>
          </a:bodyPr>
          <a:lstStyle/>
          <a:p>
            <a:pPr algn="ctr"/>
            <a:r>
              <a:rPr lang="tr-TR" sz="2800" b="1" dirty="0" smtClean="0"/>
              <a:t>Beklentiler</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0" y="698740"/>
            <a:ext cx="12192000" cy="6159260"/>
          </a:xfrm>
        </p:spPr>
      </p:pic>
      <p:sp>
        <p:nvSpPr>
          <p:cNvPr id="3" name="Oval Belirtme Çizgisi 2"/>
          <p:cNvSpPr/>
          <p:nvPr/>
        </p:nvSpPr>
        <p:spPr>
          <a:xfrm>
            <a:off x="-192021" y="404664"/>
            <a:ext cx="4367808" cy="1440160"/>
          </a:xfrm>
          <a:prstGeom prst="wedgeEllipseCallout">
            <a:avLst>
              <a:gd name="adj1" fmla="val 120933"/>
              <a:gd name="adj2" fmla="val 159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Gelecekte mısır fiyatlarının yüksek olacağı bekleniyorsa şimdiki mısır arzını azaltır</a:t>
            </a:r>
            <a:endParaRPr lang="tr-TR" dirty="0"/>
          </a:p>
        </p:txBody>
      </p:sp>
      <p:sp>
        <p:nvSpPr>
          <p:cNvPr id="5" name="Oval Belirtme Çizgisi 4"/>
          <p:cNvSpPr/>
          <p:nvPr/>
        </p:nvSpPr>
        <p:spPr>
          <a:xfrm>
            <a:off x="8304245" y="202332"/>
            <a:ext cx="4079776" cy="1547664"/>
          </a:xfrm>
          <a:prstGeom prst="wedgeEllipseCallout">
            <a:avLst>
              <a:gd name="adj1" fmla="val -65082"/>
              <a:gd name="adj2" fmla="val 2354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Gelecekte mısır fiyatlarının düşük olacağı bekleniyorsa şimdiki mısır arzını  artırır. </a:t>
            </a:r>
            <a:endParaRPr lang="tr-TR" dirty="0"/>
          </a:p>
          <a:p>
            <a:pPr algn="ctr"/>
            <a:endParaRPr lang="tr-TR" dirty="0"/>
          </a:p>
        </p:txBody>
      </p:sp>
    </p:spTree>
    <p:extLst>
      <p:ext uri="{BB962C8B-B14F-4D97-AF65-F5344CB8AC3E}">
        <p14:creationId xmlns="" xmlns:p14="http://schemas.microsoft.com/office/powerpoint/2010/main" val="1864797107"/>
      </p:ext>
    </p:extLst>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57472" cy="6858000"/>
          </a:xfrm>
        </p:spPr>
        <p:txBody>
          <a:bodyPr>
            <a:normAutofit/>
          </a:bodyPr>
          <a:lstStyle/>
          <a:p>
            <a:r>
              <a:rPr lang="tr-TR" sz="2800" b="1" dirty="0" smtClean="0"/>
              <a:t>Endüstrideki Firmaların Sayısı</a:t>
            </a:r>
            <a:r>
              <a:rPr lang="tr-TR" sz="2800" dirty="0" smtClean="0"/>
              <a:t>: Kısa dönemde, firmalar sadece kullandıkları emek gücü miktarını değiştirebilirler. </a:t>
            </a:r>
          </a:p>
          <a:p>
            <a:r>
              <a:rPr lang="tr-TR" sz="2800" dirty="0" smtClean="0"/>
              <a:t>Endüstrideki firmaların sayısı sabittir. Uzun dönemde ise firmaların sayısı değişebilir. Eğer firmaların sayısı artarsa, arz eğrisi sağa kayar. Firmaların sayısı azalırsa, arz eğrisi sola kayacaktır.</a:t>
            </a:r>
          </a:p>
          <a:p>
            <a:r>
              <a:rPr lang="tr-TR" sz="2800" dirty="0" smtClean="0"/>
              <a:t/>
            </a:r>
            <a:br>
              <a:rPr lang="tr-TR" sz="2800" dirty="0" smtClean="0"/>
            </a:br>
            <a:endParaRPr lang="tr-TR" sz="2800" dirty="0"/>
          </a:p>
        </p:txBody>
      </p:sp>
    </p:spTree>
    <p:extLst>
      <p:ext uri="{BB962C8B-B14F-4D97-AF65-F5344CB8AC3E}">
        <p14:creationId xmlns="" xmlns:p14="http://schemas.microsoft.com/office/powerpoint/2010/main" val="2746636176"/>
      </p:ext>
    </p:extLst>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12192000" cy="571500"/>
          </a:xfrm>
        </p:spPr>
        <p:txBody>
          <a:bodyPr>
            <a:normAutofit/>
          </a:bodyPr>
          <a:lstStyle/>
          <a:p>
            <a:pPr algn="ctr"/>
            <a:r>
              <a:rPr lang="tr-TR" sz="2800" b="1" dirty="0" smtClean="0"/>
              <a:t>Endüstrideki Firmaların Sayısı</a:t>
            </a:r>
            <a:endParaRPr lang="tr-TR" sz="2800" b="1" dirty="0"/>
          </a:p>
        </p:txBody>
      </p:sp>
      <p:pic>
        <p:nvPicPr>
          <p:cNvPr id="4" name="3 İçerik Yer Tutucusu" descr="Arz Eğrisinde Kaymalar.gif"/>
          <p:cNvPicPr>
            <a:picLocks noGrp="1" noChangeAspect="1"/>
          </p:cNvPicPr>
          <p:nvPr>
            <p:ph idx="1"/>
          </p:nvPr>
        </p:nvPicPr>
        <p:blipFill>
          <a:blip r:embed="rId2"/>
          <a:stretch>
            <a:fillRect/>
          </a:stretch>
        </p:blipFill>
        <p:spPr>
          <a:xfrm>
            <a:off x="1" y="577970"/>
            <a:ext cx="11309230" cy="6280030"/>
          </a:xfrm>
        </p:spPr>
      </p:pic>
      <p:sp>
        <p:nvSpPr>
          <p:cNvPr id="3" name="Oval Belirtme Çizgisi 2"/>
          <p:cNvSpPr/>
          <p:nvPr/>
        </p:nvSpPr>
        <p:spPr>
          <a:xfrm>
            <a:off x="-148889" y="396037"/>
            <a:ext cx="4367808" cy="1440160"/>
          </a:xfrm>
          <a:prstGeom prst="wedgeEllipseCallout">
            <a:avLst>
              <a:gd name="adj1" fmla="val 120933"/>
              <a:gd name="adj2" fmla="val 159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Firma sayısı azalırsa arz eğrisi sola kayar</a:t>
            </a:r>
            <a:endParaRPr lang="tr-TR" dirty="0"/>
          </a:p>
        </p:txBody>
      </p:sp>
      <p:sp>
        <p:nvSpPr>
          <p:cNvPr id="5" name="Oval Belirtme Çizgisi 4"/>
          <p:cNvSpPr/>
          <p:nvPr/>
        </p:nvSpPr>
        <p:spPr>
          <a:xfrm>
            <a:off x="8304245" y="202332"/>
            <a:ext cx="4079776" cy="1547664"/>
          </a:xfrm>
          <a:prstGeom prst="wedgeEllipseCallout">
            <a:avLst>
              <a:gd name="adj1" fmla="val -65082"/>
              <a:gd name="adj2" fmla="val 2354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Firma sayısı artarsa arz eğrisi sağa kayar</a:t>
            </a:r>
            <a:endParaRPr lang="tr-TR" dirty="0"/>
          </a:p>
          <a:p>
            <a:pPr algn="ctr"/>
            <a:endParaRPr lang="tr-TR" dirty="0"/>
          </a:p>
        </p:txBody>
      </p:sp>
    </p:spTree>
    <p:extLst>
      <p:ext uri="{BB962C8B-B14F-4D97-AF65-F5344CB8AC3E}">
        <p14:creationId xmlns="" xmlns:p14="http://schemas.microsoft.com/office/powerpoint/2010/main" val="2549493479"/>
      </p:ext>
    </p:extLst>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9">
            <a:extLst>
              <a:ext uri="{FF2B5EF4-FFF2-40B4-BE49-F238E27FC236}">
                <a16:creationId xmlns="" xmlns:a16="http://schemas.microsoft.com/office/drawing/2014/main" id="{C1F9E59E-679D-4B14-9E3C-5448E0832B07}"/>
              </a:ext>
            </a:extLst>
          </p:cNvPr>
          <p:cNvSpPr>
            <a:spLocks noGrp="1"/>
          </p:cNvSpPr>
          <p:nvPr>
            <p:ph type="title"/>
          </p:nvPr>
        </p:nvSpPr>
        <p:spPr/>
        <p:txBody>
          <a:bodyPr/>
          <a:lstStyle/>
          <a:p>
            <a:pPr algn="ctr"/>
            <a:r>
              <a:rPr lang="tr-TR" dirty="0"/>
              <a:t>Teşekkürler</a:t>
            </a:r>
            <a:endParaRPr lang="en-US" dirty="0"/>
          </a:p>
        </p:txBody>
      </p:sp>
      <p:sp>
        <p:nvSpPr>
          <p:cNvPr id="11" name="Metin Yer Tutucusu 10">
            <a:extLst>
              <a:ext uri="{FF2B5EF4-FFF2-40B4-BE49-F238E27FC236}">
                <a16:creationId xmlns="" xmlns:a16="http://schemas.microsoft.com/office/drawing/2014/main" id="{BE61F8FF-26C8-482C-9F00-CADC6B92548A}"/>
              </a:ext>
            </a:extLst>
          </p:cNvPr>
          <p:cNvSpPr>
            <a:spLocks noGrp="1"/>
          </p:cNvSpPr>
          <p:nvPr>
            <p:ph type="body" idx="1"/>
          </p:nvPr>
        </p:nvSpPr>
        <p:spPr/>
        <p:txBody>
          <a:bodyPr>
            <a:normAutofit fontScale="77500" lnSpcReduction="20000"/>
          </a:bodyPr>
          <a:lstStyle/>
          <a:p>
            <a:pPr algn="ctr"/>
            <a:r>
              <a:rPr lang="tr-TR" b="1" dirty="0" smtClean="0"/>
              <a:t>Ders materyalleri :</a:t>
            </a:r>
          </a:p>
          <a:p>
            <a:pPr lvl="0"/>
            <a:r>
              <a:rPr lang="tr-TR" dirty="0" smtClean="0"/>
              <a:t>Birincil kaynak:İktisada Giriş, AÖF Kitapları, Erdoğan </a:t>
            </a:r>
            <a:r>
              <a:rPr lang="tr-TR" dirty="0" err="1" smtClean="0"/>
              <a:t>Alkin</a:t>
            </a:r>
            <a:r>
              <a:rPr lang="tr-TR" dirty="0" smtClean="0"/>
              <a:t>, Kemal Yıldırım, Mustafa Özer.  sayfa:  59-70</a:t>
            </a:r>
          </a:p>
          <a:p>
            <a:r>
              <a:rPr lang="tr-TR" dirty="0" smtClean="0"/>
              <a:t>İkincil kaynak:</a:t>
            </a:r>
          </a:p>
          <a:p>
            <a:r>
              <a:rPr lang="tr-TR" dirty="0" smtClean="0"/>
              <a:t>Diğer kaynaklar: </a:t>
            </a:r>
            <a:endParaRPr lang="en-US" dirty="0"/>
          </a:p>
        </p:txBody>
      </p:sp>
      <p:sp>
        <p:nvSpPr>
          <p:cNvPr id="7" name="Slayt Numarası Yer Tutucusu 6">
            <a:extLst>
              <a:ext uri="{FF2B5EF4-FFF2-40B4-BE49-F238E27FC236}">
                <a16:creationId xmlns="" xmlns:a16="http://schemas.microsoft.com/office/drawing/2014/main" id="{B8BD67F2-589B-48BC-B925-D23E4F9D6425}"/>
              </a:ext>
            </a:extLst>
          </p:cNvPr>
          <p:cNvSpPr>
            <a:spLocks noGrp="1"/>
          </p:cNvSpPr>
          <p:nvPr>
            <p:ph type="sldNum" sz="quarter" idx="12"/>
          </p:nvPr>
        </p:nvSpPr>
        <p:spPr/>
        <p:txBody>
          <a:bodyPr>
            <a:normAutofit lnSpcReduction="10000"/>
          </a:bodyPr>
          <a:lstStyle/>
          <a:p>
            <a:fld id="{87D468D8-26F9-4F97-AB6F-1957610B0A44}" type="slidenum">
              <a:rPr lang="en-US" smtClean="0"/>
              <a:pPr/>
              <a:t>67</a:t>
            </a:fld>
            <a:endParaRPr lang="en-US"/>
          </a:p>
        </p:txBody>
      </p:sp>
      <p:sp>
        <p:nvSpPr>
          <p:cNvPr id="8" name="Veri Yer Tutucusu 4">
            <a:extLst>
              <a:ext uri="{FF2B5EF4-FFF2-40B4-BE49-F238E27FC236}">
                <a16:creationId xmlns="" xmlns:a16="http://schemas.microsoft.com/office/drawing/2014/main" id="{E84699CD-37E3-4A76-A53E-67D76559C622}"/>
              </a:ext>
            </a:extLst>
          </p:cNvPr>
          <p:cNvSpPr>
            <a:spLocks noGrp="1"/>
          </p:cNvSpPr>
          <p:nvPr>
            <p:ph type="dt" sz="half" idx="10"/>
          </p:nvPr>
        </p:nvSpPr>
        <p:spPr>
          <a:xfrm rot="16200000">
            <a:off x="10797542" y="998537"/>
            <a:ext cx="1904999" cy="365125"/>
          </a:xfrm>
        </p:spPr>
        <p:txBody>
          <a:bodyPr/>
          <a:lstStyle/>
          <a:p>
            <a:r>
              <a:rPr lang="tr-TR" dirty="0" smtClean="0"/>
              <a:t>22,05.2020</a:t>
            </a:r>
            <a:endParaRPr lang="en-US" dirty="0"/>
          </a:p>
        </p:txBody>
      </p:sp>
      <p:sp>
        <p:nvSpPr>
          <p:cNvPr id="9" name="Alt Bilgi Yer Tutucusu 6">
            <a:extLst>
              <a:ext uri="{FF2B5EF4-FFF2-40B4-BE49-F238E27FC236}">
                <a16:creationId xmlns="" xmlns:a16="http://schemas.microsoft.com/office/drawing/2014/main" id="{FDA53530-3991-491A-8A25-ACA68C126ED3}"/>
              </a:ext>
            </a:extLst>
          </p:cNvPr>
          <p:cNvSpPr>
            <a:spLocks noGrp="1"/>
          </p:cNvSpPr>
          <p:nvPr>
            <p:ph type="ftr" sz="quarter" idx="11"/>
          </p:nvPr>
        </p:nvSpPr>
        <p:spPr>
          <a:xfrm rot="16200000">
            <a:off x="9959341" y="4046537"/>
            <a:ext cx="3581400" cy="365125"/>
          </a:xfrm>
        </p:spPr>
        <p:txBody>
          <a:bodyPr/>
          <a:lstStyle/>
          <a:p>
            <a:pPr algn="ctr"/>
            <a:r>
              <a:rPr lang="tr-TR" dirty="0" smtClean="0"/>
              <a:t>SİVİL HAVACILIK YÜKSEKOKULU</a:t>
            </a:r>
            <a:endParaRPr lang="en-US" dirty="0"/>
          </a:p>
        </p:txBody>
      </p:sp>
      <p:pic>
        <p:nvPicPr>
          <p:cNvPr id="12" name="Resim 11">
            <a:extLst>
              <a:ext uri="{FF2B5EF4-FFF2-40B4-BE49-F238E27FC236}">
                <a16:creationId xmlns="" xmlns:a16="http://schemas.microsoft.com/office/drawing/2014/main" id="{B53C03A8-6173-4C46-BB96-1D80670C534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51260" y="1373196"/>
            <a:ext cx="797560" cy="801575"/>
          </a:xfrm>
          <a:prstGeom prst="rect">
            <a:avLst/>
          </a:prstGeom>
        </p:spPr>
      </p:pic>
    </p:spTree>
    <p:extLst>
      <p:ext uri="{BB962C8B-B14F-4D97-AF65-F5344CB8AC3E}">
        <p14:creationId xmlns="" xmlns:p14="http://schemas.microsoft.com/office/powerpoint/2010/main" val="334017219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8000"/>
          </a:xfrm>
        </p:spPr>
        <p:txBody>
          <a:bodyPr>
            <a:normAutofit lnSpcReduction="10000"/>
          </a:bodyPr>
          <a:lstStyle/>
          <a:p>
            <a:endParaRPr lang="tr-TR" dirty="0" smtClean="0"/>
          </a:p>
          <a:p>
            <a:r>
              <a:rPr lang="tr-TR" dirty="0" smtClean="0"/>
              <a:t>Talep: </a:t>
            </a:r>
            <a:r>
              <a:rPr lang="tr-TR" sz="2400" dirty="0" smtClean="0"/>
              <a:t>piyasalarda, belirli bir mal ve hizmete yönelen, belirli bir </a:t>
            </a:r>
            <a:r>
              <a:rPr lang="tr-TR" sz="2400" b="1" dirty="0" smtClean="0"/>
              <a:t>satın alma gücüyle</a:t>
            </a:r>
            <a:r>
              <a:rPr lang="tr-TR" sz="2400" dirty="0" smtClean="0"/>
              <a:t> desteklenmiş, satın alma isteğidir. </a:t>
            </a:r>
          </a:p>
          <a:p>
            <a:pPr algn="ctr"/>
            <a:r>
              <a:rPr lang="tr-TR" sz="2400" dirty="0" smtClean="0"/>
              <a:t>Satın alma isteğini ne belirler yani talep miktarını belirleyen faktörler nelerdir.. </a:t>
            </a:r>
          </a:p>
          <a:p>
            <a:endParaRPr lang="tr-TR" sz="2400" dirty="0" smtClean="0"/>
          </a:p>
          <a:p>
            <a:endParaRPr lang="tr-TR" sz="2400" dirty="0"/>
          </a:p>
          <a:p>
            <a:endParaRPr lang="tr-TR" sz="2400" dirty="0" smtClean="0"/>
          </a:p>
          <a:p>
            <a:r>
              <a:rPr lang="tr-TR" sz="2400" dirty="0" smtClean="0">
                <a:hlinkClick r:id="rId2" action="ppaction://hlinkfile"/>
              </a:rPr>
              <a:t>Talep fonksiyonu:</a:t>
            </a:r>
            <a:endParaRPr lang="tr-TR" sz="2400" dirty="0" smtClean="0"/>
          </a:p>
          <a:p>
            <a:r>
              <a:rPr lang="tr-TR" sz="2400" b="1" dirty="0" smtClean="0"/>
              <a:t>bağımlı değişken </a:t>
            </a:r>
            <a:r>
              <a:rPr lang="tr-TR" sz="2400" dirty="0" smtClean="0"/>
              <a:t>X :talep edilen miktar</a:t>
            </a:r>
          </a:p>
          <a:p>
            <a:r>
              <a:rPr lang="tr-TR" sz="2400" b="1" dirty="0" smtClean="0"/>
              <a:t>Bağımsız değişkenler </a:t>
            </a:r>
            <a:r>
              <a:rPr lang="tr-TR" sz="2400" dirty="0" err="1" smtClean="0"/>
              <a:t>Px</a:t>
            </a:r>
            <a:r>
              <a:rPr lang="tr-TR" sz="2400" dirty="0" smtClean="0"/>
              <a:t>: malın kendi fiyatı, </a:t>
            </a:r>
            <a:r>
              <a:rPr lang="tr-TR" sz="2400" dirty="0" err="1" smtClean="0"/>
              <a:t>Pc</a:t>
            </a:r>
            <a:r>
              <a:rPr lang="tr-TR" sz="2400" dirty="0" smtClean="0"/>
              <a:t>: tamamlayıcı malın fiyatı, </a:t>
            </a:r>
            <a:r>
              <a:rPr lang="tr-TR" sz="2400" dirty="0" err="1" smtClean="0"/>
              <a:t>Ps</a:t>
            </a:r>
            <a:r>
              <a:rPr lang="tr-TR" sz="2400" dirty="0" smtClean="0"/>
              <a:t>: ikame malın fiyatı, Y: tüketicinin geliri, I: beklentiler, N: tüketicilerin sayısı yani nüfus, Z: zevk ve tercihler</a:t>
            </a:r>
          </a:p>
          <a:p>
            <a:endParaRPr lang="tr-TR" sz="2400" dirty="0" smtClean="0"/>
          </a:p>
          <a:p>
            <a:pPr algn="ctr"/>
            <a:r>
              <a:rPr lang="tr-TR" sz="2400" dirty="0" smtClean="0"/>
              <a:t>Bütün bu değişkenler talebi etkiler mi? </a:t>
            </a: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endParaRPr lang="tr-TR" sz="3200" dirty="0" smtClean="0"/>
          </a:p>
          <a:p>
            <a:endParaRPr lang="tr-TR" sz="3200" dirty="0" smtClean="0"/>
          </a:p>
          <a:p>
            <a:pPr algn="ctr"/>
            <a:r>
              <a:rPr lang="tr-TR" sz="3200" b="1" dirty="0" smtClean="0"/>
              <a:t>QD= </a:t>
            </a:r>
            <a:r>
              <a:rPr lang="tr-TR" sz="3200" b="1" dirty="0" err="1" smtClean="0"/>
              <a:t>Px</a:t>
            </a:r>
            <a:r>
              <a:rPr lang="tr-TR" sz="3200" b="1" dirty="0" smtClean="0"/>
              <a:t>+</a:t>
            </a:r>
            <a:r>
              <a:rPr lang="tr-TR" sz="3200" b="1" dirty="0" err="1" smtClean="0"/>
              <a:t>Pc</a:t>
            </a:r>
            <a:r>
              <a:rPr lang="tr-TR" sz="3200" b="1" dirty="0" smtClean="0"/>
              <a:t>+</a:t>
            </a:r>
            <a:r>
              <a:rPr lang="tr-TR" sz="3200" b="1" dirty="0" err="1" smtClean="0"/>
              <a:t>Ps</a:t>
            </a:r>
            <a:r>
              <a:rPr lang="tr-TR" sz="3200" b="1" dirty="0" smtClean="0"/>
              <a:t>+Y+N+Z</a:t>
            </a:r>
            <a:endParaRPr lang="tr-TR" sz="3200" b="1" dirty="0"/>
          </a:p>
        </p:txBody>
      </p:sp>
      <p:sp>
        <p:nvSpPr>
          <p:cNvPr id="4" name="3 Veri Yer Tutucusu"/>
          <p:cNvSpPr>
            <a:spLocks noGrp="1"/>
          </p:cNvSpPr>
          <p:nvPr>
            <p:ph type="dt" sz="half" idx="10"/>
          </p:nvPr>
        </p:nvSpPr>
        <p:spPr/>
        <p:txBody>
          <a:bodyPr/>
          <a:lstStyle/>
          <a:p>
            <a:fld id="{9ACBA05D-23E3-4227-A892-13BFCEFE772D}" type="datetime1">
              <a:rPr lang="tr-TR" smtClean="0"/>
              <a:pPr/>
              <a:t>30.03.2023</a:t>
            </a:fld>
            <a:endParaRPr lang="en-US"/>
          </a:p>
        </p:txBody>
      </p:sp>
      <p:sp>
        <p:nvSpPr>
          <p:cNvPr id="5" name="4 Altbilgi Yer Tutucusu"/>
          <p:cNvSpPr>
            <a:spLocks noGrp="1"/>
          </p:cNvSpPr>
          <p:nvPr>
            <p:ph type="ftr" sz="quarter" idx="11"/>
          </p:nvPr>
        </p:nvSpPr>
        <p:spPr/>
        <p:txBody>
          <a:bodyPr/>
          <a:lstStyle/>
          <a:p>
            <a:r>
              <a:rPr lang="tr-TR" dirty="0" smtClean="0"/>
              <a:t>Sivil havacılık </a:t>
            </a:r>
            <a:r>
              <a:rPr lang="tr-TR" dirty="0" err="1" smtClean="0"/>
              <a:t>Yüksekoukulu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8</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22966" cy="6858000"/>
          </a:xfrm>
        </p:spPr>
        <p:txBody>
          <a:bodyPr>
            <a:normAutofit/>
          </a:bodyPr>
          <a:lstStyle/>
          <a:p>
            <a:endParaRPr lang="tr-TR" dirty="0" smtClean="0"/>
          </a:p>
          <a:p>
            <a:pPr algn="ctr"/>
            <a:r>
              <a:rPr lang="tr-TR" dirty="0" smtClean="0"/>
              <a:t>Fiyat talep miktarını belirler; </a:t>
            </a:r>
          </a:p>
          <a:p>
            <a:r>
              <a:rPr lang="tr-TR" sz="2000" dirty="0" err="1" smtClean="0"/>
              <a:t>ceteris</a:t>
            </a:r>
            <a:r>
              <a:rPr lang="tr-TR" sz="2000" dirty="0" smtClean="0"/>
              <a:t> </a:t>
            </a:r>
            <a:r>
              <a:rPr lang="tr-TR" sz="2000" dirty="0" err="1" smtClean="0"/>
              <a:t>paribus</a:t>
            </a:r>
            <a:r>
              <a:rPr lang="tr-TR" sz="2000" dirty="0" smtClean="0"/>
              <a:t>: </a:t>
            </a:r>
            <a:r>
              <a:rPr lang="tr-TR" sz="2000" u="sng" dirty="0" smtClean="0"/>
              <a:t>Latince</a:t>
            </a:r>
            <a:r>
              <a:rPr lang="tr-TR" sz="2000" dirty="0" smtClean="0"/>
              <a:t> "Diğer tüm durumlar sabitken" anlamına gelen bu kalıp, hemen hemen tüm bilimlerde kullanılan bir analiz yöntemidir. En yaygın ve sistemli olarak kullanıldığı alan, iktisattadır ve ele alınan konuyla ilgili analizde, bir değişkendeki değişmeyi, diğer tüm değişkenlerin sabit olduğu varsayımıyla irdelemektir</a:t>
            </a:r>
          </a:p>
          <a:p>
            <a:endParaRPr lang="tr-TR" sz="2000" dirty="0" smtClean="0"/>
          </a:p>
          <a:p>
            <a:r>
              <a:rPr lang="tr-TR" sz="2400" dirty="0" smtClean="0"/>
              <a:t>Talep miktarı: diğer değişkenler sabitken(</a:t>
            </a:r>
            <a:r>
              <a:rPr lang="tr-TR" sz="2400" dirty="0" err="1" smtClean="0"/>
              <a:t>ceteris</a:t>
            </a:r>
            <a:r>
              <a:rPr lang="tr-TR" sz="2400" dirty="0" smtClean="0"/>
              <a:t> </a:t>
            </a:r>
            <a:r>
              <a:rPr lang="tr-TR" sz="2400" dirty="0" err="1" smtClean="0"/>
              <a:t>paribus</a:t>
            </a:r>
            <a:r>
              <a:rPr lang="tr-TR" sz="2400" dirty="0" smtClean="0"/>
              <a:t> varsayımı), belirli bir zaman diliminde piyasada </a:t>
            </a:r>
            <a:r>
              <a:rPr lang="tr-TR" sz="2400" b="1" dirty="0" smtClean="0"/>
              <a:t>tüketicilerin</a:t>
            </a:r>
            <a:r>
              <a:rPr lang="tr-TR" sz="2400" dirty="0" smtClean="0"/>
              <a:t> değişik fiyat düzeyinde satın almaya hazır oldukları mal veya hizmet miktarıdır. </a:t>
            </a:r>
          </a:p>
          <a:p>
            <a:endParaRPr lang="tr-TR" dirty="0" smtClean="0"/>
          </a:p>
          <a:p>
            <a:r>
              <a:rPr lang="tr-TR" dirty="0" smtClean="0"/>
              <a:t>Talep fonksiyonu:</a:t>
            </a:r>
          </a:p>
          <a:p>
            <a:endParaRPr lang="tr-TR" dirty="0" smtClean="0"/>
          </a:p>
          <a:p>
            <a:endParaRPr lang="tr-TR" dirty="0"/>
          </a:p>
        </p:txBody>
      </p:sp>
      <p:pic>
        <p:nvPicPr>
          <p:cNvPr id="6" name="Picture 2"/>
          <p:cNvPicPr>
            <a:picLocks noChangeAspect="1" noChangeArrowheads="1"/>
          </p:cNvPicPr>
          <p:nvPr/>
        </p:nvPicPr>
        <p:blipFill>
          <a:blip r:embed="rId2"/>
          <a:srcRect/>
          <a:stretch>
            <a:fillRect/>
          </a:stretch>
        </p:blipFill>
        <p:spPr bwMode="auto">
          <a:xfrm>
            <a:off x="5039883" y="4653136"/>
            <a:ext cx="3333773" cy="928694"/>
          </a:xfrm>
          <a:prstGeom prst="rect">
            <a:avLst/>
          </a:prstGeom>
          <a:noFill/>
          <a:ln w="9525">
            <a:noFill/>
            <a:miter lim="800000"/>
            <a:headEnd/>
            <a:tailEnd/>
          </a:ln>
          <a:effectLst/>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Manzara">
  <a:themeElements>
    <a:clrScheme name="Özel 1">
      <a:dk1>
        <a:srgbClr val="000000"/>
      </a:dk1>
      <a:lt1>
        <a:srgbClr val="FFFFFF"/>
      </a:lt1>
      <a:dk2>
        <a:srgbClr val="46464A"/>
      </a:dk2>
      <a:lt2>
        <a:srgbClr val="D6D3CC"/>
      </a:lt2>
      <a:accent1>
        <a:srgbClr val="343437"/>
      </a:accent1>
      <a:accent2>
        <a:srgbClr val="FF0000"/>
      </a:accent2>
      <a:accent3>
        <a:srgbClr val="C00000"/>
      </a:accent3>
      <a:accent4>
        <a:srgbClr val="B9A489"/>
      </a:accent4>
      <a:accent5>
        <a:srgbClr val="8D6374"/>
      </a:accent5>
      <a:accent6>
        <a:srgbClr val="9B7362"/>
      </a:accent6>
      <a:hlink>
        <a:srgbClr val="618097"/>
      </a:hlink>
      <a:folHlink>
        <a:srgbClr val="ABAFA5"/>
      </a:folHlink>
    </a:clrScheme>
    <a:fontScheme name="Manzara">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nzara">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TM03457515[[fn=Manzara]]</Template>
  <TotalTime>2841</TotalTime>
  <Words>1797</Words>
  <Application>Microsoft Office PowerPoint</Application>
  <PresentationFormat>Özel</PresentationFormat>
  <Paragraphs>303</Paragraphs>
  <Slides>67</Slides>
  <Notes>0</Notes>
  <HiddenSlides>0</HiddenSlides>
  <MMClips>0</MMClips>
  <ScaleCrop>false</ScaleCrop>
  <HeadingPairs>
    <vt:vector size="4" baseType="variant">
      <vt:variant>
        <vt:lpstr>Tema</vt:lpstr>
      </vt:variant>
      <vt:variant>
        <vt:i4>1</vt:i4>
      </vt:variant>
      <vt:variant>
        <vt:lpstr>Slayt Başlıkları</vt:lpstr>
      </vt:variant>
      <vt:variant>
        <vt:i4>67</vt:i4>
      </vt:variant>
    </vt:vector>
  </HeadingPairs>
  <TitlesOfParts>
    <vt:vector size="68" baseType="lpstr">
      <vt:lpstr>Manzara</vt:lpstr>
      <vt:lpstr>ARZ   VE   TALEP</vt:lpstr>
      <vt:lpstr>ANAHTAR KAVRAMLAR</vt:lpstr>
      <vt:lpstr>DERSİN SEYRİ </vt:lpstr>
      <vt:lpstr>Bu Dersin Amacı </vt:lpstr>
      <vt:lpstr>serbest piyasa ekonomisinin temel modeli:arz ve talep modeli</vt:lpstr>
      <vt:lpstr>Slayt 6</vt:lpstr>
      <vt:lpstr>Slayt 7</vt:lpstr>
      <vt:lpstr>Slayt 8</vt:lpstr>
      <vt:lpstr>Slayt 9</vt:lpstr>
      <vt:lpstr>Slayt 10</vt:lpstr>
      <vt:lpstr>Slayt 11</vt:lpstr>
      <vt:lpstr>Slayt 12</vt:lpstr>
      <vt:lpstr>Talep tablosu</vt:lpstr>
      <vt:lpstr>Talep tablosu</vt:lpstr>
      <vt:lpstr>Talep eğrisi </vt:lpstr>
      <vt:lpstr>CD talep eğrisi</vt:lpstr>
      <vt:lpstr>Slayt 17</vt:lpstr>
      <vt:lpstr>Piyasa talep eğrisi</vt:lpstr>
      <vt:lpstr>Slayt 19</vt:lpstr>
      <vt:lpstr>Slayt 20</vt:lpstr>
      <vt:lpstr>Talep eğrisindeki değişiklikler</vt:lpstr>
      <vt:lpstr>Malın fiyatının etkisi:Talep eğrisi boyunca hareketlenme</vt:lpstr>
      <vt:lpstr>Diğer etkenler</vt:lpstr>
      <vt:lpstr>Piyasa Talep Fonksiyonu</vt:lpstr>
      <vt:lpstr>Malın kendi fiyatı dışında diğer faktörlerin etkisi</vt:lpstr>
      <vt:lpstr>Diğer etkenler </vt:lpstr>
      <vt:lpstr>Tüketicilerin Gelirindeki Değişme</vt:lpstr>
      <vt:lpstr>Slayt 28</vt:lpstr>
      <vt:lpstr>Slayt 29</vt:lpstr>
      <vt:lpstr>Slayt 30</vt:lpstr>
      <vt:lpstr>1. tamamlayıcı mallar:</vt:lpstr>
      <vt:lpstr>Slayt 32</vt:lpstr>
      <vt:lpstr>Slayt 33</vt:lpstr>
      <vt:lpstr>2. ikame mallar</vt:lpstr>
      <vt:lpstr>Slayt 35</vt:lpstr>
      <vt:lpstr>Tüketicilerin beklentileri </vt:lpstr>
      <vt:lpstr>Slayt 37</vt:lpstr>
      <vt:lpstr>Piyasadaki Tüketicilerin Sayısı</vt:lpstr>
      <vt:lpstr>Slayt 39</vt:lpstr>
      <vt:lpstr>Slayt 40</vt:lpstr>
      <vt:lpstr>Slayt 41</vt:lpstr>
      <vt:lpstr>Slayt 42</vt:lpstr>
      <vt:lpstr>Slayt 43</vt:lpstr>
      <vt:lpstr>Slayt 44</vt:lpstr>
      <vt:lpstr>Slayt 45</vt:lpstr>
      <vt:lpstr>Arz tablosu</vt:lpstr>
      <vt:lpstr>Arz eğrisi</vt:lpstr>
      <vt:lpstr>Bireysel Arz Tablosundan Piyasa Arz Tablosu</vt:lpstr>
      <vt:lpstr>Bireysel Arz Eğrisinden Piyasa Arz Eğrisine:</vt:lpstr>
      <vt:lpstr>Slayt 50</vt:lpstr>
      <vt:lpstr>Malın  fiyatındaki değişme: eğri üzerindeki değişim.</vt:lpstr>
      <vt:lpstr>Diğer etkenler</vt:lpstr>
      <vt:lpstr>Piyasa arz Fonksiyonu</vt:lpstr>
      <vt:lpstr>Malın kendi fiyatı dışındaki etki</vt:lpstr>
      <vt:lpstr>Slayt 55</vt:lpstr>
      <vt:lpstr>Girdi fiyatlarındaki değişme</vt:lpstr>
      <vt:lpstr>Slayt 57</vt:lpstr>
      <vt:lpstr>Diğer Malların Fiyatları</vt:lpstr>
      <vt:lpstr>Slayt 59</vt:lpstr>
      <vt:lpstr>Teknoloji ve Üretkenlik:</vt:lpstr>
      <vt:lpstr>Slayt 61</vt:lpstr>
      <vt:lpstr>Vergiler ve Sübvansiyonlar</vt:lpstr>
      <vt:lpstr>Slayt 63</vt:lpstr>
      <vt:lpstr>Beklentiler</vt:lpstr>
      <vt:lpstr>Slayt 65</vt:lpstr>
      <vt:lpstr>Endüstrideki Firmaların Sayısı</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 Hazırlama Kılavuzu</dc:title>
  <dc:creator>Zafer CÖMERT</dc:creator>
  <cp:lastModifiedBy>bidb-samu</cp:lastModifiedBy>
  <cp:revision>90</cp:revision>
  <dcterms:created xsi:type="dcterms:W3CDTF">2019-09-08T05:36:03Z</dcterms:created>
  <dcterms:modified xsi:type="dcterms:W3CDTF">2023-03-30T06:47:12Z</dcterms:modified>
</cp:coreProperties>
</file>