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55"/>
  </p:notesMasterIdLst>
  <p:handoutMasterIdLst>
    <p:handoutMasterId r:id="rId56"/>
  </p:handoutMasterIdLst>
  <p:sldIdLst>
    <p:sldId id="256" r:id="rId2"/>
    <p:sldId id="327" r:id="rId3"/>
    <p:sldId id="328" r:id="rId4"/>
    <p:sldId id="326" r:id="rId5"/>
    <p:sldId id="329" r:id="rId6"/>
    <p:sldId id="330" r:id="rId7"/>
    <p:sldId id="331" r:id="rId8"/>
    <p:sldId id="367" r:id="rId9"/>
    <p:sldId id="369" r:id="rId10"/>
    <p:sldId id="368" r:id="rId11"/>
    <p:sldId id="370" r:id="rId12"/>
    <p:sldId id="332" r:id="rId13"/>
    <p:sldId id="333" r:id="rId14"/>
    <p:sldId id="334" r:id="rId15"/>
    <p:sldId id="335" r:id="rId16"/>
    <p:sldId id="336" r:id="rId17"/>
    <p:sldId id="337" r:id="rId18"/>
    <p:sldId id="338" r:id="rId19"/>
    <p:sldId id="339" r:id="rId20"/>
    <p:sldId id="340" r:id="rId21"/>
    <p:sldId id="372" r:id="rId22"/>
    <p:sldId id="341" r:id="rId23"/>
    <p:sldId id="342" r:id="rId24"/>
    <p:sldId id="371" r:id="rId25"/>
    <p:sldId id="344" r:id="rId26"/>
    <p:sldId id="343" r:id="rId27"/>
    <p:sldId id="345" r:id="rId28"/>
    <p:sldId id="346" r:id="rId29"/>
    <p:sldId id="347" r:id="rId30"/>
    <p:sldId id="348" r:id="rId31"/>
    <p:sldId id="349" r:id="rId32"/>
    <p:sldId id="350" r:id="rId33"/>
    <p:sldId id="351" r:id="rId34"/>
    <p:sldId id="352" r:id="rId35"/>
    <p:sldId id="353" r:id="rId36"/>
    <p:sldId id="354" r:id="rId37"/>
    <p:sldId id="355" r:id="rId38"/>
    <p:sldId id="373" r:id="rId39"/>
    <p:sldId id="356" r:id="rId40"/>
    <p:sldId id="357" r:id="rId41"/>
    <p:sldId id="358" r:id="rId42"/>
    <p:sldId id="359" r:id="rId43"/>
    <p:sldId id="360" r:id="rId44"/>
    <p:sldId id="361" r:id="rId45"/>
    <p:sldId id="362" r:id="rId46"/>
    <p:sldId id="363" r:id="rId47"/>
    <p:sldId id="376" r:id="rId48"/>
    <p:sldId id="375" r:id="rId49"/>
    <p:sldId id="364" r:id="rId50"/>
    <p:sldId id="365" r:id="rId51"/>
    <p:sldId id="366" r:id="rId52"/>
    <p:sldId id="374" r:id="rId53"/>
    <p:sldId id="269"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B303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1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 xmlns:a16="http://schemas.microsoft.com/office/drawing/2014/main" id="{A88FC9AE-793D-480C-859F-5BD5DF85472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UZEM</a:t>
            </a:r>
          </a:p>
        </p:txBody>
      </p:sp>
      <p:sp>
        <p:nvSpPr>
          <p:cNvPr id="3" name="Veri Yer Tutucusu 2">
            <a:extLst>
              <a:ext uri="{FF2B5EF4-FFF2-40B4-BE49-F238E27FC236}">
                <a16:creationId xmlns="" xmlns:a16="http://schemas.microsoft.com/office/drawing/2014/main" id="{2D8878BE-0358-4BFD-8B56-B9C2A9C8BE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C7B2B5-7797-4F6F-B468-D730F0A89072}" type="datetimeFigureOut">
              <a:rPr lang="en-US" smtClean="0"/>
              <a:pPr/>
              <a:t>5/6/2021</a:t>
            </a:fld>
            <a:endParaRPr lang="en-US"/>
          </a:p>
        </p:txBody>
      </p:sp>
      <p:sp>
        <p:nvSpPr>
          <p:cNvPr id="4" name="Alt Bilgi Yer Tutucusu 3">
            <a:extLst>
              <a:ext uri="{FF2B5EF4-FFF2-40B4-BE49-F238E27FC236}">
                <a16:creationId xmlns="" xmlns:a16="http://schemas.microsoft.com/office/drawing/2014/main" id="{24317B38-D2C5-41DF-BEF3-C56F7E5EB7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Samsun Üniversitesi Uzaktan Eğitim Uygulama ve Araştırma Merkezi</a:t>
            </a:r>
          </a:p>
        </p:txBody>
      </p:sp>
      <p:sp>
        <p:nvSpPr>
          <p:cNvPr id="5" name="Slayt Numarası Yer Tutucusu 4">
            <a:extLst>
              <a:ext uri="{FF2B5EF4-FFF2-40B4-BE49-F238E27FC236}">
                <a16:creationId xmlns="" xmlns:a16="http://schemas.microsoft.com/office/drawing/2014/main" id="{2F931493-20CF-4EFA-9C74-5E2979AE4D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4ADB91-4852-4403-AE63-F1A905A7A7E8}" type="slidenum">
              <a:rPr lang="en-US" smtClean="0"/>
              <a:pPr/>
              <a:t>‹#›</a:t>
            </a:fld>
            <a:endParaRPr lang="en-US"/>
          </a:p>
        </p:txBody>
      </p:sp>
    </p:spTree>
    <p:extLst>
      <p:ext uri="{BB962C8B-B14F-4D97-AF65-F5344CB8AC3E}">
        <p14:creationId xmlns="" xmlns:p14="http://schemas.microsoft.com/office/powerpoint/2010/main" val="322941543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UZEM</a:t>
            </a: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D54C4C-69CA-4F35-A711-85F3BCADB051}" type="datetimeFigureOut">
              <a:rPr lang="en-US" smtClean="0"/>
              <a:pPr/>
              <a:t>5/6/2021</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Samsun Üniversitesi Uzaktan Eğitim Uygulama ve Araştırma Merkezi</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91D1C3-A8DB-476B-95A4-F708141AD699}" type="slidenum">
              <a:rPr lang="en-US" smtClean="0"/>
              <a:pPr/>
              <a:t>‹#›</a:t>
            </a:fld>
            <a:endParaRPr lang="en-US"/>
          </a:p>
        </p:txBody>
      </p:sp>
    </p:spTree>
    <p:extLst>
      <p:ext uri="{BB962C8B-B14F-4D97-AF65-F5344CB8AC3E}">
        <p14:creationId xmlns="" xmlns:p14="http://schemas.microsoft.com/office/powerpoint/2010/main" val="196307220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3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10</a:t>
            </a:r>
          </a:p>
        </p:txBody>
      </p:sp>
      <p:sp>
        <p:nvSpPr>
          <p:cNvPr id="952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3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38" name="Rectangle 6"/>
          <p:cNvSpPr>
            <a:spLocks noGrp="1" noRot="1" noChangeAspect="1" noChangeArrowheads="1" noTextEdit="1"/>
          </p:cNvSpPr>
          <p:nvPr>
            <p:ph type="sldImg"/>
          </p:nvPr>
        </p:nvSpPr>
        <p:spPr>
          <a:xfrm>
            <a:off x="1150938" y="692150"/>
            <a:ext cx="4556125" cy="3416300"/>
          </a:xfrm>
          <a:ln cap="flat"/>
        </p:spPr>
      </p:sp>
      <p:sp>
        <p:nvSpPr>
          <p:cNvPr id="95239"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2969698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616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22</a:t>
            </a:r>
          </a:p>
        </p:txBody>
      </p:sp>
      <p:sp>
        <p:nvSpPr>
          <p:cNvPr id="47616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616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6166" name="Rectangle 6"/>
          <p:cNvSpPr>
            <a:spLocks noGrp="1" noRot="1" noChangeAspect="1" noChangeArrowheads="1" noTextEdit="1"/>
          </p:cNvSpPr>
          <p:nvPr>
            <p:ph type="sldImg"/>
          </p:nvPr>
        </p:nvSpPr>
        <p:spPr>
          <a:xfrm>
            <a:off x="393700" y="692150"/>
            <a:ext cx="6070600" cy="3416300"/>
          </a:xfrm>
          <a:ln cap="flat"/>
        </p:spPr>
      </p:sp>
      <p:sp>
        <p:nvSpPr>
          <p:cNvPr id="476167"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2093376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2067"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20</a:t>
            </a:r>
          </a:p>
        </p:txBody>
      </p:sp>
      <p:sp>
        <p:nvSpPr>
          <p:cNvPr id="47206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206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2070" name="Rectangle 6"/>
          <p:cNvSpPr>
            <a:spLocks noGrp="1" noRot="1" noChangeAspect="1" noChangeArrowheads="1" noTextEdit="1"/>
          </p:cNvSpPr>
          <p:nvPr>
            <p:ph type="sldImg"/>
          </p:nvPr>
        </p:nvSpPr>
        <p:spPr>
          <a:xfrm>
            <a:off x="393700" y="692150"/>
            <a:ext cx="6070600" cy="3416300"/>
          </a:xfrm>
          <a:ln cap="flat"/>
        </p:spPr>
      </p:sp>
      <p:sp>
        <p:nvSpPr>
          <p:cNvPr id="472071"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390438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821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23</a:t>
            </a:r>
          </a:p>
        </p:txBody>
      </p:sp>
      <p:sp>
        <p:nvSpPr>
          <p:cNvPr id="47821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821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8214" name="Rectangle 6"/>
          <p:cNvSpPr>
            <a:spLocks noGrp="1" noRot="1" noChangeAspect="1" noChangeArrowheads="1" noTextEdit="1"/>
          </p:cNvSpPr>
          <p:nvPr>
            <p:ph type="sldImg"/>
          </p:nvPr>
        </p:nvSpPr>
        <p:spPr>
          <a:xfrm>
            <a:off x="393700" y="692150"/>
            <a:ext cx="6070600" cy="3416300"/>
          </a:xfrm>
          <a:ln cap="flat"/>
        </p:spPr>
      </p:sp>
      <p:sp>
        <p:nvSpPr>
          <p:cNvPr id="478215"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1989076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8025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24</a:t>
            </a:r>
          </a:p>
        </p:txBody>
      </p:sp>
      <p:sp>
        <p:nvSpPr>
          <p:cNvPr id="4802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8026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80262" name="Rectangle 6"/>
          <p:cNvSpPr>
            <a:spLocks noGrp="1" noRot="1" noChangeAspect="1" noChangeArrowheads="1" noTextEdit="1"/>
          </p:cNvSpPr>
          <p:nvPr>
            <p:ph type="sldImg"/>
          </p:nvPr>
        </p:nvSpPr>
        <p:spPr>
          <a:xfrm>
            <a:off x="393700" y="692150"/>
            <a:ext cx="6070600" cy="3416300"/>
          </a:xfrm>
          <a:ln cap="flat"/>
        </p:spPr>
      </p:sp>
      <p:sp>
        <p:nvSpPr>
          <p:cNvPr id="480263"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1656663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728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11</a:t>
            </a:r>
          </a:p>
        </p:txBody>
      </p:sp>
      <p:sp>
        <p:nvSpPr>
          <p:cNvPr id="9728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728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7286" name="Rectangle 6"/>
          <p:cNvSpPr>
            <a:spLocks noGrp="1" noRot="1" noChangeAspect="1" noChangeArrowheads="1" noTextEdit="1"/>
          </p:cNvSpPr>
          <p:nvPr>
            <p:ph type="sldImg"/>
          </p:nvPr>
        </p:nvSpPr>
        <p:spPr>
          <a:xfrm>
            <a:off x="393700" y="692150"/>
            <a:ext cx="6070600" cy="3416300"/>
          </a:xfrm>
          <a:ln cap="flat"/>
        </p:spPr>
      </p:sp>
      <p:sp>
        <p:nvSpPr>
          <p:cNvPr id="97287"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4085179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728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11</a:t>
            </a:r>
          </a:p>
        </p:txBody>
      </p:sp>
      <p:sp>
        <p:nvSpPr>
          <p:cNvPr id="9728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728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7286" name="Rectangle 6"/>
          <p:cNvSpPr>
            <a:spLocks noGrp="1" noRot="1" noChangeAspect="1" noChangeArrowheads="1" noTextEdit="1"/>
          </p:cNvSpPr>
          <p:nvPr>
            <p:ph type="sldImg"/>
          </p:nvPr>
        </p:nvSpPr>
        <p:spPr>
          <a:xfrm>
            <a:off x="393700" y="692150"/>
            <a:ext cx="6070600" cy="3416300"/>
          </a:xfrm>
          <a:ln cap="flat"/>
        </p:spPr>
      </p:sp>
      <p:sp>
        <p:nvSpPr>
          <p:cNvPr id="97287"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2893622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592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17</a:t>
            </a:r>
          </a:p>
        </p:txBody>
      </p:sp>
      <p:sp>
        <p:nvSpPr>
          <p:cNvPr id="46592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592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5926" name="Rectangle 6"/>
          <p:cNvSpPr>
            <a:spLocks noGrp="1" noRot="1" noChangeAspect="1" noChangeArrowheads="1" noTextEdit="1"/>
          </p:cNvSpPr>
          <p:nvPr>
            <p:ph type="sldImg"/>
          </p:nvPr>
        </p:nvSpPr>
        <p:spPr>
          <a:xfrm>
            <a:off x="393700" y="692150"/>
            <a:ext cx="6070600" cy="3416300"/>
          </a:xfrm>
          <a:ln cap="flat"/>
        </p:spPr>
      </p:sp>
      <p:sp>
        <p:nvSpPr>
          <p:cNvPr id="465927"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1872363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387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16</a:t>
            </a:r>
          </a:p>
        </p:txBody>
      </p:sp>
      <p:sp>
        <p:nvSpPr>
          <p:cNvPr id="46387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387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3878" name="Rectangle 6"/>
          <p:cNvSpPr>
            <a:spLocks noGrp="1" noRot="1" noChangeAspect="1" noChangeArrowheads="1" noTextEdit="1"/>
          </p:cNvSpPr>
          <p:nvPr>
            <p:ph type="sldImg"/>
          </p:nvPr>
        </p:nvSpPr>
        <p:spPr>
          <a:xfrm>
            <a:off x="393700" y="692150"/>
            <a:ext cx="6070600" cy="3416300"/>
          </a:xfrm>
          <a:ln cap="flat"/>
        </p:spPr>
      </p:sp>
      <p:sp>
        <p:nvSpPr>
          <p:cNvPr id="463879"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862989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592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17</a:t>
            </a:r>
          </a:p>
        </p:txBody>
      </p:sp>
      <p:sp>
        <p:nvSpPr>
          <p:cNvPr id="46592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592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5926" name="Rectangle 6"/>
          <p:cNvSpPr>
            <a:spLocks noGrp="1" noRot="1" noChangeAspect="1" noChangeArrowheads="1" noTextEdit="1"/>
          </p:cNvSpPr>
          <p:nvPr>
            <p:ph type="sldImg"/>
          </p:nvPr>
        </p:nvSpPr>
        <p:spPr>
          <a:xfrm>
            <a:off x="393700" y="692150"/>
            <a:ext cx="6070600" cy="3416300"/>
          </a:xfrm>
          <a:ln cap="flat"/>
        </p:spPr>
      </p:sp>
      <p:sp>
        <p:nvSpPr>
          <p:cNvPr id="465927"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3825551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797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18</a:t>
            </a:r>
          </a:p>
        </p:txBody>
      </p:sp>
      <p:sp>
        <p:nvSpPr>
          <p:cNvPr id="46797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797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7974" name="Rectangle 6"/>
          <p:cNvSpPr>
            <a:spLocks noGrp="1" noRot="1" noChangeAspect="1" noChangeArrowheads="1" noTextEdit="1"/>
          </p:cNvSpPr>
          <p:nvPr>
            <p:ph type="sldImg"/>
          </p:nvPr>
        </p:nvSpPr>
        <p:spPr>
          <a:xfrm>
            <a:off x="393700" y="692150"/>
            <a:ext cx="6070600" cy="3416300"/>
          </a:xfrm>
          <a:ln cap="flat"/>
        </p:spPr>
      </p:sp>
      <p:sp>
        <p:nvSpPr>
          <p:cNvPr id="467975"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2596904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0019"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19</a:t>
            </a:r>
          </a:p>
        </p:txBody>
      </p:sp>
      <p:sp>
        <p:nvSpPr>
          <p:cNvPr id="47002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002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0022" name="Rectangle 6"/>
          <p:cNvSpPr>
            <a:spLocks noGrp="1" noRot="1" noChangeAspect="1" noChangeArrowheads="1" noTextEdit="1"/>
          </p:cNvSpPr>
          <p:nvPr>
            <p:ph type="sldImg"/>
          </p:nvPr>
        </p:nvSpPr>
        <p:spPr>
          <a:xfrm>
            <a:off x="393700" y="692150"/>
            <a:ext cx="6070600" cy="3416300"/>
          </a:xfrm>
          <a:ln cap="flat"/>
        </p:spPr>
      </p:sp>
      <p:sp>
        <p:nvSpPr>
          <p:cNvPr id="470023"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3673223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411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nchor="b"/>
          <a:lstStyle/>
          <a:p>
            <a:pPr algn="r"/>
            <a:r>
              <a:rPr lang="en-US" altLang="tr-TR" sz="1200" b="0">
                <a:latin typeface="Times New Roman" panose="02020603050405020304" pitchFamily="18" charset="0"/>
              </a:rPr>
              <a:t>21</a:t>
            </a:r>
          </a:p>
        </p:txBody>
      </p:sp>
      <p:sp>
        <p:nvSpPr>
          <p:cNvPr id="47411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411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4118" name="Rectangle 6"/>
          <p:cNvSpPr>
            <a:spLocks noGrp="1" noRot="1" noChangeAspect="1" noChangeArrowheads="1" noTextEdit="1"/>
          </p:cNvSpPr>
          <p:nvPr>
            <p:ph type="sldImg"/>
          </p:nvPr>
        </p:nvSpPr>
        <p:spPr>
          <a:xfrm>
            <a:off x="393700" y="692150"/>
            <a:ext cx="6070600" cy="3416300"/>
          </a:xfrm>
          <a:ln cap="flat"/>
        </p:spPr>
      </p:sp>
      <p:sp>
        <p:nvSpPr>
          <p:cNvPr id="474119" name="Rectangle 7"/>
          <p:cNvSpPr>
            <a:spLocks noGrp="1" noChangeArrowheads="1"/>
          </p:cNvSpPr>
          <p:nvPr>
            <p:ph type="body" idx="1"/>
          </p:nvPr>
        </p:nvSpPr>
        <p:spPr>
          <a:ln/>
        </p:spPr>
        <p:txBody>
          <a:bodyPr/>
          <a:lstStyle/>
          <a:p>
            <a:endParaRPr lang="tr-TR" altLang="tr-TR"/>
          </a:p>
        </p:txBody>
      </p:sp>
    </p:spTree>
    <p:extLst>
      <p:ext uri="{BB962C8B-B14F-4D97-AF65-F5344CB8AC3E}">
        <p14:creationId xmlns:p14="http://schemas.microsoft.com/office/powerpoint/2010/main" xmlns="" val="814079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001AC6D-D75E-479B-8E41-0C3963453987}" type="datetime1">
              <a:rPr lang="tr-TR" smtClean="0"/>
              <a:pPr/>
              <a:t>6.05.2021</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87D468D8-26F9-4F97-AB6F-1957610B0A44}"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93474873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7D726CB-35A9-4D82-9FF8-2E4CFC504CC2}" type="datetime1">
              <a:rPr lang="tr-TR" smtClean="0"/>
              <a:pPr/>
              <a:t>6.05.2021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11710071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668F86F-C726-4847-ABDE-6DBF7851D9AC}" type="datetime1">
              <a:rPr lang="tr-TR" smtClean="0"/>
              <a:pPr/>
              <a:t>6.05.2021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406779614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Başlık, Metin ve Grafik">
    <p:spTree>
      <p:nvGrpSpPr>
        <p:cNvPr id="1" name=""/>
        <p:cNvGrpSpPr/>
        <p:nvPr/>
      </p:nvGrpSpPr>
      <p:grpSpPr>
        <a:xfrm>
          <a:off x="0" y="0"/>
          <a:ext cx="0" cy="0"/>
          <a:chOff x="0" y="0"/>
          <a:chExt cx="0" cy="0"/>
        </a:xfrm>
      </p:grpSpPr>
      <p:sp>
        <p:nvSpPr>
          <p:cNvPr id="2" name="Unvan 1"/>
          <p:cNvSpPr>
            <a:spLocks noGrp="1"/>
          </p:cNvSpPr>
          <p:nvPr>
            <p:ph type="title"/>
          </p:nvPr>
        </p:nvSpPr>
        <p:spPr>
          <a:xfrm>
            <a:off x="734485" y="190500"/>
            <a:ext cx="10644716" cy="78105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1524000" y="1719264"/>
            <a:ext cx="5080000" cy="42243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Grafik Yer Tutucusu 3"/>
          <p:cNvSpPr>
            <a:spLocks noGrp="1"/>
          </p:cNvSpPr>
          <p:nvPr>
            <p:ph type="chart" sz="half" idx="2"/>
          </p:nvPr>
        </p:nvSpPr>
        <p:spPr>
          <a:xfrm>
            <a:off x="6807200" y="1719264"/>
            <a:ext cx="5080000" cy="4224337"/>
          </a:xfrm>
        </p:spPr>
        <p:txBody>
          <a:bodyPr/>
          <a:lstStyle/>
          <a:p>
            <a:endParaRPr lang="tr-TR"/>
          </a:p>
        </p:txBody>
      </p:sp>
      <p:sp>
        <p:nvSpPr>
          <p:cNvPr id="5" name="Altbilgi Yer Tutucusu 4"/>
          <p:cNvSpPr>
            <a:spLocks noGrp="1"/>
          </p:cNvSpPr>
          <p:nvPr>
            <p:ph type="ftr" sz="quarter" idx="10"/>
          </p:nvPr>
        </p:nvSpPr>
        <p:spPr>
          <a:xfrm>
            <a:off x="1094318" y="6440488"/>
            <a:ext cx="5482167" cy="457200"/>
          </a:xfrm>
        </p:spPr>
        <p:txBody>
          <a:bodyPr/>
          <a:lstStyle>
            <a:lvl1pPr>
              <a:defRPr/>
            </a:lvl1pPr>
          </a:lstStyle>
          <a:p>
            <a:r>
              <a:rPr lang="en-US" altLang="tr-TR"/>
              <a:t>Chapter 8</a:t>
            </a:r>
          </a:p>
        </p:txBody>
      </p:sp>
      <p:sp>
        <p:nvSpPr>
          <p:cNvPr id="6" name="Slayt Numarası Yer Tutucusu 5"/>
          <p:cNvSpPr>
            <a:spLocks noGrp="1"/>
          </p:cNvSpPr>
          <p:nvPr>
            <p:ph type="sldNum" sz="quarter" idx="11"/>
          </p:nvPr>
        </p:nvSpPr>
        <p:spPr>
          <a:xfrm>
            <a:off x="9679518" y="6440488"/>
            <a:ext cx="1458383" cy="457200"/>
          </a:xfrm>
        </p:spPr>
        <p:txBody>
          <a:bodyPr/>
          <a:lstStyle>
            <a:lvl1pPr>
              <a:defRPr/>
            </a:lvl1pPr>
          </a:lstStyle>
          <a:p>
            <a:r>
              <a:rPr lang="en-US" altLang="tr-TR"/>
              <a:t>Slide </a:t>
            </a:r>
            <a:fld id="{60BDB6E7-09A3-47EC-8100-82E4E0AC764A}" type="slidenum">
              <a:rPr lang="en-US" altLang="tr-TR"/>
              <a:pPr/>
              <a:t>‹#›</a:t>
            </a:fld>
            <a:endParaRPr lang="en-US" altLang="tr-TR" b="0">
              <a:latin typeface="Times New Roman" panose="02020603050405020304" pitchFamily="18" charset="0"/>
            </a:endParaRPr>
          </a:p>
        </p:txBody>
      </p:sp>
    </p:spTree>
    <p:extLst>
      <p:ext uri="{BB962C8B-B14F-4D97-AF65-F5344CB8AC3E}">
        <p14:creationId xmlns:p14="http://schemas.microsoft.com/office/powerpoint/2010/main" xmlns="" val="3593447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ACBA05D-23E3-4227-A892-13BFCEFE772D}" type="datetime1">
              <a:rPr lang="tr-TR" smtClean="0"/>
              <a:pPr/>
              <a:t>6.05.2021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392274761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FFF6BF0-5802-4276-8CE3-DECB3C6A3A1D}" type="datetime1">
              <a:rPr lang="tr-TR" smtClean="0"/>
              <a:pPr/>
              <a:t>6.05.2021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55984182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1C13705-CBCD-4881-A76D-20B994B6DE04}" type="datetime1">
              <a:rPr lang="tr-TR" smtClean="0"/>
              <a:pPr/>
              <a:t>6.05.2021</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6945203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tr-TR"/>
              <a:t>Asıl metin stillerini düzenlemek için tıklayın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4A4BA1B-6522-463B-A9FB-5B0012F32C44}" type="datetime1">
              <a:rPr lang="tr-TR" smtClean="0"/>
              <a:pPr/>
              <a:t>6.05.2021</a:t>
            </a:fld>
            <a:endParaRPr lang="en-US"/>
          </a:p>
        </p:txBody>
      </p:sp>
      <p:sp>
        <p:nvSpPr>
          <p:cNvPr id="8" name="Footer Placeholder 7"/>
          <p:cNvSpPr>
            <a:spLocks noGrp="1"/>
          </p:cNvSpPr>
          <p:nvPr>
            <p:ph type="ftr" sz="quarter" idx="11"/>
          </p:nvPr>
        </p:nvSpPr>
        <p:spPr/>
        <p:txBody>
          <a:bodyPr/>
          <a:lstStyle/>
          <a:p>
            <a:r>
              <a:rPr lang="en-US"/>
              <a:t>Samsun Üniversitesi Uzaktan Eğitim Uygulama ve Araştırma Merkezi</a:t>
            </a:r>
          </a:p>
        </p:txBody>
      </p:sp>
      <p:sp>
        <p:nvSpPr>
          <p:cNvPr id="9" name="Slide Number Placeholder 8"/>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380978761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C433A4B-877E-47EF-ACA0-0EF0C634A5AA}" type="datetime1">
              <a:rPr lang="tr-TR" smtClean="0"/>
              <a:pPr/>
              <a:t>6.05.2021</a:t>
            </a:fld>
            <a:endParaRPr lang="en-US"/>
          </a:p>
        </p:txBody>
      </p:sp>
      <p:sp>
        <p:nvSpPr>
          <p:cNvPr id="4" name="Footer Placeholder 3"/>
          <p:cNvSpPr>
            <a:spLocks noGrp="1"/>
          </p:cNvSpPr>
          <p:nvPr>
            <p:ph type="ftr" sz="quarter" idx="11"/>
          </p:nvPr>
        </p:nvSpPr>
        <p:spPr/>
        <p:txBody>
          <a:bodyPr/>
          <a:lstStyle/>
          <a:p>
            <a:r>
              <a:rPr lang="en-US"/>
              <a:t>Samsun Üniversitesi Uzaktan Eğitim Uygulama ve Araştırma Merkezi</a:t>
            </a:r>
          </a:p>
        </p:txBody>
      </p:sp>
      <p:sp>
        <p:nvSpPr>
          <p:cNvPr id="5" name="Slide Number Placeholder 4"/>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218805591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019E4-380A-4526-9177-629CA536D0BB}" type="datetime1">
              <a:rPr lang="tr-TR" smtClean="0"/>
              <a:pPr/>
              <a:t>6.05.2021</a:t>
            </a:fld>
            <a:endParaRPr lang="en-US"/>
          </a:p>
        </p:txBody>
      </p:sp>
      <p:sp>
        <p:nvSpPr>
          <p:cNvPr id="3" name="Footer Placeholder 2"/>
          <p:cNvSpPr>
            <a:spLocks noGrp="1"/>
          </p:cNvSpPr>
          <p:nvPr>
            <p:ph type="ftr" sz="quarter" idx="11"/>
          </p:nvPr>
        </p:nvSpPr>
        <p:spPr/>
        <p:txBody>
          <a:bodyPr/>
          <a:lstStyle/>
          <a:p>
            <a:r>
              <a:rPr lang="en-US"/>
              <a:t>Samsun Üniversitesi Uzaktan Eğitim Uygulama ve Araştırma Merkezi</a:t>
            </a:r>
          </a:p>
        </p:txBody>
      </p:sp>
      <p:sp>
        <p:nvSpPr>
          <p:cNvPr id="4" name="Slide Number Placeholder 3"/>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68067215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tr-TR"/>
              <a:t>Asıl başlık stilini düzenlemek için tıklayın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82CB191-83CF-4325-940B-179F2E0C1762}" type="datetime1">
              <a:rPr lang="tr-TR" smtClean="0"/>
              <a:pPr/>
              <a:t>6.05.2021</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70627803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29CE3C2-DA00-4E7B-A67C-0BAB5C9AE74E}" type="datetime1">
              <a:rPr lang="tr-TR" smtClean="0"/>
              <a:pPr/>
              <a:t>6.05.2021</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23022215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BA9E9FAC-FDBA-42A3-89F9-6391DA301422}" type="datetime1">
              <a:rPr lang="tr-TR" smtClean="0"/>
              <a:pPr/>
              <a:t>6.05.2021</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Samsun Üniversitesi Uzaktan Eğitim Uygulama ve Araştırma Merkezi</a:t>
            </a:r>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8561469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8.vml"/><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9.vml"/><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10.vml"/><Relationship Id="rId4" Type="http://schemas.openxmlformats.org/officeDocument/2006/relationships/oleObject" Target="../embeddings/oleObject4.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11.vml"/><Relationship Id="rId4" Type="http://schemas.openxmlformats.org/officeDocument/2006/relationships/oleObject" Target="../embeddings/oleObject5.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2.vml"/><Relationship Id="rId4"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mlDrawing" Target="../drawings/vmlDrawing13.vml"/><Relationship Id="rId4" Type="http://schemas.openxmlformats.org/officeDocument/2006/relationships/oleObject" Target="../embeddings/oleObject7.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14.vml"/><Relationship Id="rId4" Type="http://schemas.openxmlformats.org/officeDocument/2006/relationships/oleObject" Target="../embeddings/oleObject8.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15.vml"/><Relationship Id="rId4" Type="http://schemas.openxmlformats.org/officeDocument/2006/relationships/oleObject" Target="../embeddings/oleObject9.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21EE6B6-73BE-4D98-B5AD-1BC8594909CA}"/>
              </a:ext>
            </a:extLst>
          </p:cNvPr>
          <p:cNvSpPr>
            <a:spLocks noGrp="1"/>
          </p:cNvSpPr>
          <p:nvPr>
            <p:ph type="ctrTitle"/>
          </p:nvPr>
        </p:nvSpPr>
        <p:spPr>
          <a:xfrm>
            <a:off x="1524000" y="2235200"/>
            <a:ext cx="9144000" cy="1655762"/>
          </a:xfrm>
        </p:spPr>
        <p:txBody>
          <a:bodyPr>
            <a:normAutofit/>
          </a:bodyPr>
          <a:lstStyle/>
          <a:p>
            <a:pPr algn="ctr"/>
            <a:r>
              <a:rPr lang="tr-TR" sz="4400" dirty="0" smtClean="0"/>
              <a:t>Tam Rekabet Piyasası I </a:t>
            </a:r>
            <a:endParaRPr lang="en-US" sz="4400" dirty="0"/>
          </a:p>
        </p:txBody>
      </p:sp>
      <p:sp>
        <p:nvSpPr>
          <p:cNvPr id="3" name="Alt Başlık 2">
            <a:extLst>
              <a:ext uri="{FF2B5EF4-FFF2-40B4-BE49-F238E27FC236}">
                <a16:creationId xmlns="" xmlns:a16="http://schemas.microsoft.com/office/drawing/2014/main" id="{1071AB76-D226-4044-A165-679AC21410F7}"/>
              </a:ext>
            </a:extLst>
          </p:cNvPr>
          <p:cNvSpPr>
            <a:spLocks noGrp="1"/>
          </p:cNvSpPr>
          <p:nvPr>
            <p:ph type="subTitle" idx="1"/>
          </p:nvPr>
        </p:nvSpPr>
        <p:spPr>
          <a:xfrm>
            <a:off x="1524000" y="4105275"/>
            <a:ext cx="9144000" cy="2265362"/>
          </a:xfrm>
        </p:spPr>
        <p:txBody>
          <a:bodyPr>
            <a:normAutofit/>
          </a:bodyPr>
          <a:lstStyle/>
          <a:p>
            <a:pPr algn="ctr"/>
            <a:r>
              <a:rPr lang="tr-TR" dirty="0" smtClean="0"/>
              <a:t>8. HAFTA </a:t>
            </a:r>
            <a:endParaRPr lang="en-US" dirty="0"/>
          </a:p>
        </p:txBody>
      </p:sp>
      <p:pic>
        <p:nvPicPr>
          <p:cNvPr id="1026" name="Picture 2">
            <a:extLst>
              <a:ext uri="{FF2B5EF4-FFF2-40B4-BE49-F238E27FC236}">
                <a16:creationId xmlns="" xmlns:a16="http://schemas.microsoft.com/office/drawing/2014/main" id="{5385EA25-BB2B-4EFE-8859-812B6689202B}"/>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153650" y="0"/>
            <a:ext cx="2038350" cy="204861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Alt Başlık 2">
            <a:extLst>
              <a:ext uri="{FF2B5EF4-FFF2-40B4-BE49-F238E27FC236}">
                <a16:creationId xmlns="" xmlns:a16="http://schemas.microsoft.com/office/drawing/2014/main" id="{52F73BF7-0A94-4CCA-ABEB-496C619B125B}"/>
              </a:ext>
            </a:extLst>
          </p:cNvPr>
          <p:cNvSpPr txBox="1">
            <a:spLocks/>
          </p:cNvSpPr>
          <p:nvPr/>
        </p:nvSpPr>
        <p:spPr>
          <a:xfrm>
            <a:off x="1524000" y="6584950"/>
            <a:ext cx="9144000" cy="27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900" dirty="0"/>
          </a:p>
        </p:txBody>
      </p:sp>
    </p:spTree>
    <p:extLst>
      <p:ext uri="{BB962C8B-B14F-4D97-AF65-F5344CB8AC3E}">
        <p14:creationId xmlns="" xmlns:p14="http://schemas.microsoft.com/office/powerpoint/2010/main" val="94358773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endParaRPr lang="tr-TR" sz="3200" b="1" dirty="0" smtClean="0"/>
          </a:p>
          <a:p>
            <a:pPr algn="ctr"/>
            <a:r>
              <a:rPr lang="tr-TR" sz="3200" b="1" dirty="0" smtClean="0"/>
              <a:t>Açıklık Koşulu:</a:t>
            </a:r>
            <a:r>
              <a:rPr lang="tr-TR" sz="3200" dirty="0" smtClean="0"/>
              <a:t> </a:t>
            </a:r>
          </a:p>
          <a:p>
            <a:pPr algn="just"/>
            <a:r>
              <a:rPr lang="tr-TR" sz="3200" dirty="0" smtClean="0"/>
              <a:t>Alıcı ve satıcılar piyasa hakkında tüm bilgilere sahiptirler.Piyasaların verimli bir şekilde tepki verebilmesi için, bilginin tüm alıcılara ve satıcılara açık olması gerekir. Bilgi mevcut değilse, piyasada fiyatta bozulmalar olabilir. Enformasyonun tam olarak yayıldığı, tam olarak rekabetçi bir piyasa örneği borsadır. </a:t>
            </a:r>
          </a:p>
          <a:p>
            <a:pPr algn="just"/>
            <a:endParaRPr lang="tr-TR" sz="2800" dirty="0" smtClean="0"/>
          </a:p>
          <a:p>
            <a:pPr algn="just"/>
            <a:endParaRPr lang="tr-TR" sz="2800" dirty="0" smtClean="0"/>
          </a:p>
          <a:p>
            <a:pPr algn="just"/>
            <a:endParaRPr lang="tr-TR" sz="2800" dirty="0" smtClean="0"/>
          </a:p>
        </p:txBody>
      </p:sp>
      <p:sp>
        <p:nvSpPr>
          <p:cNvPr id="4" name="3 Veri Yer Tutucusu"/>
          <p:cNvSpPr>
            <a:spLocks noGrp="1"/>
          </p:cNvSpPr>
          <p:nvPr>
            <p:ph type="dt" sz="half" idx="10"/>
          </p:nvPr>
        </p:nvSpPr>
        <p:spPr/>
        <p:txBody>
          <a:bodyPr/>
          <a:lstStyle/>
          <a:p>
            <a:fld id="{9ACBA05D-23E3-4227-A892-13BFCEFE772D}" type="datetime1">
              <a:rPr lang="tr-TR" smtClean="0"/>
              <a:pPr/>
              <a:t>6.05.2021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10</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endParaRPr lang="tr-TR" sz="2800" b="1" dirty="0" smtClean="0"/>
          </a:p>
          <a:p>
            <a:pPr algn="ctr"/>
            <a:r>
              <a:rPr lang="tr-TR" sz="2800" b="1" dirty="0" err="1" smtClean="0"/>
              <a:t>Mobilite</a:t>
            </a:r>
            <a:r>
              <a:rPr lang="tr-TR" sz="2800" b="1" dirty="0" smtClean="0"/>
              <a:t> Koşulu:</a:t>
            </a:r>
          </a:p>
          <a:p>
            <a:pPr algn="just"/>
            <a:r>
              <a:rPr lang="tr-TR" sz="2800" dirty="0" smtClean="0"/>
              <a:t>Firmalar kolaylıkla piyasaya girebilmekte ve piyasadan çıkabilmektedirler. Piyasada verimli hareket etmesi ve fiyatları buna göre ayarlayabilmesi için firmaların sektöre kolayca girip çıkabilmesi gerekiyor. Düşük giriş engelleriyle, piyasa birçok küçük satıcıyı kaldırabilir. Giriş engelleri pazara göre değişebilse de ortak engeller finansal gereksinimler, ölçek ekonomileri, pazar gücü, müşteri sadakati, teknoloji ve hükümet düzenlemeleridir. </a:t>
            </a:r>
          </a:p>
          <a:p>
            <a:pPr algn="just"/>
            <a:endParaRPr lang="tr-TR" sz="2800" dirty="0" smtClean="0"/>
          </a:p>
          <a:p>
            <a:pPr algn="just"/>
            <a:endParaRPr lang="tr-TR" sz="2800" dirty="0" smtClean="0"/>
          </a:p>
          <a:p>
            <a:pPr algn="just"/>
            <a:endParaRPr lang="tr-TR" sz="2800" dirty="0" smtClean="0"/>
          </a:p>
        </p:txBody>
      </p:sp>
      <p:sp>
        <p:nvSpPr>
          <p:cNvPr id="4" name="3 Veri Yer Tutucusu"/>
          <p:cNvSpPr>
            <a:spLocks noGrp="1"/>
          </p:cNvSpPr>
          <p:nvPr>
            <p:ph type="dt" sz="half" idx="10"/>
          </p:nvPr>
        </p:nvSpPr>
        <p:spPr/>
        <p:txBody>
          <a:bodyPr/>
          <a:lstStyle/>
          <a:p>
            <a:fld id="{9ACBA05D-23E3-4227-A892-13BFCEFE772D}" type="datetime1">
              <a:rPr lang="tr-TR" smtClean="0"/>
              <a:pPr/>
              <a:t>6.05.2021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11</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11248845" cy="1000108"/>
          </a:xfrm>
        </p:spPr>
        <p:txBody>
          <a:bodyPr>
            <a:normAutofit/>
          </a:bodyPr>
          <a:lstStyle/>
          <a:p>
            <a:pPr algn="ctr"/>
            <a:r>
              <a:rPr lang="tr-TR" sz="3200" b="1" dirty="0" smtClean="0"/>
              <a:t>Tam rekabet piyasasında firmanın karşılaştığı talep eğrisi</a:t>
            </a:r>
            <a:endParaRPr lang="tr-TR" sz="3200" b="1" dirty="0"/>
          </a:p>
        </p:txBody>
      </p:sp>
      <p:pic>
        <p:nvPicPr>
          <p:cNvPr id="4" name="3 İçerik Yer Tutucusu" descr="tam-rekabet-firma talep eğrisi.jpg"/>
          <p:cNvPicPr>
            <a:picLocks noGrp="1" noChangeAspect="1"/>
          </p:cNvPicPr>
          <p:nvPr>
            <p:ph idx="1"/>
          </p:nvPr>
        </p:nvPicPr>
        <p:blipFill>
          <a:blip r:embed="rId2"/>
          <a:stretch>
            <a:fillRect/>
          </a:stretch>
        </p:blipFill>
        <p:spPr>
          <a:xfrm>
            <a:off x="2" y="1643050"/>
            <a:ext cx="11274724" cy="5214950"/>
          </a:xfrm>
        </p:spPr>
      </p:pic>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38023" y="1828800"/>
            <a:ext cx="10998679" cy="4351337"/>
          </a:xfrm>
        </p:spPr>
        <p:txBody>
          <a:bodyPr>
            <a:normAutofit/>
          </a:bodyPr>
          <a:lstStyle/>
          <a:p>
            <a:r>
              <a:rPr lang="tr-TR" sz="3200" dirty="0" smtClean="0"/>
              <a:t>Tam rekabet koşullarında faaliyet gösteren bir firma piyasada oluşan fiyatı esas alarak, bu geçerli piyasa fiyatından istediği kadar mal satabilir. Bu nedenle, tek bir firmanın ürününe olan talep eğrisi, geçerli piyasa fiyatına sonsuz esnekliğe sahiptir. </a:t>
            </a:r>
            <a:endParaRPr lang="tr-TR" sz="3200" dirty="0"/>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endParaRPr lang="tr-TR" dirty="0" smtClean="0"/>
          </a:p>
          <a:p>
            <a:pPr algn="ctr"/>
            <a:r>
              <a:rPr lang="tr-TR" sz="3200" b="1" dirty="0" smtClean="0"/>
              <a:t>Reklam  ve tam rekabet piyasası işler mi?</a:t>
            </a:r>
            <a:endParaRPr lang="tr-TR" sz="3200" b="1"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ctr"/>
            <a:r>
              <a:rPr lang="tr-TR" sz="5400" dirty="0" smtClean="0"/>
              <a:t>Tam rekabet piyasasında kısa dönem kar maksimizasyonu</a:t>
            </a:r>
            <a:endParaRPr lang="tr-TR" sz="5400" dirty="0"/>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graphicFrame>
        <p:nvGraphicFramePr>
          <p:cNvPr id="4" name="Object 3"/>
          <p:cNvGraphicFramePr>
            <a:graphicFrameLocks noChangeAspect="1"/>
          </p:cNvGraphicFramePr>
          <p:nvPr/>
        </p:nvGraphicFramePr>
        <p:xfrm>
          <a:off x="4709585" y="1957389"/>
          <a:ext cx="4025900" cy="815975"/>
        </p:xfrm>
        <a:graphic>
          <a:graphicData uri="http://schemas.openxmlformats.org/presentationml/2006/ole">
            <p:oleObj spid="_x0000_s98306" name="Denklem" r:id="rId3" imgW="812447" imgH="177723" progId="Equation.3">
              <p:embed/>
            </p:oleObj>
          </a:graphicData>
        </a:graphic>
      </p:graphicFrame>
      <p:sp>
        <p:nvSpPr>
          <p:cNvPr id="5" name="Text Box 4"/>
          <p:cNvSpPr txBox="1">
            <a:spLocks noChangeArrowheads="1"/>
          </p:cNvSpPr>
          <p:nvPr/>
        </p:nvSpPr>
        <p:spPr bwMode="auto">
          <a:xfrm>
            <a:off x="2643718" y="1958976"/>
            <a:ext cx="606256"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800"/>
              <a:t>I:</a:t>
            </a:r>
          </a:p>
        </p:txBody>
      </p:sp>
      <p:sp>
        <p:nvSpPr>
          <p:cNvPr id="6" name="Text Box 5"/>
          <p:cNvSpPr txBox="1">
            <a:spLocks noChangeArrowheads="1"/>
          </p:cNvSpPr>
          <p:nvPr/>
        </p:nvSpPr>
        <p:spPr bwMode="auto">
          <a:xfrm>
            <a:off x="2489201" y="3294063"/>
            <a:ext cx="856325"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800"/>
              <a:t>II:</a:t>
            </a:r>
          </a:p>
        </p:txBody>
      </p:sp>
      <p:sp>
        <p:nvSpPr>
          <p:cNvPr id="7" name="Text Box 6"/>
          <p:cNvSpPr txBox="1">
            <a:spLocks noChangeArrowheads="1"/>
          </p:cNvSpPr>
          <p:nvPr/>
        </p:nvSpPr>
        <p:spPr bwMode="auto">
          <a:xfrm>
            <a:off x="4851401" y="3322638"/>
            <a:ext cx="2606804"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800"/>
              <a:t>MR=MC</a:t>
            </a:r>
          </a:p>
        </p:txBody>
      </p:sp>
    </p:spTree>
    <p:extLst>
      <p:ext uri="{BB962C8B-B14F-4D97-AF65-F5344CB8AC3E}">
        <p14:creationId xmlns:p14="http://schemas.microsoft.com/office/powerpoint/2010/main" xmlns="" val="187869364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05"/>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 calcmode="lin" valueType="num">
                                      <p:cBhvr>
                                        <p:cTn id="9" dur="500" fill="hold"/>
                                        <p:tgtEl>
                                          <p:spTgt spid="4"/>
                                        </p:tgtEl>
                                        <p:attrNameLst>
                                          <p:attrName>ppt_x</p:attrName>
                                        </p:attrNameLst>
                                      </p:cBhvr>
                                      <p:tavLst>
                                        <p:tav tm="0">
                                          <p:val>
                                            <p:strVal val="#ppt_x-.2"/>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slide(fromBottom)">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slide(fromBottom)">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11179834" cy="1071546"/>
          </a:xfrm>
        </p:spPr>
        <p:txBody>
          <a:bodyPr>
            <a:noAutofit/>
          </a:bodyPr>
          <a:lstStyle/>
          <a:p>
            <a:pPr algn="ctr"/>
            <a:r>
              <a:rPr lang="tr-TR" sz="3200" b="1" dirty="0" smtClean="0"/>
              <a:t/>
            </a:r>
            <a:br>
              <a:rPr lang="tr-TR" sz="3200" b="1" dirty="0" smtClean="0"/>
            </a:br>
            <a:r>
              <a:rPr lang="tr-TR" sz="3200" b="1" dirty="0" smtClean="0"/>
              <a:t/>
            </a:r>
            <a:br>
              <a:rPr lang="tr-TR" sz="3200" b="1" dirty="0" smtClean="0"/>
            </a:br>
            <a:r>
              <a:rPr lang="tr-TR" sz="3200" b="1" dirty="0" smtClean="0"/>
              <a:t>Firma gelirleri ve gelir eğrileri</a:t>
            </a:r>
            <a:br>
              <a:rPr lang="tr-TR" sz="3200" b="1" dirty="0" smtClean="0"/>
            </a:br>
            <a:endParaRPr lang="tr-TR" sz="3200" b="1" dirty="0"/>
          </a:p>
        </p:txBody>
      </p:sp>
      <p:sp>
        <p:nvSpPr>
          <p:cNvPr id="3" name="2 İçerik Yer Tutucusu"/>
          <p:cNvSpPr>
            <a:spLocks noGrp="1"/>
          </p:cNvSpPr>
          <p:nvPr>
            <p:ph idx="1"/>
          </p:nvPr>
        </p:nvSpPr>
        <p:spPr>
          <a:xfrm>
            <a:off x="0" y="928670"/>
            <a:ext cx="11231592" cy="5929330"/>
          </a:xfrm>
        </p:spPr>
        <p:txBody>
          <a:bodyPr/>
          <a:lstStyle/>
          <a:p>
            <a:r>
              <a:rPr lang="tr-TR" b="1" dirty="0" smtClean="0"/>
              <a:t>Toplam gelir: </a:t>
            </a:r>
            <a:r>
              <a:rPr lang="tr-TR" sz="2400" dirty="0" smtClean="0"/>
              <a:t>bir firmanın ürünlerin satışından elde ettiği gelir</a:t>
            </a:r>
          </a:p>
          <a:p>
            <a:pPr lvl="1"/>
            <a:r>
              <a:rPr lang="tr-TR" sz="3200" b="1" dirty="0" smtClean="0"/>
              <a:t>TR= p x q</a:t>
            </a:r>
          </a:p>
          <a:p>
            <a:r>
              <a:rPr lang="tr-TR" b="1" dirty="0" smtClean="0"/>
              <a:t>Ortalama gelir</a:t>
            </a:r>
            <a:r>
              <a:rPr lang="tr-TR" sz="2400" b="1" dirty="0" smtClean="0"/>
              <a:t>:  </a:t>
            </a:r>
            <a:r>
              <a:rPr lang="tr-TR" sz="2400" dirty="0" smtClean="0"/>
              <a:t>toplam gelirin satış miktarına oranı</a:t>
            </a:r>
          </a:p>
          <a:p>
            <a:pPr lvl="1"/>
            <a:r>
              <a:rPr lang="tr-TR" b="1" dirty="0" smtClean="0"/>
              <a:t>AR=TR/q   </a:t>
            </a:r>
            <a:r>
              <a:rPr lang="tr-TR" b="1" dirty="0" err="1" smtClean="0"/>
              <a:t>pxq</a:t>
            </a:r>
            <a:r>
              <a:rPr lang="tr-TR" b="1" dirty="0" smtClean="0"/>
              <a:t>/q = p</a:t>
            </a:r>
          </a:p>
          <a:p>
            <a:pPr>
              <a:buNone/>
            </a:pPr>
            <a:endParaRPr lang="tr-TR" b="1" dirty="0" smtClean="0"/>
          </a:p>
          <a:p>
            <a:r>
              <a:rPr lang="tr-TR" b="1" dirty="0" smtClean="0"/>
              <a:t>marjinal gelir: </a:t>
            </a:r>
            <a:r>
              <a:rPr lang="tr-TR" sz="2400" dirty="0" smtClean="0"/>
              <a:t>satışların bir birim artırılması sonucu toplam gelirde meydana gelen değişme</a:t>
            </a:r>
          </a:p>
          <a:p>
            <a:endParaRPr lang="tr-TR" sz="2400" dirty="0" smtClean="0"/>
          </a:p>
          <a:p>
            <a:pPr lvl="1"/>
            <a:r>
              <a:rPr lang="tr-TR" b="1" dirty="0" smtClean="0"/>
              <a:t>MR= ∆TR/ ∆q</a:t>
            </a:r>
          </a:p>
          <a:p>
            <a:pPr lvl="1"/>
            <a:endParaRPr lang="tr-TR" b="1" dirty="0" smtClean="0"/>
          </a:p>
          <a:p>
            <a:pPr lvl="1">
              <a:buNone/>
            </a:pPr>
            <a:endParaRPr lang="tr-TR" b="1" dirty="0" smtClean="0"/>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4211"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4212" name="Rectangle 4"/>
          <p:cNvSpPr>
            <a:spLocks noGrp="1" noChangeArrowheads="1"/>
          </p:cNvSpPr>
          <p:nvPr>
            <p:ph type="title"/>
          </p:nvPr>
        </p:nvSpPr>
        <p:spPr>
          <a:xfrm>
            <a:off x="734484" y="190500"/>
            <a:ext cx="11021483" cy="781050"/>
          </a:xfrm>
          <a:noFill/>
          <a:ln/>
        </p:spPr>
        <p:txBody>
          <a:bodyPr/>
          <a:lstStyle/>
          <a:p>
            <a:pPr algn="ctr"/>
            <a:r>
              <a:rPr lang="tr-TR" altLang="tr-TR" sz="4000"/>
              <a:t>Toplam Gelir Doğrusu</a:t>
            </a:r>
            <a:endParaRPr lang="en-US" altLang="tr-TR" sz="5400"/>
          </a:p>
        </p:txBody>
      </p:sp>
      <p:sp>
        <p:nvSpPr>
          <p:cNvPr id="94213" name="Line 5"/>
          <p:cNvSpPr>
            <a:spLocks noChangeShapeType="1"/>
          </p:cNvSpPr>
          <p:nvPr/>
        </p:nvSpPr>
        <p:spPr bwMode="auto">
          <a:xfrm>
            <a:off x="3149600" y="2147888"/>
            <a:ext cx="0" cy="401161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4214" name="Line 6"/>
          <p:cNvSpPr>
            <a:spLocks noChangeShapeType="1"/>
          </p:cNvSpPr>
          <p:nvPr/>
        </p:nvSpPr>
        <p:spPr bwMode="auto">
          <a:xfrm>
            <a:off x="3168651" y="5105400"/>
            <a:ext cx="7380816"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4215" name="Rectangle 7"/>
          <p:cNvSpPr>
            <a:spLocks noChangeArrowheads="1"/>
          </p:cNvSpPr>
          <p:nvPr/>
        </p:nvSpPr>
        <p:spPr bwMode="auto">
          <a:xfrm>
            <a:off x="3122084" y="5141913"/>
            <a:ext cx="325411" cy="397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94216" name="Rectangle 8"/>
          <p:cNvSpPr>
            <a:spLocks noChangeArrowheads="1"/>
          </p:cNvSpPr>
          <p:nvPr/>
        </p:nvSpPr>
        <p:spPr bwMode="auto">
          <a:xfrm>
            <a:off x="2025267" y="1671638"/>
            <a:ext cx="969817" cy="5822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r"/>
            <a:r>
              <a:rPr lang="tr-TR" altLang="tr-TR" sz="1600"/>
              <a:t>Maliyet</a:t>
            </a:r>
            <a:r>
              <a:rPr lang="en-US" altLang="tr-TR" sz="1600"/>
              <a:t>,</a:t>
            </a:r>
          </a:p>
          <a:p>
            <a:pPr algn="r"/>
            <a:r>
              <a:rPr lang="tr-TR" altLang="tr-TR" sz="1600"/>
              <a:t>Gelir</a:t>
            </a:r>
            <a:endParaRPr lang="en-US" altLang="tr-TR" sz="1600"/>
          </a:p>
        </p:txBody>
      </p:sp>
      <p:sp>
        <p:nvSpPr>
          <p:cNvPr id="94217" name="Rectangle 9"/>
          <p:cNvSpPr>
            <a:spLocks noChangeArrowheads="1"/>
          </p:cNvSpPr>
          <p:nvPr/>
        </p:nvSpPr>
        <p:spPr bwMode="auto">
          <a:xfrm>
            <a:off x="10608733" y="4937126"/>
            <a:ext cx="296557" cy="335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600"/>
              <a:t>q</a:t>
            </a:r>
            <a:endParaRPr lang="en-US" altLang="tr-TR" sz="1600"/>
          </a:p>
        </p:txBody>
      </p:sp>
      <p:sp>
        <p:nvSpPr>
          <p:cNvPr id="94219" name="Rectangle 11"/>
          <p:cNvSpPr>
            <a:spLocks noChangeArrowheads="1"/>
          </p:cNvSpPr>
          <p:nvPr/>
        </p:nvSpPr>
        <p:spPr bwMode="auto">
          <a:xfrm>
            <a:off x="9400118" y="1958975"/>
            <a:ext cx="1136531" cy="397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2000" i="1"/>
              <a:t>T</a:t>
            </a:r>
            <a:r>
              <a:rPr lang="en-US" altLang="tr-TR" sz="2000" i="1"/>
              <a:t>R</a:t>
            </a:r>
            <a:r>
              <a:rPr lang="tr-TR" altLang="tr-TR" sz="2000" i="1"/>
              <a:t>= p.q</a:t>
            </a:r>
            <a:endParaRPr lang="en-US" altLang="tr-TR" sz="2000" i="1"/>
          </a:p>
        </p:txBody>
      </p:sp>
      <p:sp>
        <p:nvSpPr>
          <p:cNvPr id="94220" name="Text Box 12"/>
          <p:cNvSpPr txBox="1">
            <a:spLocks noChangeArrowheads="1"/>
          </p:cNvSpPr>
          <p:nvPr/>
        </p:nvSpPr>
        <p:spPr bwMode="auto">
          <a:xfrm>
            <a:off x="9465733" y="1271588"/>
            <a:ext cx="159851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a:t>Toplam Gelir</a:t>
            </a:r>
            <a:endParaRPr lang="en-US" altLang="tr-TR"/>
          </a:p>
        </p:txBody>
      </p:sp>
      <p:sp>
        <p:nvSpPr>
          <p:cNvPr id="94221" name="Text Box 13"/>
          <p:cNvSpPr txBox="1">
            <a:spLocks noChangeAspect="1" noChangeArrowheads="1"/>
          </p:cNvSpPr>
          <p:nvPr/>
        </p:nvSpPr>
        <p:spPr bwMode="auto">
          <a:xfrm>
            <a:off x="7723717" y="3517900"/>
            <a:ext cx="446828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1800"/>
              <a:t>TR Eğrisinin Eğimi </a:t>
            </a:r>
            <a:r>
              <a:rPr lang="en-US" altLang="tr-TR" sz="1800"/>
              <a:t> </a:t>
            </a:r>
            <a:r>
              <a:rPr lang="en-US" altLang="tr-TR" sz="1800" i="1"/>
              <a:t>MR</a:t>
            </a:r>
            <a:r>
              <a:rPr lang="tr-TR" altLang="tr-TR" sz="1800" i="1"/>
              <a:t> verir</a:t>
            </a:r>
          </a:p>
          <a:p>
            <a:r>
              <a:rPr lang="el-GR" altLang="tr-TR"/>
              <a:t>α</a:t>
            </a:r>
            <a:r>
              <a:rPr lang="tr-TR" altLang="tr-TR"/>
              <a:t> = </a:t>
            </a:r>
            <a:r>
              <a:rPr lang="tr-TR" altLang="tr-TR" sz="1800" i="1"/>
              <a:t>MR = </a:t>
            </a:r>
            <a:r>
              <a:rPr lang="tr-TR" altLang="tr-TR"/>
              <a:t>∆TR/ ∆q</a:t>
            </a:r>
            <a:endParaRPr lang="en-US" altLang="tr-TR"/>
          </a:p>
        </p:txBody>
      </p:sp>
      <p:sp>
        <p:nvSpPr>
          <p:cNvPr id="94224" name="Line 16"/>
          <p:cNvSpPr>
            <a:spLocks noChangeShapeType="1"/>
          </p:cNvSpPr>
          <p:nvPr/>
        </p:nvSpPr>
        <p:spPr bwMode="auto">
          <a:xfrm flipV="1">
            <a:off x="3153834" y="1843088"/>
            <a:ext cx="6464300" cy="3251200"/>
          </a:xfrm>
          <a:prstGeom prst="line">
            <a:avLst/>
          </a:prstGeom>
          <a:noFill/>
          <a:ln w="28575">
            <a:solidFill>
              <a:srgbClr val="FF33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endParaRPr lang="tr-TR"/>
          </a:p>
        </p:txBody>
      </p:sp>
      <p:sp>
        <p:nvSpPr>
          <p:cNvPr id="94232" name="Arc 24"/>
          <p:cNvSpPr>
            <a:spLocks/>
          </p:cNvSpPr>
          <p:nvPr/>
        </p:nvSpPr>
        <p:spPr bwMode="auto">
          <a:xfrm>
            <a:off x="3619500" y="4862513"/>
            <a:ext cx="184731" cy="3693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28575">
            <a:solidFill>
              <a:srgbClr val="FA5085"/>
            </a:solidFill>
            <a:round/>
            <a:headEnd/>
            <a:tailEnd/>
          </a:ln>
          <a:effectLst/>
          <a:extLst>
            <a:ext uri="{909E8E84-426E-40DD-AFC4-6F175D3DCCD1}">
              <a14:hiddenFill xmlns:a14="http://schemas.microsoft.com/office/drawing/2010/main" xmlns="">
                <a:solidFill>
                  <a:srgbClr val="BBAFE9"/>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tr-TR"/>
          </a:p>
        </p:txBody>
      </p:sp>
      <p:sp>
        <p:nvSpPr>
          <p:cNvPr id="94233" name="Text Box 25"/>
          <p:cNvSpPr txBox="1">
            <a:spLocks noChangeArrowheads="1"/>
          </p:cNvSpPr>
          <p:nvPr/>
        </p:nvSpPr>
        <p:spPr bwMode="auto">
          <a:xfrm>
            <a:off x="3748618" y="4665663"/>
            <a:ext cx="312906"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l-GR" altLang="tr-TR">
                <a:cs typeface="Arial" panose="020B0604020202020204" pitchFamily="34" charset="0"/>
              </a:rPr>
              <a:t>α</a:t>
            </a:r>
          </a:p>
        </p:txBody>
      </p:sp>
      <p:grpSp>
        <p:nvGrpSpPr>
          <p:cNvPr id="2" name="Group 28"/>
          <p:cNvGrpSpPr>
            <a:grpSpLocks/>
          </p:cNvGrpSpPr>
          <p:nvPr/>
        </p:nvGrpSpPr>
        <p:grpSpPr bwMode="auto">
          <a:xfrm>
            <a:off x="1562100" y="3048001"/>
            <a:ext cx="5579533" cy="536575"/>
            <a:chOff x="738" y="1920"/>
            <a:chExt cx="2636" cy="338"/>
          </a:xfrm>
        </p:grpSpPr>
        <p:sp>
          <p:nvSpPr>
            <p:cNvPr id="94228" name="Line 20"/>
            <p:cNvSpPr>
              <a:spLocks noChangeShapeType="1"/>
            </p:cNvSpPr>
            <p:nvPr/>
          </p:nvSpPr>
          <p:spPr bwMode="auto">
            <a:xfrm>
              <a:off x="1481" y="2258"/>
              <a:ext cx="1445" cy="0"/>
            </a:xfrm>
            <a:prstGeom prst="line">
              <a:avLst/>
            </a:prstGeom>
            <a:noFill/>
            <a:ln w="12700">
              <a:solidFill>
                <a:srgbClr val="FA5085"/>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endParaRPr lang="tr-TR"/>
            </a:p>
          </p:txBody>
        </p:sp>
        <p:sp>
          <p:nvSpPr>
            <p:cNvPr id="94231" name="Line 23"/>
            <p:cNvSpPr>
              <a:spLocks noChangeShapeType="1"/>
            </p:cNvSpPr>
            <p:nvPr/>
          </p:nvSpPr>
          <p:spPr bwMode="auto">
            <a:xfrm>
              <a:off x="1463" y="1920"/>
              <a:ext cx="1911" cy="0"/>
            </a:xfrm>
            <a:prstGeom prst="line">
              <a:avLst/>
            </a:prstGeom>
            <a:noFill/>
            <a:ln w="12700">
              <a:solidFill>
                <a:srgbClr val="FA5085"/>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endParaRPr lang="tr-TR"/>
            </a:p>
          </p:txBody>
        </p:sp>
        <p:sp>
          <p:nvSpPr>
            <p:cNvPr id="94234" name="AutoShape 26"/>
            <p:cNvSpPr>
              <a:spLocks/>
            </p:cNvSpPr>
            <p:nvPr/>
          </p:nvSpPr>
          <p:spPr bwMode="auto">
            <a:xfrm flipH="1">
              <a:off x="1270" y="1929"/>
              <a:ext cx="173" cy="253"/>
            </a:xfrm>
            <a:prstGeom prst="rightBrace">
              <a:avLst>
                <a:gd name="adj1" fmla="val 15414"/>
                <a:gd name="adj2" fmla="val 50000"/>
              </a:avLst>
            </a:prstGeom>
            <a:noFill/>
            <a:ln w="127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endParaRPr lang="tr-TR"/>
            </a:p>
          </p:txBody>
        </p:sp>
        <p:sp>
          <p:nvSpPr>
            <p:cNvPr id="94235" name="Text Box 27"/>
            <p:cNvSpPr txBox="1">
              <a:spLocks noChangeArrowheads="1"/>
            </p:cNvSpPr>
            <p:nvPr/>
          </p:nvSpPr>
          <p:spPr bwMode="auto">
            <a:xfrm>
              <a:off x="738" y="1924"/>
              <a:ext cx="305"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a:cs typeface="Arial" panose="020B0604020202020204" pitchFamily="34" charset="0"/>
                </a:rPr>
                <a:t>∆</a:t>
              </a:r>
              <a:r>
                <a:rPr lang="tr-TR" altLang="tr-TR"/>
                <a:t>TR</a:t>
              </a:r>
            </a:p>
          </p:txBody>
        </p:sp>
      </p:grpSp>
      <p:grpSp>
        <p:nvGrpSpPr>
          <p:cNvPr id="3" name="Group 36"/>
          <p:cNvGrpSpPr>
            <a:grpSpLocks/>
          </p:cNvGrpSpPr>
          <p:nvPr/>
        </p:nvGrpSpPr>
        <p:grpSpPr bwMode="auto">
          <a:xfrm>
            <a:off x="6212417" y="3033714"/>
            <a:ext cx="948267" cy="2713038"/>
            <a:chOff x="2935" y="1911"/>
            <a:chExt cx="448" cy="1709"/>
          </a:xfrm>
        </p:grpSpPr>
        <p:sp>
          <p:nvSpPr>
            <p:cNvPr id="94238" name="AutoShape 30"/>
            <p:cNvSpPr>
              <a:spLocks/>
            </p:cNvSpPr>
            <p:nvPr/>
          </p:nvSpPr>
          <p:spPr bwMode="auto">
            <a:xfrm rot="5400000" flipH="1" flipV="1">
              <a:off x="3063" y="3212"/>
              <a:ext cx="192" cy="190"/>
            </a:xfrm>
            <a:prstGeom prst="leftBrace">
              <a:avLst>
                <a:gd name="adj1" fmla="val 18316"/>
                <a:gd name="adj2" fmla="val 50000"/>
              </a:avLst>
            </a:prstGeom>
            <a:noFill/>
            <a:ln w="127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endParaRPr lang="tr-TR"/>
            </a:p>
          </p:txBody>
        </p:sp>
        <p:sp>
          <p:nvSpPr>
            <p:cNvPr id="94226" name="Line 18"/>
            <p:cNvSpPr>
              <a:spLocks noChangeShapeType="1"/>
            </p:cNvSpPr>
            <p:nvPr/>
          </p:nvSpPr>
          <p:spPr bwMode="auto">
            <a:xfrm>
              <a:off x="2935" y="2240"/>
              <a:ext cx="0" cy="987"/>
            </a:xfrm>
            <a:prstGeom prst="line">
              <a:avLst/>
            </a:prstGeom>
            <a:noFill/>
            <a:ln w="12700">
              <a:solidFill>
                <a:srgbClr val="FA5085"/>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endParaRPr lang="tr-TR"/>
            </a:p>
          </p:txBody>
        </p:sp>
        <p:sp>
          <p:nvSpPr>
            <p:cNvPr id="94227" name="Line 19"/>
            <p:cNvSpPr>
              <a:spLocks noChangeShapeType="1"/>
            </p:cNvSpPr>
            <p:nvPr/>
          </p:nvSpPr>
          <p:spPr bwMode="auto">
            <a:xfrm flipH="1">
              <a:off x="3374" y="1911"/>
              <a:ext cx="9" cy="1325"/>
            </a:xfrm>
            <a:prstGeom prst="line">
              <a:avLst/>
            </a:prstGeom>
            <a:noFill/>
            <a:ln w="12700">
              <a:solidFill>
                <a:srgbClr val="FA5085"/>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endParaRPr lang="tr-TR"/>
            </a:p>
          </p:txBody>
        </p:sp>
        <p:sp>
          <p:nvSpPr>
            <p:cNvPr id="94240" name="Text Box 32"/>
            <p:cNvSpPr txBox="1">
              <a:spLocks noChangeArrowheads="1"/>
            </p:cNvSpPr>
            <p:nvPr/>
          </p:nvSpPr>
          <p:spPr bwMode="auto">
            <a:xfrm>
              <a:off x="2977" y="3387"/>
              <a:ext cx="214"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a:t>∆q</a:t>
              </a:r>
            </a:p>
          </p:txBody>
        </p:sp>
      </p:grpSp>
    </p:spTree>
    <p:extLst>
      <p:ext uri="{BB962C8B-B14F-4D97-AF65-F5344CB8AC3E}">
        <p14:creationId xmlns:p14="http://schemas.microsoft.com/office/powerpoint/2010/main" xmlns="" val="4050232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4220"/>
                                        </p:tgtEl>
                                        <p:attrNameLst>
                                          <p:attrName>style.visibility</p:attrName>
                                        </p:attrNameLst>
                                      </p:cBhvr>
                                      <p:to>
                                        <p:strVal val="visible"/>
                                      </p:to>
                                    </p:set>
                                    <p:animEffect transition="in" filter="circle(in)">
                                      <p:cBhvr>
                                        <p:cTn id="7" dur="2000"/>
                                        <p:tgtEl>
                                          <p:spTgt spid="94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94219"/>
                                        </p:tgtEl>
                                        <p:attrNameLst>
                                          <p:attrName>style.visibility</p:attrName>
                                        </p:attrNameLst>
                                      </p:cBhvr>
                                      <p:to>
                                        <p:strVal val="visible"/>
                                      </p:to>
                                    </p:set>
                                    <p:anim calcmode="lin" valueType="num">
                                      <p:cBhvr>
                                        <p:cTn id="12" dur="500" fill="hold"/>
                                        <p:tgtEl>
                                          <p:spTgt spid="94219"/>
                                        </p:tgtEl>
                                        <p:attrNameLst>
                                          <p:attrName>ppt_w</p:attrName>
                                        </p:attrNameLst>
                                      </p:cBhvr>
                                      <p:tavLst>
                                        <p:tav tm="0">
                                          <p:val>
                                            <p:fltVal val="0"/>
                                          </p:val>
                                        </p:tav>
                                        <p:tav tm="100000">
                                          <p:val>
                                            <p:strVal val="#ppt_w"/>
                                          </p:val>
                                        </p:tav>
                                      </p:tavLst>
                                    </p:anim>
                                    <p:anim calcmode="lin" valueType="num">
                                      <p:cBhvr>
                                        <p:cTn id="13" dur="500" fill="hold"/>
                                        <p:tgtEl>
                                          <p:spTgt spid="94219"/>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0" presetClass="entr" presetSubtype="0" decel="10000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1000" fill="hold"/>
                                        <p:tgtEl>
                                          <p:spTgt spid="2"/>
                                        </p:tgtEl>
                                        <p:attrNameLst>
                                          <p:attrName>ppt_w</p:attrName>
                                        </p:attrNameLst>
                                      </p:cBhvr>
                                      <p:tavLst>
                                        <p:tav tm="0">
                                          <p:val>
                                            <p:strVal val="#ppt_w+.3"/>
                                          </p:val>
                                        </p:tav>
                                        <p:tav tm="100000">
                                          <p:val>
                                            <p:strVal val="#ppt_w"/>
                                          </p:val>
                                        </p:tav>
                                      </p:tavLst>
                                    </p:anim>
                                    <p:anim calcmode="lin" valueType="num">
                                      <p:cBhvr>
                                        <p:cTn id="19" dur="1000" fill="hold"/>
                                        <p:tgtEl>
                                          <p:spTgt spid="2"/>
                                        </p:tgtEl>
                                        <p:attrNameLst>
                                          <p:attrName>ppt_h</p:attrName>
                                        </p:attrNameLst>
                                      </p:cBhvr>
                                      <p:tavLst>
                                        <p:tav tm="0">
                                          <p:val>
                                            <p:strVal val="#ppt_h"/>
                                          </p:val>
                                        </p:tav>
                                        <p:tav tm="100000">
                                          <p:val>
                                            <p:strVal val="#ppt_h"/>
                                          </p:val>
                                        </p:tav>
                                      </p:tavLst>
                                    </p:anim>
                                    <p:animEffect transition="in" filter="fade">
                                      <p:cBhvr>
                                        <p:cTn id="20" dur="1000"/>
                                        <p:tgtEl>
                                          <p:spTgt spid="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94221"/>
                                        </p:tgtEl>
                                        <p:attrNameLst>
                                          <p:attrName>style.visibility</p:attrName>
                                        </p:attrNameLst>
                                      </p:cBhvr>
                                      <p:to>
                                        <p:strVal val="visible"/>
                                      </p:to>
                                    </p:set>
                                    <p:anim calcmode="lin" valueType="num">
                                      <p:cBhvr>
                                        <p:cTn id="31" dur="500" decel="50000" fill="hold">
                                          <p:stCondLst>
                                            <p:cond delay="0"/>
                                          </p:stCondLst>
                                        </p:cTn>
                                        <p:tgtEl>
                                          <p:spTgt spid="94221"/>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94221"/>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94221"/>
                                        </p:tgtEl>
                                        <p:attrNameLst>
                                          <p:attrName>ppt_w</p:attrName>
                                        </p:attrNameLst>
                                      </p:cBhvr>
                                      <p:tavLst>
                                        <p:tav tm="0">
                                          <p:val>
                                            <p:strVal val="#ppt_w*.05"/>
                                          </p:val>
                                        </p:tav>
                                        <p:tav tm="100000">
                                          <p:val>
                                            <p:strVal val="#ppt_w"/>
                                          </p:val>
                                        </p:tav>
                                      </p:tavLst>
                                    </p:anim>
                                    <p:anim calcmode="lin" valueType="num">
                                      <p:cBhvr>
                                        <p:cTn id="34" dur="1000" fill="hold"/>
                                        <p:tgtEl>
                                          <p:spTgt spid="94221"/>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94221"/>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94221"/>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94221"/>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94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9" grpId="0"/>
      <p:bldP spid="94220" grpId="0"/>
      <p:bldP spid="942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6259"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6261" name="Line 5"/>
          <p:cNvSpPr>
            <a:spLocks noChangeShapeType="1"/>
          </p:cNvSpPr>
          <p:nvPr/>
        </p:nvSpPr>
        <p:spPr bwMode="auto">
          <a:xfrm>
            <a:off x="3149600" y="2147888"/>
            <a:ext cx="0" cy="401161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6262" name="Line 6"/>
          <p:cNvSpPr>
            <a:spLocks noChangeShapeType="1"/>
          </p:cNvSpPr>
          <p:nvPr/>
        </p:nvSpPr>
        <p:spPr bwMode="auto">
          <a:xfrm>
            <a:off x="3168651" y="5105400"/>
            <a:ext cx="7380816"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6263" name="Rectangle 7"/>
          <p:cNvSpPr>
            <a:spLocks noChangeArrowheads="1"/>
          </p:cNvSpPr>
          <p:nvPr/>
        </p:nvSpPr>
        <p:spPr bwMode="auto">
          <a:xfrm>
            <a:off x="3122084" y="5141913"/>
            <a:ext cx="325411" cy="397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96264" name="Rectangle 8"/>
          <p:cNvSpPr>
            <a:spLocks noChangeArrowheads="1"/>
          </p:cNvSpPr>
          <p:nvPr/>
        </p:nvSpPr>
        <p:spPr bwMode="auto">
          <a:xfrm>
            <a:off x="1150029" y="1671639"/>
            <a:ext cx="1845057" cy="335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r"/>
            <a:r>
              <a:rPr lang="tr-TR" altLang="tr-TR" sz="1600" dirty="0" smtClean="0"/>
              <a:t>Maliyet, gelir kar</a:t>
            </a:r>
            <a:endParaRPr lang="en-US" altLang="tr-TR" sz="1600" dirty="0"/>
          </a:p>
        </p:txBody>
      </p:sp>
      <p:sp>
        <p:nvSpPr>
          <p:cNvPr id="96265" name="Rectangle 9"/>
          <p:cNvSpPr>
            <a:spLocks noChangeArrowheads="1"/>
          </p:cNvSpPr>
          <p:nvPr/>
        </p:nvSpPr>
        <p:spPr bwMode="auto">
          <a:xfrm>
            <a:off x="10860617" y="4995864"/>
            <a:ext cx="296557" cy="335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600"/>
              <a:t>q</a:t>
            </a:r>
            <a:endParaRPr lang="en-US" altLang="tr-TR" sz="1600"/>
          </a:p>
        </p:txBody>
      </p:sp>
      <p:sp>
        <p:nvSpPr>
          <p:cNvPr id="96275" name="Rectangle 19"/>
          <p:cNvSpPr>
            <a:spLocks noGrp="1" noChangeArrowheads="1"/>
          </p:cNvSpPr>
          <p:nvPr>
            <p:ph type="title"/>
          </p:nvPr>
        </p:nvSpPr>
        <p:spPr>
          <a:xfrm>
            <a:off x="0" y="0"/>
            <a:ext cx="12192000" cy="971550"/>
          </a:xfrm>
          <a:noFill/>
          <a:ln/>
        </p:spPr>
        <p:txBody>
          <a:bodyPr>
            <a:normAutofit/>
          </a:bodyPr>
          <a:lstStyle/>
          <a:p>
            <a:pPr algn="ctr"/>
            <a:r>
              <a:rPr lang="tr-TR" altLang="tr-TR" sz="2800" dirty="0" smtClean="0"/>
              <a:t>ORTALAMA GELİR MARJNAL GELİR VE FİYAT</a:t>
            </a:r>
            <a:endParaRPr lang="en-US" altLang="tr-TR" sz="2800" dirty="0"/>
          </a:p>
        </p:txBody>
      </p:sp>
      <p:cxnSp>
        <p:nvCxnSpPr>
          <p:cNvPr id="3" name="Düz Bağlayıcı 2"/>
          <p:cNvCxnSpPr/>
          <p:nvPr/>
        </p:nvCxnSpPr>
        <p:spPr>
          <a:xfrm>
            <a:off x="3149600" y="3717032"/>
            <a:ext cx="6882837" cy="0"/>
          </a:xfrm>
          <a:prstGeom prst="line">
            <a:avLst/>
          </a:prstGeom>
          <a:ln w="44450">
            <a:solidFill>
              <a:schemeClr val="accent1">
                <a:shade val="95000"/>
                <a:satMod val="105000"/>
                <a:alpha val="99000"/>
              </a:schemeClr>
            </a:solidFill>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9840418" y="3068960"/>
            <a:ext cx="1915549" cy="5040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MR=AR=P</a:t>
            </a:r>
            <a:endParaRPr lang="tr-TR" dirty="0">
              <a:solidFill>
                <a:schemeClr val="tx1"/>
              </a:solidFill>
            </a:endParaRPr>
          </a:p>
        </p:txBody>
      </p:sp>
    </p:spTree>
    <p:extLst>
      <p:ext uri="{BB962C8B-B14F-4D97-AF65-F5344CB8AC3E}">
        <p14:creationId xmlns:p14="http://schemas.microsoft.com/office/powerpoint/2010/main" xmlns="" val="162451013"/>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ANAHTAR KAVRAMLAR</a:t>
            </a:r>
            <a:endParaRPr lang="tr-TR" dirty="0"/>
          </a:p>
        </p:txBody>
      </p:sp>
      <p:sp>
        <p:nvSpPr>
          <p:cNvPr id="3" name="2 İçerik Yer Tutucusu"/>
          <p:cNvSpPr>
            <a:spLocks noGrp="1"/>
          </p:cNvSpPr>
          <p:nvPr>
            <p:ph idx="1"/>
          </p:nvPr>
        </p:nvSpPr>
        <p:spPr/>
        <p:txBody>
          <a:bodyPr>
            <a:normAutofit/>
          </a:bodyPr>
          <a:lstStyle/>
          <a:p>
            <a:r>
              <a:rPr lang="tr-TR" dirty="0" smtClean="0"/>
              <a:t>Tam rekabet</a:t>
            </a:r>
          </a:p>
          <a:p>
            <a:r>
              <a:rPr lang="tr-TR" dirty="0" smtClean="0"/>
              <a:t>Toplam gelir</a:t>
            </a:r>
          </a:p>
          <a:p>
            <a:r>
              <a:rPr lang="tr-TR" dirty="0" smtClean="0"/>
              <a:t>Marjinal gelir</a:t>
            </a:r>
          </a:p>
          <a:p>
            <a:r>
              <a:rPr lang="tr-TR" dirty="0" smtClean="0"/>
              <a:t>Kar maksimizasyonu</a:t>
            </a:r>
          </a:p>
          <a:p>
            <a:r>
              <a:rPr lang="tr-TR" dirty="0" err="1" smtClean="0"/>
              <a:t>Başbaş</a:t>
            </a:r>
            <a:r>
              <a:rPr lang="tr-TR" dirty="0" smtClean="0"/>
              <a:t> noktası</a:t>
            </a:r>
          </a:p>
          <a:p>
            <a:r>
              <a:rPr lang="tr-TR" dirty="0" smtClean="0"/>
              <a:t>Kapanma noktası</a:t>
            </a:r>
          </a:p>
          <a:p>
            <a:r>
              <a:rPr lang="tr-TR" dirty="0" smtClean="0"/>
              <a:t>Kısa dönem arz eğrisi</a:t>
            </a:r>
            <a:endParaRPr lang="tr-TR" dirty="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6259"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6261" name="Line 5"/>
          <p:cNvSpPr>
            <a:spLocks noChangeShapeType="1"/>
          </p:cNvSpPr>
          <p:nvPr/>
        </p:nvSpPr>
        <p:spPr bwMode="auto">
          <a:xfrm>
            <a:off x="3149600" y="2147888"/>
            <a:ext cx="0" cy="4011612"/>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6262" name="Line 6"/>
          <p:cNvSpPr>
            <a:spLocks noChangeShapeType="1"/>
          </p:cNvSpPr>
          <p:nvPr/>
        </p:nvSpPr>
        <p:spPr bwMode="auto">
          <a:xfrm>
            <a:off x="3168651" y="5105400"/>
            <a:ext cx="7380816"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6263" name="Rectangle 7"/>
          <p:cNvSpPr>
            <a:spLocks noChangeArrowheads="1"/>
          </p:cNvSpPr>
          <p:nvPr/>
        </p:nvSpPr>
        <p:spPr bwMode="auto">
          <a:xfrm>
            <a:off x="3122084" y="5141913"/>
            <a:ext cx="325411" cy="397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96264" name="Rectangle 8"/>
          <p:cNvSpPr>
            <a:spLocks noChangeArrowheads="1"/>
          </p:cNvSpPr>
          <p:nvPr/>
        </p:nvSpPr>
        <p:spPr bwMode="auto">
          <a:xfrm>
            <a:off x="1150029" y="1671639"/>
            <a:ext cx="1845057" cy="335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r"/>
            <a:r>
              <a:rPr lang="tr-TR" altLang="tr-TR" sz="1600" dirty="0" smtClean="0"/>
              <a:t>Maliyet, gelir kar</a:t>
            </a:r>
            <a:endParaRPr lang="en-US" altLang="tr-TR" sz="1600" dirty="0"/>
          </a:p>
        </p:txBody>
      </p:sp>
      <p:sp>
        <p:nvSpPr>
          <p:cNvPr id="96265" name="Rectangle 9"/>
          <p:cNvSpPr>
            <a:spLocks noChangeArrowheads="1"/>
          </p:cNvSpPr>
          <p:nvPr/>
        </p:nvSpPr>
        <p:spPr bwMode="auto">
          <a:xfrm>
            <a:off x="10860617" y="4995864"/>
            <a:ext cx="296557" cy="335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600"/>
              <a:t>q</a:t>
            </a:r>
            <a:endParaRPr lang="en-US" altLang="tr-TR" sz="1600"/>
          </a:p>
        </p:txBody>
      </p:sp>
      <p:sp>
        <p:nvSpPr>
          <p:cNvPr id="96275" name="Rectangle 19"/>
          <p:cNvSpPr>
            <a:spLocks noGrp="1" noChangeArrowheads="1"/>
          </p:cNvSpPr>
          <p:nvPr>
            <p:ph type="title"/>
          </p:nvPr>
        </p:nvSpPr>
        <p:spPr>
          <a:xfrm>
            <a:off x="734484" y="190500"/>
            <a:ext cx="11021483" cy="781050"/>
          </a:xfrm>
          <a:noFill/>
          <a:ln/>
        </p:spPr>
        <p:txBody>
          <a:bodyPr/>
          <a:lstStyle/>
          <a:p>
            <a:pPr algn="ctr"/>
            <a:r>
              <a:rPr lang="tr-TR" altLang="tr-TR" sz="4000"/>
              <a:t>TOPLAM MALİYET EĞRİSİ</a:t>
            </a:r>
            <a:endParaRPr lang="en-US" altLang="tr-TR" sz="5400"/>
          </a:p>
        </p:txBody>
      </p:sp>
      <p:grpSp>
        <p:nvGrpSpPr>
          <p:cNvPr id="2" name="Group 21"/>
          <p:cNvGrpSpPr>
            <a:grpSpLocks/>
          </p:cNvGrpSpPr>
          <p:nvPr/>
        </p:nvGrpSpPr>
        <p:grpSpPr bwMode="auto">
          <a:xfrm>
            <a:off x="3210984" y="1260475"/>
            <a:ext cx="8003116" cy="3602038"/>
            <a:chOff x="1490" y="813"/>
            <a:chExt cx="3781" cy="2269"/>
          </a:xfrm>
        </p:grpSpPr>
        <p:sp>
          <p:nvSpPr>
            <p:cNvPr id="96268" name="Freeform 12"/>
            <p:cNvSpPr>
              <a:spLocks/>
            </p:cNvSpPr>
            <p:nvPr/>
          </p:nvSpPr>
          <p:spPr bwMode="auto">
            <a:xfrm>
              <a:off x="1490" y="1104"/>
              <a:ext cx="2784" cy="1634"/>
            </a:xfrm>
            <a:custGeom>
              <a:avLst/>
              <a:gdLst>
                <a:gd name="T0" fmla="*/ 0 w 2784"/>
                <a:gd name="T1" fmla="*/ 1633 h 1634"/>
                <a:gd name="T2" fmla="*/ 28 w 2784"/>
                <a:gd name="T3" fmla="*/ 1620 h 1634"/>
                <a:gd name="T4" fmla="*/ 69 w 2784"/>
                <a:gd name="T5" fmla="*/ 1602 h 1634"/>
                <a:gd name="T6" fmla="*/ 117 w 2784"/>
                <a:gd name="T7" fmla="*/ 1585 h 1634"/>
                <a:gd name="T8" fmla="*/ 171 w 2784"/>
                <a:gd name="T9" fmla="*/ 1563 h 1634"/>
                <a:gd name="T10" fmla="*/ 281 w 2784"/>
                <a:gd name="T11" fmla="*/ 1524 h 1634"/>
                <a:gd name="T12" fmla="*/ 329 w 2784"/>
                <a:gd name="T13" fmla="*/ 1506 h 1634"/>
                <a:gd name="T14" fmla="*/ 376 w 2784"/>
                <a:gd name="T15" fmla="*/ 1493 h 1634"/>
                <a:gd name="T16" fmla="*/ 452 w 2784"/>
                <a:gd name="T17" fmla="*/ 1475 h 1634"/>
                <a:gd name="T18" fmla="*/ 513 w 2784"/>
                <a:gd name="T19" fmla="*/ 1462 h 1634"/>
                <a:gd name="T20" fmla="*/ 575 w 2784"/>
                <a:gd name="T21" fmla="*/ 1458 h 1634"/>
                <a:gd name="T22" fmla="*/ 616 w 2784"/>
                <a:gd name="T23" fmla="*/ 1453 h 1634"/>
                <a:gd name="T24" fmla="*/ 664 w 2784"/>
                <a:gd name="T25" fmla="*/ 1445 h 1634"/>
                <a:gd name="T26" fmla="*/ 780 w 2784"/>
                <a:gd name="T27" fmla="*/ 1427 h 1634"/>
                <a:gd name="T28" fmla="*/ 910 w 2784"/>
                <a:gd name="T29" fmla="*/ 1405 h 1634"/>
                <a:gd name="T30" fmla="*/ 1053 w 2784"/>
                <a:gd name="T31" fmla="*/ 1379 h 1634"/>
                <a:gd name="T32" fmla="*/ 1197 w 2784"/>
                <a:gd name="T33" fmla="*/ 1344 h 1634"/>
                <a:gd name="T34" fmla="*/ 1347 w 2784"/>
                <a:gd name="T35" fmla="*/ 1300 h 1634"/>
                <a:gd name="T36" fmla="*/ 1505 w 2784"/>
                <a:gd name="T37" fmla="*/ 1248 h 1634"/>
                <a:gd name="T38" fmla="*/ 1580 w 2784"/>
                <a:gd name="T39" fmla="*/ 1217 h 1634"/>
                <a:gd name="T40" fmla="*/ 1662 w 2784"/>
                <a:gd name="T41" fmla="*/ 1186 h 1634"/>
                <a:gd name="T42" fmla="*/ 1744 w 2784"/>
                <a:gd name="T43" fmla="*/ 1147 h 1634"/>
                <a:gd name="T44" fmla="*/ 1819 w 2784"/>
                <a:gd name="T45" fmla="*/ 1103 h 1634"/>
                <a:gd name="T46" fmla="*/ 1901 w 2784"/>
                <a:gd name="T47" fmla="*/ 1055 h 1634"/>
                <a:gd name="T48" fmla="*/ 1983 w 2784"/>
                <a:gd name="T49" fmla="*/ 1007 h 1634"/>
                <a:gd name="T50" fmla="*/ 2154 w 2784"/>
                <a:gd name="T51" fmla="*/ 889 h 1634"/>
                <a:gd name="T52" fmla="*/ 2311 w 2784"/>
                <a:gd name="T53" fmla="*/ 762 h 1634"/>
                <a:gd name="T54" fmla="*/ 2380 w 2784"/>
                <a:gd name="T55" fmla="*/ 696 h 1634"/>
                <a:gd name="T56" fmla="*/ 2448 w 2784"/>
                <a:gd name="T57" fmla="*/ 626 h 1634"/>
                <a:gd name="T58" fmla="*/ 2557 w 2784"/>
                <a:gd name="T59" fmla="*/ 481 h 1634"/>
                <a:gd name="T60" fmla="*/ 2639 w 2784"/>
                <a:gd name="T61" fmla="*/ 328 h 1634"/>
                <a:gd name="T62" fmla="*/ 2715 w 2784"/>
                <a:gd name="T63" fmla="*/ 166 h 1634"/>
                <a:gd name="T64" fmla="*/ 2783 w 2784"/>
                <a:gd name="T65" fmla="*/ 0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84" h="1634">
                  <a:moveTo>
                    <a:pt x="0" y="1633"/>
                  </a:moveTo>
                  <a:lnTo>
                    <a:pt x="28" y="1620"/>
                  </a:lnTo>
                  <a:lnTo>
                    <a:pt x="69" y="1602"/>
                  </a:lnTo>
                  <a:lnTo>
                    <a:pt x="117" y="1585"/>
                  </a:lnTo>
                  <a:lnTo>
                    <a:pt x="171" y="1563"/>
                  </a:lnTo>
                  <a:lnTo>
                    <a:pt x="281" y="1524"/>
                  </a:lnTo>
                  <a:lnTo>
                    <a:pt x="329" y="1506"/>
                  </a:lnTo>
                  <a:lnTo>
                    <a:pt x="376" y="1493"/>
                  </a:lnTo>
                  <a:lnTo>
                    <a:pt x="452" y="1475"/>
                  </a:lnTo>
                  <a:lnTo>
                    <a:pt x="513" y="1462"/>
                  </a:lnTo>
                  <a:lnTo>
                    <a:pt x="575" y="1458"/>
                  </a:lnTo>
                  <a:lnTo>
                    <a:pt x="616" y="1453"/>
                  </a:lnTo>
                  <a:lnTo>
                    <a:pt x="664" y="1445"/>
                  </a:lnTo>
                  <a:lnTo>
                    <a:pt x="780" y="1427"/>
                  </a:lnTo>
                  <a:lnTo>
                    <a:pt x="910" y="1405"/>
                  </a:lnTo>
                  <a:lnTo>
                    <a:pt x="1053" y="1379"/>
                  </a:lnTo>
                  <a:lnTo>
                    <a:pt x="1197" y="1344"/>
                  </a:lnTo>
                  <a:lnTo>
                    <a:pt x="1347" y="1300"/>
                  </a:lnTo>
                  <a:lnTo>
                    <a:pt x="1505" y="1248"/>
                  </a:lnTo>
                  <a:lnTo>
                    <a:pt x="1580" y="1217"/>
                  </a:lnTo>
                  <a:lnTo>
                    <a:pt x="1662" y="1186"/>
                  </a:lnTo>
                  <a:lnTo>
                    <a:pt x="1744" y="1147"/>
                  </a:lnTo>
                  <a:lnTo>
                    <a:pt x="1819" y="1103"/>
                  </a:lnTo>
                  <a:lnTo>
                    <a:pt x="1901" y="1055"/>
                  </a:lnTo>
                  <a:lnTo>
                    <a:pt x="1983" y="1007"/>
                  </a:lnTo>
                  <a:lnTo>
                    <a:pt x="2154" y="889"/>
                  </a:lnTo>
                  <a:lnTo>
                    <a:pt x="2311" y="762"/>
                  </a:lnTo>
                  <a:lnTo>
                    <a:pt x="2380" y="696"/>
                  </a:lnTo>
                  <a:lnTo>
                    <a:pt x="2448" y="626"/>
                  </a:lnTo>
                  <a:lnTo>
                    <a:pt x="2557" y="481"/>
                  </a:lnTo>
                  <a:lnTo>
                    <a:pt x="2639" y="328"/>
                  </a:lnTo>
                  <a:lnTo>
                    <a:pt x="2715" y="166"/>
                  </a:lnTo>
                  <a:lnTo>
                    <a:pt x="2783" y="0"/>
                  </a:lnTo>
                </a:path>
              </a:pathLst>
            </a:custGeom>
            <a:noFill/>
            <a:ln w="50800" cap="rnd" cmpd="sng">
              <a:solidFill>
                <a:srgbClr val="99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96269" name="Rectangle 13"/>
            <p:cNvSpPr>
              <a:spLocks noChangeArrowheads="1"/>
            </p:cNvSpPr>
            <p:nvPr/>
          </p:nvSpPr>
          <p:spPr bwMode="auto">
            <a:xfrm>
              <a:off x="4029" y="813"/>
              <a:ext cx="405"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2000" i="1"/>
                <a:t>T</a:t>
              </a:r>
              <a:r>
                <a:rPr lang="en-US" altLang="tr-TR" sz="2000" i="1"/>
                <a:t>C</a:t>
              </a:r>
              <a:r>
                <a:rPr lang="tr-TR" altLang="tr-TR" sz="2000" i="1"/>
                <a:t>(q)</a:t>
              </a:r>
              <a:endParaRPr lang="en-US" altLang="tr-TR" sz="2000" i="1"/>
            </a:p>
          </p:txBody>
        </p:sp>
        <p:sp>
          <p:nvSpPr>
            <p:cNvPr id="96272" name="Text Box 16"/>
            <p:cNvSpPr txBox="1">
              <a:spLocks noChangeArrowheads="1"/>
            </p:cNvSpPr>
            <p:nvPr/>
          </p:nvSpPr>
          <p:spPr bwMode="auto">
            <a:xfrm>
              <a:off x="2942" y="1448"/>
              <a:ext cx="975" cy="2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000"/>
                <a:t>Toplam Maliyet</a:t>
              </a:r>
              <a:endParaRPr lang="en-US" altLang="tr-TR" sz="2000"/>
            </a:p>
          </p:txBody>
        </p:sp>
        <p:sp>
          <p:nvSpPr>
            <p:cNvPr id="96273" name="Text Box 17"/>
            <p:cNvSpPr txBox="1">
              <a:spLocks noChangeArrowheads="1"/>
            </p:cNvSpPr>
            <p:nvPr/>
          </p:nvSpPr>
          <p:spPr bwMode="auto">
            <a:xfrm>
              <a:off x="3542" y="2114"/>
              <a:ext cx="1683" cy="2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000"/>
                <a:t>T</a:t>
              </a:r>
              <a:r>
                <a:rPr lang="en-US" altLang="tr-TR" sz="2000" i="1"/>
                <a:t>C(q)</a:t>
              </a:r>
              <a:r>
                <a:rPr lang="tr-TR" altLang="tr-TR" sz="2000" i="1"/>
                <a:t> Eğrisinin Eğimi</a:t>
              </a:r>
              <a:r>
                <a:rPr lang="en-US" altLang="tr-TR" sz="2000" i="1"/>
                <a:t> </a:t>
              </a:r>
              <a:r>
                <a:rPr lang="en-US" altLang="tr-TR" sz="2000"/>
                <a:t>= </a:t>
              </a:r>
              <a:r>
                <a:rPr lang="en-US" altLang="tr-TR" sz="2000" i="1"/>
                <a:t>MC</a:t>
              </a:r>
              <a:endParaRPr lang="en-US" altLang="tr-TR" sz="2000"/>
            </a:p>
          </p:txBody>
        </p:sp>
        <p:sp>
          <p:nvSpPr>
            <p:cNvPr id="96276" name="Text Box 20"/>
            <p:cNvSpPr txBox="1">
              <a:spLocks noChangeArrowheads="1"/>
            </p:cNvSpPr>
            <p:nvPr/>
          </p:nvSpPr>
          <p:spPr bwMode="auto">
            <a:xfrm>
              <a:off x="1953" y="2830"/>
              <a:ext cx="3318" cy="2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000" dirty="0" smtClean="0">
                  <a:solidFill>
                    <a:srgbClr val="FF3300"/>
                  </a:solidFill>
                </a:rPr>
                <a:t>Üretim miktarı sıfır iken neden toplam maliyet </a:t>
              </a:r>
              <a:r>
                <a:rPr lang="tr-TR" altLang="tr-TR" sz="2000" dirty="0" err="1" smtClean="0">
                  <a:solidFill>
                    <a:srgbClr val="FF3300"/>
                  </a:solidFill>
                </a:rPr>
                <a:t>pozitifdir</a:t>
              </a:r>
              <a:r>
                <a:rPr lang="tr-TR" altLang="tr-TR" sz="2000" dirty="0" smtClean="0">
                  <a:solidFill>
                    <a:srgbClr val="FF3300"/>
                  </a:solidFill>
                </a:rPr>
                <a:t>.</a:t>
              </a:r>
              <a:endParaRPr lang="en-US" altLang="tr-TR" sz="2000" dirty="0">
                <a:solidFill>
                  <a:srgbClr val="FF3300"/>
                </a:solidFill>
              </a:endParaRPr>
            </a:p>
          </p:txBody>
        </p:sp>
      </p:grpSp>
    </p:spTree>
    <p:extLst>
      <p:ext uri="{BB962C8B-B14F-4D97-AF65-F5344CB8AC3E}">
        <p14:creationId xmlns:p14="http://schemas.microsoft.com/office/powerpoint/2010/main" xmlns="" val="5337687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Veri Yer Tutucusu"/>
          <p:cNvSpPr>
            <a:spLocks noGrp="1"/>
          </p:cNvSpPr>
          <p:nvPr>
            <p:ph type="dt" sz="half" idx="10"/>
          </p:nvPr>
        </p:nvSpPr>
        <p:spPr/>
        <p:txBody>
          <a:bodyPr/>
          <a:lstStyle/>
          <a:p>
            <a:fld id="{9ACBA05D-23E3-4227-A892-13BFCEFE772D}" type="datetime1">
              <a:rPr lang="tr-TR" smtClean="0"/>
              <a:pPr/>
              <a:t>6.05.2021</a:t>
            </a:fld>
            <a:endParaRPr lang="en-US"/>
          </a:p>
        </p:txBody>
      </p:sp>
      <p:sp>
        <p:nvSpPr>
          <p:cNvPr id="5" name="4 Altbilgi Yer Tutucusu"/>
          <p:cNvSpPr>
            <a:spLocks noGrp="1"/>
          </p:cNvSpPr>
          <p:nvPr>
            <p:ph type="ftr" sz="quarter" idx="11"/>
          </p:nvPr>
        </p:nvSpPr>
        <p:spPr/>
        <p:txBody>
          <a:bodyPr/>
          <a:lstStyle/>
          <a:p>
            <a:r>
              <a:rPr lang="en-US" smtClean="0"/>
              <a:t>Samsun Üniversitesi Uzaktan Eğitim Uygulama ve Araştırma Merkezi</a:t>
            </a:r>
            <a:endParaRPr lang="en-US"/>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21</a:t>
            </a:fld>
            <a:endParaRPr lang="en-US"/>
          </a:p>
        </p:txBody>
      </p:sp>
      <p:pic>
        <p:nvPicPr>
          <p:cNvPr id="210946" name="Picture 2" descr="C:\Users\Ferhat Akyüz\Desktop\2020-2021 DERSLER\GENEL İKTİSAT\Kısa+dönem+maliyet+eğrileri.jpg"/>
          <p:cNvPicPr>
            <a:picLocks noGrp="1" noChangeAspect="1" noChangeArrowheads="1"/>
          </p:cNvPicPr>
          <p:nvPr>
            <p:ph idx="1"/>
          </p:nvPr>
        </p:nvPicPr>
        <p:blipFill>
          <a:blip r:embed="rId2"/>
          <a:srcRect/>
          <a:stretch>
            <a:fillRect/>
          </a:stretch>
        </p:blipFill>
        <p:spPr bwMode="auto">
          <a:xfrm>
            <a:off x="0" y="-1"/>
            <a:ext cx="11179834" cy="6633713"/>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xmlns="" val="437848827"/>
              </p:ext>
            </p:extLst>
          </p:nvPr>
        </p:nvGraphicFramePr>
        <p:xfrm>
          <a:off x="-3" y="0"/>
          <a:ext cx="12192004" cy="7030360"/>
        </p:xfrm>
        <a:graphic>
          <a:graphicData uri="http://schemas.openxmlformats.org/drawingml/2006/table">
            <a:tbl>
              <a:tblPr firstRow="1" bandRow="1">
                <a:tableStyleId>{5C22544A-7EE6-4342-B048-85BDC9FD1C3A}</a:tableStyleId>
              </a:tblPr>
              <a:tblGrid>
                <a:gridCol w="3048001"/>
                <a:gridCol w="3048001"/>
                <a:gridCol w="3048001"/>
                <a:gridCol w="3048001"/>
              </a:tblGrid>
              <a:tr h="370520">
                <a:tc>
                  <a:txBody>
                    <a:bodyPr/>
                    <a:lstStyle/>
                    <a:p>
                      <a:r>
                        <a:rPr lang="tr-TR" dirty="0" smtClean="0"/>
                        <a:t>Üretim miktarı q</a:t>
                      </a:r>
                      <a:endParaRPr lang="tr-TR" dirty="0"/>
                    </a:p>
                  </a:txBody>
                  <a:tcPr marL="121920" marR="121920"/>
                </a:tc>
                <a:tc>
                  <a:txBody>
                    <a:bodyPr/>
                    <a:lstStyle/>
                    <a:p>
                      <a:r>
                        <a:rPr lang="tr-TR" dirty="0" smtClean="0"/>
                        <a:t>Toplam gelir </a:t>
                      </a:r>
                      <a:r>
                        <a:rPr lang="tr-TR" dirty="0" err="1" smtClean="0"/>
                        <a:t>pxq</a:t>
                      </a:r>
                      <a:endParaRPr lang="tr-TR" dirty="0"/>
                    </a:p>
                  </a:txBody>
                  <a:tcPr marL="121920" marR="121920"/>
                </a:tc>
                <a:tc>
                  <a:txBody>
                    <a:bodyPr/>
                    <a:lstStyle/>
                    <a:p>
                      <a:r>
                        <a:rPr lang="tr-TR" dirty="0" smtClean="0"/>
                        <a:t>Ortalama</a:t>
                      </a:r>
                      <a:r>
                        <a:rPr lang="tr-TR" baseline="0" dirty="0" smtClean="0"/>
                        <a:t> gelir</a:t>
                      </a:r>
                      <a:endParaRPr lang="tr-TR" dirty="0"/>
                    </a:p>
                  </a:txBody>
                  <a:tcPr marL="121920" marR="121920"/>
                </a:tc>
                <a:tc>
                  <a:txBody>
                    <a:bodyPr/>
                    <a:lstStyle/>
                    <a:p>
                      <a:r>
                        <a:rPr lang="tr-TR" dirty="0" smtClean="0"/>
                        <a:t>Marjinal gelir</a:t>
                      </a:r>
                      <a:endParaRPr lang="tr-TR" dirty="0"/>
                    </a:p>
                  </a:txBody>
                  <a:tcPr marL="121920" marR="121920"/>
                </a:tc>
              </a:tr>
              <a:tr h="370520">
                <a:tc>
                  <a:txBody>
                    <a:bodyPr/>
                    <a:lstStyle/>
                    <a:p>
                      <a:r>
                        <a:rPr lang="tr-TR" dirty="0" smtClean="0"/>
                        <a:t>0</a:t>
                      </a:r>
                      <a:endParaRPr lang="tr-TR" dirty="0"/>
                    </a:p>
                  </a:txBody>
                  <a:tcPr marL="121920" marR="121920"/>
                </a:tc>
                <a:tc>
                  <a:txBody>
                    <a:bodyPr/>
                    <a:lstStyle/>
                    <a:p>
                      <a:endParaRPr lang="tr-TR" dirty="0"/>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1</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2</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3</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4</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5</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6</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smtClean="0"/>
                        <a:t>7</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8</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9</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10</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11</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12</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13</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14</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370520">
                <a:tc>
                  <a:txBody>
                    <a:bodyPr/>
                    <a:lstStyle/>
                    <a:p>
                      <a:r>
                        <a:rPr lang="tr-TR" dirty="0" smtClean="0"/>
                        <a:t>15</a:t>
                      </a:r>
                      <a:endParaRPr lang="tr-TR" dirty="0"/>
                    </a:p>
                  </a:txBody>
                  <a:tcPr marL="121920" marR="121920"/>
                </a:tc>
                <a:tc>
                  <a:txBody>
                    <a:bodyPr/>
                    <a:lstStyle/>
                    <a:p>
                      <a:endParaRPr lang="tr-TR"/>
                    </a:p>
                  </a:txBody>
                  <a:tcPr marL="121920" marR="121920"/>
                </a:tc>
                <a:tc>
                  <a:txBody>
                    <a:bodyPr/>
                    <a:lstStyle/>
                    <a:p>
                      <a:endParaRPr lang="tr-TR"/>
                    </a:p>
                  </a:txBody>
                  <a:tcPr marL="121920" marR="121920"/>
                </a:tc>
                <a:tc>
                  <a:txBody>
                    <a:bodyPr/>
                    <a:lstStyle/>
                    <a:p>
                      <a:endParaRPr lang="tr-TR"/>
                    </a:p>
                  </a:txBody>
                  <a:tcPr marL="121920" marR="121920"/>
                </a:tc>
              </a:tr>
              <a:tr h="185260">
                <a:tc>
                  <a:txBody>
                    <a:bodyPr/>
                    <a:lstStyle/>
                    <a:p>
                      <a:r>
                        <a:rPr lang="tr-TR" dirty="0" smtClean="0"/>
                        <a:t>16</a:t>
                      </a:r>
                      <a:endParaRPr lang="tr-TR" dirty="0"/>
                    </a:p>
                  </a:txBody>
                  <a:tcPr marL="121920" marR="121920"/>
                </a:tc>
                <a:tc>
                  <a:txBody>
                    <a:bodyPr/>
                    <a:lstStyle/>
                    <a:p>
                      <a:endParaRPr lang="tr-TR" dirty="0"/>
                    </a:p>
                  </a:txBody>
                  <a:tcPr marL="121920" marR="121920"/>
                </a:tc>
                <a:tc>
                  <a:txBody>
                    <a:bodyPr/>
                    <a:lstStyle/>
                    <a:p>
                      <a:endParaRPr lang="tr-TR" dirty="0"/>
                    </a:p>
                  </a:txBody>
                  <a:tcPr marL="121920" marR="121920"/>
                </a:tc>
                <a:tc>
                  <a:txBody>
                    <a:bodyPr/>
                    <a:lstStyle/>
                    <a:p>
                      <a:endParaRPr lang="tr-TR" dirty="0"/>
                    </a:p>
                  </a:txBody>
                  <a:tcPr marL="121920" marR="121920"/>
                </a:tc>
              </a:tr>
              <a:tr h="185260">
                <a:tc gridSpan="4">
                  <a:txBody>
                    <a:bodyPr/>
                    <a:lstStyle/>
                    <a:p>
                      <a:r>
                        <a:rPr lang="tr-TR" dirty="0" smtClean="0"/>
                        <a:t>Fiyat,</a:t>
                      </a:r>
                      <a:r>
                        <a:rPr lang="tr-TR" baseline="0" dirty="0" smtClean="0"/>
                        <a:t> yani p = 5 </a:t>
                      </a:r>
                      <a:endParaRPr lang="tr-TR" dirty="0"/>
                    </a:p>
                  </a:txBody>
                  <a:tcPr marL="121920" marR="121920"/>
                </a:tc>
                <a:tc hMerge="1">
                  <a:txBody>
                    <a:bodyPr/>
                    <a:lstStyle/>
                    <a:p>
                      <a:endParaRPr lang="tr-TR" dirty="0"/>
                    </a:p>
                  </a:txBody>
                  <a:tcPr/>
                </a:tc>
                <a:tc hMerge="1">
                  <a:txBody>
                    <a:bodyPr/>
                    <a:lstStyle/>
                    <a:p>
                      <a:endParaRPr lang="tr-TR" dirty="0"/>
                    </a:p>
                  </a:txBody>
                  <a:tcPr/>
                </a:tc>
                <a:tc hMerge="1">
                  <a:txBody>
                    <a:bodyPr/>
                    <a:lstStyle/>
                    <a:p>
                      <a:endParaRPr lang="tr-TR" dirty="0"/>
                    </a:p>
                  </a:txBody>
                  <a:tcPr/>
                </a:tc>
              </a:tr>
            </a:tbl>
          </a:graphicData>
        </a:graphic>
      </p:graphicFrame>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11906291" cy="868346"/>
          </a:xfrm>
        </p:spPr>
        <p:txBody>
          <a:bodyPr/>
          <a:lstStyle/>
          <a:p>
            <a:pPr algn="ctr"/>
            <a:r>
              <a:rPr lang="tr-TR" dirty="0" smtClean="0"/>
              <a:t>Kısa Dönem Kar </a:t>
            </a:r>
            <a:r>
              <a:rPr lang="tr-TR" dirty="0" err="1" smtClean="0"/>
              <a:t>Maksimizsyonu</a:t>
            </a:r>
            <a:endParaRPr lang="tr-TR" dirty="0"/>
          </a:p>
        </p:txBody>
      </p:sp>
      <p:sp>
        <p:nvSpPr>
          <p:cNvPr id="3" name="2 İçerik Yer Tutucusu"/>
          <p:cNvSpPr>
            <a:spLocks noGrp="1"/>
          </p:cNvSpPr>
          <p:nvPr>
            <p:ph idx="1"/>
          </p:nvPr>
        </p:nvSpPr>
        <p:spPr>
          <a:xfrm>
            <a:off x="0" y="1000108"/>
            <a:ext cx="11395494" cy="5857892"/>
          </a:xfrm>
        </p:spPr>
        <p:txBody>
          <a:bodyPr/>
          <a:lstStyle/>
          <a:p>
            <a:endParaRPr lang="tr-TR" sz="3200" b="1" dirty="0" smtClean="0"/>
          </a:p>
          <a:p>
            <a:endParaRPr lang="tr-TR" sz="3200" b="1" dirty="0" smtClean="0"/>
          </a:p>
          <a:p>
            <a:r>
              <a:rPr lang="tr-TR" sz="3200" b="1" dirty="0" smtClean="0"/>
              <a:t>Toplam gelir toplam maliyet eğrileri ile;</a:t>
            </a:r>
          </a:p>
          <a:p>
            <a:r>
              <a:rPr lang="tr-TR" sz="3200" b="1" dirty="0" smtClean="0"/>
              <a:t>Ortalama gelir ortalama maliyet ve marjinal maliyet eğrileri ile;</a:t>
            </a:r>
          </a:p>
          <a:p>
            <a:pPr>
              <a:buNone/>
            </a:pPr>
            <a:endParaRPr lang="tr-TR" dirty="0" smtClean="0"/>
          </a:p>
          <a:p>
            <a:pPr algn="ctr"/>
            <a:r>
              <a:rPr lang="tr-TR" dirty="0" smtClean="0"/>
              <a:t>. </a:t>
            </a:r>
            <a:endParaRPr lang="tr-TR" dirty="0"/>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000108"/>
            <a:ext cx="11395494" cy="5857892"/>
          </a:xfrm>
        </p:spPr>
        <p:txBody>
          <a:bodyPr/>
          <a:lstStyle/>
          <a:p>
            <a:r>
              <a:rPr lang="tr-TR" sz="3600" b="1" dirty="0" smtClean="0"/>
              <a:t>Toplam gelir toplam maliyet eğrileri ile</a:t>
            </a:r>
            <a:r>
              <a:rPr lang="tr-TR" b="1" dirty="0" smtClean="0"/>
              <a:t>;</a:t>
            </a:r>
          </a:p>
          <a:p>
            <a:pPr>
              <a:buNone/>
            </a:pPr>
            <a:endParaRPr lang="tr-TR" dirty="0" smtClean="0"/>
          </a:p>
          <a:p>
            <a:pPr algn="ctr"/>
            <a:r>
              <a:rPr lang="tr-TR" sz="2400" dirty="0" smtClean="0"/>
              <a:t>ürünlerin satışından elde ettiği gelirle ürünleri üretimi için katlandığı maliyetin karşılaştırılması</a:t>
            </a:r>
          </a:p>
          <a:p>
            <a:endParaRPr lang="tr-TR" sz="2400" dirty="0" smtClean="0"/>
          </a:p>
          <a:p>
            <a:pPr lvl="1"/>
            <a:r>
              <a:rPr lang="tr-TR" sz="2400" dirty="0" smtClean="0"/>
              <a:t>Toplam kar: TP=TR-TC</a:t>
            </a:r>
          </a:p>
          <a:p>
            <a:pPr lvl="1"/>
            <a:r>
              <a:rPr lang="tr-TR" sz="2400" dirty="0" smtClean="0"/>
              <a:t>Karını maksimizasyonu için TR ile TC arasındaki farkı en yükseğe çıkarmayı amaçlar. </a:t>
            </a:r>
            <a:endParaRPr lang="tr-TR" sz="2400" dirty="0"/>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899"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00" name="Rectangle 4"/>
          <p:cNvSpPr>
            <a:spLocks noGrp="1" noChangeArrowheads="1"/>
          </p:cNvSpPr>
          <p:nvPr>
            <p:ph type="body" sz="half" idx="1"/>
          </p:nvPr>
        </p:nvSpPr>
        <p:spPr>
          <a:xfrm>
            <a:off x="711200" y="1828800"/>
            <a:ext cx="5384800" cy="4114800"/>
          </a:xfrm>
          <a:noFill/>
          <a:ln/>
        </p:spPr>
        <p:txBody>
          <a:bodyPr/>
          <a:lstStyle/>
          <a:p>
            <a:pPr>
              <a:spcBef>
                <a:spcPct val="70000"/>
              </a:spcBef>
            </a:pPr>
            <a:r>
              <a:rPr lang="tr-TR" altLang="tr-TR" sz="2400" i="1" dirty="0"/>
              <a:t>T</a:t>
            </a:r>
            <a:r>
              <a:rPr lang="en-US" altLang="tr-TR" sz="2400" i="1" dirty="0"/>
              <a:t>R(q) </a:t>
            </a:r>
            <a:r>
              <a:rPr lang="tr-TR" altLang="tr-TR" sz="2400" dirty="0"/>
              <a:t>ve</a:t>
            </a:r>
            <a:r>
              <a:rPr lang="en-US" altLang="tr-TR" sz="2400" dirty="0"/>
              <a:t> </a:t>
            </a:r>
            <a:r>
              <a:rPr lang="tr-TR" altLang="tr-TR" sz="2400" dirty="0"/>
              <a:t>T</a:t>
            </a:r>
            <a:r>
              <a:rPr lang="en-US" altLang="tr-TR" sz="2400" i="1" dirty="0"/>
              <a:t>C(q)</a:t>
            </a:r>
            <a:r>
              <a:rPr lang="tr-TR" altLang="tr-TR" sz="2400" i="1" dirty="0"/>
              <a:t>’</a:t>
            </a:r>
            <a:r>
              <a:rPr lang="tr-TR" altLang="tr-TR" sz="2400" i="1" dirty="0" err="1"/>
              <a:t>nun</a:t>
            </a:r>
            <a:r>
              <a:rPr lang="tr-TR" altLang="tr-TR" sz="2400" i="1" dirty="0"/>
              <a:t> karşılaştırılması</a:t>
            </a:r>
            <a:endParaRPr lang="en-US" altLang="tr-TR" sz="2400" i="1" dirty="0"/>
          </a:p>
          <a:p>
            <a:pPr lvl="1"/>
            <a:r>
              <a:rPr lang="tr-TR" altLang="tr-TR" sz="2000" dirty="0">
                <a:solidFill>
                  <a:srgbClr val="FF3300"/>
                </a:solidFill>
              </a:rPr>
              <a:t>Soru</a:t>
            </a:r>
            <a:r>
              <a:rPr lang="en-US" altLang="tr-TR" sz="2000" dirty="0"/>
              <a:t>: </a:t>
            </a:r>
            <a:r>
              <a:rPr lang="tr-TR" altLang="tr-TR" sz="2000" dirty="0"/>
              <a:t>Çıktı sıfır iken kâr neden negatiftir?</a:t>
            </a:r>
            <a:endParaRPr lang="en-US" altLang="tr-TR" sz="2000" dirty="0"/>
          </a:p>
        </p:txBody>
      </p:sp>
      <p:sp>
        <p:nvSpPr>
          <p:cNvPr id="464901" name="Rectangle 5"/>
          <p:cNvSpPr>
            <a:spLocks noGrp="1" noChangeArrowheads="1"/>
          </p:cNvSpPr>
          <p:nvPr>
            <p:ph type="title"/>
          </p:nvPr>
        </p:nvSpPr>
        <p:spPr>
          <a:xfrm>
            <a:off x="734485" y="330200"/>
            <a:ext cx="10644716" cy="781050"/>
          </a:xfrm>
          <a:noFill/>
          <a:ln/>
        </p:spPr>
        <p:txBody>
          <a:bodyPr>
            <a:normAutofit/>
          </a:bodyPr>
          <a:lstStyle/>
          <a:p>
            <a:endParaRPr lang="en-US" altLang="tr-TR" sz="3200" dirty="0"/>
          </a:p>
        </p:txBody>
      </p:sp>
      <p:sp>
        <p:nvSpPr>
          <p:cNvPr id="464902" name="Line 6"/>
          <p:cNvSpPr>
            <a:spLocks noChangeShapeType="1"/>
          </p:cNvSpPr>
          <p:nvPr/>
        </p:nvSpPr>
        <p:spPr bwMode="auto">
          <a:xfrm>
            <a:off x="6934200" y="5322888"/>
            <a:ext cx="52578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2" name="Group 7"/>
          <p:cNvGrpSpPr>
            <a:grpSpLocks/>
          </p:cNvGrpSpPr>
          <p:nvPr/>
        </p:nvGrpSpPr>
        <p:grpSpPr bwMode="auto">
          <a:xfrm>
            <a:off x="6913034" y="3082925"/>
            <a:ext cx="5056717" cy="2243138"/>
            <a:chOff x="3258" y="1942"/>
            <a:chExt cx="2389" cy="1413"/>
          </a:xfrm>
        </p:grpSpPr>
        <p:sp>
          <p:nvSpPr>
            <p:cNvPr id="464904" name="Freeform 8"/>
            <p:cNvSpPr>
              <a:spLocks/>
            </p:cNvSpPr>
            <p:nvPr/>
          </p:nvSpPr>
          <p:spPr bwMode="auto">
            <a:xfrm>
              <a:off x="3258" y="2038"/>
              <a:ext cx="2059" cy="1317"/>
            </a:xfrm>
            <a:custGeom>
              <a:avLst/>
              <a:gdLst>
                <a:gd name="T0" fmla="*/ 0 w 2059"/>
                <a:gd name="T1" fmla="*/ 1316 h 1317"/>
                <a:gd name="T2" fmla="*/ 161 w 2059"/>
                <a:gd name="T3" fmla="*/ 1107 h 1317"/>
                <a:gd name="T4" fmla="*/ 331 w 2059"/>
                <a:gd name="T5" fmla="*/ 908 h 1317"/>
                <a:gd name="T6" fmla="*/ 408 w 2059"/>
                <a:gd name="T7" fmla="*/ 809 h 1317"/>
                <a:gd name="T8" fmla="*/ 493 w 2059"/>
                <a:gd name="T9" fmla="*/ 721 h 1317"/>
                <a:gd name="T10" fmla="*/ 570 w 2059"/>
                <a:gd name="T11" fmla="*/ 639 h 1317"/>
                <a:gd name="T12" fmla="*/ 655 w 2059"/>
                <a:gd name="T13" fmla="*/ 562 h 1317"/>
                <a:gd name="T14" fmla="*/ 740 w 2059"/>
                <a:gd name="T15" fmla="*/ 490 h 1317"/>
                <a:gd name="T16" fmla="*/ 816 w 2059"/>
                <a:gd name="T17" fmla="*/ 429 h 1317"/>
                <a:gd name="T18" fmla="*/ 986 w 2059"/>
                <a:gd name="T19" fmla="*/ 319 h 1317"/>
                <a:gd name="T20" fmla="*/ 1148 w 2059"/>
                <a:gd name="T21" fmla="*/ 226 h 1317"/>
                <a:gd name="T22" fmla="*/ 1301 w 2059"/>
                <a:gd name="T23" fmla="*/ 148 h 1317"/>
                <a:gd name="T24" fmla="*/ 1369 w 2059"/>
                <a:gd name="T25" fmla="*/ 121 h 1317"/>
                <a:gd name="T26" fmla="*/ 1437 w 2059"/>
                <a:gd name="T27" fmla="*/ 93 h 1317"/>
                <a:gd name="T28" fmla="*/ 1565 w 2059"/>
                <a:gd name="T29" fmla="*/ 55 h 1317"/>
                <a:gd name="T30" fmla="*/ 1684 w 2059"/>
                <a:gd name="T31" fmla="*/ 33 h 1317"/>
                <a:gd name="T32" fmla="*/ 1786 w 2059"/>
                <a:gd name="T33" fmla="*/ 11 h 1317"/>
                <a:gd name="T34" fmla="*/ 1871 w 2059"/>
                <a:gd name="T35" fmla="*/ 0 h 1317"/>
                <a:gd name="T36" fmla="*/ 1939 w 2059"/>
                <a:gd name="T37" fmla="*/ 0 h 1317"/>
                <a:gd name="T38" fmla="*/ 1998 w 2059"/>
                <a:gd name="T39" fmla="*/ 5 h 1317"/>
                <a:gd name="T40" fmla="*/ 2058 w 2059"/>
                <a:gd name="T41" fmla="*/ 11 h 1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59" h="1317">
                  <a:moveTo>
                    <a:pt x="0" y="1316"/>
                  </a:moveTo>
                  <a:lnTo>
                    <a:pt x="161" y="1107"/>
                  </a:lnTo>
                  <a:lnTo>
                    <a:pt x="331" y="908"/>
                  </a:lnTo>
                  <a:lnTo>
                    <a:pt x="408" y="809"/>
                  </a:lnTo>
                  <a:lnTo>
                    <a:pt x="493" y="721"/>
                  </a:lnTo>
                  <a:lnTo>
                    <a:pt x="570" y="639"/>
                  </a:lnTo>
                  <a:lnTo>
                    <a:pt x="655" y="562"/>
                  </a:lnTo>
                  <a:lnTo>
                    <a:pt x="740" y="490"/>
                  </a:lnTo>
                  <a:lnTo>
                    <a:pt x="816" y="429"/>
                  </a:lnTo>
                  <a:lnTo>
                    <a:pt x="986" y="319"/>
                  </a:lnTo>
                  <a:lnTo>
                    <a:pt x="1148" y="226"/>
                  </a:lnTo>
                  <a:lnTo>
                    <a:pt x="1301" y="148"/>
                  </a:lnTo>
                  <a:lnTo>
                    <a:pt x="1369" y="121"/>
                  </a:lnTo>
                  <a:lnTo>
                    <a:pt x="1437" y="93"/>
                  </a:lnTo>
                  <a:lnTo>
                    <a:pt x="1565" y="55"/>
                  </a:lnTo>
                  <a:lnTo>
                    <a:pt x="1684" y="33"/>
                  </a:lnTo>
                  <a:lnTo>
                    <a:pt x="1786" y="11"/>
                  </a:lnTo>
                  <a:lnTo>
                    <a:pt x="1871" y="0"/>
                  </a:lnTo>
                  <a:lnTo>
                    <a:pt x="1939" y="0"/>
                  </a:lnTo>
                  <a:lnTo>
                    <a:pt x="1998" y="5"/>
                  </a:lnTo>
                  <a:lnTo>
                    <a:pt x="2058" y="11"/>
                  </a:lnTo>
                </a:path>
              </a:pathLst>
            </a:custGeom>
            <a:noFill/>
            <a:ln w="50800" cap="rnd"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4905" name="Rectangle 9"/>
            <p:cNvSpPr>
              <a:spLocks noChangeArrowheads="1"/>
            </p:cNvSpPr>
            <p:nvPr/>
          </p:nvSpPr>
          <p:spPr bwMode="auto">
            <a:xfrm>
              <a:off x="5346" y="1942"/>
              <a:ext cx="301"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R(q)</a:t>
              </a:r>
            </a:p>
          </p:txBody>
        </p:sp>
      </p:grpSp>
      <p:grpSp>
        <p:nvGrpSpPr>
          <p:cNvPr id="3" name="Group 10"/>
          <p:cNvGrpSpPr>
            <a:grpSpLocks/>
          </p:cNvGrpSpPr>
          <p:nvPr/>
        </p:nvGrpSpPr>
        <p:grpSpPr bwMode="auto">
          <a:xfrm>
            <a:off x="5695951" y="2141539"/>
            <a:ext cx="6096000" cy="4319587"/>
            <a:chOff x="2691" y="1349"/>
            <a:chExt cx="2880" cy="2721"/>
          </a:xfrm>
        </p:grpSpPr>
        <p:sp>
          <p:nvSpPr>
            <p:cNvPr id="464907" name="Line 11"/>
            <p:cNvSpPr>
              <a:spLocks noChangeShapeType="1"/>
            </p:cNvSpPr>
            <p:nvPr/>
          </p:nvSpPr>
          <p:spPr bwMode="auto">
            <a:xfrm>
              <a:off x="3267" y="2026"/>
              <a:ext cx="0" cy="1799"/>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08" name="Rectangle 12"/>
            <p:cNvSpPr>
              <a:spLocks noChangeArrowheads="1"/>
            </p:cNvSpPr>
            <p:nvPr/>
          </p:nvSpPr>
          <p:spPr bwMode="auto">
            <a:xfrm>
              <a:off x="3257" y="3369"/>
              <a:ext cx="15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464909" name="Rectangle 13"/>
            <p:cNvSpPr>
              <a:spLocks noChangeArrowheads="1"/>
            </p:cNvSpPr>
            <p:nvPr/>
          </p:nvSpPr>
          <p:spPr bwMode="auto">
            <a:xfrm>
              <a:off x="2691" y="1349"/>
              <a:ext cx="832"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ctr"/>
              <a:r>
                <a:rPr lang="tr-TR" altLang="tr-TR" sz="1400"/>
                <a:t>Maliyet, Gelir, Kâr</a:t>
              </a:r>
              <a:endParaRPr lang="en-US" altLang="tr-TR" sz="1400"/>
            </a:p>
            <a:p>
              <a:pPr algn="ctr"/>
              <a:r>
                <a:rPr lang="en-US" altLang="tr-TR" sz="1400"/>
                <a:t>$ (</a:t>
              </a:r>
              <a:r>
                <a:rPr lang="tr-TR" altLang="tr-TR" sz="1400"/>
                <a:t>sene başına</a:t>
              </a:r>
              <a:r>
                <a:rPr lang="en-US" altLang="tr-TR" sz="1400"/>
                <a:t>)</a:t>
              </a:r>
            </a:p>
          </p:txBody>
        </p:sp>
        <p:sp>
          <p:nvSpPr>
            <p:cNvPr id="464910" name="Rectangle 14"/>
            <p:cNvSpPr>
              <a:spLocks noChangeArrowheads="1"/>
            </p:cNvSpPr>
            <p:nvPr/>
          </p:nvSpPr>
          <p:spPr bwMode="auto">
            <a:xfrm>
              <a:off x="4321" y="3742"/>
              <a:ext cx="1073"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400"/>
                <a:t>Çıktı (sene başına düşen </a:t>
              </a:r>
            </a:p>
            <a:p>
              <a:r>
                <a:rPr lang="tr-TR" altLang="tr-TR" sz="1400"/>
                <a:t>Ünite)</a:t>
              </a:r>
              <a:endParaRPr lang="en-US" altLang="tr-TR" sz="1400"/>
            </a:p>
          </p:txBody>
        </p:sp>
        <p:grpSp>
          <p:nvGrpSpPr>
            <p:cNvPr id="4" name="Group 15"/>
            <p:cNvGrpSpPr>
              <a:grpSpLocks/>
            </p:cNvGrpSpPr>
            <p:nvPr/>
          </p:nvGrpSpPr>
          <p:grpSpPr bwMode="auto">
            <a:xfrm>
              <a:off x="3265" y="1668"/>
              <a:ext cx="2113" cy="1345"/>
              <a:chOff x="3257" y="1668"/>
              <a:chExt cx="2113" cy="1345"/>
            </a:xfrm>
          </p:grpSpPr>
          <p:sp>
            <p:nvSpPr>
              <p:cNvPr id="464912" name="Freeform 16"/>
              <p:cNvSpPr>
                <a:spLocks/>
              </p:cNvSpPr>
              <p:nvPr/>
            </p:nvSpPr>
            <p:spPr bwMode="auto">
              <a:xfrm>
                <a:off x="3257" y="1846"/>
                <a:ext cx="1991" cy="1167"/>
              </a:xfrm>
              <a:custGeom>
                <a:avLst/>
                <a:gdLst>
                  <a:gd name="T0" fmla="*/ 0 w 1991"/>
                  <a:gd name="T1" fmla="*/ 1166 h 1167"/>
                  <a:gd name="T2" fmla="*/ 59 w 1991"/>
                  <a:gd name="T3" fmla="*/ 1131 h 1167"/>
                  <a:gd name="T4" fmla="*/ 101 w 1991"/>
                  <a:gd name="T5" fmla="*/ 1111 h 1167"/>
                  <a:gd name="T6" fmla="*/ 143 w 1991"/>
                  <a:gd name="T7" fmla="*/ 1097 h 1167"/>
                  <a:gd name="T8" fmla="*/ 185 w 1991"/>
                  <a:gd name="T9" fmla="*/ 1087 h 1167"/>
                  <a:gd name="T10" fmla="*/ 235 w 1991"/>
                  <a:gd name="T11" fmla="*/ 1082 h 1167"/>
                  <a:gd name="T12" fmla="*/ 303 w 1991"/>
                  <a:gd name="T13" fmla="*/ 1077 h 1167"/>
                  <a:gd name="T14" fmla="*/ 378 w 1991"/>
                  <a:gd name="T15" fmla="*/ 1062 h 1167"/>
                  <a:gd name="T16" fmla="*/ 428 w 1991"/>
                  <a:gd name="T17" fmla="*/ 1052 h 1167"/>
                  <a:gd name="T18" fmla="*/ 479 w 1991"/>
                  <a:gd name="T19" fmla="*/ 1042 h 1167"/>
                  <a:gd name="T20" fmla="*/ 605 w 1991"/>
                  <a:gd name="T21" fmla="*/ 1017 h 1167"/>
                  <a:gd name="T22" fmla="*/ 739 w 1991"/>
                  <a:gd name="T23" fmla="*/ 992 h 1167"/>
                  <a:gd name="T24" fmla="*/ 857 w 1991"/>
                  <a:gd name="T25" fmla="*/ 958 h 1167"/>
                  <a:gd name="T26" fmla="*/ 974 w 1991"/>
                  <a:gd name="T27" fmla="*/ 923 h 1167"/>
                  <a:gd name="T28" fmla="*/ 1083 w 1991"/>
                  <a:gd name="T29" fmla="*/ 888 h 1167"/>
                  <a:gd name="T30" fmla="*/ 1192 w 1991"/>
                  <a:gd name="T31" fmla="*/ 844 h 1167"/>
                  <a:gd name="T32" fmla="*/ 1302 w 1991"/>
                  <a:gd name="T33" fmla="*/ 789 h 1167"/>
                  <a:gd name="T34" fmla="*/ 1419 w 1991"/>
                  <a:gd name="T35" fmla="*/ 715 h 1167"/>
                  <a:gd name="T36" fmla="*/ 1537 w 1991"/>
                  <a:gd name="T37" fmla="*/ 635 h 1167"/>
                  <a:gd name="T38" fmla="*/ 1654 w 1991"/>
                  <a:gd name="T39" fmla="*/ 541 h 1167"/>
                  <a:gd name="T40" fmla="*/ 1747 w 1991"/>
                  <a:gd name="T41" fmla="*/ 447 h 1167"/>
                  <a:gd name="T42" fmla="*/ 1822 w 1991"/>
                  <a:gd name="T43" fmla="*/ 343 h 1167"/>
                  <a:gd name="T44" fmla="*/ 1889 w 1991"/>
                  <a:gd name="T45" fmla="*/ 234 h 1167"/>
                  <a:gd name="T46" fmla="*/ 1940 w 1991"/>
                  <a:gd name="T47" fmla="*/ 119 h 1167"/>
                  <a:gd name="T48" fmla="*/ 1990 w 1991"/>
                  <a:gd name="T49"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1" h="1167">
                    <a:moveTo>
                      <a:pt x="0" y="1166"/>
                    </a:moveTo>
                    <a:lnTo>
                      <a:pt x="59" y="1131"/>
                    </a:lnTo>
                    <a:lnTo>
                      <a:pt x="101" y="1111"/>
                    </a:lnTo>
                    <a:lnTo>
                      <a:pt x="143" y="1097"/>
                    </a:lnTo>
                    <a:lnTo>
                      <a:pt x="185" y="1087"/>
                    </a:lnTo>
                    <a:lnTo>
                      <a:pt x="235" y="1082"/>
                    </a:lnTo>
                    <a:lnTo>
                      <a:pt x="303" y="1077"/>
                    </a:lnTo>
                    <a:lnTo>
                      <a:pt x="378" y="1062"/>
                    </a:lnTo>
                    <a:lnTo>
                      <a:pt x="428" y="1052"/>
                    </a:lnTo>
                    <a:lnTo>
                      <a:pt x="479" y="1042"/>
                    </a:lnTo>
                    <a:lnTo>
                      <a:pt x="605" y="1017"/>
                    </a:lnTo>
                    <a:lnTo>
                      <a:pt x="739" y="992"/>
                    </a:lnTo>
                    <a:lnTo>
                      <a:pt x="857" y="958"/>
                    </a:lnTo>
                    <a:lnTo>
                      <a:pt x="974" y="923"/>
                    </a:lnTo>
                    <a:lnTo>
                      <a:pt x="1083" y="888"/>
                    </a:lnTo>
                    <a:lnTo>
                      <a:pt x="1192" y="844"/>
                    </a:lnTo>
                    <a:lnTo>
                      <a:pt x="1302" y="789"/>
                    </a:lnTo>
                    <a:lnTo>
                      <a:pt x="1419" y="715"/>
                    </a:lnTo>
                    <a:lnTo>
                      <a:pt x="1537" y="635"/>
                    </a:lnTo>
                    <a:lnTo>
                      <a:pt x="1654" y="541"/>
                    </a:lnTo>
                    <a:lnTo>
                      <a:pt x="1747" y="447"/>
                    </a:lnTo>
                    <a:lnTo>
                      <a:pt x="1822" y="343"/>
                    </a:lnTo>
                    <a:lnTo>
                      <a:pt x="1889" y="234"/>
                    </a:lnTo>
                    <a:lnTo>
                      <a:pt x="1940" y="119"/>
                    </a:lnTo>
                    <a:lnTo>
                      <a:pt x="1990" y="0"/>
                    </a:lnTo>
                  </a:path>
                </a:pathLst>
              </a:custGeom>
              <a:noFill/>
              <a:ln w="50800" cap="rnd" cmpd="sng">
                <a:solidFill>
                  <a:srgbClr val="99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4913" name="Rectangle 17"/>
              <p:cNvSpPr>
                <a:spLocks noChangeArrowheads="1"/>
              </p:cNvSpPr>
              <p:nvPr/>
            </p:nvSpPr>
            <p:spPr bwMode="auto">
              <a:xfrm>
                <a:off x="5072" y="1668"/>
                <a:ext cx="29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C(q)</a:t>
                </a:r>
              </a:p>
            </p:txBody>
          </p:sp>
        </p:grpSp>
        <p:grpSp>
          <p:nvGrpSpPr>
            <p:cNvPr id="5" name="Group 18"/>
            <p:cNvGrpSpPr>
              <a:grpSpLocks/>
            </p:cNvGrpSpPr>
            <p:nvPr/>
          </p:nvGrpSpPr>
          <p:grpSpPr bwMode="auto">
            <a:xfrm>
              <a:off x="3953" y="1873"/>
              <a:ext cx="1135" cy="1102"/>
              <a:chOff x="3945" y="1873"/>
              <a:chExt cx="1135" cy="1102"/>
            </a:xfrm>
          </p:grpSpPr>
          <p:grpSp>
            <p:nvGrpSpPr>
              <p:cNvPr id="6" name="Group 19"/>
              <p:cNvGrpSpPr>
                <a:grpSpLocks/>
              </p:cNvGrpSpPr>
              <p:nvPr/>
            </p:nvGrpSpPr>
            <p:grpSpPr bwMode="auto">
              <a:xfrm>
                <a:off x="3945" y="1873"/>
                <a:ext cx="1135" cy="1102"/>
                <a:chOff x="3945" y="1961"/>
                <a:chExt cx="1135" cy="1102"/>
              </a:xfrm>
            </p:grpSpPr>
            <p:sp>
              <p:nvSpPr>
                <p:cNvPr id="464916" name="Line 20"/>
                <p:cNvSpPr>
                  <a:spLocks noChangeShapeType="1"/>
                </p:cNvSpPr>
                <p:nvPr/>
              </p:nvSpPr>
              <p:spPr bwMode="auto">
                <a:xfrm flipV="1">
                  <a:off x="3945" y="1961"/>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17" name="Line 21"/>
                <p:cNvSpPr>
                  <a:spLocks noChangeShapeType="1"/>
                </p:cNvSpPr>
                <p:nvPr/>
              </p:nvSpPr>
              <p:spPr bwMode="auto">
                <a:xfrm flipV="1">
                  <a:off x="3945" y="2436"/>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464918" name="Oval 22"/>
              <p:cNvSpPr>
                <a:spLocks noChangeArrowheads="1"/>
              </p:cNvSpPr>
              <p:nvPr/>
            </p:nvSpPr>
            <p:spPr bwMode="auto">
              <a:xfrm>
                <a:off x="4458" y="2634"/>
                <a:ext cx="69" cy="68"/>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19" name="Oval 23"/>
              <p:cNvSpPr>
                <a:spLocks noChangeArrowheads="1"/>
              </p:cNvSpPr>
              <p:nvPr/>
            </p:nvSpPr>
            <p:spPr bwMode="auto">
              <a:xfrm>
                <a:off x="4458" y="2188"/>
                <a:ext cx="69" cy="69"/>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20" name="Rectangle 24"/>
              <p:cNvSpPr>
                <a:spLocks noChangeArrowheads="1"/>
              </p:cNvSpPr>
              <p:nvPr/>
            </p:nvSpPr>
            <p:spPr bwMode="auto">
              <a:xfrm>
                <a:off x="4317" y="1973"/>
                <a:ext cx="16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A</a:t>
                </a:r>
              </a:p>
            </p:txBody>
          </p:sp>
          <p:sp>
            <p:nvSpPr>
              <p:cNvPr id="464921" name="Rectangle 25"/>
              <p:cNvSpPr>
                <a:spLocks noChangeArrowheads="1"/>
              </p:cNvSpPr>
              <p:nvPr/>
            </p:nvSpPr>
            <p:spPr bwMode="auto">
              <a:xfrm>
                <a:off x="4269" y="2453"/>
                <a:ext cx="16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B</a:t>
                </a:r>
              </a:p>
            </p:txBody>
          </p:sp>
        </p:grpSp>
        <p:grpSp>
          <p:nvGrpSpPr>
            <p:cNvPr id="7" name="Group 26"/>
            <p:cNvGrpSpPr>
              <a:grpSpLocks/>
            </p:cNvGrpSpPr>
            <p:nvPr/>
          </p:nvGrpSpPr>
          <p:grpSpPr bwMode="auto">
            <a:xfrm>
              <a:off x="3531" y="2232"/>
              <a:ext cx="1058" cy="1368"/>
              <a:chOff x="3523" y="2232"/>
              <a:chExt cx="1058" cy="1368"/>
            </a:xfrm>
          </p:grpSpPr>
          <p:sp>
            <p:nvSpPr>
              <p:cNvPr id="464923" name="Rectangle 27"/>
              <p:cNvSpPr>
                <a:spLocks noChangeArrowheads="1"/>
              </p:cNvSpPr>
              <p:nvPr/>
            </p:nvSpPr>
            <p:spPr bwMode="auto">
              <a:xfrm>
                <a:off x="3523" y="3350"/>
                <a:ext cx="198"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25000"/>
                  <a:t>0</a:t>
                </a:r>
              </a:p>
            </p:txBody>
          </p:sp>
          <p:sp>
            <p:nvSpPr>
              <p:cNvPr id="464924" name="Line 28"/>
              <p:cNvSpPr>
                <a:spLocks noChangeShapeType="1"/>
              </p:cNvSpPr>
              <p:nvPr/>
            </p:nvSpPr>
            <p:spPr bwMode="auto">
              <a:xfrm>
                <a:off x="3602" y="2917"/>
                <a:ext cx="0" cy="428"/>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25" name="Line 29"/>
              <p:cNvSpPr>
                <a:spLocks noChangeShapeType="1"/>
              </p:cNvSpPr>
              <p:nvPr/>
            </p:nvSpPr>
            <p:spPr bwMode="auto">
              <a:xfrm>
                <a:off x="4492" y="2232"/>
                <a:ext cx="0" cy="1113"/>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26" name="Rectangle 30"/>
              <p:cNvSpPr>
                <a:spLocks noChangeArrowheads="1"/>
              </p:cNvSpPr>
              <p:nvPr/>
            </p:nvSpPr>
            <p:spPr bwMode="auto">
              <a:xfrm>
                <a:off x="4387" y="3350"/>
                <a:ext cx="19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30000"/>
                  <a:t>*</a:t>
                </a:r>
              </a:p>
            </p:txBody>
          </p:sp>
        </p:grpSp>
        <p:grpSp>
          <p:nvGrpSpPr>
            <p:cNvPr id="8" name="Group 31"/>
            <p:cNvGrpSpPr>
              <a:grpSpLocks/>
            </p:cNvGrpSpPr>
            <p:nvPr/>
          </p:nvGrpSpPr>
          <p:grpSpPr bwMode="auto">
            <a:xfrm>
              <a:off x="3263" y="2931"/>
              <a:ext cx="2308" cy="825"/>
              <a:chOff x="3263" y="2931"/>
              <a:chExt cx="2308" cy="825"/>
            </a:xfrm>
          </p:grpSpPr>
          <p:sp>
            <p:nvSpPr>
              <p:cNvPr id="464928" name="Freeform 32"/>
              <p:cNvSpPr>
                <a:spLocks/>
              </p:cNvSpPr>
              <p:nvPr/>
            </p:nvSpPr>
            <p:spPr bwMode="auto">
              <a:xfrm>
                <a:off x="3263" y="2931"/>
                <a:ext cx="2058" cy="801"/>
              </a:xfrm>
              <a:custGeom>
                <a:avLst/>
                <a:gdLst>
                  <a:gd name="T0" fmla="*/ 0 w 2058"/>
                  <a:gd name="T1" fmla="*/ 800 h 801"/>
                  <a:gd name="T2" fmla="*/ 26 w 2058"/>
                  <a:gd name="T3" fmla="*/ 794 h 801"/>
                  <a:gd name="T4" fmla="*/ 51 w 2058"/>
                  <a:gd name="T5" fmla="*/ 788 h 801"/>
                  <a:gd name="T6" fmla="*/ 85 w 2058"/>
                  <a:gd name="T7" fmla="*/ 769 h 801"/>
                  <a:gd name="T8" fmla="*/ 102 w 2058"/>
                  <a:gd name="T9" fmla="*/ 751 h 801"/>
                  <a:gd name="T10" fmla="*/ 119 w 2058"/>
                  <a:gd name="T11" fmla="*/ 733 h 801"/>
                  <a:gd name="T12" fmla="*/ 145 w 2058"/>
                  <a:gd name="T13" fmla="*/ 708 h 801"/>
                  <a:gd name="T14" fmla="*/ 162 w 2058"/>
                  <a:gd name="T15" fmla="*/ 672 h 801"/>
                  <a:gd name="T16" fmla="*/ 213 w 2058"/>
                  <a:gd name="T17" fmla="*/ 592 h 801"/>
                  <a:gd name="T18" fmla="*/ 272 w 2058"/>
                  <a:gd name="T19" fmla="*/ 507 h 801"/>
                  <a:gd name="T20" fmla="*/ 349 w 2058"/>
                  <a:gd name="T21" fmla="*/ 421 h 801"/>
                  <a:gd name="T22" fmla="*/ 434 w 2058"/>
                  <a:gd name="T23" fmla="*/ 336 h 801"/>
                  <a:gd name="T24" fmla="*/ 544 w 2058"/>
                  <a:gd name="T25" fmla="*/ 250 h 801"/>
                  <a:gd name="T26" fmla="*/ 655 w 2058"/>
                  <a:gd name="T27" fmla="*/ 171 h 801"/>
                  <a:gd name="T28" fmla="*/ 714 w 2058"/>
                  <a:gd name="T29" fmla="*/ 140 h 801"/>
                  <a:gd name="T30" fmla="*/ 774 w 2058"/>
                  <a:gd name="T31" fmla="*/ 110 h 801"/>
                  <a:gd name="T32" fmla="*/ 884 w 2058"/>
                  <a:gd name="T33" fmla="*/ 61 h 801"/>
                  <a:gd name="T34" fmla="*/ 1003 w 2058"/>
                  <a:gd name="T35" fmla="*/ 24 h 801"/>
                  <a:gd name="T36" fmla="*/ 1122 w 2058"/>
                  <a:gd name="T37" fmla="*/ 6 h 801"/>
                  <a:gd name="T38" fmla="*/ 1233 w 2058"/>
                  <a:gd name="T39" fmla="*/ 0 h 801"/>
                  <a:gd name="T40" fmla="*/ 1292 w 2058"/>
                  <a:gd name="T41" fmla="*/ 6 h 801"/>
                  <a:gd name="T42" fmla="*/ 1352 w 2058"/>
                  <a:gd name="T43" fmla="*/ 18 h 801"/>
                  <a:gd name="T44" fmla="*/ 1462 w 2058"/>
                  <a:gd name="T45" fmla="*/ 61 h 801"/>
                  <a:gd name="T46" fmla="*/ 1573 w 2058"/>
                  <a:gd name="T47" fmla="*/ 110 h 801"/>
                  <a:gd name="T48" fmla="*/ 1666 w 2058"/>
                  <a:gd name="T49" fmla="*/ 165 h 801"/>
                  <a:gd name="T50" fmla="*/ 1743 w 2058"/>
                  <a:gd name="T51" fmla="*/ 220 h 801"/>
                  <a:gd name="T52" fmla="*/ 1811 w 2058"/>
                  <a:gd name="T53" fmla="*/ 287 h 801"/>
                  <a:gd name="T54" fmla="*/ 1870 w 2058"/>
                  <a:gd name="T55" fmla="*/ 360 h 801"/>
                  <a:gd name="T56" fmla="*/ 1921 w 2058"/>
                  <a:gd name="T57" fmla="*/ 421 h 801"/>
                  <a:gd name="T58" fmla="*/ 1964 w 2058"/>
                  <a:gd name="T59" fmla="*/ 482 h 801"/>
                  <a:gd name="T60" fmla="*/ 2006 w 2058"/>
                  <a:gd name="T61" fmla="*/ 543 h 801"/>
                  <a:gd name="T62" fmla="*/ 2032 w 2058"/>
                  <a:gd name="T63" fmla="*/ 598 h 801"/>
                  <a:gd name="T64" fmla="*/ 2057 w 2058"/>
                  <a:gd name="T65" fmla="*/ 641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8" h="801">
                    <a:moveTo>
                      <a:pt x="0" y="800"/>
                    </a:moveTo>
                    <a:lnTo>
                      <a:pt x="26" y="794"/>
                    </a:lnTo>
                    <a:lnTo>
                      <a:pt x="51" y="788"/>
                    </a:lnTo>
                    <a:lnTo>
                      <a:pt x="85" y="769"/>
                    </a:lnTo>
                    <a:lnTo>
                      <a:pt x="102" y="751"/>
                    </a:lnTo>
                    <a:lnTo>
                      <a:pt x="119" y="733"/>
                    </a:lnTo>
                    <a:lnTo>
                      <a:pt x="145" y="708"/>
                    </a:lnTo>
                    <a:lnTo>
                      <a:pt x="162" y="672"/>
                    </a:lnTo>
                    <a:lnTo>
                      <a:pt x="213" y="592"/>
                    </a:lnTo>
                    <a:lnTo>
                      <a:pt x="272" y="507"/>
                    </a:lnTo>
                    <a:lnTo>
                      <a:pt x="349" y="421"/>
                    </a:lnTo>
                    <a:lnTo>
                      <a:pt x="434" y="336"/>
                    </a:lnTo>
                    <a:lnTo>
                      <a:pt x="544" y="250"/>
                    </a:lnTo>
                    <a:lnTo>
                      <a:pt x="655" y="171"/>
                    </a:lnTo>
                    <a:lnTo>
                      <a:pt x="714" y="140"/>
                    </a:lnTo>
                    <a:lnTo>
                      <a:pt x="774" y="110"/>
                    </a:lnTo>
                    <a:lnTo>
                      <a:pt x="884" y="61"/>
                    </a:lnTo>
                    <a:lnTo>
                      <a:pt x="1003" y="24"/>
                    </a:lnTo>
                    <a:lnTo>
                      <a:pt x="1122" y="6"/>
                    </a:lnTo>
                    <a:lnTo>
                      <a:pt x="1233" y="0"/>
                    </a:lnTo>
                    <a:lnTo>
                      <a:pt x="1292" y="6"/>
                    </a:lnTo>
                    <a:lnTo>
                      <a:pt x="1352" y="18"/>
                    </a:lnTo>
                    <a:lnTo>
                      <a:pt x="1462" y="61"/>
                    </a:lnTo>
                    <a:lnTo>
                      <a:pt x="1573" y="110"/>
                    </a:lnTo>
                    <a:lnTo>
                      <a:pt x="1666" y="165"/>
                    </a:lnTo>
                    <a:lnTo>
                      <a:pt x="1743" y="220"/>
                    </a:lnTo>
                    <a:lnTo>
                      <a:pt x="1811" y="287"/>
                    </a:lnTo>
                    <a:lnTo>
                      <a:pt x="1870" y="360"/>
                    </a:lnTo>
                    <a:lnTo>
                      <a:pt x="1921" y="421"/>
                    </a:lnTo>
                    <a:lnTo>
                      <a:pt x="1964" y="482"/>
                    </a:lnTo>
                    <a:lnTo>
                      <a:pt x="2006" y="543"/>
                    </a:lnTo>
                    <a:lnTo>
                      <a:pt x="2032" y="598"/>
                    </a:lnTo>
                    <a:lnTo>
                      <a:pt x="2057" y="641"/>
                    </a:lnTo>
                  </a:path>
                </a:pathLst>
              </a:custGeom>
              <a:noFill/>
              <a:ln w="50800" cap="rnd" cmpd="sng">
                <a:solidFill>
                  <a:srgbClr val="FF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aphicFrame>
            <p:nvGraphicFramePr>
              <p:cNvPr id="464929" name="Object 33">
                <a:hlinkClick r:id="" action="ppaction://ole?verb=0"/>
              </p:cNvPr>
              <p:cNvGraphicFramePr>
                <a:graphicFrameLocks/>
              </p:cNvGraphicFramePr>
              <p:nvPr/>
            </p:nvGraphicFramePr>
            <p:xfrm>
              <a:off x="5254" y="3559"/>
              <a:ext cx="317" cy="197"/>
            </p:xfrm>
            <a:graphic>
              <a:graphicData uri="http://schemas.openxmlformats.org/presentationml/2006/ole">
                <p:oleObj spid="_x0000_s100354" name="Equation" r:id="rId4" imgW="501496" imgH="311655" progId="Equation.3">
                  <p:embed/>
                </p:oleObj>
              </a:graphicData>
            </a:graphic>
          </p:graphicFrame>
        </p:grpSp>
      </p:grpSp>
    </p:spTree>
    <p:extLst>
      <p:ext uri="{BB962C8B-B14F-4D97-AF65-F5344CB8AC3E}">
        <p14:creationId xmlns:p14="http://schemas.microsoft.com/office/powerpoint/2010/main" xmlns="" val="1342501013"/>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2850"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2851"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2852" name="Rectangle 4"/>
          <p:cNvSpPr>
            <a:spLocks noGrp="1" noChangeArrowheads="1"/>
          </p:cNvSpPr>
          <p:nvPr>
            <p:ph type="body" sz="half" idx="1"/>
          </p:nvPr>
        </p:nvSpPr>
        <p:spPr>
          <a:xfrm>
            <a:off x="711200" y="1828800"/>
            <a:ext cx="5384800" cy="4114800"/>
          </a:xfrm>
          <a:noFill/>
          <a:ln/>
        </p:spPr>
        <p:txBody>
          <a:bodyPr>
            <a:normAutofit/>
          </a:bodyPr>
          <a:lstStyle/>
          <a:p>
            <a:pPr>
              <a:lnSpc>
                <a:spcPct val="90000"/>
              </a:lnSpc>
              <a:spcBef>
                <a:spcPct val="70000"/>
              </a:spcBef>
            </a:pPr>
            <a:r>
              <a:rPr lang="tr-TR" altLang="tr-TR" sz="2400" i="1" dirty="0"/>
              <a:t>T</a:t>
            </a:r>
            <a:r>
              <a:rPr lang="en-US" altLang="tr-TR" sz="2400" i="1" dirty="0" smtClean="0"/>
              <a:t>R </a:t>
            </a:r>
            <a:r>
              <a:rPr lang="tr-TR" altLang="tr-TR" sz="2400" dirty="0"/>
              <a:t>ve</a:t>
            </a:r>
            <a:r>
              <a:rPr lang="en-US" altLang="tr-TR" sz="2400" dirty="0"/>
              <a:t> </a:t>
            </a:r>
            <a:r>
              <a:rPr lang="tr-TR" altLang="tr-TR" sz="2400" dirty="0"/>
              <a:t>T</a:t>
            </a:r>
            <a:r>
              <a:rPr lang="en-US" altLang="tr-TR" sz="2400" i="1" dirty="0" smtClean="0"/>
              <a:t>C</a:t>
            </a:r>
            <a:r>
              <a:rPr lang="tr-TR" altLang="tr-TR" sz="2400" i="1" dirty="0" smtClean="0"/>
              <a:t>’</a:t>
            </a:r>
            <a:r>
              <a:rPr lang="tr-TR" altLang="tr-TR" sz="2400" i="1" dirty="0" err="1" smtClean="0"/>
              <a:t>nun</a:t>
            </a:r>
            <a:r>
              <a:rPr lang="tr-TR" altLang="tr-TR" sz="2400" i="1" dirty="0" smtClean="0"/>
              <a:t> </a:t>
            </a:r>
            <a:r>
              <a:rPr lang="tr-TR" altLang="tr-TR" sz="2400" i="1" dirty="0"/>
              <a:t>karşılaştırılması</a:t>
            </a:r>
            <a:endParaRPr lang="en-US" altLang="tr-TR" sz="2400" i="1" dirty="0"/>
          </a:p>
          <a:p>
            <a:pPr lvl="1">
              <a:lnSpc>
                <a:spcPct val="90000"/>
              </a:lnSpc>
              <a:buSzPct val="75000"/>
            </a:pPr>
            <a:r>
              <a:rPr lang="tr-TR" altLang="tr-TR" sz="2400" dirty="0"/>
              <a:t>Çıktı düzeyleri</a:t>
            </a:r>
            <a:r>
              <a:rPr lang="en-US" altLang="tr-TR" sz="2400" dirty="0"/>
              <a:t>: 0- </a:t>
            </a:r>
            <a:r>
              <a:rPr lang="en-US" altLang="tr-TR" sz="2400" i="1" dirty="0"/>
              <a:t>q</a:t>
            </a:r>
            <a:r>
              <a:rPr lang="en-US" altLang="tr-TR" sz="2400" i="1" baseline="-25000" dirty="0"/>
              <a:t>0</a:t>
            </a:r>
            <a:r>
              <a:rPr lang="en-US" altLang="tr-TR" sz="2400" dirty="0"/>
              <a:t>: </a:t>
            </a:r>
          </a:p>
          <a:p>
            <a:pPr lvl="2">
              <a:lnSpc>
                <a:spcPct val="90000"/>
              </a:lnSpc>
              <a:spcBef>
                <a:spcPct val="35000"/>
              </a:spcBef>
            </a:pPr>
            <a:r>
              <a:rPr lang="tr-TR" altLang="tr-TR" sz="2400" i="1" dirty="0"/>
              <a:t>T</a:t>
            </a:r>
            <a:r>
              <a:rPr lang="en-US" altLang="tr-TR" sz="2400" i="1" dirty="0"/>
              <a:t>C(q)&gt; </a:t>
            </a:r>
            <a:r>
              <a:rPr lang="tr-TR" altLang="tr-TR" sz="2400" i="1" dirty="0"/>
              <a:t>T</a:t>
            </a:r>
            <a:r>
              <a:rPr lang="en-US" altLang="tr-TR" sz="2400" i="1" dirty="0"/>
              <a:t>R(q)</a:t>
            </a:r>
          </a:p>
          <a:p>
            <a:pPr lvl="3">
              <a:lnSpc>
                <a:spcPct val="90000"/>
              </a:lnSpc>
            </a:pPr>
            <a:r>
              <a:rPr lang="tr-TR" altLang="tr-TR" sz="2000" dirty="0"/>
              <a:t>Negatif kâr</a:t>
            </a:r>
            <a:r>
              <a:rPr lang="en-US" altLang="tr-TR" sz="2000" dirty="0"/>
              <a:t> </a:t>
            </a:r>
          </a:p>
          <a:p>
            <a:pPr lvl="2">
              <a:lnSpc>
                <a:spcPct val="90000"/>
              </a:lnSpc>
              <a:spcBef>
                <a:spcPct val="35000"/>
              </a:spcBef>
            </a:pPr>
            <a:r>
              <a:rPr lang="tr-TR" altLang="tr-TR" sz="2400" dirty="0"/>
              <a:t>T</a:t>
            </a:r>
            <a:r>
              <a:rPr lang="en-US" altLang="tr-TR" sz="2400" dirty="0"/>
              <a:t>FC + </a:t>
            </a:r>
            <a:r>
              <a:rPr lang="tr-TR" altLang="tr-TR" sz="2400" dirty="0"/>
              <a:t>T</a:t>
            </a:r>
            <a:r>
              <a:rPr lang="en-US" altLang="tr-TR" sz="2400" dirty="0"/>
              <a:t>VC &gt; </a:t>
            </a:r>
            <a:r>
              <a:rPr lang="tr-TR" altLang="tr-TR" sz="2400" dirty="0"/>
              <a:t>T</a:t>
            </a:r>
            <a:r>
              <a:rPr lang="en-US" altLang="tr-TR" sz="2400" i="1" dirty="0"/>
              <a:t>R(q</a:t>
            </a:r>
            <a:r>
              <a:rPr lang="en-US" altLang="tr-TR" sz="2400" i="1" dirty="0" smtClean="0"/>
              <a:t>)</a:t>
            </a:r>
            <a:endParaRPr lang="tr-TR" altLang="tr-TR" sz="2400" i="1" dirty="0" smtClean="0"/>
          </a:p>
          <a:p>
            <a:pPr marL="914400" lvl="2" indent="0">
              <a:lnSpc>
                <a:spcPct val="90000"/>
              </a:lnSpc>
              <a:spcBef>
                <a:spcPct val="35000"/>
              </a:spcBef>
              <a:buNone/>
            </a:pPr>
            <a:r>
              <a:rPr lang="tr-TR" altLang="tr-TR" sz="2000" dirty="0" smtClean="0"/>
              <a:t>.</a:t>
            </a:r>
            <a:endParaRPr lang="en-US" altLang="tr-TR" sz="2000" dirty="0"/>
          </a:p>
        </p:txBody>
      </p:sp>
      <p:sp>
        <p:nvSpPr>
          <p:cNvPr id="462853" name="Line 5"/>
          <p:cNvSpPr>
            <a:spLocks noChangeShapeType="1"/>
          </p:cNvSpPr>
          <p:nvPr/>
        </p:nvSpPr>
        <p:spPr bwMode="auto">
          <a:xfrm>
            <a:off x="6898217" y="3216276"/>
            <a:ext cx="0" cy="2855913"/>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2854" name="Line 6"/>
          <p:cNvSpPr>
            <a:spLocks noChangeShapeType="1"/>
          </p:cNvSpPr>
          <p:nvPr/>
        </p:nvSpPr>
        <p:spPr bwMode="auto">
          <a:xfrm>
            <a:off x="6917267" y="5322888"/>
            <a:ext cx="52578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2855" name="Rectangle 7"/>
          <p:cNvSpPr>
            <a:spLocks noChangeArrowheads="1"/>
          </p:cNvSpPr>
          <p:nvPr/>
        </p:nvSpPr>
        <p:spPr bwMode="auto">
          <a:xfrm>
            <a:off x="6877051" y="5348288"/>
            <a:ext cx="325411" cy="397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462856" name="Rectangle 8"/>
          <p:cNvSpPr>
            <a:spLocks noChangeArrowheads="1"/>
          </p:cNvSpPr>
          <p:nvPr/>
        </p:nvSpPr>
        <p:spPr bwMode="auto">
          <a:xfrm>
            <a:off x="5679018" y="2141538"/>
            <a:ext cx="1760098" cy="5206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ctr"/>
            <a:r>
              <a:rPr lang="tr-TR" altLang="tr-TR" sz="1400"/>
              <a:t>Maliyet, Gelir, Kâr</a:t>
            </a:r>
            <a:endParaRPr lang="en-US" altLang="tr-TR" sz="1400"/>
          </a:p>
          <a:p>
            <a:pPr algn="ctr"/>
            <a:r>
              <a:rPr lang="en-US" altLang="tr-TR" sz="1400"/>
              <a:t>($</a:t>
            </a:r>
            <a:r>
              <a:rPr lang="tr-TR" altLang="tr-TR" sz="1400"/>
              <a:t> sene başına</a:t>
            </a:r>
            <a:r>
              <a:rPr lang="en-US" altLang="tr-TR" sz="1400"/>
              <a:t>)</a:t>
            </a:r>
          </a:p>
        </p:txBody>
      </p:sp>
      <p:sp>
        <p:nvSpPr>
          <p:cNvPr id="462857" name="Rectangle 9"/>
          <p:cNvSpPr>
            <a:spLocks noChangeArrowheads="1"/>
          </p:cNvSpPr>
          <p:nvPr/>
        </p:nvSpPr>
        <p:spPr bwMode="auto">
          <a:xfrm>
            <a:off x="11806768" y="5302251"/>
            <a:ext cx="282130" cy="305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400"/>
              <a:t>q</a:t>
            </a:r>
            <a:endParaRPr lang="en-US" altLang="tr-TR" sz="1400"/>
          </a:p>
        </p:txBody>
      </p:sp>
      <p:sp>
        <p:nvSpPr>
          <p:cNvPr id="462858" name="Freeform 10"/>
          <p:cNvSpPr>
            <a:spLocks/>
          </p:cNvSpPr>
          <p:nvPr/>
        </p:nvSpPr>
        <p:spPr bwMode="auto">
          <a:xfrm>
            <a:off x="6896101" y="3135313"/>
            <a:ext cx="4643967" cy="2190750"/>
          </a:xfrm>
          <a:custGeom>
            <a:avLst/>
            <a:gdLst>
              <a:gd name="T0" fmla="*/ 0 w 2059"/>
              <a:gd name="T1" fmla="*/ 1316 h 1317"/>
              <a:gd name="T2" fmla="*/ 161 w 2059"/>
              <a:gd name="T3" fmla="*/ 1107 h 1317"/>
              <a:gd name="T4" fmla="*/ 331 w 2059"/>
              <a:gd name="T5" fmla="*/ 908 h 1317"/>
              <a:gd name="T6" fmla="*/ 408 w 2059"/>
              <a:gd name="T7" fmla="*/ 809 h 1317"/>
              <a:gd name="T8" fmla="*/ 493 w 2059"/>
              <a:gd name="T9" fmla="*/ 721 h 1317"/>
              <a:gd name="T10" fmla="*/ 570 w 2059"/>
              <a:gd name="T11" fmla="*/ 639 h 1317"/>
              <a:gd name="T12" fmla="*/ 655 w 2059"/>
              <a:gd name="T13" fmla="*/ 562 h 1317"/>
              <a:gd name="T14" fmla="*/ 740 w 2059"/>
              <a:gd name="T15" fmla="*/ 490 h 1317"/>
              <a:gd name="T16" fmla="*/ 816 w 2059"/>
              <a:gd name="T17" fmla="*/ 429 h 1317"/>
              <a:gd name="T18" fmla="*/ 986 w 2059"/>
              <a:gd name="T19" fmla="*/ 319 h 1317"/>
              <a:gd name="T20" fmla="*/ 1148 w 2059"/>
              <a:gd name="T21" fmla="*/ 226 h 1317"/>
              <a:gd name="T22" fmla="*/ 1301 w 2059"/>
              <a:gd name="T23" fmla="*/ 148 h 1317"/>
              <a:gd name="T24" fmla="*/ 1369 w 2059"/>
              <a:gd name="T25" fmla="*/ 121 h 1317"/>
              <a:gd name="T26" fmla="*/ 1437 w 2059"/>
              <a:gd name="T27" fmla="*/ 93 h 1317"/>
              <a:gd name="T28" fmla="*/ 1565 w 2059"/>
              <a:gd name="T29" fmla="*/ 55 h 1317"/>
              <a:gd name="T30" fmla="*/ 1684 w 2059"/>
              <a:gd name="T31" fmla="*/ 33 h 1317"/>
              <a:gd name="T32" fmla="*/ 1786 w 2059"/>
              <a:gd name="T33" fmla="*/ 11 h 1317"/>
              <a:gd name="T34" fmla="*/ 1871 w 2059"/>
              <a:gd name="T35" fmla="*/ 0 h 1317"/>
              <a:gd name="T36" fmla="*/ 1939 w 2059"/>
              <a:gd name="T37" fmla="*/ 0 h 1317"/>
              <a:gd name="T38" fmla="*/ 1998 w 2059"/>
              <a:gd name="T39" fmla="*/ 5 h 1317"/>
              <a:gd name="T40" fmla="*/ 2058 w 2059"/>
              <a:gd name="T41" fmla="*/ 11 h 1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59" h="1317">
                <a:moveTo>
                  <a:pt x="0" y="1316"/>
                </a:moveTo>
                <a:lnTo>
                  <a:pt x="161" y="1107"/>
                </a:lnTo>
                <a:lnTo>
                  <a:pt x="331" y="908"/>
                </a:lnTo>
                <a:lnTo>
                  <a:pt x="408" y="809"/>
                </a:lnTo>
                <a:lnTo>
                  <a:pt x="493" y="721"/>
                </a:lnTo>
                <a:lnTo>
                  <a:pt x="570" y="639"/>
                </a:lnTo>
                <a:lnTo>
                  <a:pt x="655" y="562"/>
                </a:lnTo>
                <a:lnTo>
                  <a:pt x="740" y="490"/>
                </a:lnTo>
                <a:lnTo>
                  <a:pt x="816" y="429"/>
                </a:lnTo>
                <a:lnTo>
                  <a:pt x="986" y="319"/>
                </a:lnTo>
                <a:lnTo>
                  <a:pt x="1148" y="226"/>
                </a:lnTo>
                <a:lnTo>
                  <a:pt x="1301" y="148"/>
                </a:lnTo>
                <a:lnTo>
                  <a:pt x="1369" y="121"/>
                </a:lnTo>
                <a:lnTo>
                  <a:pt x="1437" y="93"/>
                </a:lnTo>
                <a:lnTo>
                  <a:pt x="1565" y="55"/>
                </a:lnTo>
                <a:lnTo>
                  <a:pt x="1684" y="33"/>
                </a:lnTo>
                <a:lnTo>
                  <a:pt x="1786" y="11"/>
                </a:lnTo>
                <a:lnTo>
                  <a:pt x="1871" y="0"/>
                </a:lnTo>
                <a:lnTo>
                  <a:pt x="1939" y="0"/>
                </a:lnTo>
                <a:lnTo>
                  <a:pt x="1998" y="5"/>
                </a:lnTo>
                <a:lnTo>
                  <a:pt x="2058" y="11"/>
                </a:lnTo>
              </a:path>
            </a:pathLst>
          </a:custGeom>
          <a:noFill/>
          <a:ln w="50800" cap="rnd"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2859" name="Rectangle 11"/>
          <p:cNvSpPr>
            <a:spLocks noChangeArrowheads="1"/>
          </p:cNvSpPr>
          <p:nvPr/>
        </p:nvSpPr>
        <p:spPr bwMode="auto">
          <a:xfrm>
            <a:off x="11315701" y="3082925"/>
            <a:ext cx="795090" cy="3667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R(q)</a:t>
            </a:r>
          </a:p>
        </p:txBody>
      </p:sp>
      <p:grpSp>
        <p:nvGrpSpPr>
          <p:cNvPr id="2" name="Group 12"/>
          <p:cNvGrpSpPr>
            <a:grpSpLocks/>
          </p:cNvGrpSpPr>
          <p:nvPr/>
        </p:nvGrpSpPr>
        <p:grpSpPr bwMode="auto">
          <a:xfrm>
            <a:off x="6893985" y="2647950"/>
            <a:ext cx="4631266" cy="2135188"/>
            <a:chOff x="3257" y="1668"/>
            <a:chExt cx="2188" cy="1345"/>
          </a:xfrm>
        </p:grpSpPr>
        <p:sp>
          <p:nvSpPr>
            <p:cNvPr id="462861" name="Freeform 13"/>
            <p:cNvSpPr>
              <a:spLocks/>
            </p:cNvSpPr>
            <p:nvPr/>
          </p:nvSpPr>
          <p:spPr bwMode="auto">
            <a:xfrm>
              <a:off x="3257" y="1846"/>
              <a:ext cx="1991" cy="1167"/>
            </a:xfrm>
            <a:custGeom>
              <a:avLst/>
              <a:gdLst>
                <a:gd name="T0" fmla="*/ 0 w 1991"/>
                <a:gd name="T1" fmla="*/ 1166 h 1167"/>
                <a:gd name="T2" fmla="*/ 59 w 1991"/>
                <a:gd name="T3" fmla="*/ 1131 h 1167"/>
                <a:gd name="T4" fmla="*/ 101 w 1991"/>
                <a:gd name="T5" fmla="*/ 1111 h 1167"/>
                <a:gd name="T6" fmla="*/ 143 w 1991"/>
                <a:gd name="T7" fmla="*/ 1097 h 1167"/>
                <a:gd name="T8" fmla="*/ 185 w 1991"/>
                <a:gd name="T9" fmla="*/ 1087 h 1167"/>
                <a:gd name="T10" fmla="*/ 235 w 1991"/>
                <a:gd name="T11" fmla="*/ 1082 h 1167"/>
                <a:gd name="T12" fmla="*/ 303 w 1991"/>
                <a:gd name="T13" fmla="*/ 1077 h 1167"/>
                <a:gd name="T14" fmla="*/ 378 w 1991"/>
                <a:gd name="T15" fmla="*/ 1062 h 1167"/>
                <a:gd name="T16" fmla="*/ 428 w 1991"/>
                <a:gd name="T17" fmla="*/ 1052 h 1167"/>
                <a:gd name="T18" fmla="*/ 479 w 1991"/>
                <a:gd name="T19" fmla="*/ 1042 h 1167"/>
                <a:gd name="T20" fmla="*/ 605 w 1991"/>
                <a:gd name="T21" fmla="*/ 1017 h 1167"/>
                <a:gd name="T22" fmla="*/ 739 w 1991"/>
                <a:gd name="T23" fmla="*/ 992 h 1167"/>
                <a:gd name="T24" fmla="*/ 857 w 1991"/>
                <a:gd name="T25" fmla="*/ 958 h 1167"/>
                <a:gd name="T26" fmla="*/ 974 w 1991"/>
                <a:gd name="T27" fmla="*/ 923 h 1167"/>
                <a:gd name="T28" fmla="*/ 1083 w 1991"/>
                <a:gd name="T29" fmla="*/ 888 h 1167"/>
                <a:gd name="T30" fmla="*/ 1192 w 1991"/>
                <a:gd name="T31" fmla="*/ 844 h 1167"/>
                <a:gd name="T32" fmla="*/ 1302 w 1991"/>
                <a:gd name="T33" fmla="*/ 789 h 1167"/>
                <a:gd name="T34" fmla="*/ 1419 w 1991"/>
                <a:gd name="T35" fmla="*/ 715 h 1167"/>
                <a:gd name="T36" fmla="*/ 1537 w 1991"/>
                <a:gd name="T37" fmla="*/ 635 h 1167"/>
                <a:gd name="T38" fmla="*/ 1654 w 1991"/>
                <a:gd name="T39" fmla="*/ 541 h 1167"/>
                <a:gd name="T40" fmla="*/ 1747 w 1991"/>
                <a:gd name="T41" fmla="*/ 447 h 1167"/>
                <a:gd name="T42" fmla="*/ 1822 w 1991"/>
                <a:gd name="T43" fmla="*/ 343 h 1167"/>
                <a:gd name="T44" fmla="*/ 1889 w 1991"/>
                <a:gd name="T45" fmla="*/ 234 h 1167"/>
                <a:gd name="T46" fmla="*/ 1940 w 1991"/>
                <a:gd name="T47" fmla="*/ 119 h 1167"/>
                <a:gd name="T48" fmla="*/ 1990 w 1991"/>
                <a:gd name="T49"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1" h="1167">
                  <a:moveTo>
                    <a:pt x="0" y="1166"/>
                  </a:moveTo>
                  <a:lnTo>
                    <a:pt x="59" y="1131"/>
                  </a:lnTo>
                  <a:lnTo>
                    <a:pt x="101" y="1111"/>
                  </a:lnTo>
                  <a:lnTo>
                    <a:pt x="143" y="1097"/>
                  </a:lnTo>
                  <a:lnTo>
                    <a:pt x="185" y="1087"/>
                  </a:lnTo>
                  <a:lnTo>
                    <a:pt x="235" y="1082"/>
                  </a:lnTo>
                  <a:lnTo>
                    <a:pt x="303" y="1077"/>
                  </a:lnTo>
                  <a:lnTo>
                    <a:pt x="378" y="1062"/>
                  </a:lnTo>
                  <a:lnTo>
                    <a:pt x="428" y="1052"/>
                  </a:lnTo>
                  <a:lnTo>
                    <a:pt x="479" y="1042"/>
                  </a:lnTo>
                  <a:lnTo>
                    <a:pt x="605" y="1017"/>
                  </a:lnTo>
                  <a:lnTo>
                    <a:pt x="739" y="992"/>
                  </a:lnTo>
                  <a:lnTo>
                    <a:pt x="857" y="958"/>
                  </a:lnTo>
                  <a:lnTo>
                    <a:pt x="974" y="923"/>
                  </a:lnTo>
                  <a:lnTo>
                    <a:pt x="1083" y="888"/>
                  </a:lnTo>
                  <a:lnTo>
                    <a:pt x="1192" y="844"/>
                  </a:lnTo>
                  <a:lnTo>
                    <a:pt x="1302" y="789"/>
                  </a:lnTo>
                  <a:lnTo>
                    <a:pt x="1419" y="715"/>
                  </a:lnTo>
                  <a:lnTo>
                    <a:pt x="1537" y="635"/>
                  </a:lnTo>
                  <a:lnTo>
                    <a:pt x="1654" y="541"/>
                  </a:lnTo>
                  <a:lnTo>
                    <a:pt x="1747" y="447"/>
                  </a:lnTo>
                  <a:lnTo>
                    <a:pt x="1822" y="343"/>
                  </a:lnTo>
                  <a:lnTo>
                    <a:pt x="1889" y="234"/>
                  </a:lnTo>
                  <a:lnTo>
                    <a:pt x="1940" y="119"/>
                  </a:lnTo>
                  <a:lnTo>
                    <a:pt x="1990" y="0"/>
                  </a:lnTo>
                </a:path>
              </a:pathLst>
            </a:custGeom>
            <a:noFill/>
            <a:ln w="50800" cap="rnd" cmpd="sng">
              <a:solidFill>
                <a:srgbClr val="99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2862" name="Rectangle 14"/>
            <p:cNvSpPr>
              <a:spLocks noChangeArrowheads="1"/>
            </p:cNvSpPr>
            <p:nvPr/>
          </p:nvSpPr>
          <p:spPr bwMode="auto">
            <a:xfrm>
              <a:off x="5072" y="1668"/>
              <a:ext cx="37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C(q)</a:t>
              </a:r>
            </a:p>
          </p:txBody>
        </p:sp>
      </p:grpSp>
      <p:grpSp>
        <p:nvGrpSpPr>
          <p:cNvPr id="3" name="Group 15"/>
          <p:cNvGrpSpPr>
            <a:grpSpLocks/>
          </p:cNvGrpSpPr>
          <p:nvPr/>
        </p:nvGrpSpPr>
        <p:grpSpPr bwMode="auto">
          <a:xfrm>
            <a:off x="8350251" y="2973389"/>
            <a:ext cx="2402416" cy="1749425"/>
            <a:chOff x="3945" y="1873"/>
            <a:chExt cx="1135" cy="1102"/>
          </a:xfrm>
        </p:grpSpPr>
        <p:grpSp>
          <p:nvGrpSpPr>
            <p:cNvPr id="4" name="Group 16"/>
            <p:cNvGrpSpPr>
              <a:grpSpLocks/>
            </p:cNvGrpSpPr>
            <p:nvPr/>
          </p:nvGrpSpPr>
          <p:grpSpPr bwMode="auto">
            <a:xfrm>
              <a:off x="3945" y="1873"/>
              <a:ext cx="1135" cy="1102"/>
              <a:chOff x="3945" y="1961"/>
              <a:chExt cx="1135" cy="1102"/>
            </a:xfrm>
          </p:grpSpPr>
          <p:sp>
            <p:nvSpPr>
              <p:cNvPr id="462865" name="Line 17"/>
              <p:cNvSpPr>
                <a:spLocks noChangeShapeType="1"/>
              </p:cNvSpPr>
              <p:nvPr/>
            </p:nvSpPr>
            <p:spPr bwMode="auto">
              <a:xfrm flipV="1">
                <a:off x="3945" y="1961"/>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2866" name="Line 18"/>
              <p:cNvSpPr>
                <a:spLocks noChangeShapeType="1"/>
              </p:cNvSpPr>
              <p:nvPr/>
            </p:nvSpPr>
            <p:spPr bwMode="auto">
              <a:xfrm flipV="1">
                <a:off x="3945" y="2436"/>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462867" name="Oval 19"/>
            <p:cNvSpPr>
              <a:spLocks noChangeArrowheads="1"/>
            </p:cNvSpPr>
            <p:nvPr/>
          </p:nvSpPr>
          <p:spPr bwMode="auto">
            <a:xfrm>
              <a:off x="4458" y="2634"/>
              <a:ext cx="69" cy="68"/>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2868" name="Oval 20"/>
            <p:cNvSpPr>
              <a:spLocks noChangeArrowheads="1"/>
            </p:cNvSpPr>
            <p:nvPr/>
          </p:nvSpPr>
          <p:spPr bwMode="auto">
            <a:xfrm>
              <a:off x="4458" y="2188"/>
              <a:ext cx="69" cy="69"/>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2869" name="Rectangle 21"/>
            <p:cNvSpPr>
              <a:spLocks noChangeArrowheads="1"/>
            </p:cNvSpPr>
            <p:nvPr/>
          </p:nvSpPr>
          <p:spPr bwMode="auto">
            <a:xfrm>
              <a:off x="4317" y="1973"/>
              <a:ext cx="16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A</a:t>
              </a:r>
            </a:p>
          </p:txBody>
        </p:sp>
        <p:sp>
          <p:nvSpPr>
            <p:cNvPr id="462870" name="Rectangle 22"/>
            <p:cNvSpPr>
              <a:spLocks noChangeArrowheads="1"/>
            </p:cNvSpPr>
            <p:nvPr/>
          </p:nvSpPr>
          <p:spPr bwMode="auto">
            <a:xfrm>
              <a:off x="4269" y="2453"/>
              <a:ext cx="16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B</a:t>
              </a:r>
            </a:p>
          </p:txBody>
        </p:sp>
      </p:grpSp>
      <p:grpSp>
        <p:nvGrpSpPr>
          <p:cNvPr id="5" name="Group 23"/>
          <p:cNvGrpSpPr>
            <a:grpSpLocks/>
          </p:cNvGrpSpPr>
          <p:nvPr/>
        </p:nvGrpSpPr>
        <p:grpSpPr bwMode="auto">
          <a:xfrm>
            <a:off x="7457016" y="3543301"/>
            <a:ext cx="2239433" cy="2171700"/>
            <a:chOff x="3523" y="2232"/>
            <a:chExt cx="1058" cy="1368"/>
          </a:xfrm>
        </p:grpSpPr>
        <p:sp>
          <p:nvSpPr>
            <p:cNvPr id="462872" name="Rectangle 24"/>
            <p:cNvSpPr>
              <a:spLocks noChangeArrowheads="1"/>
            </p:cNvSpPr>
            <p:nvPr/>
          </p:nvSpPr>
          <p:spPr bwMode="auto">
            <a:xfrm>
              <a:off x="3523" y="3350"/>
              <a:ext cx="198"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25000"/>
                <a:t>0</a:t>
              </a:r>
            </a:p>
          </p:txBody>
        </p:sp>
        <p:sp>
          <p:nvSpPr>
            <p:cNvPr id="462873" name="Line 25"/>
            <p:cNvSpPr>
              <a:spLocks noChangeShapeType="1"/>
            </p:cNvSpPr>
            <p:nvPr/>
          </p:nvSpPr>
          <p:spPr bwMode="auto">
            <a:xfrm>
              <a:off x="3602" y="2917"/>
              <a:ext cx="0" cy="428"/>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2874" name="Line 26"/>
            <p:cNvSpPr>
              <a:spLocks noChangeShapeType="1"/>
            </p:cNvSpPr>
            <p:nvPr/>
          </p:nvSpPr>
          <p:spPr bwMode="auto">
            <a:xfrm>
              <a:off x="4492" y="2232"/>
              <a:ext cx="0" cy="1113"/>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2875" name="Rectangle 27"/>
            <p:cNvSpPr>
              <a:spLocks noChangeArrowheads="1"/>
            </p:cNvSpPr>
            <p:nvPr/>
          </p:nvSpPr>
          <p:spPr bwMode="auto">
            <a:xfrm>
              <a:off x="4387" y="3350"/>
              <a:ext cx="19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30000"/>
                <a:t>*</a:t>
              </a:r>
            </a:p>
          </p:txBody>
        </p:sp>
      </p:grpSp>
      <p:grpSp>
        <p:nvGrpSpPr>
          <p:cNvPr id="6" name="Group 28"/>
          <p:cNvGrpSpPr>
            <a:grpSpLocks/>
          </p:cNvGrpSpPr>
          <p:nvPr/>
        </p:nvGrpSpPr>
        <p:grpSpPr bwMode="auto">
          <a:xfrm>
            <a:off x="6889751" y="4652964"/>
            <a:ext cx="4885267" cy="1309687"/>
            <a:chOff x="3255" y="2931"/>
            <a:chExt cx="2308" cy="825"/>
          </a:xfrm>
        </p:grpSpPr>
        <p:sp>
          <p:nvSpPr>
            <p:cNvPr id="462877" name="Freeform 29"/>
            <p:cNvSpPr>
              <a:spLocks/>
            </p:cNvSpPr>
            <p:nvPr/>
          </p:nvSpPr>
          <p:spPr bwMode="auto">
            <a:xfrm>
              <a:off x="3255" y="2931"/>
              <a:ext cx="2058" cy="801"/>
            </a:xfrm>
            <a:custGeom>
              <a:avLst/>
              <a:gdLst>
                <a:gd name="T0" fmla="*/ 0 w 2058"/>
                <a:gd name="T1" fmla="*/ 800 h 801"/>
                <a:gd name="T2" fmla="*/ 26 w 2058"/>
                <a:gd name="T3" fmla="*/ 794 h 801"/>
                <a:gd name="T4" fmla="*/ 51 w 2058"/>
                <a:gd name="T5" fmla="*/ 788 h 801"/>
                <a:gd name="T6" fmla="*/ 85 w 2058"/>
                <a:gd name="T7" fmla="*/ 769 h 801"/>
                <a:gd name="T8" fmla="*/ 102 w 2058"/>
                <a:gd name="T9" fmla="*/ 751 h 801"/>
                <a:gd name="T10" fmla="*/ 119 w 2058"/>
                <a:gd name="T11" fmla="*/ 733 h 801"/>
                <a:gd name="T12" fmla="*/ 145 w 2058"/>
                <a:gd name="T13" fmla="*/ 708 h 801"/>
                <a:gd name="T14" fmla="*/ 162 w 2058"/>
                <a:gd name="T15" fmla="*/ 672 h 801"/>
                <a:gd name="T16" fmla="*/ 213 w 2058"/>
                <a:gd name="T17" fmla="*/ 592 h 801"/>
                <a:gd name="T18" fmla="*/ 272 w 2058"/>
                <a:gd name="T19" fmla="*/ 507 h 801"/>
                <a:gd name="T20" fmla="*/ 349 w 2058"/>
                <a:gd name="T21" fmla="*/ 421 h 801"/>
                <a:gd name="T22" fmla="*/ 434 w 2058"/>
                <a:gd name="T23" fmla="*/ 336 h 801"/>
                <a:gd name="T24" fmla="*/ 544 w 2058"/>
                <a:gd name="T25" fmla="*/ 250 h 801"/>
                <a:gd name="T26" fmla="*/ 655 w 2058"/>
                <a:gd name="T27" fmla="*/ 171 h 801"/>
                <a:gd name="T28" fmla="*/ 714 w 2058"/>
                <a:gd name="T29" fmla="*/ 140 h 801"/>
                <a:gd name="T30" fmla="*/ 774 w 2058"/>
                <a:gd name="T31" fmla="*/ 110 h 801"/>
                <a:gd name="T32" fmla="*/ 884 w 2058"/>
                <a:gd name="T33" fmla="*/ 61 h 801"/>
                <a:gd name="T34" fmla="*/ 1003 w 2058"/>
                <a:gd name="T35" fmla="*/ 24 h 801"/>
                <a:gd name="T36" fmla="*/ 1122 w 2058"/>
                <a:gd name="T37" fmla="*/ 6 h 801"/>
                <a:gd name="T38" fmla="*/ 1233 w 2058"/>
                <a:gd name="T39" fmla="*/ 0 h 801"/>
                <a:gd name="T40" fmla="*/ 1292 w 2058"/>
                <a:gd name="T41" fmla="*/ 6 h 801"/>
                <a:gd name="T42" fmla="*/ 1352 w 2058"/>
                <a:gd name="T43" fmla="*/ 18 h 801"/>
                <a:gd name="T44" fmla="*/ 1462 w 2058"/>
                <a:gd name="T45" fmla="*/ 61 h 801"/>
                <a:gd name="T46" fmla="*/ 1573 w 2058"/>
                <a:gd name="T47" fmla="*/ 110 h 801"/>
                <a:gd name="T48" fmla="*/ 1666 w 2058"/>
                <a:gd name="T49" fmla="*/ 165 h 801"/>
                <a:gd name="T50" fmla="*/ 1743 w 2058"/>
                <a:gd name="T51" fmla="*/ 220 h 801"/>
                <a:gd name="T52" fmla="*/ 1811 w 2058"/>
                <a:gd name="T53" fmla="*/ 287 h 801"/>
                <a:gd name="T54" fmla="*/ 1870 w 2058"/>
                <a:gd name="T55" fmla="*/ 360 h 801"/>
                <a:gd name="T56" fmla="*/ 1921 w 2058"/>
                <a:gd name="T57" fmla="*/ 421 h 801"/>
                <a:gd name="T58" fmla="*/ 1964 w 2058"/>
                <a:gd name="T59" fmla="*/ 482 h 801"/>
                <a:gd name="T60" fmla="*/ 2006 w 2058"/>
                <a:gd name="T61" fmla="*/ 543 h 801"/>
                <a:gd name="T62" fmla="*/ 2032 w 2058"/>
                <a:gd name="T63" fmla="*/ 598 h 801"/>
                <a:gd name="T64" fmla="*/ 2057 w 2058"/>
                <a:gd name="T65" fmla="*/ 641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8" h="801">
                  <a:moveTo>
                    <a:pt x="0" y="800"/>
                  </a:moveTo>
                  <a:lnTo>
                    <a:pt x="26" y="794"/>
                  </a:lnTo>
                  <a:lnTo>
                    <a:pt x="51" y="788"/>
                  </a:lnTo>
                  <a:lnTo>
                    <a:pt x="85" y="769"/>
                  </a:lnTo>
                  <a:lnTo>
                    <a:pt x="102" y="751"/>
                  </a:lnTo>
                  <a:lnTo>
                    <a:pt x="119" y="733"/>
                  </a:lnTo>
                  <a:lnTo>
                    <a:pt x="145" y="708"/>
                  </a:lnTo>
                  <a:lnTo>
                    <a:pt x="162" y="672"/>
                  </a:lnTo>
                  <a:lnTo>
                    <a:pt x="213" y="592"/>
                  </a:lnTo>
                  <a:lnTo>
                    <a:pt x="272" y="507"/>
                  </a:lnTo>
                  <a:lnTo>
                    <a:pt x="349" y="421"/>
                  </a:lnTo>
                  <a:lnTo>
                    <a:pt x="434" y="336"/>
                  </a:lnTo>
                  <a:lnTo>
                    <a:pt x="544" y="250"/>
                  </a:lnTo>
                  <a:lnTo>
                    <a:pt x="655" y="171"/>
                  </a:lnTo>
                  <a:lnTo>
                    <a:pt x="714" y="140"/>
                  </a:lnTo>
                  <a:lnTo>
                    <a:pt x="774" y="110"/>
                  </a:lnTo>
                  <a:lnTo>
                    <a:pt x="884" y="61"/>
                  </a:lnTo>
                  <a:lnTo>
                    <a:pt x="1003" y="24"/>
                  </a:lnTo>
                  <a:lnTo>
                    <a:pt x="1122" y="6"/>
                  </a:lnTo>
                  <a:lnTo>
                    <a:pt x="1233" y="0"/>
                  </a:lnTo>
                  <a:lnTo>
                    <a:pt x="1292" y="6"/>
                  </a:lnTo>
                  <a:lnTo>
                    <a:pt x="1352" y="18"/>
                  </a:lnTo>
                  <a:lnTo>
                    <a:pt x="1462" y="61"/>
                  </a:lnTo>
                  <a:lnTo>
                    <a:pt x="1573" y="110"/>
                  </a:lnTo>
                  <a:lnTo>
                    <a:pt x="1666" y="165"/>
                  </a:lnTo>
                  <a:lnTo>
                    <a:pt x="1743" y="220"/>
                  </a:lnTo>
                  <a:lnTo>
                    <a:pt x="1811" y="287"/>
                  </a:lnTo>
                  <a:lnTo>
                    <a:pt x="1870" y="360"/>
                  </a:lnTo>
                  <a:lnTo>
                    <a:pt x="1921" y="421"/>
                  </a:lnTo>
                  <a:lnTo>
                    <a:pt x="1964" y="482"/>
                  </a:lnTo>
                  <a:lnTo>
                    <a:pt x="2006" y="543"/>
                  </a:lnTo>
                  <a:lnTo>
                    <a:pt x="2032" y="598"/>
                  </a:lnTo>
                  <a:lnTo>
                    <a:pt x="2057" y="641"/>
                  </a:lnTo>
                </a:path>
              </a:pathLst>
            </a:custGeom>
            <a:noFill/>
            <a:ln w="50800" cap="rnd" cmpd="sng">
              <a:solidFill>
                <a:srgbClr val="FF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aphicFrame>
          <p:nvGraphicFramePr>
            <p:cNvPr id="462878" name="Object 30">
              <a:hlinkClick r:id="" action="ppaction://ole?verb=0"/>
            </p:cNvPr>
            <p:cNvGraphicFramePr>
              <a:graphicFrameLocks/>
            </p:cNvGraphicFramePr>
            <p:nvPr/>
          </p:nvGraphicFramePr>
          <p:xfrm>
            <a:off x="5246" y="3559"/>
            <a:ext cx="317" cy="197"/>
          </p:xfrm>
          <a:graphic>
            <a:graphicData uri="http://schemas.openxmlformats.org/presentationml/2006/ole">
              <p:oleObj spid="_x0000_s99330" name="Equation" r:id="rId4" imgW="501496" imgH="311655" progId="Equation.3">
                <p:embed/>
              </p:oleObj>
            </a:graphicData>
          </a:graphic>
        </p:graphicFrame>
      </p:grpSp>
      <p:sp>
        <p:nvSpPr>
          <p:cNvPr id="462879" name="Rectangle 31"/>
          <p:cNvSpPr>
            <a:spLocks noGrp="1" noChangeArrowheads="1"/>
          </p:cNvSpPr>
          <p:nvPr>
            <p:ph type="title"/>
          </p:nvPr>
        </p:nvSpPr>
        <p:spPr>
          <a:xfrm>
            <a:off x="734485" y="330200"/>
            <a:ext cx="10644716" cy="781050"/>
          </a:xfrm>
          <a:noFill/>
          <a:ln/>
        </p:spPr>
        <p:txBody>
          <a:bodyPr>
            <a:normAutofit/>
          </a:bodyPr>
          <a:lstStyle/>
          <a:p>
            <a:r>
              <a:rPr lang="tr-TR" altLang="tr-TR" sz="3200" dirty="0"/>
              <a:t>Çıktı düzeyleri</a:t>
            </a:r>
            <a:r>
              <a:rPr lang="en-US" altLang="tr-TR" sz="3200" dirty="0"/>
              <a:t>: 0- </a:t>
            </a:r>
            <a:r>
              <a:rPr lang="en-US" altLang="tr-TR" sz="3200" i="1" dirty="0"/>
              <a:t>q</a:t>
            </a:r>
            <a:r>
              <a:rPr lang="en-US" altLang="tr-TR" sz="3200" i="1" baseline="-25000" dirty="0"/>
              <a:t>0</a:t>
            </a:r>
            <a:endParaRPr lang="en-US" altLang="tr-TR" dirty="0"/>
          </a:p>
        </p:txBody>
      </p:sp>
    </p:spTree>
    <p:extLst>
      <p:ext uri="{BB962C8B-B14F-4D97-AF65-F5344CB8AC3E}">
        <p14:creationId xmlns:p14="http://schemas.microsoft.com/office/powerpoint/2010/main" xmlns="" val="18888566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62852">
                                            <p:txEl>
                                              <p:pRg st="0" end="0"/>
                                            </p:txEl>
                                          </p:spTgt>
                                        </p:tgtEl>
                                        <p:attrNameLst>
                                          <p:attrName>style.visibility</p:attrName>
                                        </p:attrNameLst>
                                      </p:cBhvr>
                                      <p:to>
                                        <p:strVal val="visible"/>
                                      </p:to>
                                    </p:set>
                                    <p:animEffect transition="in" filter="wipe(left)">
                                      <p:cBhvr>
                                        <p:cTn id="26" dur="500"/>
                                        <p:tgtEl>
                                          <p:spTgt spid="462852">
                                            <p:txEl>
                                              <p:pRg st="0" end="0"/>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62852">
                                            <p:txEl>
                                              <p:pRg st="1" end="1"/>
                                            </p:txEl>
                                          </p:spTgt>
                                        </p:tgtEl>
                                        <p:attrNameLst>
                                          <p:attrName>style.visibility</p:attrName>
                                        </p:attrNameLst>
                                      </p:cBhvr>
                                      <p:to>
                                        <p:strVal val="visible"/>
                                      </p:to>
                                    </p:set>
                                    <p:animEffect transition="in" filter="wipe(left)">
                                      <p:cBhvr>
                                        <p:cTn id="29" dur="500"/>
                                        <p:tgtEl>
                                          <p:spTgt spid="462852">
                                            <p:txEl>
                                              <p:pRg st="1" end="1"/>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462852">
                                            <p:txEl>
                                              <p:pRg st="2" end="2"/>
                                            </p:txEl>
                                          </p:spTgt>
                                        </p:tgtEl>
                                        <p:attrNameLst>
                                          <p:attrName>style.visibility</p:attrName>
                                        </p:attrNameLst>
                                      </p:cBhvr>
                                      <p:to>
                                        <p:strVal val="visible"/>
                                      </p:to>
                                    </p:set>
                                    <p:animEffect transition="in" filter="wipe(left)">
                                      <p:cBhvr>
                                        <p:cTn id="32" dur="500"/>
                                        <p:tgtEl>
                                          <p:spTgt spid="462852">
                                            <p:txEl>
                                              <p:pRg st="2" end="2"/>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462852">
                                            <p:txEl>
                                              <p:pRg st="3" end="3"/>
                                            </p:txEl>
                                          </p:spTgt>
                                        </p:tgtEl>
                                        <p:attrNameLst>
                                          <p:attrName>style.visibility</p:attrName>
                                        </p:attrNameLst>
                                      </p:cBhvr>
                                      <p:to>
                                        <p:strVal val="visible"/>
                                      </p:to>
                                    </p:set>
                                    <p:animEffect transition="in" filter="wipe(left)">
                                      <p:cBhvr>
                                        <p:cTn id="35" dur="500"/>
                                        <p:tgtEl>
                                          <p:spTgt spid="462852">
                                            <p:txEl>
                                              <p:pRg st="3" end="3"/>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462852">
                                            <p:txEl>
                                              <p:pRg st="4" end="4"/>
                                            </p:txEl>
                                          </p:spTgt>
                                        </p:tgtEl>
                                        <p:attrNameLst>
                                          <p:attrName>style.visibility</p:attrName>
                                        </p:attrNameLst>
                                      </p:cBhvr>
                                      <p:to>
                                        <p:strVal val="visible"/>
                                      </p:to>
                                    </p:set>
                                    <p:animEffect transition="in" filter="wipe(left)">
                                      <p:cBhvr>
                                        <p:cTn id="38" dur="500"/>
                                        <p:tgtEl>
                                          <p:spTgt spid="462852">
                                            <p:txEl>
                                              <p:pRg st="4" end="4"/>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462852">
                                            <p:txEl>
                                              <p:pRg st="5" end="5"/>
                                            </p:txEl>
                                          </p:spTgt>
                                        </p:tgtEl>
                                        <p:attrNameLst>
                                          <p:attrName>style.visibility</p:attrName>
                                        </p:attrNameLst>
                                      </p:cBhvr>
                                      <p:to>
                                        <p:strVal val="visible"/>
                                      </p:to>
                                    </p:set>
                                    <p:animEffect transition="in" filter="wipe(left)">
                                      <p:cBhvr>
                                        <p:cTn id="41" dur="500"/>
                                        <p:tgtEl>
                                          <p:spTgt spid="46285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2"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899"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00" name="Rectangle 4"/>
          <p:cNvSpPr>
            <a:spLocks noGrp="1" noChangeArrowheads="1"/>
          </p:cNvSpPr>
          <p:nvPr>
            <p:ph type="body" sz="half" idx="1"/>
          </p:nvPr>
        </p:nvSpPr>
        <p:spPr>
          <a:xfrm>
            <a:off x="711200" y="1828800"/>
            <a:ext cx="5384800" cy="4114800"/>
          </a:xfrm>
          <a:noFill/>
          <a:ln/>
        </p:spPr>
        <p:txBody>
          <a:bodyPr/>
          <a:lstStyle/>
          <a:p>
            <a:pPr>
              <a:spcBef>
                <a:spcPct val="70000"/>
              </a:spcBef>
            </a:pPr>
            <a:r>
              <a:rPr lang="tr-TR" altLang="tr-TR" sz="2400" i="1" dirty="0"/>
              <a:t>T</a:t>
            </a:r>
            <a:r>
              <a:rPr lang="en-US" altLang="tr-TR" sz="2400" i="1" dirty="0"/>
              <a:t>R(q) </a:t>
            </a:r>
            <a:r>
              <a:rPr lang="tr-TR" altLang="tr-TR" sz="2400" dirty="0"/>
              <a:t>ve</a:t>
            </a:r>
            <a:r>
              <a:rPr lang="en-US" altLang="tr-TR" sz="2400" dirty="0"/>
              <a:t> </a:t>
            </a:r>
            <a:r>
              <a:rPr lang="tr-TR" altLang="tr-TR" sz="2400" dirty="0"/>
              <a:t>T</a:t>
            </a:r>
            <a:r>
              <a:rPr lang="en-US" altLang="tr-TR" sz="2400" i="1" dirty="0"/>
              <a:t>C(q)</a:t>
            </a:r>
            <a:r>
              <a:rPr lang="tr-TR" altLang="tr-TR" sz="2400" i="1" dirty="0"/>
              <a:t>’</a:t>
            </a:r>
            <a:r>
              <a:rPr lang="tr-TR" altLang="tr-TR" sz="2400" i="1" dirty="0" err="1"/>
              <a:t>nun</a:t>
            </a:r>
            <a:r>
              <a:rPr lang="tr-TR" altLang="tr-TR" sz="2400" i="1" dirty="0"/>
              <a:t> </a:t>
            </a:r>
            <a:r>
              <a:rPr lang="tr-TR" altLang="tr-TR" sz="2400" i="1" dirty="0" smtClean="0"/>
              <a:t>karşılaştırılması</a:t>
            </a:r>
          </a:p>
          <a:p>
            <a:pPr>
              <a:spcBef>
                <a:spcPct val="70000"/>
              </a:spcBef>
            </a:pPr>
            <a:r>
              <a:rPr lang="tr-TR" altLang="tr-TR" sz="2400" i="1" dirty="0"/>
              <a:t> </a:t>
            </a:r>
            <a:r>
              <a:rPr lang="tr-TR" altLang="tr-TR" sz="2400" i="1" dirty="0" smtClean="0"/>
              <a:t>TC=TR</a:t>
            </a:r>
          </a:p>
          <a:p>
            <a:pPr>
              <a:spcBef>
                <a:spcPct val="70000"/>
              </a:spcBef>
            </a:pPr>
            <a:r>
              <a:rPr lang="tr-TR" altLang="tr-TR" sz="2400" i="1" dirty="0"/>
              <a:t> </a:t>
            </a:r>
            <a:r>
              <a:rPr lang="tr-TR" altLang="tr-TR" sz="2400" i="1" dirty="0" smtClean="0"/>
              <a:t>BAŞABAŞ NOKTASI </a:t>
            </a:r>
            <a:endParaRPr lang="en-US" altLang="tr-TR" sz="2400" i="1" dirty="0"/>
          </a:p>
        </p:txBody>
      </p:sp>
      <p:sp>
        <p:nvSpPr>
          <p:cNvPr id="464901" name="Rectangle 5"/>
          <p:cNvSpPr>
            <a:spLocks noGrp="1" noChangeArrowheads="1"/>
          </p:cNvSpPr>
          <p:nvPr>
            <p:ph type="title"/>
          </p:nvPr>
        </p:nvSpPr>
        <p:spPr>
          <a:xfrm>
            <a:off x="734485" y="330200"/>
            <a:ext cx="10644716" cy="781050"/>
          </a:xfrm>
          <a:noFill/>
          <a:ln/>
        </p:spPr>
        <p:txBody>
          <a:bodyPr>
            <a:normAutofit/>
          </a:bodyPr>
          <a:lstStyle/>
          <a:p>
            <a:r>
              <a:rPr lang="tr-TR" altLang="tr-TR" sz="3200" dirty="0"/>
              <a:t>Çıktı </a:t>
            </a:r>
            <a:r>
              <a:rPr lang="tr-TR" altLang="tr-TR" sz="3200" dirty="0" err="1" smtClean="0"/>
              <a:t>düzeyİ</a:t>
            </a:r>
            <a:r>
              <a:rPr lang="tr-TR" altLang="tr-TR" sz="3200" dirty="0" smtClean="0"/>
              <a:t>: </a:t>
            </a:r>
            <a:r>
              <a:rPr lang="en-US" altLang="tr-TR" sz="3200" dirty="0" smtClean="0"/>
              <a:t> </a:t>
            </a:r>
            <a:r>
              <a:rPr lang="en-US" altLang="tr-TR" sz="3200" i="1" dirty="0"/>
              <a:t>q</a:t>
            </a:r>
            <a:r>
              <a:rPr lang="en-US" altLang="tr-TR" sz="3200" i="1" baseline="-25000" dirty="0"/>
              <a:t>0</a:t>
            </a:r>
            <a:endParaRPr lang="en-US" altLang="tr-TR" sz="3200" dirty="0"/>
          </a:p>
        </p:txBody>
      </p:sp>
      <p:sp>
        <p:nvSpPr>
          <p:cNvPr id="464902" name="Line 6"/>
          <p:cNvSpPr>
            <a:spLocks noChangeShapeType="1"/>
          </p:cNvSpPr>
          <p:nvPr/>
        </p:nvSpPr>
        <p:spPr bwMode="auto">
          <a:xfrm>
            <a:off x="6934200" y="5322888"/>
            <a:ext cx="52578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2" name="Group 7"/>
          <p:cNvGrpSpPr>
            <a:grpSpLocks/>
          </p:cNvGrpSpPr>
          <p:nvPr/>
        </p:nvGrpSpPr>
        <p:grpSpPr bwMode="auto">
          <a:xfrm>
            <a:off x="6913034" y="3082925"/>
            <a:ext cx="5056717" cy="2243138"/>
            <a:chOff x="3258" y="1942"/>
            <a:chExt cx="2389" cy="1413"/>
          </a:xfrm>
        </p:grpSpPr>
        <p:sp>
          <p:nvSpPr>
            <p:cNvPr id="464904" name="Freeform 8"/>
            <p:cNvSpPr>
              <a:spLocks/>
            </p:cNvSpPr>
            <p:nvPr/>
          </p:nvSpPr>
          <p:spPr bwMode="auto">
            <a:xfrm>
              <a:off x="3258" y="2038"/>
              <a:ext cx="2059" cy="1317"/>
            </a:xfrm>
            <a:custGeom>
              <a:avLst/>
              <a:gdLst>
                <a:gd name="T0" fmla="*/ 0 w 2059"/>
                <a:gd name="T1" fmla="*/ 1316 h 1317"/>
                <a:gd name="T2" fmla="*/ 161 w 2059"/>
                <a:gd name="T3" fmla="*/ 1107 h 1317"/>
                <a:gd name="T4" fmla="*/ 331 w 2059"/>
                <a:gd name="T5" fmla="*/ 908 h 1317"/>
                <a:gd name="T6" fmla="*/ 408 w 2059"/>
                <a:gd name="T7" fmla="*/ 809 h 1317"/>
                <a:gd name="T8" fmla="*/ 493 w 2059"/>
                <a:gd name="T9" fmla="*/ 721 h 1317"/>
                <a:gd name="T10" fmla="*/ 570 w 2059"/>
                <a:gd name="T11" fmla="*/ 639 h 1317"/>
                <a:gd name="T12" fmla="*/ 655 w 2059"/>
                <a:gd name="T13" fmla="*/ 562 h 1317"/>
                <a:gd name="T14" fmla="*/ 740 w 2059"/>
                <a:gd name="T15" fmla="*/ 490 h 1317"/>
                <a:gd name="T16" fmla="*/ 816 w 2059"/>
                <a:gd name="T17" fmla="*/ 429 h 1317"/>
                <a:gd name="T18" fmla="*/ 986 w 2059"/>
                <a:gd name="T19" fmla="*/ 319 h 1317"/>
                <a:gd name="T20" fmla="*/ 1148 w 2059"/>
                <a:gd name="T21" fmla="*/ 226 h 1317"/>
                <a:gd name="T22" fmla="*/ 1301 w 2059"/>
                <a:gd name="T23" fmla="*/ 148 h 1317"/>
                <a:gd name="T24" fmla="*/ 1369 w 2059"/>
                <a:gd name="T25" fmla="*/ 121 h 1317"/>
                <a:gd name="T26" fmla="*/ 1437 w 2059"/>
                <a:gd name="T27" fmla="*/ 93 h 1317"/>
                <a:gd name="T28" fmla="*/ 1565 w 2059"/>
                <a:gd name="T29" fmla="*/ 55 h 1317"/>
                <a:gd name="T30" fmla="*/ 1684 w 2059"/>
                <a:gd name="T31" fmla="*/ 33 h 1317"/>
                <a:gd name="T32" fmla="*/ 1786 w 2059"/>
                <a:gd name="T33" fmla="*/ 11 h 1317"/>
                <a:gd name="T34" fmla="*/ 1871 w 2059"/>
                <a:gd name="T35" fmla="*/ 0 h 1317"/>
                <a:gd name="T36" fmla="*/ 1939 w 2059"/>
                <a:gd name="T37" fmla="*/ 0 h 1317"/>
                <a:gd name="T38" fmla="*/ 1998 w 2059"/>
                <a:gd name="T39" fmla="*/ 5 h 1317"/>
                <a:gd name="T40" fmla="*/ 2058 w 2059"/>
                <a:gd name="T41" fmla="*/ 11 h 1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59" h="1317">
                  <a:moveTo>
                    <a:pt x="0" y="1316"/>
                  </a:moveTo>
                  <a:lnTo>
                    <a:pt x="161" y="1107"/>
                  </a:lnTo>
                  <a:lnTo>
                    <a:pt x="331" y="908"/>
                  </a:lnTo>
                  <a:lnTo>
                    <a:pt x="408" y="809"/>
                  </a:lnTo>
                  <a:lnTo>
                    <a:pt x="493" y="721"/>
                  </a:lnTo>
                  <a:lnTo>
                    <a:pt x="570" y="639"/>
                  </a:lnTo>
                  <a:lnTo>
                    <a:pt x="655" y="562"/>
                  </a:lnTo>
                  <a:lnTo>
                    <a:pt x="740" y="490"/>
                  </a:lnTo>
                  <a:lnTo>
                    <a:pt x="816" y="429"/>
                  </a:lnTo>
                  <a:lnTo>
                    <a:pt x="986" y="319"/>
                  </a:lnTo>
                  <a:lnTo>
                    <a:pt x="1148" y="226"/>
                  </a:lnTo>
                  <a:lnTo>
                    <a:pt x="1301" y="148"/>
                  </a:lnTo>
                  <a:lnTo>
                    <a:pt x="1369" y="121"/>
                  </a:lnTo>
                  <a:lnTo>
                    <a:pt x="1437" y="93"/>
                  </a:lnTo>
                  <a:lnTo>
                    <a:pt x="1565" y="55"/>
                  </a:lnTo>
                  <a:lnTo>
                    <a:pt x="1684" y="33"/>
                  </a:lnTo>
                  <a:lnTo>
                    <a:pt x="1786" y="11"/>
                  </a:lnTo>
                  <a:lnTo>
                    <a:pt x="1871" y="0"/>
                  </a:lnTo>
                  <a:lnTo>
                    <a:pt x="1939" y="0"/>
                  </a:lnTo>
                  <a:lnTo>
                    <a:pt x="1998" y="5"/>
                  </a:lnTo>
                  <a:lnTo>
                    <a:pt x="2058" y="11"/>
                  </a:lnTo>
                </a:path>
              </a:pathLst>
            </a:custGeom>
            <a:noFill/>
            <a:ln w="50800" cap="rnd"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4905" name="Rectangle 9"/>
            <p:cNvSpPr>
              <a:spLocks noChangeArrowheads="1"/>
            </p:cNvSpPr>
            <p:nvPr/>
          </p:nvSpPr>
          <p:spPr bwMode="auto">
            <a:xfrm>
              <a:off x="5346" y="1942"/>
              <a:ext cx="301"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R(q)</a:t>
              </a:r>
            </a:p>
          </p:txBody>
        </p:sp>
      </p:grpSp>
      <p:grpSp>
        <p:nvGrpSpPr>
          <p:cNvPr id="3" name="Group 10"/>
          <p:cNvGrpSpPr>
            <a:grpSpLocks/>
          </p:cNvGrpSpPr>
          <p:nvPr/>
        </p:nvGrpSpPr>
        <p:grpSpPr bwMode="auto">
          <a:xfrm>
            <a:off x="5695951" y="2141539"/>
            <a:ext cx="6096000" cy="4319587"/>
            <a:chOff x="2691" y="1349"/>
            <a:chExt cx="2880" cy="2721"/>
          </a:xfrm>
        </p:grpSpPr>
        <p:sp>
          <p:nvSpPr>
            <p:cNvPr id="464907" name="Line 11"/>
            <p:cNvSpPr>
              <a:spLocks noChangeShapeType="1"/>
            </p:cNvSpPr>
            <p:nvPr/>
          </p:nvSpPr>
          <p:spPr bwMode="auto">
            <a:xfrm>
              <a:off x="3267" y="2026"/>
              <a:ext cx="0" cy="1799"/>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08" name="Rectangle 12"/>
            <p:cNvSpPr>
              <a:spLocks noChangeArrowheads="1"/>
            </p:cNvSpPr>
            <p:nvPr/>
          </p:nvSpPr>
          <p:spPr bwMode="auto">
            <a:xfrm>
              <a:off x="3257" y="3369"/>
              <a:ext cx="15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464909" name="Rectangle 13"/>
            <p:cNvSpPr>
              <a:spLocks noChangeArrowheads="1"/>
            </p:cNvSpPr>
            <p:nvPr/>
          </p:nvSpPr>
          <p:spPr bwMode="auto">
            <a:xfrm>
              <a:off x="2691" y="1349"/>
              <a:ext cx="832"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ctr"/>
              <a:r>
                <a:rPr lang="tr-TR" altLang="tr-TR" sz="1400"/>
                <a:t>Maliyet, Gelir, Kâr</a:t>
              </a:r>
              <a:endParaRPr lang="en-US" altLang="tr-TR" sz="1400"/>
            </a:p>
            <a:p>
              <a:pPr algn="ctr"/>
              <a:r>
                <a:rPr lang="en-US" altLang="tr-TR" sz="1400"/>
                <a:t>$ (</a:t>
              </a:r>
              <a:r>
                <a:rPr lang="tr-TR" altLang="tr-TR" sz="1400"/>
                <a:t>sene başına</a:t>
              </a:r>
              <a:r>
                <a:rPr lang="en-US" altLang="tr-TR" sz="1400"/>
                <a:t>)</a:t>
              </a:r>
            </a:p>
          </p:txBody>
        </p:sp>
        <p:sp>
          <p:nvSpPr>
            <p:cNvPr id="464910" name="Rectangle 14"/>
            <p:cNvSpPr>
              <a:spLocks noChangeArrowheads="1"/>
            </p:cNvSpPr>
            <p:nvPr/>
          </p:nvSpPr>
          <p:spPr bwMode="auto">
            <a:xfrm>
              <a:off x="4321" y="3742"/>
              <a:ext cx="1073"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400"/>
                <a:t>Çıktı (sene başına düşen </a:t>
              </a:r>
            </a:p>
            <a:p>
              <a:r>
                <a:rPr lang="tr-TR" altLang="tr-TR" sz="1400"/>
                <a:t>Ünite)</a:t>
              </a:r>
              <a:endParaRPr lang="en-US" altLang="tr-TR" sz="1400"/>
            </a:p>
          </p:txBody>
        </p:sp>
        <p:grpSp>
          <p:nvGrpSpPr>
            <p:cNvPr id="4" name="Group 15"/>
            <p:cNvGrpSpPr>
              <a:grpSpLocks/>
            </p:cNvGrpSpPr>
            <p:nvPr/>
          </p:nvGrpSpPr>
          <p:grpSpPr bwMode="auto">
            <a:xfrm>
              <a:off x="3265" y="1668"/>
              <a:ext cx="2113" cy="1345"/>
              <a:chOff x="3257" y="1668"/>
              <a:chExt cx="2113" cy="1345"/>
            </a:xfrm>
          </p:grpSpPr>
          <p:sp>
            <p:nvSpPr>
              <p:cNvPr id="464912" name="Freeform 16"/>
              <p:cNvSpPr>
                <a:spLocks/>
              </p:cNvSpPr>
              <p:nvPr/>
            </p:nvSpPr>
            <p:spPr bwMode="auto">
              <a:xfrm>
                <a:off x="3257" y="1846"/>
                <a:ext cx="1991" cy="1167"/>
              </a:xfrm>
              <a:custGeom>
                <a:avLst/>
                <a:gdLst>
                  <a:gd name="T0" fmla="*/ 0 w 1991"/>
                  <a:gd name="T1" fmla="*/ 1166 h 1167"/>
                  <a:gd name="T2" fmla="*/ 59 w 1991"/>
                  <a:gd name="T3" fmla="*/ 1131 h 1167"/>
                  <a:gd name="T4" fmla="*/ 101 w 1991"/>
                  <a:gd name="T5" fmla="*/ 1111 h 1167"/>
                  <a:gd name="T6" fmla="*/ 143 w 1991"/>
                  <a:gd name="T7" fmla="*/ 1097 h 1167"/>
                  <a:gd name="T8" fmla="*/ 185 w 1991"/>
                  <a:gd name="T9" fmla="*/ 1087 h 1167"/>
                  <a:gd name="T10" fmla="*/ 235 w 1991"/>
                  <a:gd name="T11" fmla="*/ 1082 h 1167"/>
                  <a:gd name="T12" fmla="*/ 303 w 1991"/>
                  <a:gd name="T13" fmla="*/ 1077 h 1167"/>
                  <a:gd name="T14" fmla="*/ 378 w 1991"/>
                  <a:gd name="T15" fmla="*/ 1062 h 1167"/>
                  <a:gd name="T16" fmla="*/ 428 w 1991"/>
                  <a:gd name="T17" fmla="*/ 1052 h 1167"/>
                  <a:gd name="T18" fmla="*/ 479 w 1991"/>
                  <a:gd name="T19" fmla="*/ 1042 h 1167"/>
                  <a:gd name="T20" fmla="*/ 605 w 1991"/>
                  <a:gd name="T21" fmla="*/ 1017 h 1167"/>
                  <a:gd name="T22" fmla="*/ 739 w 1991"/>
                  <a:gd name="T23" fmla="*/ 992 h 1167"/>
                  <a:gd name="T24" fmla="*/ 857 w 1991"/>
                  <a:gd name="T25" fmla="*/ 958 h 1167"/>
                  <a:gd name="T26" fmla="*/ 974 w 1991"/>
                  <a:gd name="T27" fmla="*/ 923 h 1167"/>
                  <a:gd name="T28" fmla="*/ 1083 w 1991"/>
                  <a:gd name="T29" fmla="*/ 888 h 1167"/>
                  <a:gd name="T30" fmla="*/ 1192 w 1991"/>
                  <a:gd name="T31" fmla="*/ 844 h 1167"/>
                  <a:gd name="T32" fmla="*/ 1302 w 1991"/>
                  <a:gd name="T33" fmla="*/ 789 h 1167"/>
                  <a:gd name="T34" fmla="*/ 1419 w 1991"/>
                  <a:gd name="T35" fmla="*/ 715 h 1167"/>
                  <a:gd name="T36" fmla="*/ 1537 w 1991"/>
                  <a:gd name="T37" fmla="*/ 635 h 1167"/>
                  <a:gd name="T38" fmla="*/ 1654 w 1991"/>
                  <a:gd name="T39" fmla="*/ 541 h 1167"/>
                  <a:gd name="T40" fmla="*/ 1747 w 1991"/>
                  <a:gd name="T41" fmla="*/ 447 h 1167"/>
                  <a:gd name="T42" fmla="*/ 1822 w 1991"/>
                  <a:gd name="T43" fmla="*/ 343 h 1167"/>
                  <a:gd name="T44" fmla="*/ 1889 w 1991"/>
                  <a:gd name="T45" fmla="*/ 234 h 1167"/>
                  <a:gd name="T46" fmla="*/ 1940 w 1991"/>
                  <a:gd name="T47" fmla="*/ 119 h 1167"/>
                  <a:gd name="T48" fmla="*/ 1990 w 1991"/>
                  <a:gd name="T49"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1" h="1167">
                    <a:moveTo>
                      <a:pt x="0" y="1166"/>
                    </a:moveTo>
                    <a:lnTo>
                      <a:pt x="59" y="1131"/>
                    </a:lnTo>
                    <a:lnTo>
                      <a:pt x="101" y="1111"/>
                    </a:lnTo>
                    <a:lnTo>
                      <a:pt x="143" y="1097"/>
                    </a:lnTo>
                    <a:lnTo>
                      <a:pt x="185" y="1087"/>
                    </a:lnTo>
                    <a:lnTo>
                      <a:pt x="235" y="1082"/>
                    </a:lnTo>
                    <a:lnTo>
                      <a:pt x="303" y="1077"/>
                    </a:lnTo>
                    <a:lnTo>
                      <a:pt x="378" y="1062"/>
                    </a:lnTo>
                    <a:lnTo>
                      <a:pt x="428" y="1052"/>
                    </a:lnTo>
                    <a:lnTo>
                      <a:pt x="479" y="1042"/>
                    </a:lnTo>
                    <a:lnTo>
                      <a:pt x="605" y="1017"/>
                    </a:lnTo>
                    <a:lnTo>
                      <a:pt x="739" y="992"/>
                    </a:lnTo>
                    <a:lnTo>
                      <a:pt x="857" y="958"/>
                    </a:lnTo>
                    <a:lnTo>
                      <a:pt x="974" y="923"/>
                    </a:lnTo>
                    <a:lnTo>
                      <a:pt x="1083" y="888"/>
                    </a:lnTo>
                    <a:lnTo>
                      <a:pt x="1192" y="844"/>
                    </a:lnTo>
                    <a:lnTo>
                      <a:pt x="1302" y="789"/>
                    </a:lnTo>
                    <a:lnTo>
                      <a:pt x="1419" y="715"/>
                    </a:lnTo>
                    <a:lnTo>
                      <a:pt x="1537" y="635"/>
                    </a:lnTo>
                    <a:lnTo>
                      <a:pt x="1654" y="541"/>
                    </a:lnTo>
                    <a:lnTo>
                      <a:pt x="1747" y="447"/>
                    </a:lnTo>
                    <a:lnTo>
                      <a:pt x="1822" y="343"/>
                    </a:lnTo>
                    <a:lnTo>
                      <a:pt x="1889" y="234"/>
                    </a:lnTo>
                    <a:lnTo>
                      <a:pt x="1940" y="119"/>
                    </a:lnTo>
                    <a:lnTo>
                      <a:pt x="1990" y="0"/>
                    </a:lnTo>
                  </a:path>
                </a:pathLst>
              </a:custGeom>
              <a:noFill/>
              <a:ln w="50800" cap="rnd" cmpd="sng">
                <a:solidFill>
                  <a:srgbClr val="99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4913" name="Rectangle 17"/>
              <p:cNvSpPr>
                <a:spLocks noChangeArrowheads="1"/>
              </p:cNvSpPr>
              <p:nvPr/>
            </p:nvSpPr>
            <p:spPr bwMode="auto">
              <a:xfrm>
                <a:off x="5072" y="1668"/>
                <a:ext cx="29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C(q)</a:t>
                </a:r>
              </a:p>
            </p:txBody>
          </p:sp>
        </p:grpSp>
        <p:grpSp>
          <p:nvGrpSpPr>
            <p:cNvPr id="5" name="Group 18"/>
            <p:cNvGrpSpPr>
              <a:grpSpLocks/>
            </p:cNvGrpSpPr>
            <p:nvPr/>
          </p:nvGrpSpPr>
          <p:grpSpPr bwMode="auto">
            <a:xfrm>
              <a:off x="3953" y="1873"/>
              <a:ext cx="1135" cy="1102"/>
              <a:chOff x="3945" y="1873"/>
              <a:chExt cx="1135" cy="1102"/>
            </a:xfrm>
          </p:grpSpPr>
          <p:grpSp>
            <p:nvGrpSpPr>
              <p:cNvPr id="6" name="Group 19"/>
              <p:cNvGrpSpPr>
                <a:grpSpLocks/>
              </p:cNvGrpSpPr>
              <p:nvPr/>
            </p:nvGrpSpPr>
            <p:grpSpPr bwMode="auto">
              <a:xfrm>
                <a:off x="3945" y="1873"/>
                <a:ext cx="1135" cy="1102"/>
                <a:chOff x="3945" y="1961"/>
                <a:chExt cx="1135" cy="1102"/>
              </a:xfrm>
            </p:grpSpPr>
            <p:sp>
              <p:nvSpPr>
                <p:cNvPr id="464916" name="Line 20"/>
                <p:cNvSpPr>
                  <a:spLocks noChangeShapeType="1"/>
                </p:cNvSpPr>
                <p:nvPr/>
              </p:nvSpPr>
              <p:spPr bwMode="auto">
                <a:xfrm flipV="1">
                  <a:off x="3945" y="1961"/>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17" name="Line 21"/>
                <p:cNvSpPr>
                  <a:spLocks noChangeShapeType="1"/>
                </p:cNvSpPr>
                <p:nvPr/>
              </p:nvSpPr>
              <p:spPr bwMode="auto">
                <a:xfrm flipV="1">
                  <a:off x="3945" y="2436"/>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464918" name="Oval 22"/>
              <p:cNvSpPr>
                <a:spLocks noChangeArrowheads="1"/>
              </p:cNvSpPr>
              <p:nvPr/>
            </p:nvSpPr>
            <p:spPr bwMode="auto">
              <a:xfrm>
                <a:off x="4458" y="2634"/>
                <a:ext cx="69" cy="68"/>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19" name="Oval 23"/>
              <p:cNvSpPr>
                <a:spLocks noChangeArrowheads="1"/>
              </p:cNvSpPr>
              <p:nvPr/>
            </p:nvSpPr>
            <p:spPr bwMode="auto">
              <a:xfrm>
                <a:off x="4458" y="2188"/>
                <a:ext cx="69" cy="69"/>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20" name="Rectangle 24"/>
              <p:cNvSpPr>
                <a:spLocks noChangeArrowheads="1"/>
              </p:cNvSpPr>
              <p:nvPr/>
            </p:nvSpPr>
            <p:spPr bwMode="auto">
              <a:xfrm>
                <a:off x="4317" y="1973"/>
                <a:ext cx="16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A</a:t>
                </a:r>
              </a:p>
            </p:txBody>
          </p:sp>
          <p:sp>
            <p:nvSpPr>
              <p:cNvPr id="464921" name="Rectangle 25"/>
              <p:cNvSpPr>
                <a:spLocks noChangeArrowheads="1"/>
              </p:cNvSpPr>
              <p:nvPr/>
            </p:nvSpPr>
            <p:spPr bwMode="auto">
              <a:xfrm>
                <a:off x="4269" y="2453"/>
                <a:ext cx="16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B</a:t>
                </a:r>
              </a:p>
            </p:txBody>
          </p:sp>
        </p:grpSp>
        <p:grpSp>
          <p:nvGrpSpPr>
            <p:cNvPr id="7" name="Group 26"/>
            <p:cNvGrpSpPr>
              <a:grpSpLocks/>
            </p:cNvGrpSpPr>
            <p:nvPr/>
          </p:nvGrpSpPr>
          <p:grpSpPr bwMode="auto">
            <a:xfrm>
              <a:off x="3531" y="2232"/>
              <a:ext cx="1058" cy="1368"/>
              <a:chOff x="3523" y="2232"/>
              <a:chExt cx="1058" cy="1368"/>
            </a:xfrm>
          </p:grpSpPr>
          <p:sp>
            <p:nvSpPr>
              <p:cNvPr id="464923" name="Rectangle 27"/>
              <p:cNvSpPr>
                <a:spLocks noChangeArrowheads="1"/>
              </p:cNvSpPr>
              <p:nvPr/>
            </p:nvSpPr>
            <p:spPr bwMode="auto">
              <a:xfrm>
                <a:off x="3523" y="3350"/>
                <a:ext cx="198"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25000"/>
                  <a:t>0</a:t>
                </a:r>
              </a:p>
            </p:txBody>
          </p:sp>
          <p:sp>
            <p:nvSpPr>
              <p:cNvPr id="464924" name="Line 28"/>
              <p:cNvSpPr>
                <a:spLocks noChangeShapeType="1"/>
              </p:cNvSpPr>
              <p:nvPr/>
            </p:nvSpPr>
            <p:spPr bwMode="auto">
              <a:xfrm>
                <a:off x="3602" y="2917"/>
                <a:ext cx="0" cy="428"/>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25" name="Line 29"/>
              <p:cNvSpPr>
                <a:spLocks noChangeShapeType="1"/>
              </p:cNvSpPr>
              <p:nvPr/>
            </p:nvSpPr>
            <p:spPr bwMode="auto">
              <a:xfrm>
                <a:off x="4492" y="2232"/>
                <a:ext cx="0" cy="1113"/>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4926" name="Rectangle 30"/>
              <p:cNvSpPr>
                <a:spLocks noChangeArrowheads="1"/>
              </p:cNvSpPr>
              <p:nvPr/>
            </p:nvSpPr>
            <p:spPr bwMode="auto">
              <a:xfrm>
                <a:off x="4387" y="3350"/>
                <a:ext cx="19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30000"/>
                  <a:t>*</a:t>
                </a:r>
              </a:p>
            </p:txBody>
          </p:sp>
        </p:grpSp>
        <p:grpSp>
          <p:nvGrpSpPr>
            <p:cNvPr id="8" name="Group 31"/>
            <p:cNvGrpSpPr>
              <a:grpSpLocks/>
            </p:cNvGrpSpPr>
            <p:nvPr/>
          </p:nvGrpSpPr>
          <p:grpSpPr bwMode="auto">
            <a:xfrm>
              <a:off x="3263" y="2931"/>
              <a:ext cx="2308" cy="825"/>
              <a:chOff x="3263" y="2931"/>
              <a:chExt cx="2308" cy="825"/>
            </a:xfrm>
          </p:grpSpPr>
          <p:sp>
            <p:nvSpPr>
              <p:cNvPr id="464928" name="Freeform 32"/>
              <p:cNvSpPr>
                <a:spLocks/>
              </p:cNvSpPr>
              <p:nvPr/>
            </p:nvSpPr>
            <p:spPr bwMode="auto">
              <a:xfrm>
                <a:off x="3263" y="2931"/>
                <a:ext cx="2058" cy="801"/>
              </a:xfrm>
              <a:custGeom>
                <a:avLst/>
                <a:gdLst>
                  <a:gd name="T0" fmla="*/ 0 w 2058"/>
                  <a:gd name="T1" fmla="*/ 800 h 801"/>
                  <a:gd name="T2" fmla="*/ 26 w 2058"/>
                  <a:gd name="T3" fmla="*/ 794 h 801"/>
                  <a:gd name="T4" fmla="*/ 51 w 2058"/>
                  <a:gd name="T5" fmla="*/ 788 h 801"/>
                  <a:gd name="T6" fmla="*/ 85 w 2058"/>
                  <a:gd name="T7" fmla="*/ 769 h 801"/>
                  <a:gd name="T8" fmla="*/ 102 w 2058"/>
                  <a:gd name="T9" fmla="*/ 751 h 801"/>
                  <a:gd name="T10" fmla="*/ 119 w 2058"/>
                  <a:gd name="T11" fmla="*/ 733 h 801"/>
                  <a:gd name="T12" fmla="*/ 145 w 2058"/>
                  <a:gd name="T13" fmla="*/ 708 h 801"/>
                  <a:gd name="T14" fmla="*/ 162 w 2058"/>
                  <a:gd name="T15" fmla="*/ 672 h 801"/>
                  <a:gd name="T16" fmla="*/ 213 w 2058"/>
                  <a:gd name="T17" fmla="*/ 592 h 801"/>
                  <a:gd name="T18" fmla="*/ 272 w 2058"/>
                  <a:gd name="T19" fmla="*/ 507 h 801"/>
                  <a:gd name="T20" fmla="*/ 349 w 2058"/>
                  <a:gd name="T21" fmla="*/ 421 h 801"/>
                  <a:gd name="T22" fmla="*/ 434 w 2058"/>
                  <a:gd name="T23" fmla="*/ 336 h 801"/>
                  <a:gd name="T24" fmla="*/ 544 w 2058"/>
                  <a:gd name="T25" fmla="*/ 250 h 801"/>
                  <a:gd name="T26" fmla="*/ 655 w 2058"/>
                  <a:gd name="T27" fmla="*/ 171 h 801"/>
                  <a:gd name="T28" fmla="*/ 714 w 2058"/>
                  <a:gd name="T29" fmla="*/ 140 h 801"/>
                  <a:gd name="T30" fmla="*/ 774 w 2058"/>
                  <a:gd name="T31" fmla="*/ 110 h 801"/>
                  <a:gd name="T32" fmla="*/ 884 w 2058"/>
                  <a:gd name="T33" fmla="*/ 61 h 801"/>
                  <a:gd name="T34" fmla="*/ 1003 w 2058"/>
                  <a:gd name="T35" fmla="*/ 24 h 801"/>
                  <a:gd name="T36" fmla="*/ 1122 w 2058"/>
                  <a:gd name="T37" fmla="*/ 6 h 801"/>
                  <a:gd name="T38" fmla="*/ 1233 w 2058"/>
                  <a:gd name="T39" fmla="*/ 0 h 801"/>
                  <a:gd name="T40" fmla="*/ 1292 w 2058"/>
                  <a:gd name="T41" fmla="*/ 6 h 801"/>
                  <a:gd name="T42" fmla="*/ 1352 w 2058"/>
                  <a:gd name="T43" fmla="*/ 18 h 801"/>
                  <a:gd name="T44" fmla="*/ 1462 w 2058"/>
                  <a:gd name="T45" fmla="*/ 61 h 801"/>
                  <a:gd name="T46" fmla="*/ 1573 w 2058"/>
                  <a:gd name="T47" fmla="*/ 110 h 801"/>
                  <a:gd name="T48" fmla="*/ 1666 w 2058"/>
                  <a:gd name="T49" fmla="*/ 165 h 801"/>
                  <a:gd name="T50" fmla="*/ 1743 w 2058"/>
                  <a:gd name="T51" fmla="*/ 220 h 801"/>
                  <a:gd name="T52" fmla="*/ 1811 w 2058"/>
                  <a:gd name="T53" fmla="*/ 287 h 801"/>
                  <a:gd name="T54" fmla="*/ 1870 w 2058"/>
                  <a:gd name="T55" fmla="*/ 360 h 801"/>
                  <a:gd name="T56" fmla="*/ 1921 w 2058"/>
                  <a:gd name="T57" fmla="*/ 421 h 801"/>
                  <a:gd name="T58" fmla="*/ 1964 w 2058"/>
                  <a:gd name="T59" fmla="*/ 482 h 801"/>
                  <a:gd name="T60" fmla="*/ 2006 w 2058"/>
                  <a:gd name="T61" fmla="*/ 543 h 801"/>
                  <a:gd name="T62" fmla="*/ 2032 w 2058"/>
                  <a:gd name="T63" fmla="*/ 598 h 801"/>
                  <a:gd name="T64" fmla="*/ 2057 w 2058"/>
                  <a:gd name="T65" fmla="*/ 641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8" h="801">
                    <a:moveTo>
                      <a:pt x="0" y="800"/>
                    </a:moveTo>
                    <a:lnTo>
                      <a:pt x="26" y="794"/>
                    </a:lnTo>
                    <a:lnTo>
                      <a:pt x="51" y="788"/>
                    </a:lnTo>
                    <a:lnTo>
                      <a:pt x="85" y="769"/>
                    </a:lnTo>
                    <a:lnTo>
                      <a:pt x="102" y="751"/>
                    </a:lnTo>
                    <a:lnTo>
                      <a:pt x="119" y="733"/>
                    </a:lnTo>
                    <a:lnTo>
                      <a:pt x="145" y="708"/>
                    </a:lnTo>
                    <a:lnTo>
                      <a:pt x="162" y="672"/>
                    </a:lnTo>
                    <a:lnTo>
                      <a:pt x="213" y="592"/>
                    </a:lnTo>
                    <a:lnTo>
                      <a:pt x="272" y="507"/>
                    </a:lnTo>
                    <a:lnTo>
                      <a:pt x="349" y="421"/>
                    </a:lnTo>
                    <a:lnTo>
                      <a:pt x="434" y="336"/>
                    </a:lnTo>
                    <a:lnTo>
                      <a:pt x="544" y="250"/>
                    </a:lnTo>
                    <a:lnTo>
                      <a:pt x="655" y="171"/>
                    </a:lnTo>
                    <a:lnTo>
                      <a:pt x="714" y="140"/>
                    </a:lnTo>
                    <a:lnTo>
                      <a:pt x="774" y="110"/>
                    </a:lnTo>
                    <a:lnTo>
                      <a:pt x="884" y="61"/>
                    </a:lnTo>
                    <a:lnTo>
                      <a:pt x="1003" y="24"/>
                    </a:lnTo>
                    <a:lnTo>
                      <a:pt x="1122" y="6"/>
                    </a:lnTo>
                    <a:lnTo>
                      <a:pt x="1233" y="0"/>
                    </a:lnTo>
                    <a:lnTo>
                      <a:pt x="1292" y="6"/>
                    </a:lnTo>
                    <a:lnTo>
                      <a:pt x="1352" y="18"/>
                    </a:lnTo>
                    <a:lnTo>
                      <a:pt x="1462" y="61"/>
                    </a:lnTo>
                    <a:lnTo>
                      <a:pt x="1573" y="110"/>
                    </a:lnTo>
                    <a:lnTo>
                      <a:pt x="1666" y="165"/>
                    </a:lnTo>
                    <a:lnTo>
                      <a:pt x="1743" y="220"/>
                    </a:lnTo>
                    <a:lnTo>
                      <a:pt x="1811" y="287"/>
                    </a:lnTo>
                    <a:lnTo>
                      <a:pt x="1870" y="360"/>
                    </a:lnTo>
                    <a:lnTo>
                      <a:pt x="1921" y="421"/>
                    </a:lnTo>
                    <a:lnTo>
                      <a:pt x="1964" y="482"/>
                    </a:lnTo>
                    <a:lnTo>
                      <a:pt x="2006" y="543"/>
                    </a:lnTo>
                    <a:lnTo>
                      <a:pt x="2032" y="598"/>
                    </a:lnTo>
                    <a:lnTo>
                      <a:pt x="2057" y="641"/>
                    </a:lnTo>
                  </a:path>
                </a:pathLst>
              </a:custGeom>
              <a:noFill/>
              <a:ln w="50800" cap="rnd" cmpd="sng">
                <a:solidFill>
                  <a:srgbClr val="FF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aphicFrame>
            <p:nvGraphicFramePr>
              <p:cNvPr id="464929" name="Object 33">
                <a:hlinkClick r:id="" action="ppaction://ole?verb=0"/>
              </p:cNvPr>
              <p:cNvGraphicFramePr>
                <a:graphicFrameLocks/>
              </p:cNvGraphicFramePr>
              <p:nvPr/>
            </p:nvGraphicFramePr>
            <p:xfrm>
              <a:off x="5254" y="3559"/>
              <a:ext cx="317" cy="197"/>
            </p:xfrm>
            <a:graphic>
              <a:graphicData uri="http://schemas.openxmlformats.org/presentationml/2006/ole">
                <p:oleObj spid="_x0000_s101378" name="Equation" r:id="rId4" imgW="501496" imgH="311655" progId="Equation.3">
                  <p:embed/>
                </p:oleObj>
              </a:graphicData>
            </a:graphic>
          </p:graphicFrame>
        </p:grpSp>
      </p:grpSp>
    </p:spTree>
    <p:extLst>
      <p:ext uri="{BB962C8B-B14F-4D97-AF65-F5344CB8AC3E}">
        <p14:creationId xmlns:p14="http://schemas.microsoft.com/office/powerpoint/2010/main" xmlns="" val="3479513999"/>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6947"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6948" name="Rectangle 4"/>
          <p:cNvSpPr>
            <a:spLocks noGrp="1" noChangeArrowheads="1"/>
          </p:cNvSpPr>
          <p:nvPr>
            <p:ph type="body" sz="half" idx="1"/>
          </p:nvPr>
        </p:nvSpPr>
        <p:spPr>
          <a:xfrm>
            <a:off x="711200" y="1828800"/>
            <a:ext cx="5384800" cy="4114800"/>
          </a:xfrm>
          <a:noFill/>
          <a:ln/>
        </p:spPr>
        <p:txBody>
          <a:bodyPr/>
          <a:lstStyle/>
          <a:p>
            <a:pPr>
              <a:spcBef>
                <a:spcPct val="70000"/>
              </a:spcBef>
            </a:pPr>
            <a:r>
              <a:rPr lang="tr-TR" altLang="tr-TR" sz="2400" i="1" dirty="0"/>
              <a:t>T</a:t>
            </a:r>
            <a:r>
              <a:rPr lang="en-US" altLang="tr-TR" sz="2400" i="1" dirty="0"/>
              <a:t>R(q) </a:t>
            </a:r>
            <a:r>
              <a:rPr lang="tr-TR" altLang="tr-TR" sz="2400" dirty="0"/>
              <a:t>ve</a:t>
            </a:r>
            <a:r>
              <a:rPr lang="en-US" altLang="tr-TR" sz="2400" dirty="0"/>
              <a:t> </a:t>
            </a:r>
            <a:r>
              <a:rPr lang="tr-TR" altLang="tr-TR" sz="2400" dirty="0"/>
              <a:t>T</a:t>
            </a:r>
            <a:r>
              <a:rPr lang="en-US" altLang="tr-TR" sz="2400" i="1" dirty="0"/>
              <a:t>C(q)</a:t>
            </a:r>
            <a:r>
              <a:rPr lang="tr-TR" altLang="tr-TR" sz="2400" i="1" dirty="0"/>
              <a:t>’</a:t>
            </a:r>
            <a:r>
              <a:rPr lang="tr-TR" altLang="tr-TR" sz="2400" i="1" dirty="0" err="1"/>
              <a:t>nun</a:t>
            </a:r>
            <a:r>
              <a:rPr lang="tr-TR" altLang="tr-TR" sz="2400" i="1" dirty="0"/>
              <a:t> karşılaştırılması</a:t>
            </a:r>
            <a:endParaRPr lang="en-US" altLang="tr-TR" sz="2400" i="1" dirty="0"/>
          </a:p>
          <a:p>
            <a:pPr lvl="1">
              <a:buSzPct val="75000"/>
            </a:pPr>
            <a:r>
              <a:rPr lang="tr-TR" altLang="tr-TR" sz="2400" dirty="0"/>
              <a:t>Çıktı düzeyleri</a:t>
            </a:r>
            <a:r>
              <a:rPr lang="en-US" altLang="tr-TR" sz="2400" dirty="0"/>
              <a:t>: </a:t>
            </a:r>
            <a:r>
              <a:rPr lang="en-US" altLang="tr-TR" sz="2400" i="1" dirty="0"/>
              <a:t>q</a:t>
            </a:r>
            <a:r>
              <a:rPr lang="en-US" altLang="tr-TR" sz="2400" i="1" baseline="-25000" dirty="0"/>
              <a:t>0</a:t>
            </a:r>
            <a:r>
              <a:rPr lang="en-US" altLang="tr-TR" sz="2400" i="1" dirty="0"/>
              <a:t> - </a:t>
            </a:r>
            <a:r>
              <a:rPr lang="en-US" altLang="tr-TR" sz="2400" i="1" baseline="-25000" dirty="0"/>
              <a:t> </a:t>
            </a:r>
            <a:r>
              <a:rPr lang="en-US" altLang="tr-TR" sz="2400" i="1" dirty="0"/>
              <a:t>q</a:t>
            </a:r>
            <a:r>
              <a:rPr lang="en-US" altLang="tr-TR" sz="2400" i="1" baseline="30000" dirty="0"/>
              <a:t>*</a:t>
            </a:r>
            <a:endParaRPr lang="en-US" altLang="tr-TR" sz="2400" dirty="0"/>
          </a:p>
          <a:p>
            <a:pPr lvl="2">
              <a:spcBef>
                <a:spcPct val="35000"/>
              </a:spcBef>
            </a:pPr>
            <a:r>
              <a:rPr lang="tr-TR" altLang="tr-TR" sz="2400" dirty="0"/>
              <a:t>T</a:t>
            </a:r>
            <a:r>
              <a:rPr lang="en-US" altLang="tr-TR" sz="2400" dirty="0"/>
              <a:t>R</a:t>
            </a:r>
            <a:r>
              <a:rPr lang="en-US" altLang="tr-TR" sz="2400" i="1" dirty="0"/>
              <a:t>(q)&gt; </a:t>
            </a:r>
            <a:r>
              <a:rPr lang="tr-TR" altLang="tr-TR" sz="2400" i="1" dirty="0"/>
              <a:t>T</a:t>
            </a:r>
            <a:r>
              <a:rPr lang="en-US" altLang="tr-TR" sz="2400" i="1" dirty="0"/>
              <a:t>C(q)</a:t>
            </a:r>
          </a:p>
          <a:p>
            <a:pPr lvl="2">
              <a:spcBef>
                <a:spcPct val="35000"/>
              </a:spcBef>
            </a:pPr>
            <a:r>
              <a:rPr lang="en-US" altLang="tr-TR" sz="2400" dirty="0"/>
              <a:t>MR &gt; MC</a:t>
            </a:r>
          </a:p>
          <a:p>
            <a:pPr lvl="3">
              <a:buSzPct val="75000"/>
            </a:pPr>
            <a:r>
              <a:rPr lang="tr-TR" altLang="tr-TR" sz="2000" dirty="0"/>
              <a:t>Daha fazla satış daha yüksek kâr olacağını gösterir.</a:t>
            </a:r>
            <a:endParaRPr lang="en-US" altLang="tr-TR" sz="2000" dirty="0"/>
          </a:p>
          <a:p>
            <a:pPr lvl="3">
              <a:buSzPct val="75000"/>
            </a:pPr>
            <a:r>
              <a:rPr lang="tr-TR" altLang="tr-TR" sz="2000" dirty="0"/>
              <a:t>Kâr artıyor</a:t>
            </a:r>
            <a:endParaRPr lang="en-US" altLang="tr-TR" sz="2000" dirty="0"/>
          </a:p>
        </p:txBody>
      </p:sp>
      <p:sp>
        <p:nvSpPr>
          <p:cNvPr id="466949" name="Line 5"/>
          <p:cNvSpPr>
            <a:spLocks noChangeShapeType="1"/>
          </p:cNvSpPr>
          <p:nvPr/>
        </p:nvSpPr>
        <p:spPr bwMode="auto">
          <a:xfrm>
            <a:off x="6917267" y="5322888"/>
            <a:ext cx="52578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2" name="Group 6"/>
          <p:cNvGrpSpPr>
            <a:grpSpLocks/>
          </p:cNvGrpSpPr>
          <p:nvPr/>
        </p:nvGrpSpPr>
        <p:grpSpPr bwMode="auto">
          <a:xfrm>
            <a:off x="6896101" y="3082925"/>
            <a:ext cx="5215467" cy="2243138"/>
            <a:chOff x="3258" y="1942"/>
            <a:chExt cx="2464" cy="1413"/>
          </a:xfrm>
        </p:grpSpPr>
        <p:sp>
          <p:nvSpPr>
            <p:cNvPr id="466951" name="Freeform 7"/>
            <p:cNvSpPr>
              <a:spLocks/>
            </p:cNvSpPr>
            <p:nvPr/>
          </p:nvSpPr>
          <p:spPr bwMode="auto">
            <a:xfrm>
              <a:off x="3258" y="2038"/>
              <a:ext cx="2059" cy="1317"/>
            </a:xfrm>
            <a:custGeom>
              <a:avLst/>
              <a:gdLst>
                <a:gd name="T0" fmla="*/ 0 w 2059"/>
                <a:gd name="T1" fmla="*/ 1316 h 1317"/>
                <a:gd name="T2" fmla="*/ 161 w 2059"/>
                <a:gd name="T3" fmla="*/ 1107 h 1317"/>
                <a:gd name="T4" fmla="*/ 331 w 2059"/>
                <a:gd name="T5" fmla="*/ 908 h 1317"/>
                <a:gd name="T6" fmla="*/ 408 w 2059"/>
                <a:gd name="T7" fmla="*/ 809 h 1317"/>
                <a:gd name="T8" fmla="*/ 493 w 2059"/>
                <a:gd name="T9" fmla="*/ 721 h 1317"/>
                <a:gd name="T10" fmla="*/ 570 w 2059"/>
                <a:gd name="T11" fmla="*/ 639 h 1317"/>
                <a:gd name="T12" fmla="*/ 655 w 2059"/>
                <a:gd name="T13" fmla="*/ 562 h 1317"/>
                <a:gd name="T14" fmla="*/ 740 w 2059"/>
                <a:gd name="T15" fmla="*/ 490 h 1317"/>
                <a:gd name="T16" fmla="*/ 816 w 2059"/>
                <a:gd name="T17" fmla="*/ 429 h 1317"/>
                <a:gd name="T18" fmla="*/ 986 w 2059"/>
                <a:gd name="T19" fmla="*/ 319 h 1317"/>
                <a:gd name="T20" fmla="*/ 1148 w 2059"/>
                <a:gd name="T21" fmla="*/ 226 h 1317"/>
                <a:gd name="T22" fmla="*/ 1301 w 2059"/>
                <a:gd name="T23" fmla="*/ 148 h 1317"/>
                <a:gd name="T24" fmla="*/ 1369 w 2059"/>
                <a:gd name="T25" fmla="*/ 121 h 1317"/>
                <a:gd name="T26" fmla="*/ 1437 w 2059"/>
                <a:gd name="T27" fmla="*/ 93 h 1317"/>
                <a:gd name="T28" fmla="*/ 1565 w 2059"/>
                <a:gd name="T29" fmla="*/ 55 h 1317"/>
                <a:gd name="T30" fmla="*/ 1684 w 2059"/>
                <a:gd name="T31" fmla="*/ 33 h 1317"/>
                <a:gd name="T32" fmla="*/ 1786 w 2059"/>
                <a:gd name="T33" fmla="*/ 11 h 1317"/>
                <a:gd name="T34" fmla="*/ 1871 w 2059"/>
                <a:gd name="T35" fmla="*/ 0 h 1317"/>
                <a:gd name="T36" fmla="*/ 1939 w 2059"/>
                <a:gd name="T37" fmla="*/ 0 h 1317"/>
                <a:gd name="T38" fmla="*/ 1998 w 2059"/>
                <a:gd name="T39" fmla="*/ 5 h 1317"/>
                <a:gd name="T40" fmla="*/ 2058 w 2059"/>
                <a:gd name="T41" fmla="*/ 11 h 1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59" h="1317">
                  <a:moveTo>
                    <a:pt x="0" y="1316"/>
                  </a:moveTo>
                  <a:lnTo>
                    <a:pt x="161" y="1107"/>
                  </a:lnTo>
                  <a:lnTo>
                    <a:pt x="331" y="908"/>
                  </a:lnTo>
                  <a:lnTo>
                    <a:pt x="408" y="809"/>
                  </a:lnTo>
                  <a:lnTo>
                    <a:pt x="493" y="721"/>
                  </a:lnTo>
                  <a:lnTo>
                    <a:pt x="570" y="639"/>
                  </a:lnTo>
                  <a:lnTo>
                    <a:pt x="655" y="562"/>
                  </a:lnTo>
                  <a:lnTo>
                    <a:pt x="740" y="490"/>
                  </a:lnTo>
                  <a:lnTo>
                    <a:pt x="816" y="429"/>
                  </a:lnTo>
                  <a:lnTo>
                    <a:pt x="986" y="319"/>
                  </a:lnTo>
                  <a:lnTo>
                    <a:pt x="1148" y="226"/>
                  </a:lnTo>
                  <a:lnTo>
                    <a:pt x="1301" y="148"/>
                  </a:lnTo>
                  <a:lnTo>
                    <a:pt x="1369" y="121"/>
                  </a:lnTo>
                  <a:lnTo>
                    <a:pt x="1437" y="93"/>
                  </a:lnTo>
                  <a:lnTo>
                    <a:pt x="1565" y="55"/>
                  </a:lnTo>
                  <a:lnTo>
                    <a:pt x="1684" y="33"/>
                  </a:lnTo>
                  <a:lnTo>
                    <a:pt x="1786" y="11"/>
                  </a:lnTo>
                  <a:lnTo>
                    <a:pt x="1871" y="0"/>
                  </a:lnTo>
                  <a:lnTo>
                    <a:pt x="1939" y="0"/>
                  </a:lnTo>
                  <a:lnTo>
                    <a:pt x="1998" y="5"/>
                  </a:lnTo>
                  <a:lnTo>
                    <a:pt x="2058" y="11"/>
                  </a:lnTo>
                </a:path>
              </a:pathLst>
            </a:custGeom>
            <a:noFill/>
            <a:ln w="50800" cap="rnd"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6952" name="Rectangle 8"/>
            <p:cNvSpPr>
              <a:spLocks noChangeArrowheads="1"/>
            </p:cNvSpPr>
            <p:nvPr/>
          </p:nvSpPr>
          <p:spPr bwMode="auto">
            <a:xfrm>
              <a:off x="5346" y="1942"/>
              <a:ext cx="376"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R(q)</a:t>
              </a:r>
            </a:p>
          </p:txBody>
        </p:sp>
      </p:grpSp>
      <p:grpSp>
        <p:nvGrpSpPr>
          <p:cNvPr id="3" name="Group 9"/>
          <p:cNvGrpSpPr>
            <a:grpSpLocks/>
          </p:cNvGrpSpPr>
          <p:nvPr/>
        </p:nvGrpSpPr>
        <p:grpSpPr bwMode="auto">
          <a:xfrm>
            <a:off x="5679018" y="2141539"/>
            <a:ext cx="6096000" cy="4319587"/>
            <a:chOff x="2683" y="1349"/>
            <a:chExt cx="2880" cy="2721"/>
          </a:xfrm>
        </p:grpSpPr>
        <p:sp>
          <p:nvSpPr>
            <p:cNvPr id="466954" name="Line 10"/>
            <p:cNvSpPr>
              <a:spLocks noChangeShapeType="1"/>
            </p:cNvSpPr>
            <p:nvPr/>
          </p:nvSpPr>
          <p:spPr bwMode="auto">
            <a:xfrm>
              <a:off x="3259" y="2026"/>
              <a:ext cx="0" cy="1799"/>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6955" name="Rectangle 11"/>
            <p:cNvSpPr>
              <a:spLocks noChangeArrowheads="1"/>
            </p:cNvSpPr>
            <p:nvPr/>
          </p:nvSpPr>
          <p:spPr bwMode="auto">
            <a:xfrm>
              <a:off x="3249" y="3369"/>
              <a:ext cx="15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466956" name="Rectangle 12"/>
            <p:cNvSpPr>
              <a:spLocks noChangeArrowheads="1"/>
            </p:cNvSpPr>
            <p:nvPr/>
          </p:nvSpPr>
          <p:spPr bwMode="auto">
            <a:xfrm>
              <a:off x="2683" y="1349"/>
              <a:ext cx="832"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ctr"/>
              <a:r>
                <a:rPr lang="tr-TR" altLang="tr-TR" sz="1400"/>
                <a:t>Maliyet, Gelir, Kâr</a:t>
              </a:r>
              <a:endParaRPr lang="en-US" altLang="tr-TR" sz="1400"/>
            </a:p>
            <a:p>
              <a:pPr algn="ctr"/>
              <a:r>
                <a:rPr lang="en-US" altLang="tr-TR" sz="1400"/>
                <a:t>$ (</a:t>
              </a:r>
              <a:r>
                <a:rPr lang="tr-TR" altLang="tr-TR" sz="1400"/>
                <a:t>sene başına</a:t>
              </a:r>
              <a:r>
                <a:rPr lang="en-US" altLang="tr-TR" sz="1400"/>
                <a:t>)</a:t>
              </a:r>
            </a:p>
          </p:txBody>
        </p:sp>
        <p:sp>
          <p:nvSpPr>
            <p:cNvPr id="466957" name="Rectangle 13"/>
            <p:cNvSpPr>
              <a:spLocks noChangeArrowheads="1"/>
            </p:cNvSpPr>
            <p:nvPr/>
          </p:nvSpPr>
          <p:spPr bwMode="auto">
            <a:xfrm>
              <a:off x="4313" y="3742"/>
              <a:ext cx="1073"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400"/>
                <a:t>Çıktı (sene başına düşen </a:t>
              </a:r>
            </a:p>
            <a:p>
              <a:r>
                <a:rPr lang="tr-TR" altLang="tr-TR" sz="1400"/>
                <a:t>Ünite)</a:t>
              </a:r>
              <a:endParaRPr lang="en-US" altLang="tr-TR" sz="1400"/>
            </a:p>
          </p:txBody>
        </p:sp>
        <p:grpSp>
          <p:nvGrpSpPr>
            <p:cNvPr id="4" name="Group 14"/>
            <p:cNvGrpSpPr>
              <a:grpSpLocks/>
            </p:cNvGrpSpPr>
            <p:nvPr/>
          </p:nvGrpSpPr>
          <p:grpSpPr bwMode="auto">
            <a:xfrm>
              <a:off x="3257" y="1668"/>
              <a:ext cx="2188" cy="1345"/>
              <a:chOff x="3257" y="1668"/>
              <a:chExt cx="2188" cy="1345"/>
            </a:xfrm>
          </p:grpSpPr>
          <p:sp>
            <p:nvSpPr>
              <p:cNvPr id="466959" name="Freeform 15"/>
              <p:cNvSpPr>
                <a:spLocks/>
              </p:cNvSpPr>
              <p:nvPr/>
            </p:nvSpPr>
            <p:spPr bwMode="auto">
              <a:xfrm>
                <a:off x="3257" y="1846"/>
                <a:ext cx="1991" cy="1167"/>
              </a:xfrm>
              <a:custGeom>
                <a:avLst/>
                <a:gdLst>
                  <a:gd name="T0" fmla="*/ 0 w 1991"/>
                  <a:gd name="T1" fmla="*/ 1166 h 1167"/>
                  <a:gd name="T2" fmla="*/ 59 w 1991"/>
                  <a:gd name="T3" fmla="*/ 1131 h 1167"/>
                  <a:gd name="T4" fmla="*/ 101 w 1991"/>
                  <a:gd name="T5" fmla="*/ 1111 h 1167"/>
                  <a:gd name="T6" fmla="*/ 143 w 1991"/>
                  <a:gd name="T7" fmla="*/ 1097 h 1167"/>
                  <a:gd name="T8" fmla="*/ 185 w 1991"/>
                  <a:gd name="T9" fmla="*/ 1087 h 1167"/>
                  <a:gd name="T10" fmla="*/ 235 w 1991"/>
                  <a:gd name="T11" fmla="*/ 1082 h 1167"/>
                  <a:gd name="T12" fmla="*/ 303 w 1991"/>
                  <a:gd name="T13" fmla="*/ 1077 h 1167"/>
                  <a:gd name="T14" fmla="*/ 378 w 1991"/>
                  <a:gd name="T15" fmla="*/ 1062 h 1167"/>
                  <a:gd name="T16" fmla="*/ 428 w 1991"/>
                  <a:gd name="T17" fmla="*/ 1052 h 1167"/>
                  <a:gd name="T18" fmla="*/ 479 w 1991"/>
                  <a:gd name="T19" fmla="*/ 1042 h 1167"/>
                  <a:gd name="T20" fmla="*/ 605 w 1991"/>
                  <a:gd name="T21" fmla="*/ 1017 h 1167"/>
                  <a:gd name="T22" fmla="*/ 739 w 1991"/>
                  <a:gd name="T23" fmla="*/ 992 h 1167"/>
                  <a:gd name="T24" fmla="*/ 857 w 1991"/>
                  <a:gd name="T25" fmla="*/ 958 h 1167"/>
                  <a:gd name="T26" fmla="*/ 974 w 1991"/>
                  <a:gd name="T27" fmla="*/ 923 h 1167"/>
                  <a:gd name="T28" fmla="*/ 1083 w 1991"/>
                  <a:gd name="T29" fmla="*/ 888 h 1167"/>
                  <a:gd name="T30" fmla="*/ 1192 w 1991"/>
                  <a:gd name="T31" fmla="*/ 844 h 1167"/>
                  <a:gd name="T32" fmla="*/ 1302 w 1991"/>
                  <a:gd name="T33" fmla="*/ 789 h 1167"/>
                  <a:gd name="T34" fmla="*/ 1419 w 1991"/>
                  <a:gd name="T35" fmla="*/ 715 h 1167"/>
                  <a:gd name="T36" fmla="*/ 1537 w 1991"/>
                  <a:gd name="T37" fmla="*/ 635 h 1167"/>
                  <a:gd name="T38" fmla="*/ 1654 w 1991"/>
                  <a:gd name="T39" fmla="*/ 541 h 1167"/>
                  <a:gd name="T40" fmla="*/ 1747 w 1991"/>
                  <a:gd name="T41" fmla="*/ 447 h 1167"/>
                  <a:gd name="T42" fmla="*/ 1822 w 1991"/>
                  <a:gd name="T43" fmla="*/ 343 h 1167"/>
                  <a:gd name="T44" fmla="*/ 1889 w 1991"/>
                  <a:gd name="T45" fmla="*/ 234 h 1167"/>
                  <a:gd name="T46" fmla="*/ 1940 w 1991"/>
                  <a:gd name="T47" fmla="*/ 119 h 1167"/>
                  <a:gd name="T48" fmla="*/ 1990 w 1991"/>
                  <a:gd name="T49"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1" h="1167">
                    <a:moveTo>
                      <a:pt x="0" y="1166"/>
                    </a:moveTo>
                    <a:lnTo>
                      <a:pt x="59" y="1131"/>
                    </a:lnTo>
                    <a:lnTo>
                      <a:pt x="101" y="1111"/>
                    </a:lnTo>
                    <a:lnTo>
                      <a:pt x="143" y="1097"/>
                    </a:lnTo>
                    <a:lnTo>
                      <a:pt x="185" y="1087"/>
                    </a:lnTo>
                    <a:lnTo>
                      <a:pt x="235" y="1082"/>
                    </a:lnTo>
                    <a:lnTo>
                      <a:pt x="303" y="1077"/>
                    </a:lnTo>
                    <a:lnTo>
                      <a:pt x="378" y="1062"/>
                    </a:lnTo>
                    <a:lnTo>
                      <a:pt x="428" y="1052"/>
                    </a:lnTo>
                    <a:lnTo>
                      <a:pt x="479" y="1042"/>
                    </a:lnTo>
                    <a:lnTo>
                      <a:pt x="605" y="1017"/>
                    </a:lnTo>
                    <a:lnTo>
                      <a:pt x="739" y="992"/>
                    </a:lnTo>
                    <a:lnTo>
                      <a:pt x="857" y="958"/>
                    </a:lnTo>
                    <a:lnTo>
                      <a:pt x="974" y="923"/>
                    </a:lnTo>
                    <a:lnTo>
                      <a:pt x="1083" y="888"/>
                    </a:lnTo>
                    <a:lnTo>
                      <a:pt x="1192" y="844"/>
                    </a:lnTo>
                    <a:lnTo>
                      <a:pt x="1302" y="789"/>
                    </a:lnTo>
                    <a:lnTo>
                      <a:pt x="1419" y="715"/>
                    </a:lnTo>
                    <a:lnTo>
                      <a:pt x="1537" y="635"/>
                    </a:lnTo>
                    <a:lnTo>
                      <a:pt x="1654" y="541"/>
                    </a:lnTo>
                    <a:lnTo>
                      <a:pt x="1747" y="447"/>
                    </a:lnTo>
                    <a:lnTo>
                      <a:pt x="1822" y="343"/>
                    </a:lnTo>
                    <a:lnTo>
                      <a:pt x="1889" y="234"/>
                    </a:lnTo>
                    <a:lnTo>
                      <a:pt x="1940" y="119"/>
                    </a:lnTo>
                    <a:lnTo>
                      <a:pt x="1990" y="0"/>
                    </a:lnTo>
                  </a:path>
                </a:pathLst>
              </a:custGeom>
              <a:noFill/>
              <a:ln w="50800" cap="rnd" cmpd="sng">
                <a:solidFill>
                  <a:srgbClr val="99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6960" name="Rectangle 16"/>
              <p:cNvSpPr>
                <a:spLocks noChangeArrowheads="1"/>
              </p:cNvSpPr>
              <p:nvPr/>
            </p:nvSpPr>
            <p:spPr bwMode="auto">
              <a:xfrm>
                <a:off x="5072" y="1668"/>
                <a:ext cx="37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C(q)</a:t>
                </a:r>
              </a:p>
            </p:txBody>
          </p:sp>
        </p:grpSp>
        <p:grpSp>
          <p:nvGrpSpPr>
            <p:cNvPr id="5" name="Group 17"/>
            <p:cNvGrpSpPr>
              <a:grpSpLocks/>
            </p:cNvGrpSpPr>
            <p:nvPr/>
          </p:nvGrpSpPr>
          <p:grpSpPr bwMode="auto">
            <a:xfrm>
              <a:off x="3945" y="1873"/>
              <a:ext cx="1135" cy="1102"/>
              <a:chOff x="3945" y="1873"/>
              <a:chExt cx="1135" cy="1102"/>
            </a:xfrm>
          </p:grpSpPr>
          <p:grpSp>
            <p:nvGrpSpPr>
              <p:cNvPr id="6" name="Group 18"/>
              <p:cNvGrpSpPr>
                <a:grpSpLocks/>
              </p:cNvGrpSpPr>
              <p:nvPr/>
            </p:nvGrpSpPr>
            <p:grpSpPr bwMode="auto">
              <a:xfrm>
                <a:off x="3945" y="1873"/>
                <a:ext cx="1135" cy="1102"/>
                <a:chOff x="3945" y="1961"/>
                <a:chExt cx="1135" cy="1102"/>
              </a:xfrm>
            </p:grpSpPr>
            <p:sp>
              <p:nvSpPr>
                <p:cNvPr id="466963" name="Line 19"/>
                <p:cNvSpPr>
                  <a:spLocks noChangeShapeType="1"/>
                </p:cNvSpPr>
                <p:nvPr/>
              </p:nvSpPr>
              <p:spPr bwMode="auto">
                <a:xfrm flipV="1">
                  <a:off x="3945" y="1961"/>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6964" name="Line 20"/>
                <p:cNvSpPr>
                  <a:spLocks noChangeShapeType="1"/>
                </p:cNvSpPr>
                <p:nvPr/>
              </p:nvSpPr>
              <p:spPr bwMode="auto">
                <a:xfrm flipV="1">
                  <a:off x="3945" y="2436"/>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466965" name="Oval 21"/>
              <p:cNvSpPr>
                <a:spLocks noChangeArrowheads="1"/>
              </p:cNvSpPr>
              <p:nvPr/>
            </p:nvSpPr>
            <p:spPr bwMode="auto">
              <a:xfrm>
                <a:off x="4458" y="2634"/>
                <a:ext cx="69" cy="68"/>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6966" name="Oval 22"/>
              <p:cNvSpPr>
                <a:spLocks noChangeArrowheads="1"/>
              </p:cNvSpPr>
              <p:nvPr/>
            </p:nvSpPr>
            <p:spPr bwMode="auto">
              <a:xfrm>
                <a:off x="4458" y="2188"/>
                <a:ext cx="69" cy="69"/>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6967" name="Rectangle 23"/>
              <p:cNvSpPr>
                <a:spLocks noChangeArrowheads="1"/>
              </p:cNvSpPr>
              <p:nvPr/>
            </p:nvSpPr>
            <p:spPr bwMode="auto">
              <a:xfrm>
                <a:off x="4317" y="1973"/>
                <a:ext cx="16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A</a:t>
                </a:r>
              </a:p>
            </p:txBody>
          </p:sp>
          <p:sp>
            <p:nvSpPr>
              <p:cNvPr id="466968" name="Rectangle 24"/>
              <p:cNvSpPr>
                <a:spLocks noChangeArrowheads="1"/>
              </p:cNvSpPr>
              <p:nvPr/>
            </p:nvSpPr>
            <p:spPr bwMode="auto">
              <a:xfrm>
                <a:off x="4269" y="2453"/>
                <a:ext cx="16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B</a:t>
                </a:r>
              </a:p>
            </p:txBody>
          </p:sp>
        </p:grpSp>
        <p:grpSp>
          <p:nvGrpSpPr>
            <p:cNvPr id="7" name="Group 25"/>
            <p:cNvGrpSpPr>
              <a:grpSpLocks/>
            </p:cNvGrpSpPr>
            <p:nvPr/>
          </p:nvGrpSpPr>
          <p:grpSpPr bwMode="auto">
            <a:xfrm>
              <a:off x="3523" y="2232"/>
              <a:ext cx="1058" cy="1368"/>
              <a:chOff x="3523" y="2232"/>
              <a:chExt cx="1058" cy="1368"/>
            </a:xfrm>
          </p:grpSpPr>
          <p:sp>
            <p:nvSpPr>
              <p:cNvPr id="466970" name="Rectangle 26"/>
              <p:cNvSpPr>
                <a:spLocks noChangeArrowheads="1"/>
              </p:cNvSpPr>
              <p:nvPr/>
            </p:nvSpPr>
            <p:spPr bwMode="auto">
              <a:xfrm>
                <a:off x="3523" y="3350"/>
                <a:ext cx="198"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25000"/>
                  <a:t>0</a:t>
                </a:r>
              </a:p>
            </p:txBody>
          </p:sp>
          <p:sp>
            <p:nvSpPr>
              <p:cNvPr id="466971" name="Line 27"/>
              <p:cNvSpPr>
                <a:spLocks noChangeShapeType="1"/>
              </p:cNvSpPr>
              <p:nvPr/>
            </p:nvSpPr>
            <p:spPr bwMode="auto">
              <a:xfrm>
                <a:off x="3602" y="2917"/>
                <a:ext cx="0" cy="428"/>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6972" name="Line 28"/>
              <p:cNvSpPr>
                <a:spLocks noChangeShapeType="1"/>
              </p:cNvSpPr>
              <p:nvPr/>
            </p:nvSpPr>
            <p:spPr bwMode="auto">
              <a:xfrm>
                <a:off x="4492" y="2232"/>
                <a:ext cx="0" cy="1113"/>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6973" name="Rectangle 29"/>
              <p:cNvSpPr>
                <a:spLocks noChangeArrowheads="1"/>
              </p:cNvSpPr>
              <p:nvPr/>
            </p:nvSpPr>
            <p:spPr bwMode="auto">
              <a:xfrm>
                <a:off x="4387" y="3350"/>
                <a:ext cx="19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30000"/>
                  <a:t>*</a:t>
                </a:r>
              </a:p>
            </p:txBody>
          </p:sp>
        </p:grpSp>
        <p:grpSp>
          <p:nvGrpSpPr>
            <p:cNvPr id="8" name="Group 30"/>
            <p:cNvGrpSpPr>
              <a:grpSpLocks/>
            </p:cNvGrpSpPr>
            <p:nvPr/>
          </p:nvGrpSpPr>
          <p:grpSpPr bwMode="auto">
            <a:xfrm>
              <a:off x="3255" y="2931"/>
              <a:ext cx="2308" cy="825"/>
              <a:chOff x="3255" y="2931"/>
              <a:chExt cx="2308" cy="825"/>
            </a:xfrm>
          </p:grpSpPr>
          <p:sp>
            <p:nvSpPr>
              <p:cNvPr id="466975" name="Freeform 31"/>
              <p:cNvSpPr>
                <a:spLocks/>
              </p:cNvSpPr>
              <p:nvPr/>
            </p:nvSpPr>
            <p:spPr bwMode="auto">
              <a:xfrm>
                <a:off x="3255" y="2931"/>
                <a:ext cx="2058" cy="801"/>
              </a:xfrm>
              <a:custGeom>
                <a:avLst/>
                <a:gdLst>
                  <a:gd name="T0" fmla="*/ 0 w 2058"/>
                  <a:gd name="T1" fmla="*/ 800 h 801"/>
                  <a:gd name="T2" fmla="*/ 26 w 2058"/>
                  <a:gd name="T3" fmla="*/ 794 h 801"/>
                  <a:gd name="T4" fmla="*/ 51 w 2058"/>
                  <a:gd name="T5" fmla="*/ 788 h 801"/>
                  <a:gd name="T6" fmla="*/ 85 w 2058"/>
                  <a:gd name="T7" fmla="*/ 769 h 801"/>
                  <a:gd name="T8" fmla="*/ 102 w 2058"/>
                  <a:gd name="T9" fmla="*/ 751 h 801"/>
                  <a:gd name="T10" fmla="*/ 119 w 2058"/>
                  <a:gd name="T11" fmla="*/ 733 h 801"/>
                  <a:gd name="T12" fmla="*/ 145 w 2058"/>
                  <a:gd name="T13" fmla="*/ 708 h 801"/>
                  <a:gd name="T14" fmla="*/ 162 w 2058"/>
                  <a:gd name="T15" fmla="*/ 672 h 801"/>
                  <a:gd name="T16" fmla="*/ 213 w 2058"/>
                  <a:gd name="T17" fmla="*/ 592 h 801"/>
                  <a:gd name="T18" fmla="*/ 272 w 2058"/>
                  <a:gd name="T19" fmla="*/ 507 h 801"/>
                  <a:gd name="T20" fmla="*/ 349 w 2058"/>
                  <a:gd name="T21" fmla="*/ 421 h 801"/>
                  <a:gd name="T22" fmla="*/ 434 w 2058"/>
                  <a:gd name="T23" fmla="*/ 336 h 801"/>
                  <a:gd name="T24" fmla="*/ 544 w 2058"/>
                  <a:gd name="T25" fmla="*/ 250 h 801"/>
                  <a:gd name="T26" fmla="*/ 655 w 2058"/>
                  <a:gd name="T27" fmla="*/ 171 h 801"/>
                  <a:gd name="T28" fmla="*/ 714 w 2058"/>
                  <a:gd name="T29" fmla="*/ 140 h 801"/>
                  <a:gd name="T30" fmla="*/ 774 w 2058"/>
                  <a:gd name="T31" fmla="*/ 110 h 801"/>
                  <a:gd name="T32" fmla="*/ 884 w 2058"/>
                  <a:gd name="T33" fmla="*/ 61 h 801"/>
                  <a:gd name="T34" fmla="*/ 1003 w 2058"/>
                  <a:gd name="T35" fmla="*/ 24 h 801"/>
                  <a:gd name="T36" fmla="*/ 1122 w 2058"/>
                  <a:gd name="T37" fmla="*/ 6 h 801"/>
                  <a:gd name="T38" fmla="*/ 1233 w 2058"/>
                  <a:gd name="T39" fmla="*/ 0 h 801"/>
                  <a:gd name="T40" fmla="*/ 1292 w 2058"/>
                  <a:gd name="T41" fmla="*/ 6 h 801"/>
                  <a:gd name="T42" fmla="*/ 1352 w 2058"/>
                  <a:gd name="T43" fmla="*/ 18 h 801"/>
                  <a:gd name="T44" fmla="*/ 1462 w 2058"/>
                  <a:gd name="T45" fmla="*/ 61 h 801"/>
                  <a:gd name="T46" fmla="*/ 1573 w 2058"/>
                  <a:gd name="T47" fmla="*/ 110 h 801"/>
                  <a:gd name="T48" fmla="*/ 1666 w 2058"/>
                  <a:gd name="T49" fmla="*/ 165 h 801"/>
                  <a:gd name="T50" fmla="*/ 1743 w 2058"/>
                  <a:gd name="T51" fmla="*/ 220 h 801"/>
                  <a:gd name="T52" fmla="*/ 1811 w 2058"/>
                  <a:gd name="T53" fmla="*/ 287 h 801"/>
                  <a:gd name="T54" fmla="*/ 1870 w 2058"/>
                  <a:gd name="T55" fmla="*/ 360 h 801"/>
                  <a:gd name="T56" fmla="*/ 1921 w 2058"/>
                  <a:gd name="T57" fmla="*/ 421 h 801"/>
                  <a:gd name="T58" fmla="*/ 1964 w 2058"/>
                  <a:gd name="T59" fmla="*/ 482 h 801"/>
                  <a:gd name="T60" fmla="*/ 2006 w 2058"/>
                  <a:gd name="T61" fmla="*/ 543 h 801"/>
                  <a:gd name="T62" fmla="*/ 2032 w 2058"/>
                  <a:gd name="T63" fmla="*/ 598 h 801"/>
                  <a:gd name="T64" fmla="*/ 2057 w 2058"/>
                  <a:gd name="T65" fmla="*/ 641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8" h="801">
                    <a:moveTo>
                      <a:pt x="0" y="800"/>
                    </a:moveTo>
                    <a:lnTo>
                      <a:pt x="26" y="794"/>
                    </a:lnTo>
                    <a:lnTo>
                      <a:pt x="51" y="788"/>
                    </a:lnTo>
                    <a:lnTo>
                      <a:pt x="85" y="769"/>
                    </a:lnTo>
                    <a:lnTo>
                      <a:pt x="102" y="751"/>
                    </a:lnTo>
                    <a:lnTo>
                      <a:pt x="119" y="733"/>
                    </a:lnTo>
                    <a:lnTo>
                      <a:pt x="145" y="708"/>
                    </a:lnTo>
                    <a:lnTo>
                      <a:pt x="162" y="672"/>
                    </a:lnTo>
                    <a:lnTo>
                      <a:pt x="213" y="592"/>
                    </a:lnTo>
                    <a:lnTo>
                      <a:pt x="272" y="507"/>
                    </a:lnTo>
                    <a:lnTo>
                      <a:pt x="349" y="421"/>
                    </a:lnTo>
                    <a:lnTo>
                      <a:pt x="434" y="336"/>
                    </a:lnTo>
                    <a:lnTo>
                      <a:pt x="544" y="250"/>
                    </a:lnTo>
                    <a:lnTo>
                      <a:pt x="655" y="171"/>
                    </a:lnTo>
                    <a:lnTo>
                      <a:pt x="714" y="140"/>
                    </a:lnTo>
                    <a:lnTo>
                      <a:pt x="774" y="110"/>
                    </a:lnTo>
                    <a:lnTo>
                      <a:pt x="884" y="61"/>
                    </a:lnTo>
                    <a:lnTo>
                      <a:pt x="1003" y="24"/>
                    </a:lnTo>
                    <a:lnTo>
                      <a:pt x="1122" y="6"/>
                    </a:lnTo>
                    <a:lnTo>
                      <a:pt x="1233" y="0"/>
                    </a:lnTo>
                    <a:lnTo>
                      <a:pt x="1292" y="6"/>
                    </a:lnTo>
                    <a:lnTo>
                      <a:pt x="1352" y="18"/>
                    </a:lnTo>
                    <a:lnTo>
                      <a:pt x="1462" y="61"/>
                    </a:lnTo>
                    <a:lnTo>
                      <a:pt x="1573" y="110"/>
                    </a:lnTo>
                    <a:lnTo>
                      <a:pt x="1666" y="165"/>
                    </a:lnTo>
                    <a:lnTo>
                      <a:pt x="1743" y="220"/>
                    </a:lnTo>
                    <a:lnTo>
                      <a:pt x="1811" y="287"/>
                    </a:lnTo>
                    <a:lnTo>
                      <a:pt x="1870" y="360"/>
                    </a:lnTo>
                    <a:lnTo>
                      <a:pt x="1921" y="421"/>
                    </a:lnTo>
                    <a:lnTo>
                      <a:pt x="1964" y="482"/>
                    </a:lnTo>
                    <a:lnTo>
                      <a:pt x="2006" y="543"/>
                    </a:lnTo>
                    <a:lnTo>
                      <a:pt x="2032" y="598"/>
                    </a:lnTo>
                    <a:lnTo>
                      <a:pt x="2057" y="641"/>
                    </a:lnTo>
                  </a:path>
                </a:pathLst>
              </a:custGeom>
              <a:noFill/>
              <a:ln w="50800" cap="rnd" cmpd="sng">
                <a:solidFill>
                  <a:srgbClr val="FF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aphicFrame>
            <p:nvGraphicFramePr>
              <p:cNvPr id="466976" name="Object 32">
                <a:hlinkClick r:id="" action="ppaction://ole?verb=0"/>
              </p:cNvPr>
              <p:cNvGraphicFramePr>
                <a:graphicFrameLocks/>
              </p:cNvGraphicFramePr>
              <p:nvPr/>
            </p:nvGraphicFramePr>
            <p:xfrm>
              <a:off x="5246" y="3559"/>
              <a:ext cx="317" cy="197"/>
            </p:xfrm>
            <a:graphic>
              <a:graphicData uri="http://schemas.openxmlformats.org/presentationml/2006/ole">
                <p:oleObj spid="_x0000_s102402" name="Microsoft Equation 3.0" r:id="rId4" imgW="501496" imgH="311655" progId="Equation.3">
                  <p:embed/>
                </p:oleObj>
              </a:graphicData>
            </a:graphic>
          </p:graphicFrame>
        </p:grpSp>
      </p:grpSp>
      <p:sp>
        <p:nvSpPr>
          <p:cNvPr id="466977" name="Rectangle 33"/>
          <p:cNvSpPr>
            <a:spLocks noGrp="1" noChangeArrowheads="1"/>
          </p:cNvSpPr>
          <p:nvPr>
            <p:ph type="title"/>
          </p:nvPr>
        </p:nvSpPr>
        <p:spPr>
          <a:xfrm>
            <a:off x="734485" y="330200"/>
            <a:ext cx="10644716" cy="781050"/>
          </a:xfrm>
          <a:noFill/>
          <a:ln/>
        </p:spPr>
        <p:txBody>
          <a:bodyPr>
            <a:normAutofit/>
          </a:bodyPr>
          <a:lstStyle/>
          <a:p>
            <a:pPr lvl="1" algn="ctr">
              <a:buSzPct val="75000"/>
            </a:pPr>
            <a:r>
              <a:rPr lang="tr-TR" altLang="tr-TR" sz="2400" dirty="0" smtClean="0"/>
              <a:t>Çıktı düzeyleri</a:t>
            </a:r>
            <a:r>
              <a:rPr lang="en-US" altLang="tr-TR" sz="2400" dirty="0" smtClean="0"/>
              <a:t>: </a:t>
            </a:r>
            <a:r>
              <a:rPr lang="en-US" altLang="tr-TR" sz="2400" i="1" dirty="0" smtClean="0"/>
              <a:t>q</a:t>
            </a:r>
            <a:r>
              <a:rPr lang="en-US" altLang="tr-TR" sz="2400" i="1" baseline="-25000" dirty="0" smtClean="0"/>
              <a:t>0</a:t>
            </a:r>
            <a:r>
              <a:rPr lang="en-US" altLang="tr-TR" sz="2400" i="1" dirty="0" smtClean="0"/>
              <a:t> - </a:t>
            </a:r>
            <a:r>
              <a:rPr lang="en-US" altLang="tr-TR" sz="2400" i="1" baseline="-25000" dirty="0" smtClean="0"/>
              <a:t> </a:t>
            </a:r>
            <a:r>
              <a:rPr lang="en-US" altLang="tr-TR" sz="2400" i="1" dirty="0" smtClean="0"/>
              <a:t>q</a:t>
            </a:r>
            <a:r>
              <a:rPr lang="en-US" altLang="tr-TR" sz="2400" i="1" baseline="30000" dirty="0" smtClean="0"/>
              <a:t>*</a:t>
            </a:r>
            <a:endParaRPr lang="en-US" altLang="tr-TR" sz="2400" dirty="0"/>
          </a:p>
        </p:txBody>
      </p:sp>
    </p:spTree>
    <p:extLst>
      <p:ext uri="{BB962C8B-B14F-4D97-AF65-F5344CB8AC3E}">
        <p14:creationId xmlns:p14="http://schemas.microsoft.com/office/powerpoint/2010/main" xmlns="" val="1240882470"/>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8995"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8996" name="Rectangle 4"/>
          <p:cNvSpPr>
            <a:spLocks noGrp="1" noChangeArrowheads="1"/>
          </p:cNvSpPr>
          <p:nvPr>
            <p:ph type="body" sz="half" idx="1"/>
          </p:nvPr>
        </p:nvSpPr>
        <p:spPr>
          <a:xfrm>
            <a:off x="711200" y="1828801"/>
            <a:ext cx="5655733" cy="3332163"/>
          </a:xfrm>
          <a:noFill/>
          <a:ln/>
        </p:spPr>
        <p:txBody>
          <a:bodyPr/>
          <a:lstStyle/>
          <a:p>
            <a:pPr>
              <a:spcBef>
                <a:spcPct val="70000"/>
              </a:spcBef>
            </a:pPr>
            <a:r>
              <a:rPr lang="tr-TR" altLang="tr-TR" sz="2400" i="1" dirty="0"/>
              <a:t>T</a:t>
            </a:r>
            <a:r>
              <a:rPr lang="en-US" altLang="tr-TR" sz="2400" i="1" dirty="0"/>
              <a:t>R(q) </a:t>
            </a:r>
            <a:r>
              <a:rPr lang="tr-TR" altLang="tr-TR" sz="2400" dirty="0"/>
              <a:t>ve</a:t>
            </a:r>
            <a:r>
              <a:rPr lang="en-US" altLang="tr-TR" sz="2400" dirty="0"/>
              <a:t> </a:t>
            </a:r>
            <a:r>
              <a:rPr lang="tr-TR" altLang="tr-TR" sz="2400" dirty="0"/>
              <a:t>T</a:t>
            </a:r>
            <a:r>
              <a:rPr lang="en-US" altLang="tr-TR" sz="2400" i="1" dirty="0"/>
              <a:t>C(q)</a:t>
            </a:r>
            <a:r>
              <a:rPr lang="tr-TR" altLang="tr-TR" sz="2400" i="1" dirty="0"/>
              <a:t>’</a:t>
            </a:r>
            <a:r>
              <a:rPr lang="tr-TR" altLang="tr-TR" sz="2400" i="1" dirty="0" err="1"/>
              <a:t>nun</a:t>
            </a:r>
            <a:r>
              <a:rPr lang="tr-TR" altLang="tr-TR" sz="2400" i="1" dirty="0"/>
              <a:t> karşılaştırılması</a:t>
            </a:r>
            <a:endParaRPr lang="en-US" altLang="tr-TR" sz="2400" i="1" dirty="0"/>
          </a:p>
          <a:p>
            <a:pPr lvl="1">
              <a:buSzPct val="75000"/>
            </a:pPr>
            <a:r>
              <a:rPr lang="tr-TR" altLang="tr-TR" sz="2400" dirty="0"/>
              <a:t>Çıktı düzeyi</a:t>
            </a:r>
            <a:r>
              <a:rPr lang="en-US" altLang="tr-TR" sz="2400" dirty="0"/>
              <a:t>: </a:t>
            </a:r>
            <a:r>
              <a:rPr lang="en-US" altLang="tr-TR" sz="2400" i="1" dirty="0"/>
              <a:t>q</a:t>
            </a:r>
            <a:r>
              <a:rPr lang="en-US" altLang="tr-TR" sz="2400" i="1" baseline="30000" dirty="0"/>
              <a:t>*</a:t>
            </a:r>
            <a:endParaRPr lang="en-US" altLang="tr-TR" sz="2400" dirty="0"/>
          </a:p>
          <a:p>
            <a:pPr lvl="2">
              <a:spcBef>
                <a:spcPct val="35000"/>
              </a:spcBef>
            </a:pPr>
            <a:r>
              <a:rPr lang="tr-TR" altLang="tr-TR" sz="2400" dirty="0"/>
              <a:t>T</a:t>
            </a:r>
            <a:r>
              <a:rPr lang="en-US" altLang="tr-TR" sz="2400" dirty="0"/>
              <a:t>R</a:t>
            </a:r>
            <a:r>
              <a:rPr lang="en-US" altLang="tr-TR" sz="2400" i="1" dirty="0"/>
              <a:t>(q)</a:t>
            </a:r>
            <a:r>
              <a:rPr lang="tr-TR" altLang="tr-TR" sz="2400" i="1" dirty="0"/>
              <a:t>&gt;T</a:t>
            </a:r>
            <a:r>
              <a:rPr lang="en-US" altLang="tr-TR" sz="2400" i="1" dirty="0"/>
              <a:t>C(q)</a:t>
            </a:r>
            <a:r>
              <a:rPr lang="tr-TR" altLang="tr-TR" sz="1600" i="1" dirty="0"/>
              <a:t>(Maksimum)</a:t>
            </a:r>
            <a:endParaRPr lang="en-US" altLang="tr-TR" sz="1600" i="1" dirty="0"/>
          </a:p>
          <a:p>
            <a:pPr lvl="2">
              <a:spcBef>
                <a:spcPct val="35000"/>
              </a:spcBef>
            </a:pPr>
            <a:r>
              <a:rPr lang="en-US" altLang="tr-TR" sz="2400" dirty="0"/>
              <a:t>MR = MC</a:t>
            </a:r>
          </a:p>
          <a:p>
            <a:pPr lvl="2">
              <a:spcBef>
                <a:spcPct val="35000"/>
              </a:spcBef>
            </a:pPr>
            <a:r>
              <a:rPr lang="tr-TR" altLang="tr-TR" sz="2400" dirty="0"/>
              <a:t>Kâr maksimize edilmiştir</a:t>
            </a:r>
            <a:endParaRPr lang="en-US" altLang="tr-TR" sz="2400" dirty="0"/>
          </a:p>
        </p:txBody>
      </p:sp>
      <p:sp>
        <p:nvSpPr>
          <p:cNvPr id="468997" name="Line 5"/>
          <p:cNvSpPr>
            <a:spLocks noChangeShapeType="1"/>
          </p:cNvSpPr>
          <p:nvPr/>
        </p:nvSpPr>
        <p:spPr bwMode="auto">
          <a:xfrm>
            <a:off x="6917267" y="5322888"/>
            <a:ext cx="52578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2" name="Group 6"/>
          <p:cNvGrpSpPr>
            <a:grpSpLocks/>
          </p:cNvGrpSpPr>
          <p:nvPr/>
        </p:nvGrpSpPr>
        <p:grpSpPr bwMode="auto">
          <a:xfrm>
            <a:off x="6896101" y="3082925"/>
            <a:ext cx="5056717" cy="2243138"/>
            <a:chOff x="3258" y="1942"/>
            <a:chExt cx="2389" cy="1413"/>
          </a:xfrm>
        </p:grpSpPr>
        <p:sp>
          <p:nvSpPr>
            <p:cNvPr id="468999" name="Freeform 7"/>
            <p:cNvSpPr>
              <a:spLocks/>
            </p:cNvSpPr>
            <p:nvPr/>
          </p:nvSpPr>
          <p:spPr bwMode="auto">
            <a:xfrm>
              <a:off x="3258" y="2038"/>
              <a:ext cx="2059" cy="1317"/>
            </a:xfrm>
            <a:custGeom>
              <a:avLst/>
              <a:gdLst>
                <a:gd name="T0" fmla="*/ 0 w 2059"/>
                <a:gd name="T1" fmla="*/ 1316 h 1317"/>
                <a:gd name="T2" fmla="*/ 161 w 2059"/>
                <a:gd name="T3" fmla="*/ 1107 h 1317"/>
                <a:gd name="T4" fmla="*/ 331 w 2059"/>
                <a:gd name="T5" fmla="*/ 908 h 1317"/>
                <a:gd name="T6" fmla="*/ 408 w 2059"/>
                <a:gd name="T7" fmla="*/ 809 h 1317"/>
                <a:gd name="T8" fmla="*/ 493 w 2059"/>
                <a:gd name="T9" fmla="*/ 721 h 1317"/>
                <a:gd name="T10" fmla="*/ 570 w 2059"/>
                <a:gd name="T11" fmla="*/ 639 h 1317"/>
                <a:gd name="T12" fmla="*/ 655 w 2059"/>
                <a:gd name="T13" fmla="*/ 562 h 1317"/>
                <a:gd name="T14" fmla="*/ 740 w 2059"/>
                <a:gd name="T15" fmla="*/ 490 h 1317"/>
                <a:gd name="T16" fmla="*/ 816 w 2059"/>
                <a:gd name="T17" fmla="*/ 429 h 1317"/>
                <a:gd name="T18" fmla="*/ 986 w 2059"/>
                <a:gd name="T19" fmla="*/ 319 h 1317"/>
                <a:gd name="T20" fmla="*/ 1148 w 2059"/>
                <a:gd name="T21" fmla="*/ 226 h 1317"/>
                <a:gd name="T22" fmla="*/ 1301 w 2059"/>
                <a:gd name="T23" fmla="*/ 148 h 1317"/>
                <a:gd name="T24" fmla="*/ 1369 w 2059"/>
                <a:gd name="T25" fmla="*/ 121 h 1317"/>
                <a:gd name="T26" fmla="*/ 1437 w 2059"/>
                <a:gd name="T27" fmla="*/ 93 h 1317"/>
                <a:gd name="T28" fmla="*/ 1565 w 2059"/>
                <a:gd name="T29" fmla="*/ 55 h 1317"/>
                <a:gd name="T30" fmla="*/ 1684 w 2059"/>
                <a:gd name="T31" fmla="*/ 33 h 1317"/>
                <a:gd name="T32" fmla="*/ 1786 w 2059"/>
                <a:gd name="T33" fmla="*/ 11 h 1317"/>
                <a:gd name="T34" fmla="*/ 1871 w 2059"/>
                <a:gd name="T35" fmla="*/ 0 h 1317"/>
                <a:gd name="T36" fmla="*/ 1939 w 2059"/>
                <a:gd name="T37" fmla="*/ 0 h 1317"/>
                <a:gd name="T38" fmla="*/ 1998 w 2059"/>
                <a:gd name="T39" fmla="*/ 5 h 1317"/>
                <a:gd name="T40" fmla="*/ 2058 w 2059"/>
                <a:gd name="T41" fmla="*/ 11 h 1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59" h="1317">
                  <a:moveTo>
                    <a:pt x="0" y="1316"/>
                  </a:moveTo>
                  <a:lnTo>
                    <a:pt x="161" y="1107"/>
                  </a:lnTo>
                  <a:lnTo>
                    <a:pt x="331" y="908"/>
                  </a:lnTo>
                  <a:lnTo>
                    <a:pt x="408" y="809"/>
                  </a:lnTo>
                  <a:lnTo>
                    <a:pt x="493" y="721"/>
                  </a:lnTo>
                  <a:lnTo>
                    <a:pt x="570" y="639"/>
                  </a:lnTo>
                  <a:lnTo>
                    <a:pt x="655" y="562"/>
                  </a:lnTo>
                  <a:lnTo>
                    <a:pt x="740" y="490"/>
                  </a:lnTo>
                  <a:lnTo>
                    <a:pt x="816" y="429"/>
                  </a:lnTo>
                  <a:lnTo>
                    <a:pt x="986" y="319"/>
                  </a:lnTo>
                  <a:lnTo>
                    <a:pt x="1148" y="226"/>
                  </a:lnTo>
                  <a:lnTo>
                    <a:pt x="1301" y="148"/>
                  </a:lnTo>
                  <a:lnTo>
                    <a:pt x="1369" y="121"/>
                  </a:lnTo>
                  <a:lnTo>
                    <a:pt x="1437" y="93"/>
                  </a:lnTo>
                  <a:lnTo>
                    <a:pt x="1565" y="55"/>
                  </a:lnTo>
                  <a:lnTo>
                    <a:pt x="1684" y="33"/>
                  </a:lnTo>
                  <a:lnTo>
                    <a:pt x="1786" y="11"/>
                  </a:lnTo>
                  <a:lnTo>
                    <a:pt x="1871" y="0"/>
                  </a:lnTo>
                  <a:lnTo>
                    <a:pt x="1939" y="0"/>
                  </a:lnTo>
                  <a:lnTo>
                    <a:pt x="1998" y="5"/>
                  </a:lnTo>
                  <a:lnTo>
                    <a:pt x="2058" y="11"/>
                  </a:lnTo>
                </a:path>
              </a:pathLst>
            </a:custGeom>
            <a:noFill/>
            <a:ln w="50800" cap="rnd"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9000" name="Rectangle 8"/>
            <p:cNvSpPr>
              <a:spLocks noChangeArrowheads="1"/>
            </p:cNvSpPr>
            <p:nvPr/>
          </p:nvSpPr>
          <p:spPr bwMode="auto">
            <a:xfrm>
              <a:off x="5346" y="1942"/>
              <a:ext cx="301"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R(q)</a:t>
              </a:r>
            </a:p>
          </p:txBody>
        </p:sp>
      </p:grpSp>
      <p:grpSp>
        <p:nvGrpSpPr>
          <p:cNvPr id="3" name="Group 9"/>
          <p:cNvGrpSpPr>
            <a:grpSpLocks/>
          </p:cNvGrpSpPr>
          <p:nvPr/>
        </p:nvGrpSpPr>
        <p:grpSpPr bwMode="auto">
          <a:xfrm>
            <a:off x="5679018" y="2141539"/>
            <a:ext cx="6095999" cy="4319587"/>
            <a:chOff x="2683" y="1349"/>
            <a:chExt cx="2880" cy="2721"/>
          </a:xfrm>
        </p:grpSpPr>
        <p:sp>
          <p:nvSpPr>
            <p:cNvPr id="469002" name="Line 10"/>
            <p:cNvSpPr>
              <a:spLocks noChangeShapeType="1"/>
            </p:cNvSpPr>
            <p:nvPr/>
          </p:nvSpPr>
          <p:spPr bwMode="auto">
            <a:xfrm>
              <a:off x="3259" y="2026"/>
              <a:ext cx="0" cy="1799"/>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9003" name="Rectangle 11"/>
            <p:cNvSpPr>
              <a:spLocks noChangeArrowheads="1"/>
            </p:cNvSpPr>
            <p:nvPr/>
          </p:nvSpPr>
          <p:spPr bwMode="auto">
            <a:xfrm>
              <a:off x="3249" y="3369"/>
              <a:ext cx="15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469004" name="Rectangle 12"/>
            <p:cNvSpPr>
              <a:spLocks noChangeArrowheads="1"/>
            </p:cNvSpPr>
            <p:nvPr/>
          </p:nvSpPr>
          <p:spPr bwMode="auto">
            <a:xfrm>
              <a:off x="2683" y="1349"/>
              <a:ext cx="832"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ctr"/>
              <a:r>
                <a:rPr lang="tr-TR" altLang="tr-TR" sz="1400"/>
                <a:t>Maliyet, Gelir, Kâr</a:t>
              </a:r>
              <a:endParaRPr lang="en-US" altLang="tr-TR" sz="1400"/>
            </a:p>
            <a:p>
              <a:pPr algn="ctr"/>
              <a:r>
                <a:rPr lang="en-US" altLang="tr-TR" sz="1400"/>
                <a:t>$ (</a:t>
              </a:r>
              <a:r>
                <a:rPr lang="tr-TR" altLang="tr-TR" sz="1400"/>
                <a:t>sene başına)</a:t>
              </a:r>
              <a:endParaRPr lang="en-US" altLang="tr-TR" sz="1400"/>
            </a:p>
          </p:txBody>
        </p:sp>
        <p:sp>
          <p:nvSpPr>
            <p:cNvPr id="469005" name="Rectangle 13"/>
            <p:cNvSpPr>
              <a:spLocks noChangeArrowheads="1"/>
            </p:cNvSpPr>
            <p:nvPr/>
          </p:nvSpPr>
          <p:spPr bwMode="auto">
            <a:xfrm>
              <a:off x="4313" y="3742"/>
              <a:ext cx="1050"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400"/>
                <a:t>Çıktı (sene başına düşen</a:t>
              </a:r>
            </a:p>
            <a:p>
              <a:r>
                <a:rPr lang="tr-TR" altLang="tr-TR" sz="1400"/>
                <a:t>Ünite)</a:t>
              </a:r>
              <a:endParaRPr lang="en-US" altLang="tr-TR" sz="1400"/>
            </a:p>
          </p:txBody>
        </p:sp>
        <p:grpSp>
          <p:nvGrpSpPr>
            <p:cNvPr id="4" name="Group 14"/>
            <p:cNvGrpSpPr>
              <a:grpSpLocks/>
            </p:cNvGrpSpPr>
            <p:nvPr/>
          </p:nvGrpSpPr>
          <p:grpSpPr bwMode="auto">
            <a:xfrm>
              <a:off x="3257" y="1668"/>
              <a:ext cx="2113" cy="1345"/>
              <a:chOff x="3257" y="1668"/>
              <a:chExt cx="2113" cy="1345"/>
            </a:xfrm>
          </p:grpSpPr>
          <p:sp>
            <p:nvSpPr>
              <p:cNvPr id="469007" name="Freeform 15"/>
              <p:cNvSpPr>
                <a:spLocks/>
              </p:cNvSpPr>
              <p:nvPr/>
            </p:nvSpPr>
            <p:spPr bwMode="auto">
              <a:xfrm>
                <a:off x="3257" y="1846"/>
                <a:ext cx="1991" cy="1167"/>
              </a:xfrm>
              <a:custGeom>
                <a:avLst/>
                <a:gdLst>
                  <a:gd name="T0" fmla="*/ 0 w 1991"/>
                  <a:gd name="T1" fmla="*/ 1166 h 1167"/>
                  <a:gd name="T2" fmla="*/ 59 w 1991"/>
                  <a:gd name="T3" fmla="*/ 1131 h 1167"/>
                  <a:gd name="T4" fmla="*/ 101 w 1991"/>
                  <a:gd name="T5" fmla="*/ 1111 h 1167"/>
                  <a:gd name="T6" fmla="*/ 143 w 1991"/>
                  <a:gd name="T7" fmla="*/ 1097 h 1167"/>
                  <a:gd name="T8" fmla="*/ 185 w 1991"/>
                  <a:gd name="T9" fmla="*/ 1087 h 1167"/>
                  <a:gd name="T10" fmla="*/ 235 w 1991"/>
                  <a:gd name="T11" fmla="*/ 1082 h 1167"/>
                  <a:gd name="T12" fmla="*/ 303 w 1991"/>
                  <a:gd name="T13" fmla="*/ 1077 h 1167"/>
                  <a:gd name="T14" fmla="*/ 378 w 1991"/>
                  <a:gd name="T15" fmla="*/ 1062 h 1167"/>
                  <a:gd name="T16" fmla="*/ 428 w 1991"/>
                  <a:gd name="T17" fmla="*/ 1052 h 1167"/>
                  <a:gd name="T18" fmla="*/ 479 w 1991"/>
                  <a:gd name="T19" fmla="*/ 1042 h 1167"/>
                  <a:gd name="T20" fmla="*/ 605 w 1991"/>
                  <a:gd name="T21" fmla="*/ 1017 h 1167"/>
                  <a:gd name="T22" fmla="*/ 739 w 1991"/>
                  <a:gd name="T23" fmla="*/ 992 h 1167"/>
                  <a:gd name="T24" fmla="*/ 857 w 1991"/>
                  <a:gd name="T25" fmla="*/ 958 h 1167"/>
                  <a:gd name="T26" fmla="*/ 974 w 1991"/>
                  <a:gd name="T27" fmla="*/ 923 h 1167"/>
                  <a:gd name="T28" fmla="*/ 1083 w 1991"/>
                  <a:gd name="T29" fmla="*/ 888 h 1167"/>
                  <a:gd name="T30" fmla="*/ 1192 w 1991"/>
                  <a:gd name="T31" fmla="*/ 844 h 1167"/>
                  <a:gd name="T32" fmla="*/ 1302 w 1991"/>
                  <a:gd name="T33" fmla="*/ 789 h 1167"/>
                  <a:gd name="T34" fmla="*/ 1419 w 1991"/>
                  <a:gd name="T35" fmla="*/ 715 h 1167"/>
                  <a:gd name="T36" fmla="*/ 1537 w 1991"/>
                  <a:gd name="T37" fmla="*/ 635 h 1167"/>
                  <a:gd name="T38" fmla="*/ 1654 w 1991"/>
                  <a:gd name="T39" fmla="*/ 541 h 1167"/>
                  <a:gd name="T40" fmla="*/ 1747 w 1991"/>
                  <a:gd name="T41" fmla="*/ 447 h 1167"/>
                  <a:gd name="T42" fmla="*/ 1822 w 1991"/>
                  <a:gd name="T43" fmla="*/ 343 h 1167"/>
                  <a:gd name="T44" fmla="*/ 1889 w 1991"/>
                  <a:gd name="T45" fmla="*/ 234 h 1167"/>
                  <a:gd name="T46" fmla="*/ 1940 w 1991"/>
                  <a:gd name="T47" fmla="*/ 119 h 1167"/>
                  <a:gd name="T48" fmla="*/ 1990 w 1991"/>
                  <a:gd name="T49"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1" h="1167">
                    <a:moveTo>
                      <a:pt x="0" y="1166"/>
                    </a:moveTo>
                    <a:lnTo>
                      <a:pt x="59" y="1131"/>
                    </a:lnTo>
                    <a:lnTo>
                      <a:pt x="101" y="1111"/>
                    </a:lnTo>
                    <a:lnTo>
                      <a:pt x="143" y="1097"/>
                    </a:lnTo>
                    <a:lnTo>
                      <a:pt x="185" y="1087"/>
                    </a:lnTo>
                    <a:lnTo>
                      <a:pt x="235" y="1082"/>
                    </a:lnTo>
                    <a:lnTo>
                      <a:pt x="303" y="1077"/>
                    </a:lnTo>
                    <a:lnTo>
                      <a:pt x="378" y="1062"/>
                    </a:lnTo>
                    <a:lnTo>
                      <a:pt x="428" y="1052"/>
                    </a:lnTo>
                    <a:lnTo>
                      <a:pt x="479" y="1042"/>
                    </a:lnTo>
                    <a:lnTo>
                      <a:pt x="605" y="1017"/>
                    </a:lnTo>
                    <a:lnTo>
                      <a:pt x="739" y="992"/>
                    </a:lnTo>
                    <a:lnTo>
                      <a:pt x="857" y="958"/>
                    </a:lnTo>
                    <a:lnTo>
                      <a:pt x="974" y="923"/>
                    </a:lnTo>
                    <a:lnTo>
                      <a:pt x="1083" y="888"/>
                    </a:lnTo>
                    <a:lnTo>
                      <a:pt x="1192" y="844"/>
                    </a:lnTo>
                    <a:lnTo>
                      <a:pt x="1302" y="789"/>
                    </a:lnTo>
                    <a:lnTo>
                      <a:pt x="1419" y="715"/>
                    </a:lnTo>
                    <a:lnTo>
                      <a:pt x="1537" y="635"/>
                    </a:lnTo>
                    <a:lnTo>
                      <a:pt x="1654" y="541"/>
                    </a:lnTo>
                    <a:lnTo>
                      <a:pt x="1747" y="447"/>
                    </a:lnTo>
                    <a:lnTo>
                      <a:pt x="1822" y="343"/>
                    </a:lnTo>
                    <a:lnTo>
                      <a:pt x="1889" y="234"/>
                    </a:lnTo>
                    <a:lnTo>
                      <a:pt x="1940" y="119"/>
                    </a:lnTo>
                    <a:lnTo>
                      <a:pt x="1990" y="0"/>
                    </a:lnTo>
                  </a:path>
                </a:pathLst>
              </a:custGeom>
              <a:noFill/>
              <a:ln w="50800" cap="rnd" cmpd="sng">
                <a:solidFill>
                  <a:srgbClr val="99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69008" name="Rectangle 16"/>
              <p:cNvSpPr>
                <a:spLocks noChangeArrowheads="1"/>
              </p:cNvSpPr>
              <p:nvPr/>
            </p:nvSpPr>
            <p:spPr bwMode="auto">
              <a:xfrm>
                <a:off x="5072" y="1668"/>
                <a:ext cx="29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C(q)</a:t>
                </a:r>
              </a:p>
            </p:txBody>
          </p:sp>
        </p:grpSp>
        <p:grpSp>
          <p:nvGrpSpPr>
            <p:cNvPr id="5" name="Group 17"/>
            <p:cNvGrpSpPr>
              <a:grpSpLocks/>
            </p:cNvGrpSpPr>
            <p:nvPr/>
          </p:nvGrpSpPr>
          <p:grpSpPr bwMode="auto">
            <a:xfrm>
              <a:off x="3945" y="1873"/>
              <a:ext cx="1135" cy="1102"/>
              <a:chOff x="3945" y="1873"/>
              <a:chExt cx="1135" cy="1102"/>
            </a:xfrm>
          </p:grpSpPr>
          <p:grpSp>
            <p:nvGrpSpPr>
              <p:cNvPr id="6" name="Group 18"/>
              <p:cNvGrpSpPr>
                <a:grpSpLocks/>
              </p:cNvGrpSpPr>
              <p:nvPr/>
            </p:nvGrpSpPr>
            <p:grpSpPr bwMode="auto">
              <a:xfrm>
                <a:off x="3945" y="1873"/>
                <a:ext cx="1135" cy="1102"/>
                <a:chOff x="3945" y="1961"/>
                <a:chExt cx="1135" cy="1102"/>
              </a:xfrm>
            </p:grpSpPr>
            <p:sp>
              <p:nvSpPr>
                <p:cNvPr id="469011" name="Line 19"/>
                <p:cNvSpPr>
                  <a:spLocks noChangeShapeType="1"/>
                </p:cNvSpPr>
                <p:nvPr/>
              </p:nvSpPr>
              <p:spPr bwMode="auto">
                <a:xfrm flipV="1">
                  <a:off x="3945" y="1961"/>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9012" name="Line 20"/>
                <p:cNvSpPr>
                  <a:spLocks noChangeShapeType="1"/>
                </p:cNvSpPr>
                <p:nvPr/>
              </p:nvSpPr>
              <p:spPr bwMode="auto">
                <a:xfrm flipV="1">
                  <a:off x="3945" y="2436"/>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469013" name="Oval 21"/>
              <p:cNvSpPr>
                <a:spLocks noChangeArrowheads="1"/>
              </p:cNvSpPr>
              <p:nvPr/>
            </p:nvSpPr>
            <p:spPr bwMode="auto">
              <a:xfrm>
                <a:off x="4458" y="2634"/>
                <a:ext cx="69" cy="68"/>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9014" name="Oval 22"/>
              <p:cNvSpPr>
                <a:spLocks noChangeArrowheads="1"/>
              </p:cNvSpPr>
              <p:nvPr/>
            </p:nvSpPr>
            <p:spPr bwMode="auto">
              <a:xfrm>
                <a:off x="4458" y="2188"/>
                <a:ext cx="69" cy="69"/>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9015" name="Rectangle 23"/>
              <p:cNvSpPr>
                <a:spLocks noChangeArrowheads="1"/>
              </p:cNvSpPr>
              <p:nvPr/>
            </p:nvSpPr>
            <p:spPr bwMode="auto">
              <a:xfrm>
                <a:off x="4317" y="1973"/>
                <a:ext cx="16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A</a:t>
                </a:r>
              </a:p>
            </p:txBody>
          </p:sp>
          <p:sp>
            <p:nvSpPr>
              <p:cNvPr id="469016" name="Rectangle 24"/>
              <p:cNvSpPr>
                <a:spLocks noChangeArrowheads="1"/>
              </p:cNvSpPr>
              <p:nvPr/>
            </p:nvSpPr>
            <p:spPr bwMode="auto">
              <a:xfrm>
                <a:off x="4269" y="2453"/>
                <a:ext cx="16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B</a:t>
                </a:r>
              </a:p>
            </p:txBody>
          </p:sp>
        </p:grpSp>
        <p:grpSp>
          <p:nvGrpSpPr>
            <p:cNvPr id="7" name="Group 25"/>
            <p:cNvGrpSpPr>
              <a:grpSpLocks/>
            </p:cNvGrpSpPr>
            <p:nvPr/>
          </p:nvGrpSpPr>
          <p:grpSpPr bwMode="auto">
            <a:xfrm>
              <a:off x="3523" y="2232"/>
              <a:ext cx="1058" cy="1368"/>
              <a:chOff x="3523" y="2232"/>
              <a:chExt cx="1058" cy="1368"/>
            </a:xfrm>
          </p:grpSpPr>
          <p:sp>
            <p:nvSpPr>
              <p:cNvPr id="469018" name="Rectangle 26"/>
              <p:cNvSpPr>
                <a:spLocks noChangeArrowheads="1"/>
              </p:cNvSpPr>
              <p:nvPr/>
            </p:nvSpPr>
            <p:spPr bwMode="auto">
              <a:xfrm>
                <a:off x="3523" y="3350"/>
                <a:ext cx="198"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25000"/>
                  <a:t>0</a:t>
                </a:r>
              </a:p>
            </p:txBody>
          </p:sp>
          <p:sp>
            <p:nvSpPr>
              <p:cNvPr id="469019" name="Line 27"/>
              <p:cNvSpPr>
                <a:spLocks noChangeShapeType="1"/>
              </p:cNvSpPr>
              <p:nvPr/>
            </p:nvSpPr>
            <p:spPr bwMode="auto">
              <a:xfrm>
                <a:off x="3602" y="2917"/>
                <a:ext cx="0" cy="428"/>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9020" name="Line 28"/>
              <p:cNvSpPr>
                <a:spLocks noChangeShapeType="1"/>
              </p:cNvSpPr>
              <p:nvPr/>
            </p:nvSpPr>
            <p:spPr bwMode="auto">
              <a:xfrm>
                <a:off x="4492" y="2232"/>
                <a:ext cx="0" cy="1113"/>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69021" name="Rectangle 29"/>
              <p:cNvSpPr>
                <a:spLocks noChangeArrowheads="1"/>
              </p:cNvSpPr>
              <p:nvPr/>
            </p:nvSpPr>
            <p:spPr bwMode="auto">
              <a:xfrm>
                <a:off x="4387" y="3350"/>
                <a:ext cx="19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30000"/>
                  <a:t>*</a:t>
                </a:r>
              </a:p>
            </p:txBody>
          </p:sp>
        </p:grpSp>
        <p:grpSp>
          <p:nvGrpSpPr>
            <p:cNvPr id="8" name="Group 30"/>
            <p:cNvGrpSpPr>
              <a:grpSpLocks/>
            </p:cNvGrpSpPr>
            <p:nvPr/>
          </p:nvGrpSpPr>
          <p:grpSpPr bwMode="auto">
            <a:xfrm>
              <a:off x="3255" y="2931"/>
              <a:ext cx="2308" cy="825"/>
              <a:chOff x="3255" y="2931"/>
              <a:chExt cx="2308" cy="825"/>
            </a:xfrm>
          </p:grpSpPr>
          <p:sp>
            <p:nvSpPr>
              <p:cNvPr id="469023" name="Freeform 31"/>
              <p:cNvSpPr>
                <a:spLocks/>
              </p:cNvSpPr>
              <p:nvPr/>
            </p:nvSpPr>
            <p:spPr bwMode="auto">
              <a:xfrm>
                <a:off x="3255" y="2931"/>
                <a:ext cx="2058" cy="801"/>
              </a:xfrm>
              <a:custGeom>
                <a:avLst/>
                <a:gdLst>
                  <a:gd name="T0" fmla="*/ 0 w 2058"/>
                  <a:gd name="T1" fmla="*/ 800 h 801"/>
                  <a:gd name="T2" fmla="*/ 26 w 2058"/>
                  <a:gd name="T3" fmla="*/ 794 h 801"/>
                  <a:gd name="T4" fmla="*/ 51 w 2058"/>
                  <a:gd name="T5" fmla="*/ 788 h 801"/>
                  <a:gd name="T6" fmla="*/ 85 w 2058"/>
                  <a:gd name="T7" fmla="*/ 769 h 801"/>
                  <a:gd name="T8" fmla="*/ 102 w 2058"/>
                  <a:gd name="T9" fmla="*/ 751 h 801"/>
                  <a:gd name="T10" fmla="*/ 119 w 2058"/>
                  <a:gd name="T11" fmla="*/ 733 h 801"/>
                  <a:gd name="T12" fmla="*/ 145 w 2058"/>
                  <a:gd name="T13" fmla="*/ 708 h 801"/>
                  <a:gd name="T14" fmla="*/ 162 w 2058"/>
                  <a:gd name="T15" fmla="*/ 672 h 801"/>
                  <a:gd name="T16" fmla="*/ 213 w 2058"/>
                  <a:gd name="T17" fmla="*/ 592 h 801"/>
                  <a:gd name="T18" fmla="*/ 272 w 2058"/>
                  <a:gd name="T19" fmla="*/ 507 h 801"/>
                  <a:gd name="T20" fmla="*/ 349 w 2058"/>
                  <a:gd name="T21" fmla="*/ 421 h 801"/>
                  <a:gd name="T22" fmla="*/ 434 w 2058"/>
                  <a:gd name="T23" fmla="*/ 336 h 801"/>
                  <a:gd name="T24" fmla="*/ 544 w 2058"/>
                  <a:gd name="T25" fmla="*/ 250 h 801"/>
                  <a:gd name="T26" fmla="*/ 655 w 2058"/>
                  <a:gd name="T27" fmla="*/ 171 h 801"/>
                  <a:gd name="T28" fmla="*/ 714 w 2058"/>
                  <a:gd name="T29" fmla="*/ 140 h 801"/>
                  <a:gd name="T30" fmla="*/ 774 w 2058"/>
                  <a:gd name="T31" fmla="*/ 110 h 801"/>
                  <a:gd name="T32" fmla="*/ 884 w 2058"/>
                  <a:gd name="T33" fmla="*/ 61 h 801"/>
                  <a:gd name="T34" fmla="*/ 1003 w 2058"/>
                  <a:gd name="T35" fmla="*/ 24 h 801"/>
                  <a:gd name="T36" fmla="*/ 1122 w 2058"/>
                  <a:gd name="T37" fmla="*/ 6 h 801"/>
                  <a:gd name="T38" fmla="*/ 1233 w 2058"/>
                  <a:gd name="T39" fmla="*/ 0 h 801"/>
                  <a:gd name="T40" fmla="*/ 1292 w 2058"/>
                  <a:gd name="T41" fmla="*/ 6 h 801"/>
                  <a:gd name="T42" fmla="*/ 1352 w 2058"/>
                  <a:gd name="T43" fmla="*/ 18 h 801"/>
                  <a:gd name="T44" fmla="*/ 1462 w 2058"/>
                  <a:gd name="T45" fmla="*/ 61 h 801"/>
                  <a:gd name="T46" fmla="*/ 1573 w 2058"/>
                  <a:gd name="T47" fmla="*/ 110 h 801"/>
                  <a:gd name="T48" fmla="*/ 1666 w 2058"/>
                  <a:gd name="T49" fmla="*/ 165 h 801"/>
                  <a:gd name="T50" fmla="*/ 1743 w 2058"/>
                  <a:gd name="T51" fmla="*/ 220 h 801"/>
                  <a:gd name="T52" fmla="*/ 1811 w 2058"/>
                  <a:gd name="T53" fmla="*/ 287 h 801"/>
                  <a:gd name="T54" fmla="*/ 1870 w 2058"/>
                  <a:gd name="T55" fmla="*/ 360 h 801"/>
                  <a:gd name="T56" fmla="*/ 1921 w 2058"/>
                  <a:gd name="T57" fmla="*/ 421 h 801"/>
                  <a:gd name="T58" fmla="*/ 1964 w 2058"/>
                  <a:gd name="T59" fmla="*/ 482 h 801"/>
                  <a:gd name="T60" fmla="*/ 2006 w 2058"/>
                  <a:gd name="T61" fmla="*/ 543 h 801"/>
                  <a:gd name="T62" fmla="*/ 2032 w 2058"/>
                  <a:gd name="T63" fmla="*/ 598 h 801"/>
                  <a:gd name="T64" fmla="*/ 2057 w 2058"/>
                  <a:gd name="T65" fmla="*/ 641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8" h="801">
                    <a:moveTo>
                      <a:pt x="0" y="800"/>
                    </a:moveTo>
                    <a:lnTo>
                      <a:pt x="26" y="794"/>
                    </a:lnTo>
                    <a:lnTo>
                      <a:pt x="51" y="788"/>
                    </a:lnTo>
                    <a:lnTo>
                      <a:pt x="85" y="769"/>
                    </a:lnTo>
                    <a:lnTo>
                      <a:pt x="102" y="751"/>
                    </a:lnTo>
                    <a:lnTo>
                      <a:pt x="119" y="733"/>
                    </a:lnTo>
                    <a:lnTo>
                      <a:pt x="145" y="708"/>
                    </a:lnTo>
                    <a:lnTo>
                      <a:pt x="162" y="672"/>
                    </a:lnTo>
                    <a:lnTo>
                      <a:pt x="213" y="592"/>
                    </a:lnTo>
                    <a:lnTo>
                      <a:pt x="272" y="507"/>
                    </a:lnTo>
                    <a:lnTo>
                      <a:pt x="349" y="421"/>
                    </a:lnTo>
                    <a:lnTo>
                      <a:pt x="434" y="336"/>
                    </a:lnTo>
                    <a:lnTo>
                      <a:pt x="544" y="250"/>
                    </a:lnTo>
                    <a:lnTo>
                      <a:pt x="655" y="171"/>
                    </a:lnTo>
                    <a:lnTo>
                      <a:pt x="714" y="140"/>
                    </a:lnTo>
                    <a:lnTo>
                      <a:pt x="774" y="110"/>
                    </a:lnTo>
                    <a:lnTo>
                      <a:pt x="884" y="61"/>
                    </a:lnTo>
                    <a:lnTo>
                      <a:pt x="1003" y="24"/>
                    </a:lnTo>
                    <a:lnTo>
                      <a:pt x="1122" y="6"/>
                    </a:lnTo>
                    <a:lnTo>
                      <a:pt x="1233" y="0"/>
                    </a:lnTo>
                    <a:lnTo>
                      <a:pt x="1292" y="6"/>
                    </a:lnTo>
                    <a:lnTo>
                      <a:pt x="1352" y="18"/>
                    </a:lnTo>
                    <a:lnTo>
                      <a:pt x="1462" y="61"/>
                    </a:lnTo>
                    <a:lnTo>
                      <a:pt x="1573" y="110"/>
                    </a:lnTo>
                    <a:lnTo>
                      <a:pt x="1666" y="165"/>
                    </a:lnTo>
                    <a:lnTo>
                      <a:pt x="1743" y="220"/>
                    </a:lnTo>
                    <a:lnTo>
                      <a:pt x="1811" y="287"/>
                    </a:lnTo>
                    <a:lnTo>
                      <a:pt x="1870" y="360"/>
                    </a:lnTo>
                    <a:lnTo>
                      <a:pt x="1921" y="421"/>
                    </a:lnTo>
                    <a:lnTo>
                      <a:pt x="1964" y="482"/>
                    </a:lnTo>
                    <a:lnTo>
                      <a:pt x="2006" y="543"/>
                    </a:lnTo>
                    <a:lnTo>
                      <a:pt x="2032" y="598"/>
                    </a:lnTo>
                    <a:lnTo>
                      <a:pt x="2057" y="641"/>
                    </a:lnTo>
                  </a:path>
                </a:pathLst>
              </a:custGeom>
              <a:noFill/>
              <a:ln w="50800" cap="rnd" cmpd="sng">
                <a:solidFill>
                  <a:srgbClr val="FF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aphicFrame>
            <p:nvGraphicFramePr>
              <p:cNvPr id="469024" name="Object 32">
                <a:hlinkClick r:id="" action="ppaction://ole?verb=0"/>
              </p:cNvPr>
              <p:cNvGraphicFramePr>
                <a:graphicFrameLocks/>
              </p:cNvGraphicFramePr>
              <p:nvPr/>
            </p:nvGraphicFramePr>
            <p:xfrm>
              <a:off x="5246" y="3559"/>
              <a:ext cx="317" cy="197"/>
            </p:xfrm>
            <a:graphic>
              <a:graphicData uri="http://schemas.openxmlformats.org/presentationml/2006/ole">
                <p:oleObj spid="_x0000_s103426" name="Equation" r:id="rId4" imgW="501496" imgH="311655" progId="Equation.3">
                  <p:embed/>
                </p:oleObj>
              </a:graphicData>
            </a:graphic>
          </p:graphicFrame>
        </p:grpSp>
      </p:grpSp>
      <p:sp>
        <p:nvSpPr>
          <p:cNvPr id="469025" name="Rectangle 33"/>
          <p:cNvSpPr>
            <a:spLocks noGrp="1" noChangeArrowheads="1"/>
          </p:cNvSpPr>
          <p:nvPr>
            <p:ph type="title"/>
          </p:nvPr>
        </p:nvSpPr>
        <p:spPr>
          <a:xfrm>
            <a:off x="734485" y="330200"/>
            <a:ext cx="10644716" cy="781050"/>
          </a:xfrm>
          <a:noFill/>
          <a:ln/>
        </p:spPr>
        <p:txBody>
          <a:bodyPr>
            <a:normAutofit/>
          </a:bodyPr>
          <a:lstStyle/>
          <a:p>
            <a:pPr lvl="1" algn="ctr">
              <a:buSzPct val="75000"/>
            </a:pPr>
            <a:r>
              <a:rPr lang="tr-TR" altLang="tr-TR" sz="2400" dirty="0" smtClean="0"/>
              <a:t>Çıktı düzeyi</a:t>
            </a:r>
            <a:r>
              <a:rPr lang="en-US" altLang="tr-TR" sz="2400" dirty="0" smtClean="0"/>
              <a:t>: </a:t>
            </a:r>
            <a:r>
              <a:rPr lang="en-US" altLang="tr-TR" sz="2400" i="1" dirty="0" smtClean="0"/>
              <a:t>q</a:t>
            </a:r>
            <a:r>
              <a:rPr lang="en-US" altLang="tr-TR" sz="2400" i="1" baseline="30000" dirty="0" smtClean="0"/>
              <a:t>*</a:t>
            </a:r>
            <a:endParaRPr lang="en-US" altLang="tr-TR" sz="2400" dirty="0"/>
          </a:p>
        </p:txBody>
      </p:sp>
    </p:spTree>
    <p:extLst>
      <p:ext uri="{BB962C8B-B14F-4D97-AF65-F5344CB8AC3E}">
        <p14:creationId xmlns:p14="http://schemas.microsoft.com/office/powerpoint/2010/main" xmlns="" val="1715103749"/>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DERSİN SEYRİ </a:t>
            </a:r>
            <a:endParaRPr lang="tr-TR" dirty="0"/>
          </a:p>
        </p:txBody>
      </p:sp>
      <p:sp>
        <p:nvSpPr>
          <p:cNvPr id="3" name="2 İçerik Yer Tutucusu"/>
          <p:cNvSpPr>
            <a:spLocks noGrp="1"/>
          </p:cNvSpPr>
          <p:nvPr>
            <p:ph idx="1"/>
          </p:nvPr>
        </p:nvSpPr>
        <p:spPr>
          <a:xfrm>
            <a:off x="-1" y="1828800"/>
            <a:ext cx="11205713" cy="4351337"/>
          </a:xfrm>
        </p:spPr>
        <p:txBody>
          <a:bodyPr/>
          <a:lstStyle/>
          <a:p>
            <a:r>
              <a:rPr lang="tr-TR" sz="3200" dirty="0" smtClean="0"/>
              <a:t>Tam rekabet piyasasının tanım ve özellikleri </a:t>
            </a:r>
          </a:p>
          <a:p>
            <a:r>
              <a:rPr lang="tr-TR" sz="3200" dirty="0" smtClean="0"/>
              <a:t>Tam rekabet piyasasında kısa dönem kar maksimizasyonu</a:t>
            </a:r>
            <a:endParaRPr lang="tr-TR" dirty="0"/>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3091"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3092" name="Rectangle 4"/>
          <p:cNvSpPr>
            <a:spLocks noGrp="1" noChangeArrowheads="1"/>
          </p:cNvSpPr>
          <p:nvPr>
            <p:ph type="body" sz="half" idx="1"/>
          </p:nvPr>
        </p:nvSpPr>
        <p:spPr>
          <a:xfrm>
            <a:off x="232834" y="1828800"/>
            <a:ext cx="5863167" cy="4114800"/>
          </a:xfrm>
          <a:noFill/>
          <a:ln/>
        </p:spPr>
        <p:txBody>
          <a:bodyPr/>
          <a:lstStyle/>
          <a:p>
            <a:pPr>
              <a:spcBef>
                <a:spcPct val="70000"/>
              </a:spcBef>
            </a:pPr>
            <a:r>
              <a:rPr lang="tr-TR" altLang="tr-TR" sz="2400" i="1" dirty="0"/>
              <a:t>T</a:t>
            </a:r>
            <a:r>
              <a:rPr lang="en-US" altLang="tr-TR" sz="2400" i="1" dirty="0"/>
              <a:t>R(q) </a:t>
            </a:r>
            <a:r>
              <a:rPr lang="tr-TR" altLang="tr-TR" sz="2400" dirty="0"/>
              <a:t>ve</a:t>
            </a:r>
            <a:r>
              <a:rPr lang="en-US" altLang="tr-TR" sz="2400" dirty="0"/>
              <a:t> </a:t>
            </a:r>
            <a:r>
              <a:rPr lang="tr-TR" altLang="tr-TR" sz="2400" dirty="0"/>
              <a:t>T</a:t>
            </a:r>
            <a:r>
              <a:rPr lang="en-US" altLang="tr-TR" sz="2400" i="1" dirty="0"/>
              <a:t>C(q)</a:t>
            </a:r>
            <a:r>
              <a:rPr lang="tr-TR" altLang="tr-TR" sz="2400" i="1" dirty="0"/>
              <a:t>’</a:t>
            </a:r>
            <a:r>
              <a:rPr lang="tr-TR" altLang="tr-TR" sz="2400" i="1" dirty="0" err="1"/>
              <a:t>nun</a:t>
            </a:r>
            <a:r>
              <a:rPr lang="tr-TR" altLang="tr-TR" sz="2400" i="1" dirty="0"/>
              <a:t> karşılaştırılması</a:t>
            </a:r>
            <a:endParaRPr lang="en-US" altLang="tr-TR" sz="2400" i="1" dirty="0"/>
          </a:p>
          <a:p>
            <a:pPr lvl="1">
              <a:buSzPct val="75000"/>
            </a:pPr>
            <a:r>
              <a:rPr lang="en-US" altLang="tr-TR" sz="2400" i="1" dirty="0"/>
              <a:t>q</a:t>
            </a:r>
            <a:r>
              <a:rPr lang="en-US" altLang="tr-TR" sz="2400" i="1" baseline="30000" dirty="0"/>
              <a:t>*</a:t>
            </a:r>
            <a:r>
              <a:rPr lang="tr-TR" altLang="tr-TR" sz="2400" i="1" baseline="30000" dirty="0"/>
              <a:t>’</a:t>
            </a:r>
            <a:r>
              <a:rPr lang="tr-TR" altLang="tr-TR" sz="2400" i="1" dirty="0"/>
              <a:t> ‘</a:t>
            </a:r>
            <a:r>
              <a:rPr lang="tr-TR" altLang="tr-TR" sz="2400" i="1" dirty="0" err="1"/>
              <a:t>nun</a:t>
            </a:r>
            <a:r>
              <a:rPr lang="tr-TR" altLang="tr-TR" sz="2400" i="1" dirty="0"/>
              <a:t> ötesinde çıktı düzeyleri</a:t>
            </a:r>
            <a:r>
              <a:rPr lang="en-US" altLang="tr-TR" sz="2400" dirty="0"/>
              <a:t>: </a:t>
            </a:r>
          </a:p>
          <a:p>
            <a:pPr lvl="2">
              <a:spcBef>
                <a:spcPct val="35000"/>
              </a:spcBef>
            </a:pPr>
            <a:r>
              <a:rPr lang="tr-TR" altLang="tr-TR" sz="2400" dirty="0"/>
              <a:t>T</a:t>
            </a:r>
            <a:r>
              <a:rPr lang="en-US" altLang="tr-TR" sz="2400" dirty="0"/>
              <a:t>R</a:t>
            </a:r>
            <a:r>
              <a:rPr lang="en-US" altLang="tr-TR" sz="2400" i="1" dirty="0"/>
              <a:t>(q)&gt; </a:t>
            </a:r>
            <a:r>
              <a:rPr lang="tr-TR" altLang="tr-TR" sz="2400" i="1" dirty="0"/>
              <a:t>T</a:t>
            </a:r>
            <a:r>
              <a:rPr lang="en-US" altLang="tr-TR" sz="2400" i="1" dirty="0"/>
              <a:t>C(q)</a:t>
            </a:r>
          </a:p>
          <a:p>
            <a:pPr lvl="2">
              <a:spcBef>
                <a:spcPct val="35000"/>
              </a:spcBef>
            </a:pPr>
            <a:r>
              <a:rPr lang="en-US" altLang="tr-TR" sz="2400" dirty="0"/>
              <a:t>MC &gt; MR</a:t>
            </a:r>
          </a:p>
          <a:p>
            <a:pPr lvl="2">
              <a:spcBef>
                <a:spcPct val="35000"/>
              </a:spcBef>
            </a:pPr>
            <a:r>
              <a:rPr lang="tr-TR" altLang="tr-TR" sz="2400" dirty="0"/>
              <a:t>Kâr azalıyor</a:t>
            </a:r>
            <a:endParaRPr lang="en-US" altLang="tr-TR" sz="2400" dirty="0"/>
          </a:p>
        </p:txBody>
      </p:sp>
      <p:sp>
        <p:nvSpPr>
          <p:cNvPr id="473093" name="Rectangle 5"/>
          <p:cNvSpPr>
            <a:spLocks noGrp="1" noChangeArrowheads="1"/>
          </p:cNvSpPr>
          <p:nvPr>
            <p:ph type="title"/>
          </p:nvPr>
        </p:nvSpPr>
        <p:spPr>
          <a:xfrm>
            <a:off x="734485" y="330200"/>
            <a:ext cx="10644716" cy="781050"/>
          </a:xfrm>
          <a:noFill/>
          <a:ln/>
        </p:spPr>
        <p:txBody>
          <a:bodyPr>
            <a:normAutofit/>
          </a:bodyPr>
          <a:lstStyle/>
          <a:p>
            <a:pPr lvl="1" algn="ctr">
              <a:buSzPct val="75000"/>
            </a:pPr>
            <a:r>
              <a:rPr lang="en-US" altLang="tr-TR" sz="2400" i="1" dirty="0" smtClean="0"/>
              <a:t>q</a:t>
            </a:r>
            <a:r>
              <a:rPr lang="en-US" altLang="tr-TR" sz="2400" i="1" baseline="30000" dirty="0" smtClean="0"/>
              <a:t>*</a:t>
            </a:r>
            <a:r>
              <a:rPr lang="tr-TR" altLang="tr-TR" sz="2400" i="1" baseline="30000" dirty="0" smtClean="0"/>
              <a:t>’</a:t>
            </a:r>
            <a:r>
              <a:rPr lang="tr-TR" altLang="tr-TR" sz="2400" i="1" dirty="0" smtClean="0"/>
              <a:t> ‘</a:t>
            </a:r>
            <a:r>
              <a:rPr lang="tr-TR" altLang="tr-TR" sz="2400" i="1" dirty="0" err="1" smtClean="0"/>
              <a:t>nun</a:t>
            </a:r>
            <a:r>
              <a:rPr lang="tr-TR" altLang="tr-TR" sz="2400" i="1" dirty="0" smtClean="0"/>
              <a:t> ötesinde çıktı düzeyleri</a:t>
            </a:r>
            <a:r>
              <a:rPr lang="en-US" altLang="tr-TR" sz="2400" dirty="0" smtClean="0"/>
              <a:t>: </a:t>
            </a:r>
            <a:endParaRPr lang="en-US" altLang="tr-TR" sz="2400" dirty="0"/>
          </a:p>
        </p:txBody>
      </p:sp>
      <p:sp>
        <p:nvSpPr>
          <p:cNvPr id="473094" name="Line 6"/>
          <p:cNvSpPr>
            <a:spLocks noChangeShapeType="1"/>
          </p:cNvSpPr>
          <p:nvPr/>
        </p:nvSpPr>
        <p:spPr bwMode="auto">
          <a:xfrm>
            <a:off x="6917267" y="5322888"/>
            <a:ext cx="52578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2" name="Group 7"/>
          <p:cNvGrpSpPr>
            <a:grpSpLocks/>
          </p:cNvGrpSpPr>
          <p:nvPr/>
        </p:nvGrpSpPr>
        <p:grpSpPr bwMode="auto">
          <a:xfrm>
            <a:off x="6896101" y="3082925"/>
            <a:ext cx="5215467" cy="2243138"/>
            <a:chOff x="3258" y="1942"/>
            <a:chExt cx="2464" cy="1413"/>
          </a:xfrm>
        </p:grpSpPr>
        <p:sp>
          <p:nvSpPr>
            <p:cNvPr id="473096" name="Freeform 8"/>
            <p:cNvSpPr>
              <a:spLocks/>
            </p:cNvSpPr>
            <p:nvPr/>
          </p:nvSpPr>
          <p:spPr bwMode="auto">
            <a:xfrm>
              <a:off x="3258" y="2038"/>
              <a:ext cx="2059" cy="1317"/>
            </a:xfrm>
            <a:custGeom>
              <a:avLst/>
              <a:gdLst>
                <a:gd name="T0" fmla="*/ 0 w 2059"/>
                <a:gd name="T1" fmla="*/ 1316 h 1317"/>
                <a:gd name="T2" fmla="*/ 161 w 2059"/>
                <a:gd name="T3" fmla="*/ 1107 h 1317"/>
                <a:gd name="T4" fmla="*/ 331 w 2059"/>
                <a:gd name="T5" fmla="*/ 908 h 1317"/>
                <a:gd name="T6" fmla="*/ 408 w 2059"/>
                <a:gd name="T7" fmla="*/ 809 h 1317"/>
                <a:gd name="T8" fmla="*/ 493 w 2059"/>
                <a:gd name="T9" fmla="*/ 721 h 1317"/>
                <a:gd name="T10" fmla="*/ 570 w 2059"/>
                <a:gd name="T11" fmla="*/ 639 h 1317"/>
                <a:gd name="T12" fmla="*/ 655 w 2059"/>
                <a:gd name="T13" fmla="*/ 562 h 1317"/>
                <a:gd name="T14" fmla="*/ 740 w 2059"/>
                <a:gd name="T15" fmla="*/ 490 h 1317"/>
                <a:gd name="T16" fmla="*/ 816 w 2059"/>
                <a:gd name="T17" fmla="*/ 429 h 1317"/>
                <a:gd name="T18" fmla="*/ 986 w 2059"/>
                <a:gd name="T19" fmla="*/ 319 h 1317"/>
                <a:gd name="T20" fmla="*/ 1148 w 2059"/>
                <a:gd name="T21" fmla="*/ 226 h 1317"/>
                <a:gd name="T22" fmla="*/ 1301 w 2059"/>
                <a:gd name="T23" fmla="*/ 148 h 1317"/>
                <a:gd name="T24" fmla="*/ 1369 w 2059"/>
                <a:gd name="T25" fmla="*/ 121 h 1317"/>
                <a:gd name="T26" fmla="*/ 1437 w 2059"/>
                <a:gd name="T27" fmla="*/ 93 h 1317"/>
                <a:gd name="T28" fmla="*/ 1565 w 2059"/>
                <a:gd name="T29" fmla="*/ 55 h 1317"/>
                <a:gd name="T30" fmla="*/ 1684 w 2059"/>
                <a:gd name="T31" fmla="*/ 33 h 1317"/>
                <a:gd name="T32" fmla="*/ 1786 w 2059"/>
                <a:gd name="T33" fmla="*/ 11 h 1317"/>
                <a:gd name="T34" fmla="*/ 1871 w 2059"/>
                <a:gd name="T35" fmla="*/ 0 h 1317"/>
                <a:gd name="T36" fmla="*/ 1939 w 2059"/>
                <a:gd name="T37" fmla="*/ 0 h 1317"/>
                <a:gd name="T38" fmla="*/ 1998 w 2059"/>
                <a:gd name="T39" fmla="*/ 5 h 1317"/>
                <a:gd name="T40" fmla="*/ 2058 w 2059"/>
                <a:gd name="T41" fmla="*/ 11 h 1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59" h="1317">
                  <a:moveTo>
                    <a:pt x="0" y="1316"/>
                  </a:moveTo>
                  <a:lnTo>
                    <a:pt x="161" y="1107"/>
                  </a:lnTo>
                  <a:lnTo>
                    <a:pt x="331" y="908"/>
                  </a:lnTo>
                  <a:lnTo>
                    <a:pt x="408" y="809"/>
                  </a:lnTo>
                  <a:lnTo>
                    <a:pt x="493" y="721"/>
                  </a:lnTo>
                  <a:lnTo>
                    <a:pt x="570" y="639"/>
                  </a:lnTo>
                  <a:lnTo>
                    <a:pt x="655" y="562"/>
                  </a:lnTo>
                  <a:lnTo>
                    <a:pt x="740" y="490"/>
                  </a:lnTo>
                  <a:lnTo>
                    <a:pt x="816" y="429"/>
                  </a:lnTo>
                  <a:lnTo>
                    <a:pt x="986" y="319"/>
                  </a:lnTo>
                  <a:lnTo>
                    <a:pt x="1148" y="226"/>
                  </a:lnTo>
                  <a:lnTo>
                    <a:pt x="1301" y="148"/>
                  </a:lnTo>
                  <a:lnTo>
                    <a:pt x="1369" y="121"/>
                  </a:lnTo>
                  <a:lnTo>
                    <a:pt x="1437" y="93"/>
                  </a:lnTo>
                  <a:lnTo>
                    <a:pt x="1565" y="55"/>
                  </a:lnTo>
                  <a:lnTo>
                    <a:pt x="1684" y="33"/>
                  </a:lnTo>
                  <a:lnTo>
                    <a:pt x="1786" y="11"/>
                  </a:lnTo>
                  <a:lnTo>
                    <a:pt x="1871" y="0"/>
                  </a:lnTo>
                  <a:lnTo>
                    <a:pt x="1939" y="0"/>
                  </a:lnTo>
                  <a:lnTo>
                    <a:pt x="1998" y="5"/>
                  </a:lnTo>
                  <a:lnTo>
                    <a:pt x="2058" y="11"/>
                  </a:lnTo>
                </a:path>
              </a:pathLst>
            </a:custGeom>
            <a:noFill/>
            <a:ln w="50800" cap="rnd"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73097" name="Rectangle 9"/>
            <p:cNvSpPr>
              <a:spLocks noChangeArrowheads="1"/>
            </p:cNvSpPr>
            <p:nvPr/>
          </p:nvSpPr>
          <p:spPr bwMode="auto">
            <a:xfrm>
              <a:off x="5346" y="1942"/>
              <a:ext cx="376"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R(q)</a:t>
              </a:r>
            </a:p>
          </p:txBody>
        </p:sp>
      </p:grpSp>
      <p:grpSp>
        <p:nvGrpSpPr>
          <p:cNvPr id="3" name="Group 10"/>
          <p:cNvGrpSpPr>
            <a:grpSpLocks/>
          </p:cNvGrpSpPr>
          <p:nvPr/>
        </p:nvGrpSpPr>
        <p:grpSpPr bwMode="auto">
          <a:xfrm>
            <a:off x="5717117" y="2141539"/>
            <a:ext cx="6057900" cy="4319587"/>
            <a:chOff x="2701" y="1349"/>
            <a:chExt cx="2862" cy="2721"/>
          </a:xfrm>
        </p:grpSpPr>
        <p:sp>
          <p:nvSpPr>
            <p:cNvPr id="473099" name="Line 11"/>
            <p:cNvSpPr>
              <a:spLocks noChangeShapeType="1"/>
            </p:cNvSpPr>
            <p:nvPr/>
          </p:nvSpPr>
          <p:spPr bwMode="auto">
            <a:xfrm>
              <a:off x="3259" y="2026"/>
              <a:ext cx="0" cy="1799"/>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3100" name="Rectangle 12"/>
            <p:cNvSpPr>
              <a:spLocks noChangeArrowheads="1"/>
            </p:cNvSpPr>
            <p:nvPr/>
          </p:nvSpPr>
          <p:spPr bwMode="auto">
            <a:xfrm>
              <a:off x="3249" y="3369"/>
              <a:ext cx="15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473101" name="Rectangle 13"/>
            <p:cNvSpPr>
              <a:spLocks noChangeArrowheads="1"/>
            </p:cNvSpPr>
            <p:nvPr/>
          </p:nvSpPr>
          <p:spPr bwMode="auto">
            <a:xfrm>
              <a:off x="2701" y="1349"/>
              <a:ext cx="795"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ctr"/>
              <a:r>
                <a:rPr lang="tr-TR" altLang="tr-TR" sz="1400"/>
                <a:t>Maliyet, gelir, kâr</a:t>
              </a:r>
              <a:endParaRPr lang="en-US" altLang="tr-TR" sz="1400"/>
            </a:p>
            <a:p>
              <a:pPr algn="ctr"/>
              <a:r>
                <a:rPr lang="en-US" altLang="tr-TR" sz="1400"/>
                <a:t>$ (</a:t>
              </a:r>
              <a:r>
                <a:rPr lang="tr-TR" altLang="tr-TR" sz="1400"/>
                <a:t>sene başına</a:t>
              </a:r>
              <a:r>
                <a:rPr lang="en-US" altLang="tr-TR" sz="1400"/>
                <a:t>)</a:t>
              </a:r>
            </a:p>
          </p:txBody>
        </p:sp>
        <p:sp>
          <p:nvSpPr>
            <p:cNvPr id="473102" name="Rectangle 14"/>
            <p:cNvSpPr>
              <a:spLocks noChangeArrowheads="1"/>
            </p:cNvSpPr>
            <p:nvPr/>
          </p:nvSpPr>
          <p:spPr bwMode="auto">
            <a:xfrm>
              <a:off x="4313" y="3742"/>
              <a:ext cx="1073"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400"/>
                <a:t>Çıktı (sene başına düşen </a:t>
              </a:r>
            </a:p>
            <a:p>
              <a:r>
                <a:rPr lang="tr-TR" altLang="tr-TR" sz="1400"/>
                <a:t>Ünite)</a:t>
              </a:r>
              <a:endParaRPr lang="en-US" altLang="tr-TR" sz="1400"/>
            </a:p>
          </p:txBody>
        </p:sp>
        <p:grpSp>
          <p:nvGrpSpPr>
            <p:cNvPr id="4" name="Group 15"/>
            <p:cNvGrpSpPr>
              <a:grpSpLocks/>
            </p:cNvGrpSpPr>
            <p:nvPr/>
          </p:nvGrpSpPr>
          <p:grpSpPr bwMode="auto">
            <a:xfrm>
              <a:off x="3257" y="1668"/>
              <a:ext cx="2188" cy="1345"/>
              <a:chOff x="3257" y="1668"/>
              <a:chExt cx="2188" cy="1345"/>
            </a:xfrm>
          </p:grpSpPr>
          <p:sp>
            <p:nvSpPr>
              <p:cNvPr id="473104" name="Freeform 16"/>
              <p:cNvSpPr>
                <a:spLocks/>
              </p:cNvSpPr>
              <p:nvPr/>
            </p:nvSpPr>
            <p:spPr bwMode="auto">
              <a:xfrm>
                <a:off x="3257" y="1846"/>
                <a:ext cx="1991" cy="1167"/>
              </a:xfrm>
              <a:custGeom>
                <a:avLst/>
                <a:gdLst>
                  <a:gd name="T0" fmla="*/ 0 w 1991"/>
                  <a:gd name="T1" fmla="*/ 1166 h 1167"/>
                  <a:gd name="T2" fmla="*/ 59 w 1991"/>
                  <a:gd name="T3" fmla="*/ 1131 h 1167"/>
                  <a:gd name="T4" fmla="*/ 101 w 1991"/>
                  <a:gd name="T5" fmla="*/ 1111 h 1167"/>
                  <a:gd name="T6" fmla="*/ 143 w 1991"/>
                  <a:gd name="T7" fmla="*/ 1097 h 1167"/>
                  <a:gd name="T8" fmla="*/ 185 w 1991"/>
                  <a:gd name="T9" fmla="*/ 1087 h 1167"/>
                  <a:gd name="T10" fmla="*/ 235 w 1991"/>
                  <a:gd name="T11" fmla="*/ 1082 h 1167"/>
                  <a:gd name="T12" fmla="*/ 303 w 1991"/>
                  <a:gd name="T13" fmla="*/ 1077 h 1167"/>
                  <a:gd name="T14" fmla="*/ 378 w 1991"/>
                  <a:gd name="T15" fmla="*/ 1062 h 1167"/>
                  <a:gd name="T16" fmla="*/ 428 w 1991"/>
                  <a:gd name="T17" fmla="*/ 1052 h 1167"/>
                  <a:gd name="T18" fmla="*/ 479 w 1991"/>
                  <a:gd name="T19" fmla="*/ 1042 h 1167"/>
                  <a:gd name="T20" fmla="*/ 605 w 1991"/>
                  <a:gd name="T21" fmla="*/ 1017 h 1167"/>
                  <a:gd name="T22" fmla="*/ 739 w 1991"/>
                  <a:gd name="T23" fmla="*/ 992 h 1167"/>
                  <a:gd name="T24" fmla="*/ 857 w 1991"/>
                  <a:gd name="T25" fmla="*/ 958 h 1167"/>
                  <a:gd name="T26" fmla="*/ 974 w 1991"/>
                  <a:gd name="T27" fmla="*/ 923 h 1167"/>
                  <a:gd name="T28" fmla="*/ 1083 w 1991"/>
                  <a:gd name="T29" fmla="*/ 888 h 1167"/>
                  <a:gd name="T30" fmla="*/ 1192 w 1991"/>
                  <a:gd name="T31" fmla="*/ 844 h 1167"/>
                  <a:gd name="T32" fmla="*/ 1302 w 1991"/>
                  <a:gd name="T33" fmla="*/ 789 h 1167"/>
                  <a:gd name="T34" fmla="*/ 1419 w 1991"/>
                  <a:gd name="T35" fmla="*/ 715 h 1167"/>
                  <a:gd name="T36" fmla="*/ 1537 w 1991"/>
                  <a:gd name="T37" fmla="*/ 635 h 1167"/>
                  <a:gd name="T38" fmla="*/ 1654 w 1991"/>
                  <a:gd name="T39" fmla="*/ 541 h 1167"/>
                  <a:gd name="T40" fmla="*/ 1747 w 1991"/>
                  <a:gd name="T41" fmla="*/ 447 h 1167"/>
                  <a:gd name="T42" fmla="*/ 1822 w 1991"/>
                  <a:gd name="T43" fmla="*/ 343 h 1167"/>
                  <a:gd name="T44" fmla="*/ 1889 w 1991"/>
                  <a:gd name="T45" fmla="*/ 234 h 1167"/>
                  <a:gd name="T46" fmla="*/ 1940 w 1991"/>
                  <a:gd name="T47" fmla="*/ 119 h 1167"/>
                  <a:gd name="T48" fmla="*/ 1990 w 1991"/>
                  <a:gd name="T49"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1" h="1167">
                    <a:moveTo>
                      <a:pt x="0" y="1166"/>
                    </a:moveTo>
                    <a:lnTo>
                      <a:pt x="59" y="1131"/>
                    </a:lnTo>
                    <a:lnTo>
                      <a:pt x="101" y="1111"/>
                    </a:lnTo>
                    <a:lnTo>
                      <a:pt x="143" y="1097"/>
                    </a:lnTo>
                    <a:lnTo>
                      <a:pt x="185" y="1087"/>
                    </a:lnTo>
                    <a:lnTo>
                      <a:pt x="235" y="1082"/>
                    </a:lnTo>
                    <a:lnTo>
                      <a:pt x="303" y="1077"/>
                    </a:lnTo>
                    <a:lnTo>
                      <a:pt x="378" y="1062"/>
                    </a:lnTo>
                    <a:lnTo>
                      <a:pt x="428" y="1052"/>
                    </a:lnTo>
                    <a:lnTo>
                      <a:pt x="479" y="1042"/>
                    </a:lnTo>
                    <a:lnTo>
                      <a:pt x="605" y="1017"/>
                    </a:lnTo>
                    <a:lnTo>
                      <a:pt x="739" y="992"/>
                    </a:lnTo>
                    <a:lnTo>
                      <a:pt x="857" y="958"/>
                    </a:lnTo>
                    <a:lnTo>
                      <a:pt x="974" y="923"/>
                    </a:lnTo>
                    <a:lnTo>
                      <a:pt x="1083" y="888"/>
                    </a:lnTo>
                    <a:lnTo>
                      <a:pt x="1192" y="844"/>
                    </a:lnTo>
                    <a:lnTo>
                      <a:pt x="1302" y="789"/>
                    </a:lnTo>
                    <a:lnTo>
                      <a:pt x="1419" y="715"/>
                    </a:lnTo>
                    <a:lnTo>
                      <a:pt x="1537" y="635"/>
                    </a:lnTo>
                    <a:lnTo>
                      <a:pt x="1654" y="541"/>
                    </a:lnTo>
                    <a:lnTo>
                      <a:pt x="1747" y="447"/>
                    </a:lnTo>
                    <a:lnTo>
                      <a:pt x="1822" y="343"/>
                    </a:lnTo>
                    <a:lnTo>
                      <a:pt x="1889" y="234"/>
                    </a:lnTo>
                    <a:lnTo>
                      <a:pt x="1940" y="119"/>
                    </a:lnTo>
                    <a:lnTo>
                      <a:pt x="1990" y="0"/>
                    </a:lnTo>
                  </a:path>
                </a:pathLst>
              </a:custGeom>
              <a:noFill/>
              <a:ln w="50800" cap="rnd" cmpd="sng">
                <a:solidFill>
                  <a:srgbClr val="99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73105" name="Rectangle 17"/>
              <p:cNvSpPr>
                <a:spLocks noChangeArrowheads="1"/>
              </p:cNvSpPr>
              <p:nvPr/>
            </p:nvSpPr>
            <p:spPr bwMode="auto">
              <a:xfrm>
                <a:off x="5072" y="1668"/>
                <a:ext cx="37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C(q)</a:t>
                </a:r>
              </a:p>
            </p:txBody>
          </p:sp>
        </p:grpSp>
        <p:grpSp>
          <p:nvGrpSpPr>
            <p:cNvPr id="5" name="Group 18"/>
            <p:cNvGrpSpPr>
              <a:grpSpLocks/>
            </p:cNvGrpSpPr>
            <p:nvPr/>
          </p:nvGrpSpPr>
          <p:grpSpPr bwMode="auto">
            <a:xfrm>
              <a:off x="3945" y="1873"/>
              <a:ext cx="1135" cy="1102"/>
              <a:chOff x="3945" y="1873"/>
              <a:chExt cx="1135" cy="1102"/>
            </a:xfrm>
          </p:grpSpPr>
          <p:grpSp>
            <p:nvGrpSpPr>
              <p:cNvPr id="6" name="Group 19"/>
              <p:cNvGrpSpPr>
                <a:grpSpLocks/>
              </p:cNvGrpSpPr>
              <p:nvPr/>
            </p:nvGrpSpPr>
            <p:grpSpPr bwMode="auto">
              <a:xfrm>
                <a:off x="3945" y="1873"/>
                <a:ext cx="1135" cy="1102"/>
                <a:chOff x="3945" y="1961"/>
                <a:chExt cx="1135" cy="1102"/>
              </a:xfrm>
            </p:grpSpPr>
            <p:sp>
              <p:nvSpPr>
                <p:cNvPr id="473108" name="Line 20"/>
                <p:cNvSpPr>
                  <a:spLocks noChangeShapeType="1"/>
                </p:cNvSpPr>
                <p:nvPr/>
              </p:nvSpPr>
              <p:spPr bwMode="auto">
                <a:xfrm flipV="1">
                  <a:off x="3945" y="1961"/>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3109" name="Line 21"/>
                <p:cNvSpPr>
                  <a:spLocks noChangeShapeType="1"/>
                </p:cNvSpPr>
                <p:nvPr/>
              </p:nvSpPr>
              <p:spPr bwMode="auto">
                <a:xfrm flipV="1">
                  <a:off x="3945" y="2436"/>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473110" name="Oval 22"/>
              <p:cNvSpPr>
                <a:spLocks noChangeArrowheads="1"/>
              </p:cNvSpPr>
              <p:nvPr/>
            </p:nvSpPr>
            <p:spPr bwMode="auto">
              <a:xfrm>
                <a:off x="4458" y="2634"/>
                <a:ext cx="69" cy="68"/>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3111" name="Oval 23"/>
              <p:cNvSpPr>
                <a:spLocks noChangeArrowheads="1"/>
              </p:cNvSpPr>
              <p:nvPr/>
            </p:nvSpPr>
            <p:spPr bwMode="auto">
              <a:xfrm>
                <a:off x="4458" y="2188"/>
                <a:ext cx="69" cy="69"/>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3112" name="Rectangle 24"/>
              <p:cNvSpPr>
                <a:spLocks noChangeArrowheads="1"/>
              </p:cNvSpPr>
              <p:nvPr/>
            </p:nvSpPr>
            <p:spPr bwMode="auto">
              <a:xfrm>
                <a:off x="4317" y="1973"/>
                <a:ext cx="16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A</a:t>
                </a:r>
              </a:p>
            </p:txBody>
          </p:sp>
          <p:sp>
            <p:nvSpPr>
              <p:cNvPr id="473113" name="Rectangle 25"/>
              <p:cNvSpPr>
                <a:spLocks noChangeArrowheads="1"/>
              </p:cNvSpPr>
              <p:nvPr/>
            </p:nvSpPr>
            <p:spPr bwMode="auto">
              <a:xfrm>
                <a:off x="4269" y="2453"/>
                <a:ext cx="16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B</a:t>
                </a:r>
              </a:p>
            </p:txBody>
          </p:sp>
        </p:grpSp>
        <p:grpSp>
          <p:nvGrpSpPr>
            <p:cNvPr id="7" name="Group 26"/>
            <p:cNvGrpSpPr>
              <a:grpSpLocks/>
            </p:cNvGrpSpPr>
            <p:nvPr/>
          </p:nvGrpSpPr>
          <p:grpSpPr bwMode="auto">
            <a:xfrm>
              <a:off x="3523" y="2232"/>
              <a:ext cx="1058" cy="1368"/>
              <a:chOff x="3523" y="2232"/>
              <a:chExt cx="1058" cy="1368"/>
            </a:xfrm>
          </p:grpSpPr>
          <p:sp>
            <p:nvSpPr>
              <p:cNvPr id="473115" name="Rectangle 27"/>
              <p:cNvSpPr>
                <a:spLocks noChangeArrowheads="1"/>
              </p:cNvSpPr>
              <p:nvPr/>
            </p:nvSpPr>
            <p:spPr bwMode="auto">
              <a:xfrm>
                <a:off x="3523" y="3350"/>
                <a:ext cx="198"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25000"/>
                  <a:t>0</a:t>
                </a:r>
              </a:p>
            </p:txBody>
          </p:sp>
          <p:sp>
            <p:nvSpPr>
              <p:cNvPr id="473116" name="Line 28"/>
              <p:cNvSpPr>
                <a:spLocks noChangeShapeType="1"/>
              </p:cNvSpPr>
              <p:nvPr/>
            </p:nvSpPr>
            <p:spPr bwMode="auto">
              <a:xfrm>
                <a:off x="3602" y="2917"/>
                <a:ext cx="0" cy="428"/>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3117" name="Line 29"/>
              <p:cNvSpPr>
                <a:spLocks noChangeShapeType="1"/>
              </p:cNvSpPr>
              <p:nvPr/>
            </p:nvSpPr>
            <p:spPr bwMode="auto">
              <a:xfrm>
                <a:off x="4492" y="2232"/>
                <a:ext cx="0" cy="1113"/>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3118" name="Rectangle 30"/>
              <p:cNvSpPr>
                <a:spLocks noChangeArrowheads="1"/>
              </p:cNvSpPr>
              <p:nvPr/>
            </p:nvSpPr>
            <p:spPr bwMode="auto">
              <a:xfrm>
                <a:off x="4387" y="3350"/>
                <a:ext cx="19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30000"/>
                  <a:t>*</a:t>
                </a:r>
              </a:p>
            </p:txBody>
          </p:sp>
        </p:grpSp>
        <p:grpSp>
          <p:nvGrpSpPr>
            <p:cNvPr id="8" name="Group 31"/>
            <p:cNvGrpSpPr>
              <a:grpSpLocks/>
            </p:cNvGrpSpPr>
            <p:nvPr/>
          </p:nvGrpSpPr>
          <p:grpSpPr bwMode="auto">
            <a:xfrm>
              <a:off x="3255" y="2931"/>
              <a:ext cx="2308" cy="825"/>
              <a:chOff x="3255" y="2931"/>
              <a:chExt cx="2308" cy="825"/>
            </a:xfrm>
          </p:grpSpPr>
          <p:sp>
            <p:nvSpPr>
              <p:cNvPr id="473120" name="Freeform 32"/>
              <p:cNvSpPr>
                <a:spLocks/>
              </p:cNvSpPr>
              <p:nvPr/>
            </p:nvSpPr>
            <p:spPr bwMode="auto">
              <a:xfrm>
                <a:off x="3255" y="2931"/>
                <a:ext cx="2058" cy="801"/>
              </a:xfrm>
              <a:custGeom>
                <a:avLst/>
                <a:gdLst>
                  <a:gd name="T0" fmla="*/ 0 w 2058"/>
                  <a:gd name="T1" fmla="*/ 800 h 801"/>
                  <a:gd name="T2" fmla="*/ 26 w 2058"/>
                  <a:gd name="T3" fmla="*/ 794 h 801"/>
                  <a:gd name="T4" fmla="*/ 51 w 2058"/>
                  <a:gd name="T5" fmla="*/ 788 h 801"/>
                  <a:gd name="T6" fmla="*/ 85 w 2058"/>
                  <a:gd name="T7" fmla="*/ 769 h 801"/>
                  <a:gd name="T8" fmla="*/ 102 w 2058"/>
                  <a:gd name="T9" fmla="*/ 751 h 801"/>
                  <a:gd name="T10" fmla="*/ 119 w 2058"/>
                  <a:gd name="T11" fmla="*/ 733 h 801"/>
                  <a:gd name="T12" fmla="*/ 145 w 2058"/>
                  <a:gd name="T13" fmla="*/ 708 h 801"/>
                  <a:gd name="T14" fmla="*/ 162 w 2058"/>
                  <a:gd name="T15" fmla="*/ 672 h 801"/>
                  <a:gd name="T16" fmla="*/ 213 w 2058"/>
                  <a:gd name="T17" fmla="*/ 592 h 801"/>
                  <a:gd name="T18" fmla="*/ 272 w 2058"/>
                  <a:gd name="T19" fmla="*/ 507 h 801"/>
                  <a:gd name="T20" fmla="*/ 349 w 2058"/>
                  <a:gd name="T21" fmla="*/ 421 h 801"/>
                  <a:gd name="T22" fmla="*/ 434 w 2058"/>
                  <a:gd name="T23" fmla="*/ 336 h 801"/>
                  <a:gd name="T24" fmla="*/ 544 w 2058"/>
                  <a:gd name="T25" fmla="*/ 250 h 801"/>
                  <a:gd name="T26" fmla="*/ 655 w 2058"/>
                  <a:gd name="T27" fmla="*/ 171 h 801"/>
                  <a:gd name="T28" fmla="*/ 714 w 2058"/>
                  <a:gd name="T29" fmla="*/ 140 h 801"/>
                  <a:gd name="T30" fmla="*/ 774 w 2058"/>
                  <a:gd name="T31" fmla="*/ 110 h 801"/>
                  <a:gd name="T32" fmla="*/ 884 w 2058"/>
                  <a:gd name="T33" fmla="*/ 61 h 801"/>
                  <a:gd name="T34" fmla="*/ 1003 w 2058"/>
                  <a:gd name="T35" fmla="*/ 24 h 801"/>
                  <a:gd name="T36" fmla="*/ 1122 w 2058"/>
                  <a:gd name="T37" fmla="*/ 6 h 801"/>
                  <a:gd name="T38" fmla="*/ 1233 w 2058"/>
                  <a:gd name="T39" fmla="*/ 0 h 801"/>
                  <a:gd name="T40" fmla="*/ 1292 w 2058"/>
                  <a:gd name="T41" fmla="*/ 6 h 801"/>
                  <a:gd name="T42" fmla="*/ 1352 w 2058"/>
                  <a:gd name="T43" fmla="*/ 18 h 801"/>
                  <a:gd name="T44" fmla="*/ 1462 w 2058"/>
                  <a:gd name="T45" fmla="*/ 61 h 801"/>
                  <a:gd name="T46" fmla="*/ 1573 w 2058"/>
                  <a:gd name="T47" fmla="*/ 110 h 801"/>
                  <a:gd name="T48" fmla="*/ 1666 w 2058"/>
                  <a:gd name="T49" fmla="*/ 165 h 801"/>
                  <a:gd name="T50" fmla="*/ 1743 w 2058"/>
                  <a:gd name="T51" fmla="*/ 220 h 801"/>
                  <a:gd name="T52" fmla="*/ 1811 w 2058"/>
                  <a:gd name="T53" fmla="*/ 287 h 801"/>
                  <a:gd name="T54" fmla="*/ 1870 w 2058"/>
                  <a:gd name="T55" fmla="*/ 360 h 801"/>
                  <a:gd name="T56" fmla="*/ 1921 w 2058"/>
                  <a:gd name="T57" fmla="*/ 421 h 801"/>
                  <a:gd name="T58" fmla="*/ 1964 w 2058"/>
                  <a:gd name="T59" fmla="*/ 482 h 801"/>
                  <a:gd name="T60" fmla="*/ 2006 w 2058"/>
                  <a:gd name="T61" fmla="*/ 543 h 801"/>
                  <a:gd name="T62" fmla="*/ 2032 w 2058"/>
                  <a:gd name="T63" fmla="*/ 598 h 801"/>
                  <a:gd name="T64" fmla="*/ 2057 w 2058"/>
                  <a:gd name="T65" fmla="*/ 641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8" h="801">
                    <a:moveTo>
                      <a:pt x="0" y="800"/>
                    </a:moveTo>
                    <a:lnTo>
                      <a:pt x="26" y="794"/>
                    </a:lnTo>
                    <a:lnTo>
                      <a:pt x="51" y="788"/>
                    </a:lnTo>
                    <a:lnTo>
                      <a:pt x="85" y="769"/>
                    </a:lnTo>
                    <a:lnTo>
                      <a:pt x="102" y="751"/>
                    </a:lnTo>
                    <a:lnTo>
                      <a:pt x="119" y="733"/>
                    </a:lnTo>
                    <a:lnTo>
                      <a:pt x="145" y="708"/>
                    </a:lnTo>
                    <a:lnTo>
                      <a:pt x="162" y="672"/>
                    </a:lnTo>
                    <a:lnTo>
                      <a:pt x="213" y="592"/>
                    </a:lnTo>
                    <a:lnTo>
                      <a:pt x="272" y="507"/>
                    </a:lnTo>
                    <a:lnTo>
                      <a:pt x="349" y="421"/>
                    </a:lnTo>
                    <a:lnTo>
                      <a:pt x="434" y="336"/>
                    </a:lnTo>
                    <a:lnTo>
                      <a:pt x="544" y="250"/>
                    </a:lnTo>
                    <a:lnTo>
                      <a:pt x="655" y="171"/>
                    </a:lnTo>
                    <a:lnTo>
                      <a:pt x="714" y="140"/>
                    </a:lnTo>
                    <a:lnTo>
                      <a:pt x="774" y="110"/>
                    </a:lnTo>
                    <a:lnTo>
                      <a:pt x="884" y="61"/>
                    </a:lnTo>
                    <a:lnTo>
                      <a:pt x="1003" y="24"/>
                    </a:lnTo>
                    <a:lnTo>
                      <a:pt x="1122" y="6"/>
                    </a:lnTo>
                    <a:lnTo>
                      <a:pt x="1233" y="0"/>
                    </a:lnTo>
                    <a:lnTo>
                      <a:pt x="1292" y="6"/>
                    </a:lnTo>
                    <a:lnTo>
                      <a:pt x="1352" y="18"/>
                    </a:lnTo>
                    <a:lnTo>
                      <a:pt x="1462" y="61"/>
                    </a:lnTo>
                    <a:lnTo>
                      <a:pt x="1573" y="110"/>
                    </a:lnTo>
                    <a:lnTo>
                      <a:pt x="1666" y="165"/>
                    </a:lnTo>
                    <a:lnTo>
                      <a:pt x="1743" y="220"/>
                    </a:lnTo>
                    <a:lnTo>
                      <a:pt x="1811" y="287"/>
                    </a:lnTo>
                    <a:lnTo>
                      <a:pt x="1870" y="360"/>
                    </a:lnTo>
                    <a:lnTo>
                      <a:pt x="1921" y="421"/>
                    </a:lnTo>
                    <a:lnTo>
                      <a:pt x="1964" y="482"/>
                    </a:lnTo>
                    <a:lnTo>
                      <a:pt x="2006" y="543"/>
                    </a:lnTo>
                    <a:lnTo>
                      <a:pt x="2032" y="598"/>
                    </a:lnTo>
                    <a:lnTo>
                      <a:pt x="2057" y="641"/>
                    </a:lnTo>
                  </a:path>
                </a:pathLst>
              </a:custGeom>
              <a:noFill/>
              <a:ln w="50800" cap="rnd" cmpd="sng">
                <a:solidFill>
                  <a:srgbClr val="FF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aphicFrame>
            <p:nvGraphicFramePr>
              <p:cNvPr id="473121" name="Object 33">
                <a:hlinkClick r:id="" action="ppaction://ole?verb=0"/>
              </p:cNvPr>
              <p:cNvGraphicFramePr>
                <a:graphicFrameLocks/>
              </p:cNvGraphicFramePr>
              <p:nvPr/>
            </p:nvGraphicFramePr>
            <p:xfrm>
              <a:off x="5246" y="3559"/>
              <a:ext cx="317" cy="197"/>
            </p:xfrm>
            <a:graphic>
              <a:graphicData uri="http://schemas.openxmlformats.org/presentationml/2006/ole">
                <p:oleObj spid="_x0000_s104450" name="Equation" r:id="rId4" imgW="501496" imgH="311655" progId="Equation.3">
                  <p:embed/>
                </p:oleObj>
              </a:graphicData>
            </a:graphic>
          </p:graphicFrame>
        </p:grpSp>
      </p:grpSp>
    </p:spTree>
    <p:extLst>
      <p:ext uri="{BB962C8B-B14F-4D97-AF65-F5344CB8AC3E}">
        <p14:creationId xmlns:p14="http://schemas.microsoft.com/office/powerpoint/2010/main" xmlns="" val="1355884156"/>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5139"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5140" name="Rectangle 4"/>
          <p:cNvSpPr>
            <a:spLocks noGrp="1" noChangeArrowheads="1"/>
          </p:cNvSpPr>
          <p:nvPr>
            <p:ph type="body" sz="half" idx="1"/>
          </p:nvPr>
        </p:nvSpPr>
        <p:spPr>
          <a:xfrm>
            <a:off x="711200" y="1828800"/>
            <a:ext cx="5596467" cy="4114800"/>
          </a:xfrm>
          <a:noFill/>
          <a:ln/>
        </p:spPr>
        <p:txBody>
          <a:bodyPr/>
          <a:lstStyle/>
          <a:p>
            <a:pPr>
              <a:spcBef>
                <a:spcPct val="70000"/>
              </a:spcBef>
            </a:pPr>
            <a:r>
              <a:rPr lang="tr-TR" altLang="tr-TR" sz="2800"/>
              <a:t>Bu yüzden şöyle söyleyebiliriz:</a:t>
            </a:r>
            <a:endParaRPr lang="en-US" altLang="tr-TR" sz="2800"/>
          </a:p>
          <a:p>
            <a:pPr lvl="1">
              <a:spcBef>
                <a:spcPct val="70000"/>
              </a:spcBef>
            </a:pPr>
            <a:r>
              <a:rPr lang="en-US" altLang="tr-TR" sz="2400" b="1">
                <a:solidFill>
                  <a:srgbClr val="FF3300"/>
                </a:solidFill>
              </a:rPr>
              <a:t>MC = MR</a:t>
            </a:r>
            <a:r>
              <a:rPr lang="tr-TR" altLang="tr-TR" sz="2400" b="1">
                <a:solidFill>
                  <a:srgbClr val="FF3300"/>
                </a:solidFill>
              </a:rPr>
              <a:t> iken kar maksimize olmuş olur</a:t>
            </a:r>
            <a:r>
              <a:rPr lang="en-US" altLang="tr-TR" sz="2400" b="1">
                <a:solidFill>
                  <a:srgbClr val="FF3300"/>
                </a:solidFill>
              </a:rPr>
              <a:t>.</a:t>
            </a:r>
          </a:p>
        </p:txBody>
      </p:sp>
      <p:sp>
        <p:nvSpPr>
          <p:cNvPr id="475141" name="Rectangle 5"/>
          <p:cNvSpPr>
            <a:spLocks noGrp="1" noChangeArrowheads="1"/>
          </p:cNvSpPr>
          <p:nvPr>
            <p:ph type="title"/>
          </p:nvPr>
        </p:nvSpPr>
        <p:spPr>
          <a:xfrm>
            <a:off x="734485" y="330200"/>
            <a:ext cx="10644716" cy="781050"/>
          </a:xfrm>
          <a:noFill/>
          <a:ln/>
        </p:spPr>
        <p:txBody>
          <a:bodyPr>
            <a:normAutofit/>
          </a:bodyPr>
          <a:lstStyle/>
          <a:p>
            <a:endParaRPr lang="en-US" altLang="tr-TR" dirty="0"/>
          </a:p>
        </p:txBody>
      </p:sp>
      <p:sp>
        <p:nvSpPr>
          <p:cNvPr id="475142" name="Line 6"/>
          <p:cNvSpPr>
            <a:spLocks noChangeShapeType="1"/>
          </p:cNvSpPr>
          <p:nvPr/>
        </p:nvSpPr>
        <p:spPr bwMode="auto">
          <a:xfrm>
            <a:off x="6917267" y="5322888"/>
            <a:ext cx="52578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2" name="Group 7"/>
          <p:cNvGrpSpPr>
            <a:grpSpLocks/>
          </p:cNvGrpSpPr>
          <p:nvPr/>
        </p:nvGrpSpPr>
        <p:grpSpPr bwMode="auto">
          <a:xfrm>
            <a:off x="6896101" y="3082925"/>
            <a:ext cx="5215467" cy="2243138"/>
            <a:chOff x="3258" y="1942"/>
            <a:chExt cx="2464" cy="1413"/>
          </a:xfrm>
        </p:grpSpPr>
        <p:sp>
          <p:nvSpPr>
            <p:cNvPr id="475144" name="Freeform 8"/>
            <p:cNvSpPr>
              <a:spLocks/>
            </p:cNvSpPr>
            <p:nvPr/>
          </p:nvSpPr>
          <p:spPr bwMode="auto">
            <a:xfrm>
              <a:off x="3258" y="2038"/>
              <a:ext cx="2059" cy="1317"/>
            </a:xfrm>
            <a:custGeom>
              <a:avLst/>
              <a:gdLst>
                <a:gd name="T0" fmla="*/ 0 w 2059"/>
                <a:gd name="T1" fmla="*/ 1316 h 1317"/>
                <a:gd name="T2" fmla="*/ 161 w 2059"/>
                <a:gd name="T3" fmla="*/ 1107 h 1317"/>
                <a:gd name="T4" fmla="*/ 331 w 2059"/>
                <a:gd name="T5" fmla="*/ 908 h 1317"/>
                <a:gd name="T6" fmla="*/ 408 w 2059"/>
                <a:gd name="T7" fmla="*/ 809 h 1317"/>
                <a:gd name="T8" fmla="*/ 493 w 2059"/>
                <a:gd name="T9" fmla="*/ 721 h 1317"/>
                <a:gd name="T10" fmla="*/ 570 w 2059"/>
                <a:gd name="T11" fmla="*/ 639 h 1317"/>
                <a:gd name="T12" fmla="*/ 655 w 2059"/>
                <a:gd name="T13" fmla="*/ 562 h 1317"/>
                <a:gd name="T14" fmla="*/ 740 w 2059"/>
                <a:gd name="T15" fmla="*/ 490 h 1317"/>
                <a:gd name="T16" fmla="*/ 816 w 2059"/>
                <a:gd name="T17" fmla="*/ 429 h 1317"/>
                <a:gd name="T18" fmla="*/ 986 w 2059"/>
                <a:gd name="T19" fmla="*/ 319 h 1317"/>
                <a:gd name="T20" fmla="*/ 1148 w 2059"/>
                <a:gd name="T21" fmla="*/ 226 h 1317"/>
                <a:gd name="T22" fmla="*/ 1301 w 2059"/>
                <a:gd name="T23" fmla="*/ 148 h 1317"/>
                <a:gd name="T24" fmla="*/ 1369 w 2059"/>
                <a:gd name="T25" fmla="*/ 121 h 1317"/>
                <a:gd name="T26" fmla="*/ 1437 w 2059"/>
                <a:gd name="T27" fmla="*/ 93 h 1317"/>
                <a:gd name="T28" fmla="*/ 1565 w 2059"/>
                <a:gd name="T29" fmla="*/ 55 h 1317"/>
                <a:gd name="T30" fmla="*/ 1684 w 2059"/>
                <a:gd name="T31" fmla="*/ 33 h 1317"/>
                <a:gd name="T32" fmla="*/ 1786 w 2059"/>
                <a:gd name="T33" fmla="*/ 11 h 1317"/>
                <a:gd name="T34" fmla="*/ 1871 w 2059"/>
                <a:gd name="T35" fmla="*/ 0 h 1317"/>
                <a:gd name="T36" fmla="*/ 1939 w 2059"/>
                <a:gd name="T37" fmla="*/ 0 h 1317"/>
                <a:gd name="T38" fmla="*/ 1998 w 2059"/>
                <a:gd name="T39" fmla="*/ 5 h 1317"/>
                <a:gd name="T40" fmla="*/ 2058 w 2059"/>
                <a:gd name="T41" fmla="*/ 11 h 1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59" h="1317">
                  <a:moveTo>
                    <a:pt x="0" y="1316"/>
                  </a:moveTo>
                  <a:lnTo>
                    <a:pt x="161" y="1107"/>
                  </a:lnTo>
                  <a:lnTo>
                    <a:pt x="331" y="908"/>
                  </a:lnTo>
                  <a:lnTo>
                    <a:pt x="408" y="809"/>
                  </a:lnTo>
                  <a:lnTo>
                    <a:pt x="493" y="721"/>
                  </a:lnTo>
                  <a:lnTo>
                    <a:pt x="570" y="639"/>
                  </a:lnTo>
                  <a:lnTo>
                    <a:pt x="655" y="562"/>
                  </a:lnTo>
                  <a:lnTo>
                    <a:pt x="740" y="490"/>
                  </a:lnTo>
                  <a:lnTo>
                    <a:pt x="816" y="429"/>
                  </a:lnTo>
                  <a:lnTo>
                    <a:pt x="986" y="319"/>
                  </a:lnTo>
                  <a:lnTo>
                    <a:pt x="1148" y="226"/>
                  </a:lnTo>
                  <a:lnTo>
                    <a:pt x="1301" y="148"/>
                  </a:lnTo>
                  <a:lnTo>
                    <a:pt x="1369" y="121"/>
                  </a:lnTo>
                  <a:lnTo>
                    <a:pt x="1437" y="93"/>
                  </a:lnTo>
                  <a:lnTo>
                    <a:pt x="1565" y="55"/>
                  </a:lnTo>
                  <a:lnTo>
                    <a:pt x="1684" y="33"/>
                  </a:lnTo>
                  <a:lnTo>
                    <a:pt x="1786" y="11"/>
                  </a:lnTo>
                  <a:lnTo>
                    <a:pt x="1871" y="0"/>
                  </a:lnTo>
                  <a:lnTo>
                    <a:pt x="1939" y="0"/>
                  </a:lnTo>
                  <a:lnTo>
                    <a:pt x="1998" y="5"/>
                  </a:lnTo>
                  <a:lnTo>
                    <a:pt x="2058" y="11"/>
                  </a:lnTo>
                </a:path>
              </a:pathLst>
            </a:custGeom>
            <a:noFill/>
            <a:ln w="50800" cap="rnd"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75145" name="Rectangle 9"/>
            <p:cNvSpPr>
              <a:spLocks noChangeArrowheads="1"/>
            </p:cNvSpPr>
            <p:nvPr/>
          </p:nvSpPr>
          <p:spPr bwMode="auto">
            <a:xfrm>
              <a:off x="5346" y="1942"/>
              <a:ext cx="376"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R(q)</a:t>
              </a:r>
            </a:p>
          </p:txBody>
        </p:sp>
      </p:grpSp>
      <p:grpSp>
        <p:nvGrpSpPr>
          <p:cNvPr id="3" name="Group 10"/>
          <p:cNvGrpSpPr>
            <a:grpSpLocks/>
          </p:cNvGrpSpPr>
          <p:nvPr/>
        </p:nvGrpSpPr>
        <p:grpSpPr bwMode="auto">
          <a:xfrm>
            <a:off x="5717118" y="2141539"/>
            <a:ext cx="6057899" cy="4319587"/>
            <a:chOff x="2701" y="1349"/>
            <a:chExt cx="2862" cy="2721"/>
          </a:xfrm>
        </p:grpSpPr>
        <p:sp>
          <p:nvSpPr>
            <p:cNvPr id="475147" name="Line 11"/>
            <p:cNvSpPr>
              <a:spLocks noChangeShapeType="1"/>
            </p:cNvSpPr>
            <p:nvPr/>
          </p:nvSpPr>
          <p:spPr bwMode="auto">
            <a:xfrm>
              <a:off x="3259" y="2026"/>
              <a:ext cx="0" cy="1799"/>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5148" name="Rectangle 12"/>
            <p:cNvSpPr>
              <a:spLocks noChangeArrowheads="1"/>
            </p:cNvSpPr>
            <p:nvPr/>
          </p:nvSpPr>
          <p:spPr bwMode="auto">
            <a:xfrm>
              <a:off x="3249" y="3369"/>
              <a:ext cx="15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475149" name="Rectangle 13"/>
            <p:cNvSpPr>
              <a:spLocks noChangeArrowheads="1"/>
            </p:cNvSpPr>
            <p:nvPr/>
          </p:nvSpPr>
          <p:spPr bwMode="auto">
            <a:xfrm>
              <a:off x="2701" y="1349"/>
              <a:ext cx="795"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ctr"/>
              <a:r>
                <a:rPr lang="tr-TR" altLang="tr-TR" sz="1400"/>
                <a:t>Maliyet, gelir, kâr</a:t>
              </a:r>
              <a:endParaRPr lang="en-US" altLang="tr-TR" sz="1400"/>
            </a:p>
            <a:p>
              <a:pPr algn="ctr"/>
              <a:r>
                <a:rPr lang="en-US" altLang="tr-TR" sz="1400"/>
                <a:t>$ (</a:t>
              </a:r>
              <a:r>
                <a:rPr lang="tr-TR" altLang="tr-TR" sz="1400"/>
                <a:t>sene başına</a:t>
              </a:r>
              <a:r>
                <a:rPr lang="en-US" altLang="tr-TR" sz="1400"/>
                <a:t>)</a:t>
              </a:r>
            </a:p>
          </p:txBody>
        </p:sp>
        <p:sp>
          <p:nvSpPr>
            <p:cNvPr id="475150" name="Rectangle 14"/>
            <p:cNvSpPr>
              <a:spLocks noChangeArrowheads="1"/>
            </p:cNvSpPr>
            <p:nvPr/>
          </p:nvSpPr>
          <p:spPr bwMode="auto">
            <a:xfrm>
              <a:off x="4313" y="3742"/>
              <a:ext cx="1050"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400"/>
                <a:t>Çıktı</a:t>
              </a:r>
              <a:r>
                <a:rPr lang="en-US" altLang="tr-TR" sz="1400"/>
                <a:t> (</a:t>
              </a:r>
              <a:r>
                <a:rPr lang="tr-TR" altLang="tr-TR" sz="1400"/>
                <a:t>sene başına düşen</a:t>
              </a:r>
            </a:p>
            <a:p>
              <a:r>
                <a:rPr lang="tr-TR" altLang="tr-TR" sz="1400"/>
                <a:t>ünite</a:t>
              </a:r>
              <a:r>
                <a:rPr lang="en-US" altLang="tr-TR" sz="1400"/>
                <a:t>)</a:t>
              </a:r>
            </a:p>
          </p:txBody>
        </p:sp>
        <p:grpSp>
          <p:nvGrpSpPr>
            <p:cNvPr id="4" name="Group 15"/>
            <p:cNvGrpSpPr>
              <a:grpSpLocks/>
            </p:cNvGrpSpPr>
            <p:nvPr/>
          </p:nvGrpSpPr>
          <p:grpSpPr bwMode="auto">
            <a:xfrm>
              <a:off x="3257" y="1668"/>
              <a:ext cx="2188" cy="1345"/>
              <a:chOff x="3257" y="1668"/>
              <a:chExt cx="2188" cy="1345"/>
            </a:xfrm>
          </p:grpSpPr>
          <p:sp>
            <p:nvSpPr>
              <p:cNvPr id="475152" name="Freeform 16"/>
              <p:cNvSpPr>
                <a:spLocks/>
              </p:cNvSpPr>
              <p:nvPr/>
            </p:nvSpPr>
            <p:spPr bwMode="auto">
              <a:xfrm>
                <a:off x="3257" y="1846"/>
                <a:ext cx="1991" cy="1167"/>
              </a:xfrm>
              <a:custGeom>
                <a:avLst/>
                <a:gdLst>
                  <a:gd name="T0" fmla="*/ 0 w 1991"/>
                  <a:gd name="T1" fmla="*/ 1166 h 1167"/>
                  <a:gd name="T2" fmla="*/ 59 w 1991"/>
                  <a:gd name="T3" fmla="*/ 1131 h 1167"/>
                  <a:gd name="T4" fmla="*/ 101 w 1991"/>
                  <a:gd name="T5" fmla="*/ 1111 h 1167"/>
                  <a:gd name="T6" fmla="*/ 143 w 1991"/>
                  <a:gd name="T7" fmla="*/ 1097 h 1167"/>
                  <a:gd name="T8" fmla="*/ 185 w 1991"/>
                  <a:gd name="T9" fmla="*/ 1087 h 1167"/>
                  <a:gd name="T10" fmla="*/ 235 w 1991"/>
                  <a:gd name="T11" fmla="*/ 1082 h 1167"/>
                  <a:gd name="T12" fmla="*/ 303 w 1991"/>
                  <a:gd name="T13" fmla="*/ 1077 h 1167"/>
                  <a:gd name="T14" fmla="*/ 378 w 1991"/>
                  <a:gd name="T15" fmla="*/ 1062 h 1167"/>
                  <a:gd name="T16" fmla="*/ 428 w 1991"/>
                  <a:gd name="T17" fmla="*/ 1052 h 1167"/>
                  <a:gd name="T18" fmla="*/ 479 w 1991"/>
                  <a:gd name="T19" fmla="*/ 1042 h 1167"/>
                  <a:gd name="T20" fmla="*/ 605 w 1991"/>
                  <a:gd name="T21" fmla="*/ 1017 h 1167"/>
                  <a:gd name="T22" fmla="*/ 739 w 1991"/>
                  <a:gd name="T23" fmla="*/ 992 h 1167"/>
                  <a:gd name="T24" fmla="*/ 857 w 1991"/>
                  <a:gd name="T25" fmla="*/ 958 h 1167"/>
                  <a:gd name="T26" fmla="*/ 974 w 1991"/>
                  <a:gd name="T27" fmla="*/ 923 h 1167"/>
                  <a:gd name="T28" fmla="*/ 1083 w 1991"/>
                  <a:gd name="T29" fmla="*/ 888 h 1167"/>
                  <a:gd name="T30" fmla="*/ 1192 w 1991"/>
                  <a:gd name="T31" fmla="*/ 844 h 1167"/>
                  <a:gd name="T32" fmla="*/ 1302 w 1991"/>
                  <a:gd name="T33" fmla="*/ 789 h 1167"/>
                  <a:gd name="T34" fmla="*/ 1419 w 1991"/>
                  <a:gd name="T35" fmla="*/ 715 h 1167"/>
                  <a:gd name="T36" fmla="*/ 1537 w 1991"/>
                  <a:gd name="T37" fmla="*/ 635 h 1167"/>
                  <a:gd name="T38" fmla="*/ 1654 w 1991"/>
                  <a:gd name="T39" fmla="*/ 541 h 1167"/>
                  <a:gd name="T40" fmla="*/ 1747 w 1991"/>
                  <a:gd name="T41" fmla="*/ 447 h 1167"/>
                  <a:gd name="T42" fmla="*/ 1822 w 1991"/>
                  <a:gd name="T43" fmla="*/ 343 h 1167"/>
                  <a:gd name="T44" fmla="*/ 1889 w 1991"/>
                  <a:gd name="T45" fmla="*/ 234 h 1167"/>
                  <a:gd name="T46" fmla="*/ 1940 w 1991"/>
                  <a:gd name="T47" fmla="*/ 119 h 1167"/>
                  <a:gd name="T48" fmla="*/ 1990 w 1991"/>
                  <a:gd name="T49"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1" h="1167">
                    <a:moveTo>
                      <a:pt x="0" y="1166"/>
                    </a:moveTo>
                    <a:lnTo>
                      <a:pt x="59" y="1131"/>
                    </a:lnTo>
                    <a:lnTo>
                      <a:pt x="101" y="1111"/>
                    </a:lnTo>
                    <a:lnTo>
                      <a:pt x="143" y="1097"/>
                    </a:lnTo>
                    <a:lnTo>
                      <a:pt x="185" y="1087"/>
                    </a:lnTo>
                    <a:lnTo>
                      <a:pt x="235" y="1082"/>
                    </a:lnTo>
                    <a:lnTo>
                      <a:pt x="303" y="1077"/>
                    </a:lnTo>
                    <a:lnTo>
                      <a:pt x="378" y="1062"/>
                    </a:lnTo>
                    <a:lnTo>
                      <a:pt x="428" y="1052"/>
                    </a:lnTo>
                    <a:lnTo>
                      <a:pt x="479" y="1042"/>
                    </a:lnTo>
                    <a:lnTo>
                      <a:pt x="605" y="1017"/>
                    </a:lnTo>
                    <a:lnTo>
                      <a:pt x="739" y="992"/>
                    </a:lnTo>
                    <a:lnTo>
                      <a:pt x="857" y="958"/>
                    </a:lnTo>
                    <a:lnTo>
                      <a:pt x="974" y="923"/>
                    </a:lnTo>
                    <a:lnTo>
                      <a:pt x="1083" y="888"/>
                    </a:lnTo>
                    <a:lnTo>
                      <a:pt x="1192" y="844"/>
                    </a:lnTo>
                    <a:lnTo>
                      <a:pt x="1302" y="789"/>
                    </a:lnTo>
                    <a:lnTo>
                      <a:pt x="1419" y="715"/>
                    </a:lnTo>
                    <a:lnTo>
                      <a:pt x="1537" y="635"/>
                    </a:lnTo>
                    <a:lnTo>
                      <a:pt x="1654" y="541"/>
                    </a:lnTo>
                    <a:lnTo>
                      <a:pt x="1747" y="447"/>
                    </a:lnTo>
                    <a:lnTo>
                      <a:pt x="1822" y="343"/>
                    </a:lnTo>
                    <a:lnTo>
                      <a:pt x="1889" y="234"/>
                    </a:lnTo>
                    <a:lnTo>
                      <a:pt x="1940" y="119"/>
                    </a:lnTo>
                    <a:lnTo>
                      <a:pt x="1990" y="0"/>
                    </a:lnTo>
                  </a:path>
                </a:pathLst>
              </a:custGeom>
              <a:noFill/>
              <a:ln w="50800" cap="rnd" cmpd="sng">
                <a:solidFill>
                  <a:srgbClr val="99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75153" name="Rectangle 17"/>
              <p:cNvSpPr>
                <a:spLocks noChangeArrowheads="1"/>
              </p:cNvSpPr>
              <p:nvPr/>
            </p:nvSpPr>
            <p:spPr bwMode="auto">
              <a:xfrm>
                <a:off x="5072" y="1668"/>
                <a:ext cx="37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C(q)</a:t>
                </a:r>
              </a:p>
            </p:txBody>
          </p:sp>
        </p:grpSp>
        <p:grpSp>
          <p:nvGrpSpPr>
            <p:cNvPr id="5" name="Group 18"/>
            <p:cNvGrpSpPr>
              <a:grpSpLocks/>
            </p:cNvGrpSpPr>
            <p:nvPr/>
          </p:nvGrpSpPr>
          <p:grpSpPr bwMode="auto">
            <a:xfrm>
              <a:off x="3945" y="1873"/>
              <a:ext cx="1135" cy="1102"/>
              <a:chOff x="3945" y="1873"/>
              <a:chExt cx="1135" cy="1102"/>
            </a:xfrm>
          </p:grpSpPr>
          <p:grpSp>
            <p:nvGrpSpPr>
              <p:cNvPr id="6" name="Group 19"/>
              <p:cNvGrpSpPr>
                <a:grpSpLocks/>
              </p:cNvGrpSpPr>
              <p:nvPr/>
            </p:nvGrpSpPr>
            <p:grpSpPr bwMode="auto">
              <a:xfrm>
                <a:off x="3945" y="1873"/>
                <a:ext cx="1135" cy="1102"/>
                <a:chOff x="3945" y="1961"/>
                <a:chExt cx="1135" cy="1102"/>
              </a:xfrm>
            </p:grpSpPr>
            <p:sp>
              <p:nvSpPr>
                <p:cNvPr id="475156" name="Line 20"/>
                <p:cNvSpPr>
                  <a:spLocks noChangeShapeType="1"/>
                </p:cNvSpPr>
                <p:nvPr/>
              </p:nvSpPr>
              <p:spPr bwMode="auto">
                <a:xfrm flipV="1">
                  <a:off x="3945" y="1961"/>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5157" name="Line 21"/>
                <p:cNvSpPr>
                  <a:spLocks noChangeShapeType="1"/>
                </p:cNvSpPr>
                <p:nvPr/>
              </p:nvSpPr>
              <p:spPr bwMode="auto">
                <a:xfrm flipV="1">
                  <a:off x="3945" y="2436"/>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475158" name="Oval 22"/>
              <p:cNvSpPr>
                <a:spLocks noChangeArrowheads="1"/>
              </p:cNvSpPr>
              <p:nvPr/>
            </p:nvSpPr>
            <p:spPr bwMode="auto">
              <a:xfrm>
                <a:off x="4458" y="2634"/>
                <a:ext cx="69" cy="68"/>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5159" name="Oval 23"/>
              <p:cNvSpPr>
                <a:spLocks noChangeArrowheads="1"/>
              </p:cNvSpPr>
              <p:nvPr/>
            </p:nvSpPr>
            <p:spPr bwMode="auto">
              <a:xfrm>
                <a:off x="4458" y="2188"/>
                <a:ext cx="69" cy="69"/>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5160" name="Rectangle 24"/>
              <p:cNvSpPr>
                <a:spLocks noChangeArrowheads="1"/>
              </p:cNvSpPr>
              <p:nvPr/>
            </p:nvSpPr>
            <p:spPr bwMode="auto">
              <a:xfrm>
                <a:off x="4317" y="1973"/>
                <a:ext cx="16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A</a:t>
                </a:r>
              </a:p>
            </p:txBody>
          </p:sp>
          <p:sp>
            <p:nvSpPr>
              <p:cNvPr id="475161" name="Rectangle 25"/>
              <p:cNvSpPr>
                <a:spLocks noChangeArrowheads="1"/>
              </p:cNvSpPr>
              <p:nvPr/>
            </p:nvSpPr>
            <p:spPr bwMode="auto">
              <a:xfrm>
                <a:off x="4269" y="2453"/>
                <a:ext cx="16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B</a:t>
                </a:r>
              </a:p>
            </p:txBody>
          </p:sp>
        </p:grpSp>
        <p:grpSp>
          <p:nvGrpSpPr>
            <p:cNvPr id="7" name="Group 26"/>
            <p:cNvGrpSpPr>
              <a:grpSpLocks/>
            </p:cNvGrpSpPr>
            <p:nvPr/>
          </p:nvGrpSpPr>
          <p:grpSpPr bwMode="auto">
            <a:xfrm>
              <a:off x="3523" y="2232"/>
              <a:ext cx="1058" cy="1368"/>
              <a:chOff x="3523" y="2232"/>
              <a:chExt cx="1058" cy="1368"/>
            </a:xfrm>
          </p:grpSpPr>
          <p:sp>
            <p:nvSpPr>
              <p:cNvPr id="475163" name="Rectangle 27"/>
              <p:cNvSpPr>
                <a:spLocks noChangeArrowheads="1"/>
              </p:cNvSpPr>
              <p:nvPr/>
            </p:nvSpPr>
            <p:spPr bwMode="auto">
              <a:xfrm>
                <a:off x="3523" y="3350"/>
                <a:ext cx="198"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25000"/>
                  <a:t>0</a:t>
                </a:r>
              </a:p>
            </p:txBody>
          </p:sp>
          <p:sp>
            <p:nvSpPr>
              <p:cNvPr id="475164" name="Line 28"/>
              <p:cNvSpPr>
                <a:spLocks noChangeShapeType="1"/>
              </p:cNvSpPr>
              <p:nvPr/>
            </p:nvSpPr>
            <p:spPr bwMode="auto">
              <a:xfrm>
                <a:off x="3602" y="2917"/>
                <a:ext cx="0" cy="428"/>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5165" name="Line 29"/>
              <p:cNvSpPr>
                <a:spLocks noChangeShapeType="1"/>
              </p:cNvSpPr>
              <p:nvPr/>
            </p:nvSpPr>
            <p:spPr bwMode="auto">
              <a:xfrm>
                <a:off x="4492" y="2232"/>
                <a:ext cx="0" cy="1113"/>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5166" name="Rectangle 30"/>
              <p:cNvSpPr>
                <a:spLocks noChangeArrowheads="1"/>
              </p:cNvSpPr>
              <p:nvPr/>
            </p:nvSpPr>
            <p:spPr bwMode="auto">
              <a:xfrm>
                <a:off x="4387" y="3350"/>
                <a:ext cx="19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30000"/>
                  <a:t>*</a:t>
                </a:r>
              </a:p>
            </p:txBody>
          </p:sp>
        </p:grpSp>
        <p:grpSp>
          <p:nvGrpSpPr>
            <p:cNvPr id="8" name="Group 31"/>
            <p:cNvGrpSpPr>
              <a:grpSpLocks/>
            </p:cNvGrpSpPr>
            <p:nvPr/>
          </p:nvGrpSpPr>
          <p:grpSpPr bwMode="auto">
            <a:xfrm>
              <a:off x="3255" y="2931"/>
              <a:ext cx="2308" cy="825"/>
              <a:chOff x="3255" y="2931"/>
              <a:chExt cx="2308" cy="825"/>
            </a:xfrm>
          </p:grpSpPr>
          <p:sp>
            <p:nvSpPr>
              <p:cNvPr id="475168" name="Freeform 32"/>
              <p:cNvSpPr>
                <a:spLocks/>
              </p:cNvSpPr>
              <p:nvPr/>
            </p:nvSpPr>
            <p:spPr bwMode="auto">
              <a:xfrm>
                <a:off x="3255" y="2931"/>
                <a:ext cx="2058" cy="801"/>
              </a:xfrm>
              <a:custGeom>
                <a:avLst/>
                <a:gdLst>
                  <a:gd name="T0" fmla="*/ 0 w 2058"/>
                  <a:gd name="T1" fmla="*/ 800 h 801"/>
                  <a:gd name="T2" fmla="*/ 26 w 2058"/>
                  <a:gd name="T3" fmla="*/ 794 h 801"/>
                  <a:gd name="T4" fmla="*/ 51 w 2058"/>
                  <a:gd name="T5" fmla="*/ 788 h 801"/>
                  <a:gd name="T6" fmla="*/ 85 w 2058"/>
                  <a:gd name="T7" fmla="*/ 769 h 801"/>
                  <a:gd name="T8" fmla="*/ 102 w 2058"/>
                  <a:gd name="T9" fmla="*/ 751 h 801"/>
                  <a:gd name="T10" fmla="*/ 119 w 2058"/>
                  <a:gd name="T11" fmla="*/ 733 h 801"/>
                  <a:gd name="T12" fmla="*/ 145 w 2058"/>
                  <a:gd name="T13" fmla="*/ 708 h 801"/>
                  <a:gd name="T14" fmla="*/ 162 w 2058"/>
                  <a:gd name="T15" fmla="*/ 672 h 801"/>
                  <a:gd name="T16" fmla="*/ 213 w 2058"/>
                  <a:gd name="T17" fmla="*/ 592 h 801"/>
                  <a:gd name="T18" fmla="*/ 272 w 2058"/>
                  <a:gd name="T19" fmla="*/ 507 h 801"/>
                  <a:gd name="T20" fmla="*/ 349 w 2058"/>
                  <a:gd name="T21" fmla="*/ 421 h 801"/>
                  <a:gd name="T22" fmla="*/ 434 w 2058"/>
                  <a:gd name="T23" fmla="*/ 336 h 801"/>
                  <a:gd name="T24" fmla="*/ 544 w 2058"/>
                  <a:gd name="T25" fmla="*/ 250 h 801"/>
                  <a:gd name="T26" fmla="*/ 655 w 2058"/>
                  <a:gd name="T27" fmla="*/ 171 h 801"/>
                  <a:gd name="T28" fmla="*/ 714 w 2058"/>
                  <a:gd name="T29" fmla="*/ 140 h 801"/>
                  <a:gd name="T30" fmla="*/ 774 w 2058"/>
                  <a:gd name="T31" fmla="*/ 110 h 801"/>
                  <a:gd name="T32" fmla="*/ 884 w 2058"/>
                  <a:gd name="T33" fmla="*/ 61 h 801"/>
                  <a:gd name="T34" fmla="*/ 1003 w 2058"/>
                  <a:gd name="T35" fmla="*/ 24 h 801"/>
                  <a:gd name="T36" fmla="*/ 1122 w 2058"/>
                  <a:gd name="T37" fmla="*/ 6 h 801"/>
                  <a:gd name="T38" fmla="*/ 1233 w 2058"/>
                  <a:gd name="T39" fmla="*/ 0 h 801"/>
                  <a:gd name="T40" fmla="*/ 1292 w 2058"/>
                  <a:gd name="T41" fmla="*/ 6 h 801"/>
                  <a:gd name="T42" fmla="*/ 1352 w 2058"/>
                  <a:gd name="T43" fmla="*/ 18 h 801"/>
                  <a:gd name="T44" fmla="*/ 1462 w 2058"/>
                  <a:gd name="T45" fmla="*/ 61 h 801"/>
                  <a:gd name="T46" fmla="*/ 1573 w 2058"/>
                  <a:gd name="T47" fmla="*/ 110 h 801"/>
                  <a:gd name="T48" fmla="*/ 1666 w 2058"/>
                  <a:gd name="T49" fmla="*/ 165 h 801"/>
                  <a:gd name="T50" fmla="*/ 1743 w 2058"/>
                  <a:gd name="T51" fmla="*/ 220 h 801"/>
                  <a:gd name="T52" fmla="*/ 1811 w 2058"/>
                  <a:gd name="T53" fmla="*/ 287 h 801"/>
                  <a:gd name="T54" fmla="*/ 1870 w 2058"/>
                  <a:gd name="T55" fmla="*/ 360 h 801"/>
                  <a:gd name="T56" fmla="*/ 1921 w 2058"/>
                  <a:gd name="T57" fmla="*/ 421 h 801"/>
                  <a:gd name="T58" fmla="*/ 1964 w 2058"/>
                  <a:gd name="T59" fmla="*/ 482 h 801"/>
                  <a:gd name="T60" fmla="*/ 2006 w 2058"/>
                  <a:gd name="T61" fmla="*/ 543 h 801"/>
                  <a:gd name="T62" fmla="*/ 2032 w 2058"/>
                  <a:gd name="T63" fmla="*/ 598 h 801"/>
                  <a:gd name="T64" fmla="*/ 2057 w 2058"/>
                  <a:gd name="T65" fmla="*/ 641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8" h="801">
                    <a:moveTo>
                      <a:pt x="0" y="800"/>
                    </a:moveTo>
                    <a:lnTo>
                      <a:pt x="26" y="794"/>
                    </a:lnTo>
                    <a:lnTo>
                      <a:pt x="51" y="788"/>
                    </a:lnTo>
                    <a:lnTo>
                      <a:pt x="85" y="769"/>
                    </a:lnTo>
                    <a:lnTo>
                      <a:pt x="102" y="751"/>
                    </a:lnTo>
                    <a:lnTo>
                      <a:pt x="119" y="733"/>
                    </a:lnTo>
                    <a:lnTo>
                      <a:pt x="145" y="708"/>
                    </a:lnTo>
                    <a:lnTo>
                      <a:pt x="162" y="672"/>
                    </a:lnTo>
                    <a:lnTo>
                      <a:pt x="213" y="592"/>
                    </a:lnTo>
                    <a:lnTo>
                      <a:pt x="272" y="507"/>
                    </a:lnTo>
                    <a:lnTo>
                      <a:pt x="349" y="421"/>
                    </a:lnTo>
                    <a:lnTo>
                      <a:pt x="434" y="336"/>
                    </a:lnTo>
                    <a:lnTo>
                      <a:pt x="544" y="250"/>
                    </a:lnTo>
                    <a:lnTo>
                      <a:pt x="655" y="171"/>
                    </a:lnTo>
                    <a:lnTo>
                      <a:pt x="714" y="140"/>
                    </a:lnTo>
                    <a:lnTo>
                      <a:pt x="774" y="110"/>
                    </a:lnTo>
                    <a:lnTo>
                      <a:pt x="884" y="61"/>
                    </a:lnTo>
                    <a:lnTo>
                      <a:pt x="1003" y="24"/>
                    </a:lnTo>
                    <a:lnTo>
                      <a:pt x="1122" y="6"/>
                    </a:lnTo>
                    <a:lnTo>
                      <a:pt x="1233" y="0"/>
                    </a:lnTo>
                    <a:lnTo>
                      <a:pt x="1292" y="6"/>
                    </a:lnTo>
                    <a:lnTo>
                      <a:pt x="1352" y="18"/>
                    </a:lnTo>
                    <a:lnTo>
                      <a:pt x="1462" y="61"/>
                    </a:lnTo>
                    <a:lnTo>
                      <a:pt x="1573" y="110"/>
                    </a:lnTo>
                    <a:lnTo>
                      <a:pt x="1666" y="165"/>
                    </a:lnTo>
                    <a:lnTo>
                      <a:pt x="1743" y="220"/>
                    </a:lnTo>
                    <a:lnTo>
                      <a:pt x="1811" y="287"/>
                    </a:lnTo>
                    <a:lnTo>
                      <a:pt x="1870" y="360"/>
                    </a:lnTo>
                    <a:lnTo>
                      <a:pt x="1921" y="421"/>
                    </a:lnTo>
                    <a:lnTo>
                      <a:pt x="1964" y="482"/>
                    </a:lnTo>
                    <a:lnTo>
                      <a:pt x="2006" y="543"/>
                    </a:lnTo>
                    <a:lnTo>
                      <a:pt x="2032" y="598"/>
                    </a:lnTo>
                    <a:lnTo>
                      <a:pt x="2057" y="641"/>
                    </a:lnTo>
                  </a:path>
                </a:pathLst>
              </a:custGeom>
              <a:noFill/>
              <a:ln w="50800" cap="rnd" cmpd="sng">
                <a:solidFill>
                  <a:srgbClr val="FF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aphicFrame>
            <p:nvGraphicFramePr>
              <p:cNvPr id="475169" name="Object 33">
                <a:hlinkClick r:id="" action="ppaction://ole?verb=0"/>
              </p:cNvPr>
              <p:cNvGraphicFramePr>
                <a:graphicFrameLocks/>
              </p:cNvGraphicFramePr>
              <p:nvPr/>
            </p:nvGraphicFramePr>
            <p:xfrm>
              <a:off x="5246" y="3559"/>
              <a:ext cx="317" cy="197"/>
            </p:xfrm>
            <a:graphic>
              <a:graphicData uri="http://schemas.openxmlformats.org/presentationml/2006/ole">
                <p:oleObj spid="_x0000_s105474" name="Equation" r:id="rId4" imgW="501496" imgH="311655" progId="Equation.3">
                  <p:embed/>
                </p:oleObj>
              </a:graphicData>
            </a:graphic>
          </p:graphicFrame>
        </p:grpSp>
      </p:grpSp>
    </p:spTree>
    <p:extLst>
      <p:ext uri="{BB962C8B-B14F-4D97-AF65-F5344CB8AC3E}">
        <p14:creationId xmlns:p14="http://schemas.microsoft.com/office/powerpoint/2010/main" xmlns="" val="463495699"/>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1043"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1044" name="Rectangle 4"/>
          <p:cNvSpPr>
            <a:spLocks noGrp="1" noChangeArrowheads="1"/>
          </p:cNvSpPr>
          <p:nvPr>
            <p:ph type="body" sz="half" idx="1"/>
          </p:nvPr>
        </p:nvSpPr>
        <p:spPr>
          <a:xfrm>
            <a:off x="711200" y="1828800"/>
            <a:ext cx="5384800" cy="4114800"/>
          </a:xfrm>
          <a:noFill/>
          <a:ln/>
        </p:spPr>
        <p:txBody>
          <a:bodyPr/>
          <a:lstStyle/>
          <a:p>
            <a:pPr>
              <a:spcBef>
                <a:spcPct val="70000"/>
              </a:spcBef>
            </a:pPr>
            <a:r>
              <a:rPr lang="tr-TR" altLang="tr-TR" sz="2400" dirty="0" smtClean="0"/>
              <a:t>TC=TR</a:t>
            </a:r>
          </a:p>
          <a:p>
            <a:pPr>
              <a:spcBef>
                <a:spcPct val="70000"/>
              </a:spcBef>
            </a:pPr>
            <a:r>
              <a:rPr lang="tr-TR" altLang="tr-TR" sz="2400" dirty="0"/>
              <a:t> </a:t>
            </a:r>
            <a:r>
              <a:rPr lang="tr-TR" altLang="tr-TR" sz="2400" dirty="0" smtClean="0"/>
              <a:t>BAŞABAŞ NOKTASI </a:t>
            </a:r>
            <a:endParaRPr lang="en-US" altLang="tr-TR" sz="2400" dirty="0"/>
          </a:p>
        </p:txBody>
      </p:sp>
      <p:sp>
        <p:nvSpPr>
          <p:cNvPr id="471045" name="Line 5"/>
          <p:cNvSpPr>
            <a:spLocks noChangeShapeType="1"/>
          </p:cNvSpPr>
          <p:nvPr/>
        </p:nvSpPr>
        <p:spPr bwMode="auto">
          <a:xfrm>
            <a:off x="6917267" y="5322888"/>
            <a:ext cx="5257800" cy="0"/>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2" name="Group 6"/>
          <p:cNvGrpSpPr>
            <a:grpSpLocks/>
          </p:cNvGrpSpPr>
          <p:nvPr/>
        </p:nvGrpSpPr>
        <p:grpSpPr bwMode="auto">
          <a:xfrm>
            <a:off x="6896101" y="3082925"/>
            <a:ext cx="5215467" cy="2243138"/>
            <a:chOff x="3258" y="1942"/>
            <a:chExt cx="2464" cy="1413"/>
          </a:xfrm>
        </p:grpSpPr>
        <p:sp>
          <p:nvSpPr>
            <p:cNvPr id="471047" name="Freeform 7"/>
            <p:cNvSpPr>
              <a:spLocks/>
            </p:cNvSpPr>
            <p:nvPr/>
          </p:nvSpPr>
          <p:spPr bwMode="auto">
            <a:xfrm>
              <a:off x="3258" y="2038"/>
              <a:ext cx="2059" cy="1317"/>
            </a:xfrm>
            <a:custGeom>
              <a:avLst/>
              <a:gdLst>
                <a:gd name="T0" fmla="*/ 0 w 2059"/>
                <a:gd name="T1" fmla="*/ 1316 h 1317"/>
                <a:gd name="T2" fmla="*/ 161 w 2059"/>
                <a:gd name="T3" fmla="*/ 1107 h 1317"/>
                <a:gd name="T4" fmla="*/ 331 w 2059"/>
                <a:gd name="T5" fmla="*/ 908 h 1317"/>
                <a:gd name="T6" fmla="*/ 408 w 2059"/>
                <a:gd name="T7" fmla="*/ 809 h 1317"/>
                <a:gd name="T8" fmla="*/ 493 w 2059"/>
                <a:gd name="T9" fmla="*/ 721 h 1317"/>
                <a:gd name="T10" fmla="*/ 570 w 2059"/>
                <a:gd name="T11" fmla="*/ 639 h 1317"/>
                <a:gd name="T12" fmla="*/ 655 w 2059"/>
                <a:gd name="T13" fmla="*/ 562 h 1317"/>
                <a:gd name="T14" fmla="*/ 740 w 2059"/>
                <a:gd name="T15" fmla="*/ 490 h 1317"/>
                <a:gd name="T16" fmla="*/ 816 w 2059"/>
                <a:gd name="T17" fmla="*/ 429 h 1317"/>
                <a:gd name="T18" fmla="*/ 986 w 2059"/>
                <a:gd name="T19" fmla="*/ 319 h 1317"/>
                <a:gd name="T20" fmla="*/ 1148 w 2059"/>
                <a:gd name="T21" fmla="*/ 226 h 1317"/>
                <a:gd name="T22" fmla="*/ 1301 w 2059"/>
                <a:gd name="T23" fmla="*/ 148 h 1317"/>
                <a:gd name="T24" fmla="*/ 1369 w 2059"/>
                <a:gd name="T25" fmla="*/ 121 h 1317"/>
                <a:gd name="T26" fmla="*/ 1437 w 2059"/>
                <a:gd name="T27" fmla="*/ 93 h 1317"/>
                <a:gd name="T28" fmla="*/ 1565 w 2059"/>
                <a:gd name="T29" fmla="*/ 55 h 1317"/>
                <a:gd name="T30" fmla="*/ 1684 w 2059"/>
                <a:gd name="T31" fmla="*/ 33 h 1317"/>
                <a:gd name="T32" fmla="*/ 1786 w 2059"/>
                <a:gd name="T33" fmla="*/ 11 h 1317"/>
                <a:gd name="T34" fmla="*/ 1871 w 2059"/>
                <a:gd name="T35" fmla="*/ 0 h 1317"/>
                <a:gd name="T36" fmla="*/ 1939 w 2059"/>
                <a:gd name="T37" fmla="*/ 0 h 1317"/>
                <a:gd name="T38" fmla="*/ 1998 w 2059"/>
                <a:gd name="T39" fmla="*/ 5 h 1317"/>
                <a:gd name="T40" fmla="*/ 2058 w 2059"/>
                <a:gd name="T41" fmla="*/ 11 h 1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59" h="1317">
                  <a:moveTo>
                    <a:pt x="0" y="1316"/>
                  </a:moveTo>
                  <a:lnTo>
                    <a:pt x="161" y="1107"/>
                  </a:lnTo>
                  <a:lnTo>
                    <a:pt x="331" y="908"/>
                  </a:lnTo>
                  <a:lnTo>
                    <a:pt x="408" y="809"/>
                  </a:lnTo>
                  <a:lnTo>
                    <a:pt x="493" y="721"/>
                  </a:lnTo>
                  <a:lnTo>
                    <a:pt x="570" y="639"/>
                  </a:lnTo>
                  <a:lnTo>
                    <a:pt x="655" y="562"/>
                  </a:lnTo>
                  <a:lnTo>
                    <a:pt x="740" y="490"/>
                  </a:lnTo>
                  <a:lnTo>
                    <a:pt x="816" y="429"/>
                  </a:lnTo>
                  <a:lnTo>
                    <a:pt x="986" y="319"/>
                  </a:lnTo>
                  <a:lnTo>
                    <a:pt x="1148" y="226"/>
                  </a:lnTo>
                  <a:lnTo>
                    <a:pt x="1301" y="148"/>
                  </a:lnTo>
                  <a:lnTo>
                    <a:pt x="1369" y="121"/>
                  </a:lnTo>
                  <a:lnTo>
                    <a:pt x="1437" y="93"/>
                  </a:lnTo>
                  <a:lnTo>
                    <a:pt x="1565" y="55"/>
                  </a:lnTo>
                  <a:lnTo>
                    <a:pt x="1684" y="33"/>
                  </a:lnTo>
                  <a:lnTo>
                    <a:pt x="1786" y="11"/>
                  </a:lnTo>
                  <a:lnTo>
                    <a:pt x="1871" y="0"/>
                  </a:lnTo>
                  <a:lnTo>
                    <a:pt x="1939" y="0"/>
                  </a:lnTo>
                  <a:lnTo>
                    <a:pt x="1998" y="5"/>
                  </a:lnTo>
                  <a:lnTo>
                    <a:pt x="2058" y="11"/>
                  </a:lnTo>
                </a:path>
              </a:pathLst>
            </a:custGeom>
            <a:noFill/>
            <a:ln w="50800" cap="rnd"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71048" name="Rectangle 8"/>
            <p:cNvSpPr>
              <a:spLocks noChangeArrowheads="1"/>
            </p:cNvSpPr>
            <p:nvPr/>
          </p:nvSpPr>
          <p:spPr bwMode="auto">
            <a:xfrm>
              <a:off x="5346" y="1942"/>
              <a:ext cx="376"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R(q)</a:t>
              </a:r>
            </a:p>
          </p:txBody>
        </p:sp>
      </p:grpSp>
      <p:grpSp>
        <p:nvGrpSpPr>
          <p:cNvPr id="4" name="Group 9"/>
          <p:cNvGrpSpPr>
            <a:grpSpLocks/>
          </p:cNvGrpSpPr>
          <p:nvPr/>
        </p:nvGrpSpPr>
        <p:grpSpPr bwMode="auto">
          <a:xfrm>
            <a:off x="5772152" y="2033588"/>
            <a:ext cx="6057899" cy="4319587"/>
            <a:chOff x="2701" y="1349"/>
            <a:chExt cx="2862" cy="2721"/>
          </a:xfrm>
        </p:grpSpPr>
        <p:sp>
          <p:nvSpPr>
            <p:cNvPr id="471050" name="Line 10"/>
            <p:cNvSpPr>
              <a:spLocks noChangeShapeType="1"/>
            </p:cNvSpPr>
            <p:nvPr/>
          </p:nvSpPr>
          <p:spPr bwMode="auto">
            <a:xfrm>
              <a:off x="3259" y="2026"/>
              <a:ext cx="0" cy="1799"/>
            </a:xfrm>
            <a:prstGeom prst="line">
              <a:avLst/>
            </a:prstGeom>
            <a:noFill/>
            <a:ln w="254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1051" name="Rectangle 11"/>
            <p:cNvSpPr>
              <a:spLocks noChangeArrowheads="1"/>
            </p:cNvSpPr>
            <p:nvPr/>
          </p:nvSpPr>
          <p:spPr bwMode="auto">
            <a:xfrm>
              <a:off x="3249" y="3369"/>
              <a:ext cx="15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a:t>0</a:t>
              </a:r>
            </a:p>
          </p:txBody>
        </p:sp>
        <p:sp>
          <p:nvSpPr>
            <p:cNvPr id="471052" name="Rectangle 12"/>
            <p:cNvSpPr>
              <a:spLocks noChangeArrowheads="1"/>
            </p:cNvSpPr>
            <p:nvPr/>
          </p:nvSpPr>
          <p:spPr bwMode="auto">
            <a:xfrm>
              <a:off x="2701" y="1349"/>
              <a:ext cx="795"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ctr"/>
              <a:r>
                <a:rPr lang="tr-TR" altLang="tr-TR" sz="1400"/>
                <a:t>Maliyet, gelir, kâr</a:t>
              </a:r>
              <a:endParaRPr lang="en-US" altLang="tr-TR" sz="1400"/>
            </a:p>
            <a:p>
              <a:pPr algn="ctr"/>
              <a:r>
                <a:rPr lang="en-US" altLang="tr-TR" sz="1400"/>
                <a:t>$ (</a:t>
              </a:r>
              <a:r>
                <a:rPr lang="tr-TR" altLang="tr-TR" sz="1400"/>
                <a:t>sene başına</a:t>
              </a:r>
              <a:r>
                <a:rPr lang="en-US" altLang="tr-TR" sz="1400"/>
                <a:t>)</a:t>
              </a:r>
            </a:p>
          </p:txBody>
        </p:sp>
        <p:sp>
          <p:nvSpPr>
            <p:cNvPr id="471053" name="Rectangle 13"/>
            <p:cNvSpPr>
              <a:spLocks noChangeArrowheads="1"/>
            </p:cNvSpPr>
            <p:nvPr/>
          </p:nvSpPr>
          <p:spPr bwMode="auto">
            <a:xfrm>
              <a:off x="4313" y="3742"/>
              <a:ext cx="1050" cy="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400"/>
                <a:t>Çıktı (sene başına düşen</a:t>
              </a:r>
            </a:p>
            <a:p>
              <a:r>
                <a:rPr lang="tr-TR" altLang="tr-TR" sz="1400"/>
                <a:t>Ünite)</a:t>
              </a:r>
              <a:endParaRPr lang="en-US" altLang="tr-TR" sz="1400"/>
            </a:p>
          </p:txBody>
        </p:sp>
        <p:grpSp>
          <p:nvGrpSpPr>
            <p:cNvPr id="5" name="Group 14"/>
            <p:cNvGrpSpPr>
              <a:grpSpLocks/>
            </p:cNvGrpSpPr>
            <p:nvPr/>
          </p:nvGrpSpPr>
          <p:grpSpPr bwMode="auto">
            <a:xfrm>
              <a:off x="3257" y="1668"/>
              <a:ext cx="2188" cy="1345"/>
              <a:chOff x="3257" y="1668"/>
              <a:chExt cx="2188" cy="1345"/>
            </a:xfrm>
          </p:grpSpPr>
          <p:sp>
            <p:nvSpPr>
              <p:cNvPr id="471055" name="Freeform 15"/>
              <p:cNvSpPr>
                <a:spLocks/>
              </p:cNvSpPr>
              <p:nvPr/>
            </p:nvSpPr>
            <p:spPr bwMode="auto">
              <a:xfrm>
                <a:off x="3257" y="1846"/>
                <a:ext cx="1991" cy="1167"/>
              </a:xfrm>
              <a:custGeom>
                <a:avLst/>
                <a:gdLst>
                  <a:gd name="T0" fmla="*/ 0 w 1991"/>
                  <a:gd name="T1" fmla="*/ 1166 h 1167"/>
                  <a:gd name="T2" fmla="*/ 59 w 1991"/>
                  <a:gd name="T3" fmla="*/ 1131 h 1167"/>
                  <a:gd name="T4" fmla="*/ 101 w 1991"/>
                  <a:gd name="T5" fmla="*/ 1111 h 1167"/>
                  <a:gd name="T6" fmla="*/ 143 w 1991"/>
                  <a:gd name="T7" fmla="*/ 1097 h 1167"/>
                  <a:gd name="T8" fmla="*/ 185 w 1991"/>
                  <a:gd name="T9" fmla="*/ 1087 h 1167"/>
                  <a:gd name="T10" fmla="*/ 235 w 1991"/>
                  <a:gd name="T11" fmla="*/ 1082 h 1167"/>
                  <a:gd name="T12" fmla="*/ 303 w 1991"/>
                  <a:gd name="T13" fmla="*/ 1077 h 1167"/>
                  <a:gd name="T14" fmla="*/ 378 w 1991"/>
                  <a:gd name="T15" fmla="*/ 1062 h 1167"/>
                  <a:gd name="T16" fmla="*/ 428 w 1991"/>
                  <a:gd name="T17" fmla="*/ 1052 h 1167"/>
                  <a:gd name="T18" fmla="*/ 479 w 1991"/>
                  <a:gd name="T19" fmla="*/ 1042 h 1167"/>
                  <a:gd name="T20" fmla="*/ 605 w 1991"/>
                  <a:gd name="T21" fmla="*/ 1017 h 1167"/>
                  <a:gd name="T22" fmla="*/ 739 w 1991"/>
                  <a:gd name="T23" fmla="*/ 992 h 1167"/>
                  <a:gd name="T24" fmla="*/ 857 w 1991"/>
                  <a:gd name="T25" fmla="*/ 958 h 1167"/>
                  <a:gd name="T26" fmla="*/ 974 w 1991"/>
                  <a:gd name="T27" fmla="*/ 923 h 1167"/>
                  <a:gd name="T28" fmla="*/ 1083 w 1991"/>
                  <a:gd name="T29" fmla="*/ 888 h 1167"/>
                  <a:gd name="T30" fmla="*/ 1192 w 1991"/>
                  <a:gd name="T31" fmla="*/ 844 h 1167"/>
                  <a:gd name="T32" fmla="*/ 1302 w 1991"/>
                  <a:gd name="T33" fmla="*/ 789 h 1167"/>
                  <a:gd name="T34" fmla="*/ 1419 w 1991"/>
                  <a:gd name="T35" fmla="*/ 715 h 1167"/>
                  <a:gd name="T36" fmla="*/ 1537 w 1991"/>
                  <a:gd name="T37" fmla="*/ 635 h 1167"/>
                  <a:gd name="T38" fmla="*/ 1654 w 1991"/>
                  <a:gd name="T39" fmla="*/ 541 h 1167"/>
                  <a:gd name="T40" fmla="*/ 1747 w 1991"/>
                  <a:gd name="T41" fmla="*/ 447 h 1167"/>
                  <a:gd name="T42" fmla="*/ 1822 w 1991"/>
                  <a:gd name="T43" fmla="*/ 343 h 1167"/>
                  <a:gd name="T44" fmla="*/ 1889 w 1991"/>
                  <a:gd name="T45" fmla="*/ 234 h 1167"/>
                  <a:gd name="T46" fmla="*/ 1940 w 1991"/>
                  <a:gd name="T47" fmla="*/ 119 h 1167"/>
                  <a:gd name="T48" fmla="*/ 1990 w 1991"/>
                  <a:gd name="T49"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1" h="1167">
                    <a:moveTo>
                      <a:pt x="0" y="1166"/>
                    </a:moveTo>
                    <a:lnTo>
                      <a:pt x="59" y="1131"/>
                    </a:lnTo>
                    <a:lnTo>
                      <a:pt x="101" y="1111"/>
                    </a:lnTo>
                    <a:lnTo>
                      <a:pt x="143" y="1097"/>
                    </a:lnTo>
                    <a:lnTo>
                      <a:pt x="185" y="1087"/>
                    </a:lnTo>
                    <a:lnTo>
                      <a:pt x="235" y="1082"/>
                    </a:lnTo>
                    <a:lnTo>
                      <a:pt x="303" y="1077"/>
                    </a:lnTo>
                    <a:lnTo>
                      <a:pt x="378" y="1062"/>
                    </a:lnTo>
                    <a:lnTo>
                      <a:pt x="428" y="1052"/>
                    </a:lnTo>
                    <a:lnTo>
                      <a:pt x="479" y="1042"/>
                    </a:lnTo>
                    <a:lnTo>
                      <a:pt x="605" y="1017"/>
                    </a:lnTo>
                    <a:lnTo>
                      <a:pt x="739" y="992"/>
                    </a:lnTo>
                    <a:lnTo>
                      <a:pt x="857" y="958"/>
                    </a:lnTo>
                    <a:lnTo>
                      <a:pt x="974" y="923"/>
                    </a:lnTo>
                    <a:lnTo>
                      <a:pt x="1083" y="888"/>
                    </a:lnTo>
                    <a:lnTo>
                      <a:pt x="1192" y="844"/>
                    </a:lnTo>
                    <a:lnTo>
                      <a:pt x="1302" y="789"/>
                    </a:lnTo>
                    <a:lnTo>
                      <a:pt x="1419" y="715"/>
                    </a:lnTo>
                    <a:lnTo>
                      <a:pt x="1537" y="635"/>
                    </a:lnTo>
                    <a:lnTo>
                      <a:pt x="1654" y="541"/>
                    </a:lnTo>
                    <a:lnTo>
                      <a:pt x="1747" y="447"/>
                    </a:lnTo>
                    <a:lnTo>
                      <a:pt x="1822" y="343"/>
                    </a:lnTo>
                    <a:lnTo>
                      <a:pt x="1889" y="234"/>
                    </a:lnTo>
                    <a:lnTo>
                      <a:pt x="1940" y="119"/>
                    </a:lnTo>
                    <a:lnTo>
                      <a:pt x="1990" y="0"/>
                    </a:lnTo>
                  </a:path>
                </a:pathLst>
              </a:custGeom>
              <a:noFill/>
              <a:ln w="50800" cap="rnd" cmpd="sng">
                <a:solidFill>
                  <a:srgbClr val="99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471056" name="Rectangle 16"/>
              <p:cNvSpPr>
                <a:spLocks noChangeArrowheads="1"/>
              </p:cNvSpPr>
              <p:nvPr/>
            </p:nvSpPr>
            <p:spPr bwMode="auto">
              <a:xfrm>
                <a:off x="5072" y="1668"/>
                <a:ext cx="37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tr-TR" altLang="tr-TR" sz="1800" i="1"/>
                  <a:t>T</a:t>
                </a:r>
                <a:r>
                  <a:rPr lang="en-US" altLang="tr-TR" sz="1800" i="1"/>
                  <a:t>C(q)</a:t>
                </a:r>
              </a:p>
            </p:txBody>
          </p:sp>
        </p:grpSp>
        <p:grpSp>
          <p:nvGrpSpPr>
            <p:cNvPr id="6" name="Group 17"/>
            <p:cNvGrpSpPr>
              <a:grpSpLocks/>
            </p:cNvGrpSpPr>
            <p:nvPr/>
          </p:nvGrpSpPr>
          <p:grpSpPr bwMode="auto">
            <a:xfrm>
              <a:off x="3945" y="1873"/>
              <a:ext cx="1135" cy="1102"/>
              <a:chOff x="3945" y="1873"/>
              <a:chExt cx="1135" cy="1102"/>
            </a:xfrm>
          </p:grpSpPr>
          <p:grpSp>
            <p:nvGrpSpPr>
              <p:cNvPr id="7" name="Group 18"/>
              <p:cNvGrpSpPr>
                <a:grpSpLocks/>
              </p:cNvGrpSpPr>
              <p:nvPr/>
            </p:nvGrpSpPr>
            <p:grpSpPr bwMode="auto">
              <a:xfrm>
                <a:off x="3945" y="1873"/>
                <a:ext cx="1135" cy="1102"/>
                <a:chOff x="3945" y="1961"/>
                <a:chExt cx="1135" cy="1102"/>
              </a:xfrm>
            </p:grpSpPr>
            <p:sp>
              <p:nvSpPr>
                <p:cNvPr id="471059" name="Line 19"/>
                <p:cNvSpPr>
                  <a:spLocks noChangeShapeType="1"/>
                </p:cNvSpPr>
                <p:nvPr/>
              </p:nvSpPr>
              <p:spPr bwMode="auto">
                <a:xfrm flipV="1">
                  <a:off x="3945" y="1961"/>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1060" name="Line 20"/>
                <p:cNvSpPr>
                  <a:spLocks noChangeShapeType="1"/>
                </p:cNvSpPr>
                <p:nvPr/>
              </p:nvSpPr>
              <p:spPr bwMode="auto">
                <a:xfrm flipV="1">
                  <a:off x="3945" y="2436"/>
                  <a:ext cx="1135" cy="627"/>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471061" name="Oval 21"/>
              <p:cNvSpPr>
                <a:spLocks noChangeArrowheads="1"/>
              </p:cNvSpPr>
              <p:nvPr/>
            </p:nvSpPr>
            <p:spPr bwMode="auto">
              <a:xfrm>
                <a:off x="4458" y="2634"/>
                <a:ext cx="69" cy="68"/>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1062" name="Oval 22"/>
              <p:cNvSpPr>
                <a:spLocks noChangeArrowheads="1"/>
              </p:cNvSpPr>
              <p:nvPr/>
            </p:nvSpPr>
            <p:spPr bwMode="auto">
              <a:xfrm>
                <a:off x="4458" y="2188"/>
                <a:ext cx="69" cy="69"/>
              </a:xfrm>
              <a:prstGeom prst="ellipse">
                <a:avLst/>
              </a:prstGeom>
              <a:solidFill>
                <a:schemeClr val="tx1"/>
              </a:solidFill>
              <a:ln w="127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1063" name="Rectangle 23"/>
              <p:cNvSpPr>
                <a:spLocks noChangeArrowheads="1"/>
              </p:cNvSpPr>
              <p:nvPr/>
            </p:nvSpPr>
            <p:spPr bwMode="auto">
              <a:xfrm>
                <a:off x="4317" y="1973"/>
                <a:ext cx="163"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A</a:t>
                </a:r>
              </a:p>
            </p:txBody>
          </p:sp>
          <p:sp>
            <p:nvSpPr>
              <p:cNvPr id="471064" name="Rectangle 24"/>
              <p:cNvSpPr>
                <a:spLocks noChangeArrowheads="1"/>
              </p:cNvSpPr>
              <p:nvPr/>
            </p:nvSpPr>
            <p:spPr bwMode="auto">
              <a:xfrm>
                <a:off x="4269" y="2453"/>
                <a:ext cx="165"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1800" i="1"/>
                  <a:t>B</a:t>
                </a:r>
              </a:p>
            </p:txBody>
          </p:sp>
        </p:grpSp>
        <p:grpSp>
          <p:nvGrpSpPr>
            <p:cNvPr id="8" name="Group 25"/>
            <p:cNvGrpSpPr>
              <a:grpSpLocks/>
            </p:cNvGrpSpPr>
            <p:nvPr/>
          </p:nvGrpSpPr>
          <p:grpSpPr bwMode="auto">
            <a:xfrm>
              <a:off x="3523" y="2232"/>
              <a:ext cx="1058" cy="1368"/>
              <a:chOff x="3523" y="2232"/>
              <a:chExt cx="1058" cy="1368"/>
            </a:xfrm>
          </p:grpSpPr>
          <p:sp>
            <p:nvSpPr>
              <p:cNvPr id="471066" name="Rectangle 26"/>
              <p:cNvSpPr>
                <a:spLocks noChangeArrowheads="1"/>
              </p:cNvSpPr>
              <p:nvPr/>
            </p:nvSpPr>
            <p:spPr bwMode="auto">
              <a:xfrm>
                <a:off x="3523" y="3350"/>
                <a:ext cx="198"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a:t>q</a:t>
                </a:r>
                <a:r>
                  <a:rPr lang="en-US" altLang="tr-TR" sz="2000" i="1" baseline="-25000"/>
                  <a:t>0</a:t>
                </a:r>
              </a:p>
            </p:txBody>
          </p:sp>
          <p:sp>
            <p:nvSpPr>
              <p:cNvPr id="471067" name="Line 27"/>
              <p:cNvSpPr>
                <a:spLocks noChangeShapeType="1"/>
              </p:cNvSpPr>
              <p:nvPr/>
            </p:nvSpPr>
            <p:spPr bwMode="auto">
              <a:xfrm>
                <a:off x="3602" y="2917"/>
                <a:ext cx="0" cy="428"/>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1068" name="Line 28"/>
              <p:cNvSpPr>
                <a:spLocks noChangeShapeType="1"/>
              </p:cNvSpPr>
              <p:nvPr/>
            </p:nvSpPr>
            <p:spPr bwMode="auto">
              <a:xfrm>
                <a:off x="4492" y="2232"/>
                <a:ext cx="0" cy="1113"/>
              </a:xfrm>
              <a:prstGeom prst="line">
                <a:avLst/>
              </a:prstGeom>
              <a:noFill/>
              <a:ln w="254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1069" name="Rectangle 29"/>
              <p:cNvSpPr>
                <a:spLocks noChangeArrowheads="1"/>
              </p:cNvSpPr>
              <p:nvPr/>
            </p:nvSpPr>
            <p:spPr bwMode="auto">
              <a:xfrm>
                <a:off x="4387" y="3350"/>
                <a:ext cx="194" cy="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dirty="0"/>
                  <a:t>q</a:t>
                </a:r>
                <a:r>
                  <a:rPr lang="en-US" altLang="tr-TR" sz="2000" i="1" baseline="30000" dirty="0"/>
                  <a:t>*</a:t>
                </a:r>
              </a:p>
            </p:txBody>
          </p:sp>
        </p:grpSp>
        <p:grpSp>
          <p:nvGrpSpPr>
            <p:cNvPr id="9" name="Group 30"/>
            <p:cNvGrpSpPr>
              <a:grpSpLocks/>
            </p:cNvGrpSpPr>
            <p:nvPr/>
          </p:nvGrpSpPr>
          <p:grpSpPr bwMode="auto">
            <a:xfrm>
              <a:off x="3255" y="2931"/>
              <a:ext cx="2308" cy="825"/>
              <a:chOff x="3255" y="2931"/>
              <a:chExt cx="2308" cy="825"/>
            </a:xfrm>
          </p:grpSpPr>
          <p:sp>
            <p:nvSpPr>
              <p:cNvPr id="471071" name="Freeform 31"/>
              <p:cNvSpPr>
                <a:spLocks/>
              </p:cNvSpPr>
              <p:nvPr/>
            </p:nvSpPr>
            <p:spPr bwMode="auto">
              <a:xfrm>
                <a:off x="3255" y="2931"/>
                <a:ext cx="2058" cy="801"/>
              </a:xfrm>
              <a:custGeom>
                <a:avLst/>
                <a:gdLst>
                  <a:gd name="T0" fmla="*/ 0 w 2058"/>
                  <a:gd name="T1" fmla="*/ 800 h 801"/>
                  <a:gd name="T2" fmla="*/ 26 w 2058"/>
                  <a:gd name="T3" fmla="*/ 794 h 801"/>
                  <a:gd name="T4" fmla="*/ 51 w 2058"/>
                  <a:gd name="T5" fmla="*/ 788 h 801"/>
                  <a:gd name="T6" fmla="*/ 85 w 2058"/>
                  <a:gd name="T7" fmla="*/ 769 h 801"/>
                  <a:gd name="T8" fmla="*/ 102 w 2058"/>
                  <a:gd name="T9" fmla="*/ 751 h 801"/>
                  <a:gd name="T10" fmla="*/ 119 w 2058"/>
                  <a:gd name="T11" fmla="*/ 733 h 801"/>
                  <a:gd name="T12" fmla="*/ 145 w 2058"/>
                  <a:gd name="T13" fmla="*/ 708 h 801"/>
                  <a:gd name="T14" fmla="*/ 162 w 2058"/>
                  <a:gd name="T15" fmla="*/ 672 h 801"/>
                  <a:gd name="T16" fmla="*/ 213 w 2058"/>
                  <a:gd name="T17" fmla="*/ 592 h 801"/>
                  <a:gd name="T18" fmla="*/ 272 w 2058"/>
                  <a:gd name="T19" fmla="*/ 507 h 801"/>
                  <a:gd name="T20" fmla="*/ 349 w 2058"/>
                  <a:gd name="T21" fmla="*/ 421 h 801"/>
                  <a:gd name="T22" fmla="*/ 434 w 2058"/>
                  <a:gd name="T23" fmla="*/ 336 h 801"/>
                  <a:gd name="T24" fmla="*/ 544 w 2058"/>
                  <a:gd name="T25" fmla="*/ 250 h 801"/>
                  <a:gd name="T26" fmla="*/ 655 w 2058"/>
                  <a:gd name="T27" fmla="*/ 171 h 801"/>
                  <a:gd name="T28" fmla="*/ 714 w 2058"/>
                  <a:gd name="T29" fmla="*/ 140 h 801"/>
                  <a:gd name="T30" fmla="*/ 774 w 2058"/>
                  <a:gd name="T31" fmla="*/ 110 h 801"/>
                  <a:gd name="T32" fmla="*/ 884 w 2058"/>
                  <a:gd name="T33" fmla="*/ 61 h 801"/>
                  <a:gd name="T34" fmla="*/ 1003 w 2058"/>
                  <a:gd name="T35" fmla="*/ 24 h 801"/>
                  <a:gd name="T36" fmla="*/ 1122 w 2058"/>
                  <a:gd name="T37" fmla="*/ 6 h 801"/>
                  <a:gd name="T38" fmla="*/ 1233 w 2058"/>
                  <a:gd name="T39" fmla="*/ 0 h 801"/>
                  <a:gd name="T40" fmla="*/ 1292 w 2058"/>
                  <a:gd name="T41" fmla="*/ 6 h 801"/>
                  <a:gd name="T42" fmla="*/ 1352 w 2058"/>
                  <a:gd name="T43" fmla="*/ 18 h 801"/>
                  <a:gd name="T44" fmla="*/ 1462 w 2058"/>
                  <a:gd name="T45" fmla="*/ 61 h 801"/>
                  <a:gd name="T46" fmla="*/ 1573 w 2058"/>
                  <a:gd name="T47" fmla="*/ 110 h 801"/>
                  <a:gd name="T48" fmla="*/ 1666 w 2058"/>
                  <a:gd name="T49" fmla="*/ 165 h 801"/>
                  <a:gd name="T50" fmla="*/ 1743 w 2058"/>
                  <a:gd name="T51" fmla="*/ 220 h 801"/>
                  <a:gd name="T52" fmla="*/ 1811 w 2058"/>
                  <a:gd name="T53" fmla="*/ 287 h 801"/>
                  <a:gd name="T54" fmla="*/ 1870 w 2058"/>
                  <a:gd name="T55" fmla="*/ 360 h 801"/>
                  <a:gd name="T56" fmla="*/ 1921 w 2058"/>
                  <a:gd name="T57" fmla="*/ 421 h 801"/>
                  <a:gd name="T58" fmla="*/ 1964 w 2058"/>
                  <a:gd name="T59" fmla="*/ 482 h 801"/>
                  <a:gd name="T60" fmla="*/ 2006 w 2058"/>
                  <a:gd name="T61" fmla="*/ 543 h 801"/>
                  <a:gd name="T62" fmla="*/ 2032 w 2058"/>
                  <a:gd name="T63" fmla="*/ 598 h 801"/>
                  <a:gd name="T64" fmla="*/ 2057 w 2058"/>
                  <a:gd name="T65" fmla="*/ 641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58" h="801">
                    <a:moveTo>
                      <a:pt x="0" y="800"/>
                    </a:moveTo>
                    <a:lnTo>
                      <a:pt x="26" y="794"/>
                    </a:lnTo>
                    <a:lnTo>
                      <a:pt x="51" y="788"/>
                    </a:lnTo>
                    <a:lnTo>
                      <a:pt x="85" y="769"/>
                    </a:lnTo>
                    <a:lnTo>
                      <a:pt x="102" y="751"/>
                    </a:lnTo>
                    <a:lnTo>
                      <a:pt x="119" y="733"/>
                    </a:lnTo>
                    <a:lnTo>
                      <a:pt x="145" y="708"/>
                    </a:lnTo>
                    <a:lnTo>
                      <a:pt x="162" y="672"/>
                    </a:lnTo>
                    <a:lnTo>
                      <a:pt x="213" y="592"/>
                    </a:lnTo>
                    <a:lnTo>
                      <a:pt x="272" y="507"/>
                    </a:lnTo>
                    <a:lnTo>
                      <a:pt x="349" y="421"/>
                    </a:lnTo>
                    <a:lnTo>
                      <a:pt x="434" y="336"/>
                    </a:lnTo>
                    <a:lnTo>
                      <a:pt x="544" y="250"/>
                    </a:lnTo>
                    <a:lnTo>
                      <a:pt x="655" y="171"/>
                    </a:lnTo>
                    <a:lnTo>
                      <a:pt x="714" y="140"/>
                    </a:lnTo>
                    <a:lnTo>
                      <a:pt x="774" y="110"/>
                    </a:lnTo>
                    <a:lnTo>
                      <a:pt x="884" y="61"/>
                    </a:lnTo>
                    <a:lnTo>
                      <a:pt x="1003" y="24"/>
                    </a:lnTo>
                    <a:lnTo>
                      <a:pt x="1122" y="6"/>
                    </a:lnTo>
                    <a:lnTo>
                      <a:pt x="1233" y="0"/>
                    </a:lnTo>
                    <a:lnTo>
                      <a:pt x="1292" y="6"/>
                    </a:lnTo>
                    <a:lnTo>
                      <a:pt x="1352" y="18"/>
                    </a:lnTo>
                    <a:lnTo>
                      <a:pt x="1462" y="61"/>
                    </a:lnTo>
                    <a:lnTo>
                      <a:pt x="1573" y="110"/>
                    </a:lnTo>
                    <a:lnTo>
                      <a:pt x="1666" y="165"/>
                    </a:lnTo>
                    <a:lnTo>
                      <a:pt x="1743" y="220"/>
                    </a:lnTo>
                    <a:lnTo>
                      <a:pt x="1811" y="287"/>
                    </a:lnTo>
                    <a:lnTo>
                      <a:pt x="1870" y="360"/>
                    </a:lnTo>
                    <a:lnTo>
                      <a:pt x="1921" y="421"/>
                    </a:lnTo>
                    <a:lnTo>
                      <a:pt x="1964" y="482"/>
                    </a:lnTo>
                    <a:lnTo>
                      <a:pt x="2006" y="543"/>
                    </a:lnTo>
                    <a:lnTo>
                      <a:pt x="2032" y="598"/>
                    </a:lnTo>
                    <a:lnTo>
                      <a:pt x="2057" y="641"/>
                    </a:lnTo>
                  </a:path>
                </a:pathLst>
              </a:custGeom>
              <a:noFill/>
              <a:ln w="50800" cap="rnd" cmpd="sng">
                <a:solidFill>
                  <a:srgbClr val="FF33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aphicFrame>
            <p:nvGraphicFramePr>
              <p:cNvPr id="471072" name="Object 32">
                <a:hlinkClick r:id="" action="ppaction://ole?verb=0"/>
              </p:cNvPr>
              <p:cNvGraphicFramePr>
                <a:graphicFrameLocks/>
              </p:cNvGraphicFramePr>
              <p:nvPr/>
            </p:nvGraphicFramePr>
            <p:xfrm>
              <a:off x="5246" y="3559"/>
              <a:ext cx="317" cy="197"/>
            </p:xfrm>
            <a:graphic>
              <a:graphicData uri="http://schemas.openxmlformats.org/presentationml/2006/ole">
                <p:oleObj spid="_x0000_s106498" name="Equation" r:id="rId4" imgW="501496" imgH="311655" progId="Equation.3">
                  <p:embed/>
                </p:oleObj>
              </a:graphicData>
            </a:graphic>
          </p:graphicFrame>
        </p:grpSp>
      </p:grpSp>
      <p:sp>
        <p:nvSpPr>
          <p:cNvPr id="471073" name="Rectangle 33"/>
          <p:cNvSpPr>
            <a:spLocks noGrp="1" noChangeArrowheads="1"/>
          </p:cNvSpPr>
          <p:nvPr>
            <p:ph type="title"/>
          </p:nvPr>
        </p:nvSpPr>
        <p:spPr>
          <a:xfrm>
            <a:off x="734485" y="330200"/>
            <a:ext cx="10644716" cy="781050"/>
          </a:xfrm>
          <a:noFill/>
          <a:ln/>
        </p:spPr>
        <p:txBody>
          <a:bodyPr>
            <a:normAutofit/>
          </a:bodyPr>
          <a:lstStyle/>
          <a:p>
            <a:r>
              <a:rPr lang="tr-TR" altLang="tr-TR" sz="3200" dirty="0" smtClean="0"/>
              <a:t>q1</a:t>
            </a:r>
            <a:endParaRPr lang="en-US" altLang="tr-TR" sz="3200" dirty="0"/>
          </a:p>
        </p:txBody>
      </p:sp>
      <p:cxnSp>
        <p:nvCxnSpPr>
          <p:cNvPr id="3" name="Düz Bağlayıcı 2"/>
          <p:cNvCxnSpPr>
            <a:stCxn id="471055" idx="22"/>
            <a:endCxn id="471071" idx="28"/>
          </p:cNvCxnSpPr>
          <p:nvPr/>
        </p:nvCxnSpPr>
        <p:spPr>
          <a:xfrm>
            <a:off x="10947400" y="3194049"/>
            <a:ext cx="63501" cy="2019300"/>
          </a:xfrm>
          <a:prstGeom prst="line">
            <a:avLst/>
          </a:prstGeom>
          <a:ln w="412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9" name="Rectangle 29"/>
          <p:cNvSpPr>
            <a:spLocks noChangeArrowheads="1"/>
          </p:cNvSpPr>
          <p:nvPr/>
        </p:nvSpPr>
        <p:spPr bwMode="auto">
          <a:xfrm>
            <a:off x="10744202" y="5335587"/>
            <a:ext cx="468078" cy="397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altLang="tr-TR" sz="2000" i="1" dirty="0" smtClean="0"/>
              <a:t>q</a:t>
            </a:r>
            <a:r>
              <a:rPr lang="tr-TR" altLang="tr-TR" sz="2000" i="1" dirty="0" smtClean="0"/>
              <a:t>1</a:t>
            </a:r>
            <a:endParaRPr lang="en-US" altLang="tr-TR" sz="2000" i="1" baseline="30000" dirty="0"/>
          </a:p>
        </p:txBody>
      </p:sp>
    </p:spTree>
    <p:extLst>
      <p:ext uri="{BB962C8B-B14F-4D97-AF65-F5344CB8AC3E}">
        <p14:creationId xmlns:p14="http://schemas.microsoft.com/office/powerpoint/2010/main" xmlns="" val="147293471"/>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395494" cy="6858000"/>
          </a:xfrm>
        </p:spPr>
        <p:txBody>
          <a:bodyPr>
            <a:normAutofit/>
          </a:bodyPr>
          <a:lstStyle/>
          <a:p>
            <a:endParaRPr lang="tr-TR" sz="5600" dirty="0" smtClean="0"/>
          </a:p>
          <a:p>
            <a:pPr algn="ctr"/>
            <a:endParaRPr lang="tr-TR" sz="4400" dirty="0" smtClean="0"/>
          </a:p>
          <a:p>
            <a:pPr algn="ctr"/>
            <a:r>
              <a:rPr lang="tr-TR" sz="4400" dirty="0" smtClean="0"/>
              <a:t>Marjinal </a:t>
            </a:r>
            <a:r>
              <a:rPr lang="tr-TR" sz="4400" dirty="0"/>
              <a:t>Gelir, Marjinal Maliyet ve Kâr Maksimizasyonu</a:t>
            </a:r>
          </a:p>
        </p:txBody>
      </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7187"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7189" name="Rectangle 5"/>
          <p:cNvSpPr>
            <a:spLocks noChangeArrowheads="1"/>
          </p:cNvSpPr>
          <p:nvPr/>
        </p:nvSpPr>
        <p:spPr bwMode="auto">
          <a:xfrm>
            <a:off x="1524001" y="3144838"/>
            <a:ext cx="184731" cy="369332"/>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477190" name="Object 6">
            <a:hlinkClick r:id="" action="ppaction://ole?verb=0"/>
          </p:cNvPr>
          <p:cNvGraphicFramePr>
            <a:graphicFrameLocks/>
          </p:cNvGraphicFramePr>
          <p:nvPr>
            <p:extLst>
              <p:ext uri="{D42A27DB-BD31-4B8C-83A1-F6EECF244321}">
                <p14:modId xmlns:p14="http://schemas.microsoft.com/office/powerpoint/2010/main" xmlns="" val="3639458377"/>
              </p:ext>
            </p:extLst>
          </p:nvPr>
        </p:nvGraphicFramePr>
        <p:xfrm>
          <a:off x="1598085" y="3187700"/>
          <a:ext cx="4008967" cy="900113"/>
        </p:xfrm>
        <a:graphic>
          <a:graphicData uri="http://schemas.openxmlformats.org/presentationml/2006/ole">
            <p:oleObj spid="_x0000_s107522" name="Denklem" r:id="rId4" imgW="774028" imgH="177646" progId="Equation.3">
              <p:embed/>
            </p:oleObj>
          </a:graphicData>
        </a:graphic>
      </p:graphicFrame>
      <p:sp>
        <p:nvSpPr>
          <p:cNvPr id="477191" name="Rectangle 7"/>
          <p:cNvSpPr>
            <a:spLocks noGrp="1" noChangeArrowheads="1"/>
          </p:cNvSpPr>
          <p:nvPr>
            <p:ph type="title"/>
          </p:nvPr>
        </p:nvSpPr>
        <p:spPr>
          <a:xfrm>
            <a:off x="734485" y="330200"/>
            <a:ext cx="10644716" cy="781050"/>
          </a:xfrm>
          <a:noFill/>
          <a:ln/>
        </p:spPr>
        <p:txBody>
          <a:bodyPr>
            <a:normAutofit fontScale="90000"/>
          </a:bodyPr>
          <a:lstStyle/>
          <a:p>
            <a:r>
              <a:rPr lang="tr-TR" altLang="tr-TR" sz="3200" dirty="0"/>
              <a:t>Marjinal Gelir, Marjinal Maliyet ve Kâr Maksimizasyonu</a:t>
            </a:r>
            <a:endParaRPr lang="en-US" altLang="tr-TR" sz="3200" dirty="0"/>
          </a:p>
        </p:txBody>
      </p:sp>
      <p:sp>
        <p:nvSpPr>
          <p:cNvPr id="477193" name="Rectangle 9"/>
          <p:cNvSpPr>
            <a:spLocks noChangeArrowheads="1"/>
          </p:cNvSpPr>
          <p:nvPr/>
        </p:nvSpPr>
        <p:spPr bwMode="auto">
          <a:xfrm>
            <a:off x="7056968" y="1905001"/>
            <a:ext cx="184731" cy="369332"/>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477194" name="Object 10">
            <a:hlinkClick r:id="" action="ppaction://ole?verb=0"/>
          </p:cNvPr>
          <p:cNvGraphicFramePr>
            <a:graphicFrameLocks/>
          </p:cNvGraphicFramePr>
          <p:nvPr>
            <p:extLst>
              <p:ext uri="{D42A27DB-BD31-4B8C-83A1-F6EECF244321}">
                <p14:modId xmlns:p14="http://schemas.microsoft.com/office/powerpoint/2010/main" xmlns="" val="2336371908"/>
              </p:ext>
            </p:extLst>
          </p:nvPr>
        </p:nvGraphicFramePr>
        <p:xfrm>
          <a:off x="6944784" y="1978025"/>
          <a:ext cx="3572933" cy="1555750"/>
        </p:xfrm>
        <a:graphic>
          <a:graphicData uri="http://schemas.openxmlformats.org/presentationml/2006/ole">
            <p:oleObj spid="_x0000_s107523" name="Denklem" r:id="rId5" imgW="723586" imgH="418918" progId="Equation.3">
              <p:embed/>
            </p:oleObj>
          </a:graphicData>
        </a:graphic>
      </p:graphicFrame>
      <p:sp>
        <p:nvSpPr>
          <p:cNvPr id="477196" name="Rectangle 12"/>
          <p:cNvSpPr>
            <a:spLocks noChangeArrowheads="1"/>
          </p:cNvSpPr>
          <p:nvPr/>
        </p:nvSpPr>
        <p:spPr bwMode="auto">
          <a:xfrm>
            <a:off x="7101417" y="4146551"/>
            <a:ext cx="184731" cy="369332"/>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477197" name="Object 13">
            <a:hlinkClick r:id="" action="ppaction://ole?verb=0"/>
          </p:cNvPr>
          <p:cNvGraphicFramePr>
            <a:graphicFrameLocks/>
          </p:cNvGraphicFramePr>
          <p:nvPr>
            <p:extLst>
              <p:ext uri="{D42A27DB-BD31-4B8C-83A1-F6EECF244321}">
                <p14:modId xmlns:p14="http://schemas.microsoft.com/office/powerpoint/2010/main" xmlns="" val="3435017579"/>
              </p:ext>
            </p:extLst>
          </p:nvPr>
        </p:nvGraphicFramePr>
        <p:xfrm>
          <a:off x="6925734" y="4159251"/>
          <a:ext cx="3663951" cy="1636713"/>
        </p:xfrm>
        <a:graphic>
          <a:graphicData uri="http://schemas.openxmlformats.org/presentationml/2006/ole">
            <p:oleObj spid="_x0000_s107524" name="Denklem" r:id="rId6" imgW="761669" imgH="418918" progId="Equation.3">
              <p:embed/>
            </p:oleObj>
          </a:graphicData>
        </a:graphic>
      </p:graphicFrame>
    </p:spTree>
    <p:extLst>
      <p:ext uri="{BB962C8B-B14F-4D97-AF65-F5344CB8AC3E}">
        <p14:creationId xmlns:p14="http://schemas.microsoft.com/office/powerpoint/2010/main" xmlns="" val="876225203"/>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ChangeArrowheads="1"/>
          </p:cNvSpPr>
          <p:nvPr/>
        </p:nvSpPr>
        <p:spPr bwMode="auto">
          <a:xfrm>
            <a:off x="1016000" y="6248400"/>
            <a:ext cx="2540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479235" name="Rectangle 3"/>
          <p:cNvSpPr>
            <a:spLocks noChangeArrowheads="1"/>
          </p:cNvSpPr>
          <p:nvPr/>
        </p:nvSpPr>
        <p:spPr bwMode="auto">
          <a:xfrm>
            <a:off x="4368800" y="6248400"/>
            <a:ext cx="3860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2" name="Group 4"/>
          <p:cNvGrpSpPr>
            <a:grpSpLocks/>
          </p:cNvGrpSpPr>
          <p:nvPr/>
        </p:nvGrpSpPr>
        <p:grpSpPr bwMode="auto">
          <a:xfrm>
            <a:off x="2461685" y="1778000"/>
            <a:ext cx="6576131" cy="1801228"/>
            <a:chOff x="1111" y="1055"/>
            <a:chExt cx="3196" cy="1255"/>
          </a:xfrm>
          <a:solidFill>
            <a:schemeClr val="bg1"/>
          </a:solidFill>
        </p:grpSpPr>
        <p:sp>
          <p:nvSpPr>
            <p:cNvPr id="479237" name="Rectangle 5"/>
            <p:cNvSpPr>
              <a:spLocks noChangeArrowheads="1"/>
            </p:cNvSpPr>
            <p:nvPr/>
          </p:nvSpPr>
          <p:spPr bwMode="auto">
            <a:xfrm>
              <a:off x="1111" y="1055"/>
              <a:ext cx="90" cy="257"/>
            </a:xfrm>
            <a:prstGeom prst="rect">
              <a:avLst/>
            </a:prstGeom>
            <a:grpFill/>
            <a:ln w="1270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479238" name="Object 6">
              <a:hlinkClick r:id="" action="ppaction://ole?verb=0"/>
            </p:cNvPr>
            <p:cNvGraphicFramePr>
              <a:graphicFrameLocks/>
            </p:cNvGraphicFramePr>
            <p:nvPr/>
          </p:nvGraphicFramePr>
          <p:xfrm>
            <a:off x="1573" y="1143"/>
            <a:ext cx="2734" cy="1167"/>
          </p:xfrm>
          <a:graphic>
            <a:graphicData uri="http://schemas.openxmlformats.org/presentationml/2006/ole">
              <p:oleObj spid="_x0000_s108546" name="Denklem" r:id="rId4" imgW="1536700" imgH="660400" progId="Equation.3">
                <p:embed/>
              </p:oleObj>
            </a:graphicData>
          </a:graphic>
        </p:graphicFrame>
      </p:grpSp>
      <p:grpSp>
        <p:nvGrpSpPr>
          <p:cNvPr id="3" name="Group 7"/>
          <p:cNvGrpSpPr>
            <a:grpSpLocks/>
          </p:cNvGrpSpPr>
          <p:nvPr/>
        </p:nvGrpSpPr>
        <p:grpSpPr bwMode="auto">
          <a:xfrm>
            <a:off x="2897718" y="4214815"/>
            <a:ext cx="3240616" cy="955675"/>
            <a:chOff x="1400" y="2655"/>
            <a:chExt cx="1531" cy="602"/>
          </a:xfrm>
          <a:solidFill>
            <a:schemeClr val="bg1"/>
          </a:solidFill>
        </p:grpSpPr>
        <p:sp>
          <p:nvSpPr>
            <p:cNvPr id="479240" name="Rectangle 8"/>
            <p:cNvSpPr>
              <a:spLocks noChangeArrowheads="1"/>
            </p:cNvSpPr>
            <p:nvPr/>
          </p:nvSpPr>
          <p:spPr bwMode="auto">
            <a:xfrm>
              <a:off x="1400" y="2655"/>
              <a:ext cx="87" cy="233"/>
            </a:xfrm>
            <a:prstGeom prst="rect">
              <a:avLst/>
            </a:prstGeom>
            <a:grpFill/>
            <a:ln w="1270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479241" name="Object 9">
              <a:hlinkClick r:id="" action="ppaction://ole?verb=0"/>
            </p:cNvPr>
            <p:cNvGraphicFramePr>
              <a:graphicFrameLocks/>
            </p:cNvGraphicFramePr>
            <p:nvPr/>
          </p:nvGraphicFramePr>
          <p:xfrm>
            <a:off x="2859" y="3121"/>
            <a:ext cx="72" cy="136"/>
          </p:xfrm>
          <a:graphic>
            <a:graphicData uri="http://schemas.openxmlformats.org/presentationml/2006/ole">
              <p:oleObj spid="_x0000_s108547" name="Denklem" r:id="rId5" imgW="114151" imgH="215619" progId="Equation.3">
                <p:embed/>
              </p:oleObj>
            </a:graphicData>
          </a:graphic>
        </p:graphicFrame>
      </p:grpSp>
      <p:sp>
        <p:nvSpPr>
          <p:cNvPr id="479242" name="Rectangle 10"/>
          <p:cNvSpPr>
            <a:spLocks noGrp="1" noChangeArrowheads="1"/>
          </p:cNvSpPr>
          <p:nvPr>
            <p:ph type="title"/>
          </p:nvPr>
        </p:nvSpPr>
        <p:spPr>
          <a:xfrm>
            <a:off x="734485" y="330200"/>
            <a:ext cx="10644716" cy="781050"/>
          </a:xfrm>
          <a:noFill/>
          <a:ln/>
        </p:spPr>
        <p:txBody>
          <a:bodyPr>
            <a:normAutofit fontScale="90000"/>
          </a:bodyPr>
          <a:lstStyle/>
          <a:p>
            <a:r>
              <a:rPr lang="tr-TR" altLang="tr-TR" sz="3200"/>
              <a:t>Marjinal Gelir, Marjinal Maliyet ve Kâr Maksimizasyonu</a:t>
            </a:r>
            <a:endParaRPr lang="en-US" altLang="tr-TR" sz="3200"/>
          </a:p>
        </p:txBody>
      </p:sp>
      <p:sp>
        <p:nvSpPr>
          <p:cNvPr id="479243" name="Rectangle 11"/>
          <p:cNvSpPr>
            <a:spLocks noChangeArrowheads="1"/>
          </p:cNvSpPr>
          <p:nvPr/>
        </p:nvSpPr>
        <p:spPr bwMode="auto">
          <a:xfrm>
            <a:off x="3881967" y="4727575"/>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tr-TR"/>
          </a:p>
        </p:txBody>
      </p:sp>
      <p:sp>
        <p:nvSpPr>
          <p:cNvPr id="479244" name="Text Box 12"/>
          <p:cNvSpPr txBox="1">
            <a:spLocks noChangeArrowheads="1"/>
          </p:cNvSpPr>
          <p:nvPr/>
        </p:nvSpPr>
        <p:spPr bwMode="auto">
          <a:xfrm>
            <a:off x="3297767" y="1927225"/>
            <a:ext cx="3650358"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a:t>Kârın maksimum olduğu durum</a:t>
            </a:r>
          </a:p>
        </p:txBody>
      </p:sp>
      <p:sp>
        <p:nvSpPr>
          <p:cNvPr id="479245" name="Text Box 13"/>
          <p:cNvSpPr txBox="1">
            <a:spLocks noChangeArrowheads="1"/>
          </p:cNvSpPr>
          <p:nvPr/>
        </p:nvSpPr>
        <p:spPr bwMode="auto">
          <a:xfrm>
            <a:off x="4085167" y="4454525"/>
            <a:ext cx="2414444" cy="923330"/>
          </a:xfrm>
          <a:prstGeom prst="rect">
            <a:avLst/>
          </a:prstGeom>
          <a:solidFill>
            <a:schemeClr val="bg1"/>
          </a:solidFill>
          <a:ln>
            <a:noFill/>
          </a:ln>
          <a:effectLst/>
        </p:spPr>
        <p:txBody>
          <a:bodyPr wrap="none">
            <a:spAutoFit/>
          </a:bodyPr>
          <a:lstStyle/>
          <a:p>
            <a:r>
              <a:rPr lang="tr-TR" altLang="tr-TR" dirty="0"/>
              <a:t>MR – MC = 0 </a:t>
            </a:r>
            <a:r>
              <a:rPr lang="tr-TR" altLang="tr-TR" i="1" dirty="0"/>
              <a:t>böylece</a:t>
            </a:r>
          </a:p>
          <a:p>
            <a:endParaRPr lang="tr-TR" altLang="tr-TR" i="1" dirty="0"/>
          </a:p>
          <a:p>
            <a:r>
              <a:rPr lang="tr-TR" altLang="tr-TR" i="1" dirty="0"/>
              <a:t>MR(q) = MC(q)</a:t>
            </a:r>
            <a:endParaRPr lang="tr-TR" altLang="tr-TR" dirty="0"/>
          </a:p>
        </p:txBody>
      </p:sp>
    </p:spTree>
    <p:extLst>
      <p:ext uri="{BB962C8B-B14F-4D97-AF65-F5344CB8AC3E}">
        <p14:creationId xmlns:p14="http://schemas.microsoft.com/office/powerpoint/2010/main" xmlns="" val="746571646"/>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343736" cy="6858000"/>
          </a:xfrm>
        </p:spPr>
        <p:txBody>
          <a:bodyPr>
            <a:normAutofit/>
          </a:bodyPr>
          <a:lstStyle/>
          <a:p>
            <a:r>
              <a:rPr lang="tr-TR" sz="2800" dirty="0" smtClean="0"/>
              <a:t>Marjinal maliyet marjinal gelir ile kar maksimizasyonu; </a:t>
            </a:r>
          </a:p>
          <a:p>
            <a:r>
              <a:rPr lang="tr-TR" sz="2800" dirty="0" smtClean="0"/>
              <a:t>İki temel kural</a:t>
            </a:r>
          </a:p>
          <a:p>
            <a:r>
              <a:rPr lang="tr-TR" sz="2800" dirty="0" smtClean="0"/>
              <a:t>1. eğer firmanın marjinal geliri marjinal maliyetten büyük ise firmanın üretimi artırması gerekir.</a:t>
            </a:r>
          </a:p>
          <a:p>
            <a:r>
              <a:rPr lang="tr-TR" sz="2800" dirty="0" smtClean="0"/>
              <a:t>2. eğer firma kar  ederken firmanın marjinal geliri marjinal maliyetinden küçük ise üretimi azaltması gerekir. </a:t>
            </a:r>
          </a:p>
          <a:p>
            <a:r>
              <a:rPr lang="tr-TR" sz="2800" dirty="0" smtClean="0"/>
              <a:t>Karını maksimum yapan üretim düzeyinde, üretilen son birimin toplam gelire katkısı ile toplam maliyete katkısının eşit olması gerekir. </a:t>
            </a:r>
          </a:p>
          <a:p>
            <a:endParaRPr lang="tr-TR" sz="2800" dirty="0" smtClean="0"/>
          </a:p>
          <a:p>
            <a:pPr algn="ctr"/>
            <a:r>
              <a:rPr lang="tr-TR" sz="2800" dirty="0" smtClean="0"/>
              <a:t>KISA DÖNEM TAM REKABET PİYASASINDA KAR MAKSİMİZASYON KOŞULU</a:t>
            </a:r>
          </a:p>
          <a:p>
            <a:pPr algn="ctr"/>
            <a:r>
              <a:rPr lang="tr-TR" sz="2800" dirty="0" smtClean="0"/>
              <a:t>MR=MC=P=AR</a:t>
            </a:r>
            <a:endParaRPr lang="tr-TR" sz="2800" dirty="0"/>
          </a:p>
        </p:txBody>
      </p:sp>
    </p:spTree>
    <p:extLst>
      <p:ext uri="{BB962C8B-B14F-4D97-AF65-F5344CB8AC3E}">
        <p14:creationId xmlns:p14="http://schemas.microsoft.com/office/powerpoint/2010/main" xmlns="" val="1030686932"/>
      </p:ext>
    </p:extLst>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0" y="53389"/>
            <a:ext cx="12192000" cy="6858000"/>
          </a:xfrm>
          <a:prstGeom prst="rect">
            <a:avLst/>
          </a:prstGeom>
          <a:noFill/>
          <a:ln w="9525">
            <a:noFill/>
            <a:miter lim="800000"/>
            <a:headEnd/>
            <a:tailEnd/>
          </a:ln>
          <a:effectLst/>
        </p:spPr>
      </p:pic>
    </p:spTree>
    <p:extLst>
      <p:ext uri="{BB962C8B-B14F-4D97-AF65-F5344CB8AC3E}">
        <p14:creationId xmlns:p14="http://schemas.microsoft.com/office/powerpoint/2010/main" xmlns="" val="333606776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343736" cy="6858000"/>
          </a:xfrm>
        </p:spPr>
        <p:txBody>
          <a:bodyPr>
            <a:normAutofit/>
          </a:bodyPr>
          <a:lstStyle/>
          <a:p>
            <a:endParaRPr lang="tr-TR" sz="2800" dirty="0"/>
          </a:p>
        </p:txBody>
      </p:sp>
    </p:spTree>
    <p:extLst>
      <p:ext uri="{BB962C8B-B14F-4D97-AF65-F5344CB8AC3E}">
        <p14:creationId xmlns:p14="http://schemas.microsoft.com/office/powerpoint/2010/main" xmlns="" val="1030686932"/>
      </p:ext>
    </p:extLst>
  </p:cSld>
  <p:clrMapOvr>
    <a:masterClrMapping/>
  </p:clrMapOvr>
  <p:transition spd="med">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0" y="53389"/>
            <a:ext cx="12192000" cy="6858000"/>
          </a:xfrm>
          <a:prstGeom prst="rect">
            <a:avLst/>
          </a:prstGeom>
          <a:noFill/>
          <a:ln w="9525">
            <a:noFill/>
            <a:miter lim="800000"/>
            <a:headEnd/>
            <a:tailEnd/>
          </a:ln>
          <a:effectLst/>
        </p:spPr>
      </p:pic>
      <p:sp>
        <p:nvSpPr>
          <p:cNvPr id="2" name="Köşeleri Yuvarlanmış Dikdörtgen Belirtme Çizgisi 1"/>
          <p:cNvSpPr/>
          <p:nvPr/>
        </p:nvSpPr>
        <p:spPr>
          <a:xfrm>
            <a:off x="3791744" y="14777"/>
            <a:ext cx="2112235" cy="612648"/>
          </a:xfrm>
          <a:prstGeom prst="wedgeRoundRectCallout">
            <a:avLst>
              <a:gd name="adj1" fmla="val -8712"/>
              <a:gd name="adj2" fmla="val 6482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TOPLAM KAR</a:t>
            </a:r>
            <a:endParaRPr lang="tr-TR" dirty="0"/>
          </a:p>
        </p:txBody>
      </p:sp>
      <p:sp>
        <p:nvSpPr>
          <p:cNvPr id="3" name="Köşeleri Yuvarlanmış Dikdörtgen Belirtme Çizgisi 2"/>
          <p:cNvSpPr/>
          <p:nvPr/>
        </p:nvSpPr>
        <p:spPr>
          <a:xfrm>
            <a:off x="9840416" y="6219020"/>
            <a:ext cx="2351584" cy="612648"/>
          </a:xfrm>
          <a:prstGeom prst="wedgeRoundRectCallout">
            <a:avLst>
              <a:gd name="adj1" fmla="val -299069"/>
              <a:gd name="adj2" fmla="val -25636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TOPLAM MALİYET</a:t>
            </a:r>
            <a:endParaRPr lang="tr-TR" dirty="0"/>
          </a:p>
        </p:txBody>
      </p:sp>
    </p:spTree>
    <p:extLst>
      <p:ext uri="{BB962C8B-B14F-4D97-AF65-F5344CB8AC3E}">
        <p14:creationId xmlns:p14="http://schemas.microsoft.com/office/powerpoint/2010/main" xmlns="" val="24998982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5B75A5C-BDA0-4D6E-960D-897202791CA3}"/>
              </a:ext>
            </a:extLst>
          </p:cNvPr>
          <p:cNvSpPr>
            <a:spLocks noGrp="1"/>
          </p:cNvSpPr>
          <p:nvPr>
            <p:ph type="title"/>
          </p:nvPr>
        </p:nvSpPr>
        <p:spPr/>
        <p:txBody>
          <a:bodyPr/>
          <a:lstStyle/>
          <a:p>
            <a:pPr algn="ctr"/>
            <a:r>
              <a:rPr lang="tr-TR" dirty="0" smtClean="0"/>
              <a:t>Bu Dersin Amacı </a:t>
            </a:r>
            <a:endParaRPr lang="en-US" dirty="0">
              <a:solidFill>
                <a:srgbClr val="AB3034"/>
              </a:solidFill>
            </a:endParaRPr>
          </a:p>
        </p:txBody>
      </p:sp>
      <p:sp>
        <p:nvSpPr>
          <p:cNvPr id="3" name="İçerik Yer Tutucusu 2">
            <a:extLst>
              <a:ext uri="{FF2B5EF4-FFF2-40B4-BE49-F238E27FC236}">
                <a16:creationId xmlns:a16="http://schemas.microsoft.com/office/drawing/2014/main" xmlns="" id="{B91FBB2A-7B3B-4459-82C3-DF53F4D0D00C}"/>
              </a:ext>
            </a:extLst>
          </p:cNvPr>
          <p:cNvSpPr>
            <a:spLocks noGrp="1"/>
          </p:cNvSpPr>
          <p:nvPr>
            <p:ph idx="1"/>
          </p:nvPr>
        </p:nvSpPr>
        <p:spPr>
          <a:xfrm>
            <a:off x="198407" y="1828800"/>
            <a:ext cx="11050437" cy="4873925"/>
          </a:xfrm>
        </p:spPr>
        <p:txBody>
          <a:bodyPr>
            <a:noAutofit/>
          </a:bodyPr>
          <a:lstStyle/>
          <a:p>
            <a:r>
              <a:rPr lang="tr-TR" sz="3200" dirty="0" smtClean="0"/>
              <a:t>Tam rekabet piyasasının tanım ve özellikleri </a:t>
            </a:r>
          </a:p>
          <a:p>
            <a:r>
              <a:rPr lang="tr-TR" sz="3200" dirty="0" smtClean="0"/>
              <a:t>Tam rekabet piyasasında kısa dönem kar analiz koşullarını </a:t>
            </a:r>
          </a:p>
          <a:p>
            <a:r>
              <a:rPr lang="tr-TR" sz="3200" dirty="0" smtClean="0"/>
              <a:t>açıklayabilmek.</a:t>
            </a:r>
            <a:endParaRPr lang="tr-TR" sz="3200" dirty="0"/>
          </a:p>
        </p:txBody>
      </p:sp>
      <p:sp>
        <p:nvSpPr>
          <p:cNvPr id="5" name="Veri Yer Tutucusu 4">
            <a:extLst>
              <a:ext uri="{FF2B5EF4-FFF2-40B4-BE49-F238E27FC236}">
                <a16:creationId xmlns:a16="http://schemas.microsoft.com/office/drawing/2014/main" xmlns="" id="{E84699CD-37E3-4A76-A53E-67D76559C622}"/>
              </a:ext>
            </a:extLst>
          </p:cNvPr>
          <p:cNvSpPr>
            <a:spLocks noGrp="1"/>
          </p:cNvSpPr>
          <p:nvPr>
            <p:ph type="dt" sz="half" idx="10"/>
          </p:nvPr>
        </p:nvSpPr>
        <p:spPr/>
        <p:txBody>
          <a:bodyPr/>
          <a:lstStyle/>
          <a:p>
            <a:r>
              <a:rPr lang="tr-TR" dirty="0" smtClean="0"/>
              <a:t>22.10.2020</a:t>
            </a:r>
            <a:endParaRPr lang="en-US" dirty="0"/>
          </a:p>
        </p:txBody>
      </p:sp>
      <p:sp>
        <p:nvSpPr>
          <p:cNvPr id="6" name="Slayt Numarası Yer Tutucusu 5">
            <a:extLst>
              <a:ext uri="{FF2B5EF4-FFF2-40B4-BE49-F238E27FC236}">
                <a16:creationId xmlns:a16="http://schemas.microsoft.com/office/drawing/2014/main" xmlns="" id="{E4617BCF-BEF3-4357-8E8E-44CCA6A08BFE}"/>
              </a:ext>
            </a:extLst>
          </p:cNvPr>
          <p:cNvSpPr>
            <a:spLocks noGrp="1"/>
          </p:cNvSpPr>
          <p:nvPr>
            <p:ph type="sldNum" sz="quarter" idx="12"/>
          </p:nvPr>
        </p:nvSpPr>
        <p:spPr/>
        <p:txBody>
          <a:bodyPr>
            <a:normAutofit lnSpcReduction="10000"/>
          </a:bodyPr>
          <a:lstStyle/>
          <a:p>
            <a:fld id="{87D468D8-26F9-4F97-AB6F-1957610B0A44}" type="slidenum">
              <a:rPr lang="en-US" smtClean="0"/>
              <a:pPr/>
              <a:t>4</a:t>
            </a:fld>
            <a:endParaRPr lang="en-US"/>
          </a:p>
        </p:txBody>
      </p:sp>
      <p:sp>
        <p:nvSpPr>
          <p:cNvPr id="7" name="Alt Bilgi Yer Tutucusu 6">
            <a:extLst>
              <a:ext uri="{FF2B5EF4-FFF2-40B4-BE49-F238E27FC236}">
                <a16:creationId xmlns:a16="http://schemas.microsoft.com/office/drawing/2014/main" xmlns="" id="{FDA53530-3991-491A-8A25-ACA68C126ED3}"/>
              </a:ext>
            </a:extLst>
          </p:cNvPr>
          <p:cNvSpPr>
            <a:spLocks noGrp="1"/>
          </p:cNvSpPr>
          <p:nvPr>
            <p:ph type="ftr" sz="quarter" idx="11"/>
          </p:nvPr>
        </p:nvSpPr>
        <p:spPr/>
        <p:txBody>
          <a:bodyPr/>
          <a:lstStyle/>
          <a:p>
            <a:pPr algn="ctr"/>
            <a:r>
              <a:rPr lang="tr-TR" dirty="0" smtClean="0"/>
              <a:t>SİVİL HAVACILIK YÜKSEKOKULU</a:t>
            </a:r>
            <a:endParaRPr lang="en-US" dirty="0"/>
          </a:p>
        </p:txBody>
      </p:sp>
      <p:pic>
        <p:nvPicPr>
          <p:cNvPr id="10" name="Resim 9">
            <a:extLst>
              <a:ext uri="{FF2B5EF4-FFF2-40B4-BE49-F238E27FC236}">
                <a16:creationId xmlns:a16="http://schemas.microsoft.com/office/drawing/2014/main" xmlns="" id="{58E0113A-2FF9-415A-8527-73265FA50060}"/>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351260" y="1373196"/>
            <a:ext cx="797560" cy="801575"/>
          </a:xfrm>
          <a:prstGeom prst="rect">
            <a:avLst/>
          </a:prstGeom>
        </p:spPr>
      </p:pic>
    </p:spTree>
    <p:extLst>
      <p:ext uri="{BB962C8B-B14F-4D97-AF65-F5344CB8AC3E}">
        <p14:creationId xmlns:p14="http://schemas.microsoft.com/office/powerpoint/2010/main" xmlns="" val="4662181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PEFAC:KAR ALANI</a:t>
            </a:r>
          </a:p>
          <a:p>
            <a:r>
              <a:rPr lang="tr-TR" dirty="0" smtClean="0"/>
              <a:t>ACFq0: TOPLAM MALİYET ALANI</a:t>
            </a:r>
          </a:p>
          <a:p>
            <a:r>
              <a:rPr lang="tr-TR" dirty="0" err="1" smtClean="0"/>
              <a:t>PEqO</a:t>
            </a:r>
            <a:r>
              <a:rPr lang="tr-TR" dirty="0" smtClean="0"/>
              <a:t>: TOPLAM GELİR ALANI</a:t>
            </a:r>
            <a:endParaRPr lang="tr-TR" dirty="0"/>
          </a:p>
        </p:txBody>
      </p:sp>
    </p:spTree>
    <p:extLst>
      <p:ext uri="{BB962C8B-B14F-4D97-AF65-F5344CB8AC3E}">
        <p14:creationId xmlns:p14="http://schemas.microsoft.com/office/powerpoint/2010/main" xmlns="" val="3398947581"/>
      </p:ext>
    </p:extLst>
  </p:cSld>
  <p:clrMapOvr>
    <a:masterClrMapping/>
  </p:clrMapOvr>
  <p:transition spd="med">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309230" cy="6858000"/>
          </a:xfrm>
        </p:spPr>
        <p:txBody>
          <a:bodyPr>
            <a:normAutofit lnSpcReduction="10000"/>
          </a:bodyPr>
          <a:lstStyle/>
          <a:p>
            <a:endParaRPr lang="tr-TR" dirty="0" smtClean="0"/>
          </a:p>
          <a:p>
            <a:r>
              <a:rPr lang="tr-TR" sz="2800" dirty="0" smtClean="0"/>
              <a:t>Firmanın karını </a:t>
            </a:r>
            <a:r>
              <a:rPr lang="tr-TR" sz="2800" dirty="0" err="1" smtClean="0"/>
              <a:t>max</a:t>
            </a:r>
            <a:r>
              <a:rPr lang="tr-TR" sz="2800" dirty="0" smtClean="0"/>
              <a:t>. Eden çıktıyı üretmesi firmanın mutlaka normal üstü kar elde edeceği anlamına gelmez. Bunun için P ile ATC karşılaştırmak gerekir. </a:t>
            </a:r>
          </a:p>
          <a:p>
            <a:endParaRPr lang="tr-TR" sz="2800" dirty="0" smtClean="0"/>
          </a:p>
          <a:p>
            <a:r>
              <a:rPr lang="tr-TR" sz="2800" dirty="0" smtClean="0"/>
              <a:t>1. durum Eğer P&gt;ATC ise normal üstü kar  q1 ile q* arası</a:t>
            </a:r>
          </a:p>
          <a:p>
            <a:endParaRPr lang="tr-TR" sz="2800" dirty="0" smtClean="0"/>
          </a:p>
          <a:p>
            <a:r>
              <a:rPr lang="tr-TR" sz="2800" dirty="0" smtClean="0"/>
              <a:t>2. Eğer P=ATC ise normal kar q*</a:t>
            </a:r>
          </a:p>
          <a:p>
            <a:endParaRPr lang="tr-TR" sz="2800" dirty="0" smtClean="0"/>
          </a:p>
          <a:p>
            <a:r>
              <a:rPr lang="tr-TR" sz="2800" dirty="0" smtClean="0"/>
              <a:t>3. Eğer P&lt;ATC ise zarar eder</a:t>
            </a:r>
          </a:p>
          <a:p>
            <a:endParaRPr lang="tr-TR" sz="2800" dirty="0" smtClean="0"/>
          </a:p>
          <a:p>
            <a:endParaRPr lang="tr-TR" sz="2800" dirty="0" smtClean="0"/>
          </a:p>
          <a:p>
            <a:r>
              <a:rPr lang="tr-TR" sz="2800" dirty="0" smtClean="0"/>
              <a:t> zarar yani P&lt;ATC ise firma ne zaman üretimi durdurmalı ? </a:t>
            </a:r>
            <a:endParaRPr lang="tr-TR" sz="2800" dirty="0"/>
          </a:p>
        </p:txBody>
      </p:sp>
    </p:spTree>
  </p:cSld>
  <p:clrMapOvr>
    <a:masterClrMapping/>
  </p:clrMapOvr>
  <p:transition spd="med">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sz="3200" dirty="0" smtClean="0"/>
              <a:t>1</a:t>
            </a:r>
            <a:r>
              <a:rPr lang="tr-TR" sz="3200" dirty="0"/>
              <a:t>. durum Eğer P&gt;ATC ise normal üstü kar  q1 ile q* arası</a:t>
            </a:r>
          </a:p>
          <a:p>
            <a:endParaRPr lang="tr-TR" dirty="0"/>
          </a:p>
        </p:txBody>
      </p:sp>
    </p:spTree>
    <p:extLst>
      <p:ext uri="{BB962C8B-B14F-4D97-AF65-F5344CB8AC3E}">
        <p14:creationId xmlns:p14="http://schemas.microsoft.com/office/powerpoint/2010/main" xmlns="" val="1521407178"/>
      </p:ext>
    </p:extLst>
  </p:cSld>
  <p:clrMapOvr>
    <a:masterClrMapping/>
  </p:clrMapOvr>
  <p:transition spd="med">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0" y="53389"/>
            <a:ext cx="12192000" cy="6858000"/>
          </a:xfrm>
          <a:prstGeom prst="rect">
            <a:avLst/>
          </a:prstGeom>
          <a:noFill/>
          <a:ln w="9525">
            <a:noFill/>
            <a:miter lim="800000"/>
            <a:headEnd/>
            <a:tailEnd/>
          </a:ln>
          <a:effectLst/>
        </p:spPr>
      </p:pic>
    </p:spTree>
  </p:cSld>
  <p:clrMapOvr>
    <a:masterClrMapping/>
  </p:clrMapOvr>
  <p:transition spd="med">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r>
              <a:rPr lang="tr-TR" sz="3200" dirty="0" smtClean="0"/>
              <a:t>2</a:t>
            </a:r>
            <a:r>
              <a:rPr lang="tr-TR" sz="3200" dirty="0"/>
              <a:t>. Eğer P=ATC ise normal kar q*</a:t>
            </a:r>
          </a:p>
          <a:p>
            <a:endParaRPr lang="tr-TR" dirty="0"/>
          </a:p>
        </p:txBody>
      </p:sp>
    </p:spTree>
    <p:extLst>
      <p:ext uri="{BB962C8B-B14F-4D97-AF65-F5344CB8AC3E}">
        <p14:creationId xmlns:p14="http://schemas.microsoft.com/office/powerpoint/2010/main" xmlns="" val="4792936"/>
      </p:ext>
    </p:extLst>
  </p:cSld>
  <p:clrMapOvr>
    <a:masterClrMapping/>
  </p:clrMapOvr>
  <p:transition spd="med">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0" y="53389"/>
            <a:ext cx="12192000" cy="6858000"/>
          </a:xfrm>
          <a:prstGeom prst="rect">
            <a:avLst/>
          </a:prstGeom>
          <a:noFill/>
          <a:ln w="9525">
            <a:noFill/>
            <a:miter lim="800000"/>
            <a:headEnd/>
            <a:tailEnd/>
          </a:ln>
          <a:effectLst/>
        </p:spPr>
      </p:pic>
      <p:sp>
        <p:nvSpPr>
          <p:cNvPr id="4" name="Serbest Form 3"/>
          <p:cNvSpPr/>
          <p:nvPr/>
        </p:nvSpPr>
        <p:spPr>
          <a:xfrm>
            <a:off x="3503712" y="1124744"/>
            <a:ext cx="5952661" cy="2755658"/>
          </a:xfrm>
          <a:custGeom>
            <a:avLst/>
            <a:gdLst>
              <a:gd name="connsiteX0" fmla="*/ 0 w 4420625"/>
              <a:gd name="connsiteY0" fmla="*/ 313950 h 1911407"/>
              <a:gd name="connsiteX1" fmla="*/ 1992573 w 4420625"/>
              <a:gd name="connsiteY1" fmla="*/ 1910738 h 1911407"/>
              <a:gd name="connsiteX2" fmla="*/ 4244454 w 4420625"/>
              <a:gd name="connsiteY2" fmla="*/ 150177 h 1911407"/>
              <a:gd name="connsiteX3" fmla="*/ 4285397 w 4420625"/>
              <a:gd name="connsiteY3" fmla="*/ 95586 h 1911407"/>
              <a:gd name="connsiteX4" fmla="*/ 4367284 w 4420625"/>
              <a:gd name="connsiteY4" fmla="*/ 52 h 1911407"/>
              <a:gd name="connsiteX5" fmla="*/ 4326340 w 4420625"/>
              <a:gd name="connsiteY5" fmla="*/ 109234 h 191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0625" h="1911407">
                <a:moveTo>
                  <a:pt x="0" y="313950"/>
                </a:moveTo>
                <a:cubicBezTo>
                  <a:pt x="642582" y="1125991"/>
                  <a:pt x="1285164" y="1938033"/>
                  <a:pt x="1992573" y="1910738"/>
                </a:cubicBezTo>
                <a:cubicBezTo>
                  <a:pt x="2699982" y="1883443"/>
                  <a:pt x="3862317" y="452702"/>
                  <a:pt x="4244454" y="150177"/>
                </a:cubicBezTo>
                <a:cubicBezTo>
                  <a:pt x="4626591" y="-152348"/>
                  <a:pt x="4264925" y="120607"/>
                  <a:pt x="4285397" y="95586"/>
                </a:cubicBezTo>
                <a:cubicBezTo>
                  <a:pt x="4305869" y="70565"/>
                  <a:pt x="4360460" y="-2223"/>
                  <a:pt x="4367284" y="52"/>
                </a:cubicBezTo>
                <a:cubicBezTo>
                  <a:pt x="4374108" y="2327"/>
                  <a:pt x="4350224" y="55780"/>
                  <a:pt x="4326340" y="109234"/>
                </a:cubicBezTo>
              </a:path>
            </a:pathLst>
          </a:custGeom>
          <a:noFill/>
          <a:ln w="88900">
            <a:solidFill>
              <a:schemeClr val="tx2">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cxnSp>
        <p:nvCxnSpPr>
          <p:cNvPr id="5" name="Düz Bağlayıcı 4"/>
          <p:cNvCxnSpPr/>
          <p:nvPr/>
        </p:nvCxnSpPr>
        <p:spPr>
          <a:xfrm flipH="1">
            <a:off x="2255573" y="5369402"/>
            <a:ext cx="57606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84649545"/>
      </p:ext>
    </p:extLst>
  </p:cSld>
  <p:clrMapOvr>
    <a:masterClrMapping/>
  </p:clrMapOvr>
  <p:transition spd="med">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r>
              <a:rPr lang="tr-TR" sz="3200" dirty="0" smtClean="0"/>
              <a:t>3</a:t>
            </a:r>
            <a:r>
              <a:rPr lang="tr-TR" sz="3200" dirty="0"/>
              <a:t>. Eğer P&lt;ATC ise zarar eder</a:t>
            </a:r>
          </a:p>
          <a:p>
            <a:endParaRPr lang="tr-TR" dirty="0"/>
          </a:p>
        </p:txBody>
      </p:sp>
    </p:spTree>
    <p:extLst>
      <p:ext uri="{BB962C8B-B14F-4D97-AF65-F5344CB8AC3E}">
        <p14:creationId xmlns:p14="http://schemas.microsoft.com/office/powerpoint/2010/main" xmlns="" val="2364691319"/>
      </p:ext>
    </p:extLst>
  </p:cSld>
  <p:clrMapOvr>
    <a:masterClrMapping/>
  </p:clrMapOvr>
  <p:transition spd="med">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Veri Yer Tutucusu"/>
          <p:cNvSpPr>
            <a:spLocks noGrp="1"/>
          </p:cNvSpPr>
          <p:nvPr>
            <p:ph type="dt" sz="half" idx="10"/>
          </p:nvPr>
        </p:nvSpPr>
        <p:spPr/>
        <p:txBody>
          <a:bodyPr/>
          <a:lstStyle/>
          <a:p>
            <a:fld id="{9ACBA05D-23E3-4227-A892-13BFCEFE772D}" type="datetime1">
              <a:rPr lang="tr-TR" smtClean="0"/>
              <a:pPr/>
              <a:t>6.05.2021</a:t>
            </a:fld>
            <a:endParaRPr lang="en-US"/>
          </a:p>
        </p:txBody>
      </p:sp>
      <p:sp>
        <p:nvSpPr>
          <p:cNvPr id="5" name="4 Altbilgi Yer Tutucusu"/>
          <p:cNvSpPr>
            <a:spLocks noGrp="1"/>
          </p:cNvSpPr>
          <p:nvPr>
            <p:ph type="ftr" sz="quarter" idx="11"/>
          </p:nvPr>
        </p:nvSpPr>
        <p:spPr/>
        <p:txBody>
          <a:bodyPr/>
          <a:lstStyle/>
          <a:p>
            <a:r>
              <a:rPr lang="en-US" smtClean="0"/>
              <a:t>Samsun Üniversitesi Uzaktan Eğitim Uygulama ve Araştırma Merkezi</a:t>
            </a:r>
            <a:endParaRPr lang="en-US"/>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47</a:t>
            </a:fld>
            <a:endParaRPr lang="en-US"/>
          </a:p>
        </p:txBody>
      </p:sp>
      <p:pic>
        <p:nvPicPr>
          <p:cNvPr id="214018" name="Picture 2"/>
          <p:cNvPicPr>
            <a:picLocks noGrp="1" noChangeAspect="1" noChangeArrowheads="1"/>
          </p:cNvPicPr>
          <p:nvPr>
            <p:ph idx="1"/>
          </p:nvPr>
        </p:nvPicPr>
        <p:blipFill>
          <a:blip r:embed="rId2"/>
          <a:srcRect/>
          <a:stretch>
            <a:fillRect/>
          </a:stretch>
        </p:blipFill>
        <p:spPr bwMode="auto">
          <a:xfrm>
            <a:off x="2915728" y="3878728"/>
            <a:ext cx="4502989" cy="251482"/>
          </a:xfrm>
          <a:prstGeom prst="rect">
            <a:avLst/>
          </a:prstGeom>
          <a:noFill/>
          <a:ln w="9525">
            <a:noFill/>
            <a:miter lim="800000"/>
            <a:headEnd/>
            <a:tailEnd/>
          </a:ln>
          <a:effectLst/>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0" y="1828800"/>
            <a:ext cx="11300604" cy="4351337"/>
          </a:xfrm>
        </p:spPr>
        <p:txBody>
          <a:bodyPr/>
          <a:lstStyle/>
          <a:p>
            <a:endParaRPr lang="tr-TR" dirty="0" smtClean="0"/>
          </a:p>
          <a:p>
            <a:endParaRPr lang="tr-TR" dirty="0"/>
          </a:p>
          <a:p>
            <a:endParaRPr lang="tr-TR" dirty="0" smtClean="0"/>
          </a:p>
          <a:p>
            <a:endParaRPr lang="tr-TR" dirty="0"/>
          </a:p>
        </p:txBody>
      </p:sp>
      <p:pic>
        <p:nvPicPr>
          <p:cNvPr id="212994" name="Picture 2"/>
          <p:cNvPicPr>
            <a:picLocks noChangeAspect="1" noChangeArrowheads="1"/>
          </p:cNvPicPr>
          <p:nvPr/>
        </p:nvPicPr>
        <p:blipFill>
          <a:blip r:embed="rId2"/>
          <a:srcRect/>
          <a:stretch>
            <a:fillRect/>
          </a:stretch>
        </p:blipFill>
        <p:spPr bwMode="auto">
          <a:xfrm>
            <a:off x="0" y="1587261"/>
            <a:ext cx="11317857" cy="4175184"/>
          </a:xfrm>
          <a:prstGeom prst="rect">
            <a:avLst/>
          </a:prstGeom>
          <a:noFill/>
          <a:ln w="9525">
            <a:noFill/>
            <a:miter lim="800000"/>
            <a:headEnd/>
            <a:tailEnd/>
          </a:ln>
          <a:effectLst/>
        </p:spPr>
      </p:pic>
    </p:spTree>
    <p:extLst>
      <p:ext uri="{BB962C8B-B14F-4D97-AF65-F5344CB8AC3E}">
        <p14:creationId xmlns:p14="http://schemas.microsoft.com/office/powerpoint/2010/main" xmlns="" val="2364691319"/>
      </p:ext>
    </p:extLst>
  </p:cSld>
  <p:clrMapOvr>
    <a:masterClrMapping/>
  </p:clrMapOvr>
  <p:transition spd="med">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38133" y="-17868"/>
            <a:ext cx="12192000" cy="6858000"/>
          </a:xfrm>
          <a:prstGeom prst="rect">
            <a:avLst/>
          </a:prstGeom>
          <a:noFill/>
          <a:ln w="9525">
            <a:noFill/>
            <a:miter lim="800000"/>
            <a:headEnd/>
            <a:tailEnd/>
          </a:ln>
          <a:effectLst/>
        </p:spPr>
      </p:pic>
      <p:sp>
        <p:nvSpPr>
          <p:cNvPr id="2" name="Yay 1"/>
          <p:cNvSpPr/>
          <p:nvPr/>
        </p:nvSpPr>
        <p:spPr>
          <a:xfrm rot="9669330">
            <a:off x="3461201" y="-2365277"/>
            <a:ext cx="7850784" cy="5264162"/>
          </a:xfrm>
          <a:prstGeom prst="arc">
            <a:avLst>
              <a:gd name="adj1" fmla="val 13674280"/>
              <a:gd name="adj2" fmla="val 21438181"/>
            </a:avLst>
          </a:prstGeom>
          <a:ln w="69850">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3" name="Dikdörtgen 2"/>
          <p:cNvSpPr/>
          <p:nvPr/>
        </p:nvSpPr>
        <p:spPr>
          <a:xfrm>
            <a:off x="1679509" y="3140968"/>
            <a:ext cx="4608512" cy="64807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ZARAR</a:t>
            </a:r>
            <a:endParaRPr lang="tr-TR" dirty="0"/>
          </a:p>
        </p:txBody>
      </p:sp>
    </p:spTree>
    <p:extLst>
      <p:ext uri="{BB962C8B-B14F-4D97-AF65-F5344CB8AC3E}">
        <p14:creationId xmlns:p14="http://schemas.microsoft.com/office/powerpoint/2010/main" xmlns="" val="2263078965"/>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5B75A5C-BDA0-4D6E-960D-897202791CA3}"/>
              </a:ext>
            </a:extLst>
          </p:cNvPr>
          <p:cNvSpPr>
            <a:spLocks noGrp="1"/>
          </p:cNvSpPr>
          <p:nvPr>
            <p:ph type="title"/>
          </p:nvPr>
        </p:nvSpPr>
        <p:spPr/>
        <p:txBody>
          <a:bodyPr/>
          <a:lstStyle/>
          <a:p>
            <a:pPr algn="ctr"/>
            <a:endParaRPr lang="en-US" dirty="0">
              <a:solidFill>
                <a:srgbClr val="AB3034"/>
              </a:solidFill>
            </a:endParaRPr>
          </a:p>
        </p:txBody>
      </p:sp>
      <p:sp>
        <p:nvSpPr>
          <p:cNvPr id="3" name="İçerik Yer Tutucusu 2">
            <a:extLst>
              <a:ext uri="{FF2B5EF4-FFF2-40B4-BE49-F238E27FC236}">
                <a16:creationId xmlns:a16="http://schemas.microsoft.com/office/drawing/2014/main" xmlns="" id="{B91FBB2A-7B3B-4459-82C3-DF53F4D0D00C}"/>
              </a:ext>
            </a:extLst>
          </p:cNvPr>
          <p:cNvSpPr>
            <a:spLocks noGrp="1"/>
          </p:cNvSpPr>
          <p:nvPr>
            <p:ph idx="1"/>
          </p:nvPr>
        </p:nvSpPr>
        <p:spPr>
          <a:xfrm>
            <a:off x="198407" y="1828800"/>
            <a:ext cx="11050437" cy="4873925"/>
          </a:xfrm>
        </p:spPr>
        <p:txBody>
          <a:bodyPr>
            <a:noAutofit/>
          </a:bodyPr>
          <a:lstStyle/>
          <a:p>
            <a:endParaRPr lang="tr-TR" sz="3200" dirty="0"/>
          </a:p>
        </p:txBody>
      </p:sp>
      <p:sp>
        <p:nvSpPr>
          <p:cNvPr id="5" name="Veri Yer Tutucusu 4">
            <a:extLst>
              <a:ext uri="{FF2B5EF4-FFF2-40B4-BE49-F238E27FC236}">
                <a16:creationId xmlns:a16="http://schemas.microsoft.com/office/drawing/2014/main" xmlns="" id="{E84699CD-37E3-4A76-A53E-67D76559C622}"/>
              </a:ext>
            </a:extLst>
          </p:cNvPr>
          <p:cNvSpPr>
            <a:spLocks noGrp="1"/>
          </p:cNvSpPr>
          <p:nvPr>
            <p:ph type="dt" sz="half" idx="10"/>
          </p:nvPr>
        </p:nvSpPr>
        <p:spPr/>
        <p:txBody>
          <a:bodyPr/>
          <a:lstStyle/>
          <a:p>
            <a:r>
              <a:rPr lang="tr-TR" dirty="0" smtClean="0"/>
              <a:t>22.10.2020</a:t>
            </a:r>
            <a:endParaRPr lang="en-US" dirty="0"/>
          </a:p>
        </p:txBody>
      </p:sp>
      <p:sp>
        <p:nvSpPr>
          <p:cNvPr id="6" name="Slayt Numarası Yer Tutucusu 5">
            <a:extLst>
              <a:ext uri="{FF2B5EF4-FFF2-40B4-BE49-F238E27FC236}">
                <a16:creationId xmlns:a16="http://schemas.microsoft.com/office/drawing/2014/main" xmlns="" id="{E4617BCF-BEF3-4357-8E8E-44CCA6A08BFE}"/>
              </a:ext>
            </a:extLst>
          </p:cNvPr>
          <p:cNvSpPr>
            <a:spLocks noGrp="1"/>
          </p:cNvSpPr>
          <p:nvPr>
            <p:ph type="sldNum" sz="quarter" idx="12"/>
          </p:nvPr>
        </p:nvSpPr>
        <p:spPr/>
        <p:txBody>
          <a:bodyPr>
            <a:normAutofit lnSpcReduction="10000"/>
          </a:bodyPr>
          <a:lstStyle/>
          <a:p>
            <a:fld id="{87D468D8-26F9-4F97-AB6F-1957610B0A44}" type="slidenum">
              <a:rPr lang="en-US" smtClean="0"/>
              <a:pPr/>
              <a:t>5</a:t>
            </a:fld>
            <a:endParaRPr lang="en-US"/>
          </a:p>
        </p:txBody>
      </p:sp>
      <p:sp>
        <p:nvSpPr>
          <p:cNvPr id="7" name="Alt Bilgi Yer Tutucusu 6">
            <a:extLst>
              <a:ext uri="{FF2B5EF4-FFF2-40B4-BE49-F238E27FC236}">
                <a16:creationId xmlns:a16="http://schemas.microsoft.com/office/drawing/2014/main" xmlns="" id="{FDA53530-3991-491A-8A25-ACA68C126ED3}"/>
              </a:ext>
            </a:extLst>
          </p:cNvPr>
          <p:cNvSpPr>
            <a:spLocks noGrp="1"/>
          </p:cNvSpPr>
          <p:nvPr>
            <p:ph type="ftr" sz="quarter" idx="11"/>
          </p:nvPr>
        </p:nvSpPr>
        <p:spPr/>
        <p:txBody>
          <a:bodyPr/>
          <a:lstStyle/>
          <a:p>
            <a:pPr algn="ctr"/>
            <a:r>
              <a:rPr lang="tr-TR" dirty="0" smtClean="0"/>
              <a:t>SİVİL HAVACILIK YÜKSEKOKULU</a:t>
            </a:r>
            <a:endParaRPr lang="en-US" dirty="0"/>
          </a:p>
        </p:txBody>
      </p:sp>
      <p:pic>
        <p:nvPicPr>
          <p:cNvPr id="10" name="Resim 9">
            <a:extLst>
              <a:ext uri="{FF2B5EF4-FFF2-40B4-BE49-F238E27FC236}">
                <a16:creationId xmlns:a16="http://schemas.microsoft.com/office/drawing/2014/main" xmlns="" id="{58E0113A-2FF9-415A-8527-73265FA50060}"/>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351260" y="1373196"/>
            <a:ext cx="797560" cy="801575"/>
          </a:xfrm>
          <a:prstGeom prst="rect">
            <a:avLst/>
          </a:prstGeom>
        </p:spPr>
      </p:pic>
    </p:spTree>
    <p:extLst>
      <p:ext uri="{BB962C8B-B14F-4D97-AF65-F5344CB8AC3E}">
        <p14:creationId xmlns:p14="http://schemas.microsoft.com/office/powerpoint/2010/main" xmlns="" val="4662181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Kısa dönem arz eğrisi</a:t>
            </a:r>
            <a:endParaRPr lang="tr-TR" dirty="0"/>
          </a:p>
        </p:txBody>
      </p:sp>
      <p:pic>
        <p:nvPicPr>
          <p:cNvPr id="10" name="9 İçerik Yer Tutucusu" descr="kısa dönem arz.jpg"/>
          <p:cNvPicPr>
            <a:picLocks noGrp="1" noChangeAspect="1"/>
          </p:cNvPicPr>
          <p:nvPr>
            <p:ph idx="1"/>
          </p:nvPr>
        </p:nvPicPr>
        <p:blipFill>
          <a:blip r:embed="rId2"/>
          <a:stretch>
            <a:fillRect/>
          </a:stretch>
        </p:blipFill>
        <p:spPr>
          <a:xfrm>
            <a:off x="1" y="1142984"/>
            <a:ext cx="11906291" cy="5715016"/>
          </a:xfrm>
        </p:spPr>
      </p:pic>
      <p:sp>
        <p:nvSpPr>
          <p:cNvPr id="11" name="10 Köşeleri Yuvarlanmış Dikdörtgen Belirtme Çizgisi"/>
          <p:cNvSpPr/>
          <p:nvPr/>
        </p:nvSpPr>
        <p:spPr>
          <a:xfrm>
            <a:off x="0" y="0"/>
            <a:ext cx="3714733" cy="612624"/>
          </a:xfrm>
          <a:prstGeom prst="wedgeRoundRectCallout">
            <a:avLst>
              <a:gd name="adj1" fmla="val 63223"/>
              <a:gd name="adj2" fmla="val 72707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mtClean="0"/>
              <a:t>P=AR&gt;AVC </a:t>
            </a:r>
            <a:r>
              <a:rPr lang="tr-TR" dirty="0" smtClean="0"/>
              <a:t>olduğu sürece üretime </a:t>
            </a:r>
            <a:r>
              <a:rPr lang="tr-TR" smtClean="0"/>
              <a:t>devam etmelidir. </a:t>
            </a:r>
            <a:endParaRPr lang="tr-TR" dirty="0"/>
          </a:p>
        </p:txBody>
      </p:sp>
      <p:cxnSp>
        <p:nvCxnSpPr>
          <p:cNvPr id="8" name="Düz Bağlayıcı 7"/>
          <p:cNvCxnSpPr>
            <a:stCxn id="11" idx="4"/>
          </p:cNvCxnSpPr>
          <p:nvPr/>
        </p:nvCxnSpPr>
        <p:spPr>
          <a:xfrm flipV="1">
            <a:off x="4205933" y="1556792"/>
            <a:ext cx="2946185" cy="3203780"/>
          </a:xfrm>
          <a:prstGeom prst="line">
            <a:avLst/>
          </a:prstGeom>
          <a:ln w="1143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E:\Mankiw\Mankiw PPT\narrow aqua button bckgrd.jpg"/>
          <p:cNvPicPr>
            <a:picLocks noChangeAspect="1" noChangeArrowheads="1"/>
          </p:cNvPicPr>
          <p:nvPr/>
        </p:nvPicPr>
        <p:blipFill>
          <a:blip r:embed="rId2" cstate="print"/>
          <a:srcRect r="1688"/>
          <a:stretch>
            <a:fillRect/>
          </a:stretch>
        </p:blipFill>
        <p:spPr bwMode="auto">
          <a:xfrm>
            <a:off x="0" y="0"/>
            <a:ext cx="12192000" cy="6858000"/>
          </a:xfrm>
          <a:prstGeom prst="rect">
            <a:avLst/>
          </a:prstGeom>
          <a:noFill/>
        </p:spPr>
      </p:pic>
      <p:sp>
        <p:nvSpPr>
          <p:cNvPr id="96260" name="Text Box 4"/>
          <p:cNvSpPr txBox="1">
            <a:spLocks noChangeArrowheads="1"/>
          </p:cNvSpPr>
          <p:nvPr/>
        </p:nvSpPr>
        <p:spPr bwMode="auto">
          <a:xfrm rot="-21600000">
            <a:off x="9044820" y="6679636"/>
            <a:ext cx="1819729" cy="215444"/>
          </a:xfrm>
          <a:prstGeom prst="rect">
            <a:avLst/>
          </a:prstGeom>
          <a:noFill/>
          <a:ln w="9525">
            <a:noFill/>
            <a:miter lim="800000"/>
            <a:headEnd/>
            <a:tailEnd/>
          </a:ln>
          <a:effectLst/>
        </p:spPr>
        <p:txBody>
          <a:bodyPr wrap="none">
            <a:spAutoFit/>
          </a:bodyPr>
          <a:lstStyle/>
          <a:p>
            <a:r>
              <a:rPr lang="en-US" altLang="en-US" sz="800" b="1">
                <a:solidFill>
                  <a:schemeClr val="bg1"/>
                </a:solidFill>
                <a:latin typeface="Arial" charset="0"/>
              </a:rPr>
              <a:t>Copyright © 2004  South-Western</a:t>
            </a:r>
          </a:p>
        </p:txBody>
      </p:sp>
      <p:sp>
        <p:nvSpPr>
          <p:cNvPr id="96261" name="Rectangle 5"/>
          <p:cNvSpPr>
            <a:spLocks noChangeArrowheads="1"/>
          </p:cNvSpPr>
          <p:nvPr/>
        </p:nvSpPr>
        <p:spPr bwMode="auto">
          <a:xfrm>
            <a:off x="2796117" y="1438275"/>
            <a:ext cx="8108949" cy="4484688"/>
          </a:xfrm>
          <a:prstGeom prst="rect">
            <a:avLst/>
          </a:prstGeom>
          <a:solidFill>
            <a:srgbClr val="F3F6F9"/>
          </a:solidFill>
          <a:ln w="212725">
            <a:solidFill>
              <a:srgbClr val="F3F6F9"/>
            </a:solidFill>
            <a:miter lim="800000"/>
            <a:headEnd/>
            <a:tailEnd/>
          </a:ln>
        </p:spPr>
        <p:txBody>
          <a:bodyPr/>
          <a:lstStyle/>
          <a:p>
            <a:endParaRPr lang="en-US"/>
          </a:p>
        </p:txBody>
      </p:sp>
      <p:sp>
        <p:nvSpPr>
          <p:cNvPr id="96262" name="Rectangle 6"/>
          <p:cNvSpPr>
            <a:spLocks noChangeArrowheads="1"/>
          </p:cNvSpPr>
          <p:nvPr/>
        </p:nvSpPr>
        <p:spPr bwMode="auto">
          <a:xfrm>
            <a:off x="2796117" y="1438275"/>
            <a:ext cx="8108949" cy="4484688"/>
          </a:xfrm>
          <a:prstGeom prst="rect">
            <a:avLst/>
          </a:prstGeom>
          <a:solidFill>
            <a:srgbClr val="F2F4F8"/>
          </a:solidFill>
          <a:ln w="193675">
            <a:solidFill>
              <a:srgbClr val="F2F4F8"/>
            </a:solidFill>
            <a:miter lim="800000"/>
            <a:headEnd/>
            <a:tailEnd/>
          </a:ln>
        </p:spPr>
        <p:txBody>
          <a:bodyPr/>
          <a:lstStyle/>
          <a:p>
            <a:endParaRPr lang="en-US"/>
          </a:p>
        </p:txBody>
      </p:sp>
      <p:sp>
        <p:nvSpPr>
          <p:cNvPr id="96263" name="Rectangle 7"/>
          <p:cNvSpPr>
            <a:spLocks noChangeArrowheads="1"/>
          </p:cNvSpPr>
          <p:nvPr/>
        </p:nvSpPr>
        <p:spPr bwMode="auto">
          <a:xfrm>
            <a:off x="2796117" y="1438275"/>
            <a:ext cx="8108949" cy="4484688"/>
          </a:xfrm>
          <a:prstGeom prst="rect">
            <a:avLst/>
          </a:prstGeom>
          <a:solidFill>
            <a:srgbClr val="F1F4F7"/>
          </a:solidFill>
          <a:ln w="173038">
            <a:solidFill>
              <a:srgbClr val="F1F4F7"/>
            </a:solidFill>
            <a:miter lim="800000"/>
            <a:headEnd/>
            <a:tailEnd/>
          </a:ln>
        </p:spPr>
        <p:txBody>
          <a:bodyPr/>
          <a:lstStyle/>
          <a:p>
            <a:endParaRPr lang="en-US"/>
          </a:p>
        </p:txBody>
      </p:sp>
      <p:sp>
        <p:nvSpPr>
          <p:cNvPr id="96264" name="Rectangle 8"/>
          <p:cNvSpPr>
            <a:spLocks noChangeArrowheads="1"/>
          </p:cNvSpPr>
          <p:nvPr/>
        </p:nvSpPr>
        <p:spPr bwMode="auto">
          <a:xfrm>
            <a:off x="2796117" y="1438275"/>
            <a:ext cx="8108949" cy="4484688"/>
          </a:xfrm>
          <a:prstGeom prst="rect">
            <a:avLst/>
          </a:prstGeom>
          <a:solidFill>
            <a:srgbClr val="F0F2F5"/>
          </a:solidFill>
          <a:ln w="153988">
            <a:solidFill>
              <a:srgbClr val="F0F2F5"/>
            </a:solidFill>
            <a:miter lim="800000"/>
            <a:headEnd/>
            <a:tailEnd/>
          </a:ln>
        </p:spPr>
        <p:txBody>
          <a:bodyPr/>
          <a:lstStyle/>
          <a:p>
            <a:endParaRPr lang="en-US"/>
          </a:p>
        </p:txBody>
      </p:sp>
      <p:sp>
        <p:nvSpPr>
          <p:cNvPr id="96265" name="Rectangle 9"/>
          <p:cNvSpPr>
            <a:spLocks noChangeArrowheads="1"/>
          </p:cNvSpPr>
          <p:nvPr/>
        </p:nvSpPr>
        <p:spPr bwMode="auto">
          <a:xfrm>
            <a:off x="2796117" y="1438275"/>
            <a:ext cx="8108949" cy="4484688"/>
          </a:xfrm>
          <a:prstGeom prst="rect">
            <a:avLst/>
          </a:prstGeom>
          <a:solidFill>
            <a:srgbClr val="EEF1F4"/>
          </a:solidFill>
          <a:ln w="134938">
            <a:solidFill>
              <a:srgbClr val="EEF1F4"/>
            </a:solidFill>
            <a:miter lim="800000"/>
            <a:headEnd/>
            <a:tailEnd/>
          </a:ln>
        </p:spPr>
        <p:txBody>
          <a:bodyPr/>
          <a:lstStyle/>
          <a:p>
            <a:endParaRPr lang="en-US"/>
          </a:p>
        </p:txBody>
      </p:sp>
      <p:sp>
        <p:nvSpPr>
          <p:cNvPr id="96266" name="Rectangle 10"/>
          <p:cNvSpPr>
            <a:spLocks noChangeArrowheads="1"/>
          </p:cNvSpPr>
          <p:nvPr/>
        </p:nvSpPr>
        <p:spPr bwMode="auto">
          <a:xfrm>
            <a:off x="2796117" y="1438275"/>
            <a:ext cx="8108949" cy="4484688"/>
          </a:xfrm>
          <a:prstGeom prst="rect">
            <a:avLst/>
          </a:prstGeom>
          <a:solidFill>
            <a:srgbClr val="EDEFF3"/>
          </a:solidFill>
          <a:ln w="115888">
            <a:solidFill>
              <a:srgbClr val="EDEFF3"/>
            </a:solidFill>
            <a:miter lim="800000"/>
            <a:headEnd/>
            <a:tailEnd/>
          </a:ln>
        </p:spPr>
        <p:txBody>
          <a:bodyPr/>
          <a:lstStyle/>
          <a:p>
            <a:endParaRPr lang="en-US"/>
          </a:p>
        </p:txBody>
      </p:sp>
      <p:sp>
        <p:nvSpPr>
          <p:cNvPr id="96267" name="Rectangle 11"/>
          <p:cNvSpPr>
            <a:spLocks noChangeArrowheads="1"/>
          </p:cNvSpPr>
          <p:nvPr/>
        </p:nvSpPr>
        <p:spPr bwMode="auto">
          <a:xfrm>
            <a:off x="2796117" y="1438275"/>
            <a:ext cx="8108949" cy="4484688"/>
          </a:xfrm>
          <a:prstGeom prst="rect">
            <a:avLst/>
          </a:prstGeom>
          <a:solidFill>
            <a:srgbClr val="EBEEF2"/>
          </a:solidFill>
          <a:ln w="96838">
            <a:solidFill>
              <a:srgbClr val="EBEEF2"/>
            </a:solidFill>
            <a:miter lim="800000"/>
            <a:headEnd/>
            <a:tailEnd/>
          </a:ln>
        </p:spPr>
        <p:txBody>
          <a:bodyPr/>
          <a:lstStyle/>
          <a:p>
            <a:endParaRPr lang="en-US"/>
          </a:p>
        </p:txBody>
      </p:sp>
      <p:sp>
        <p:nvSpPr>
          <p:cNvPr id="96268" name="Rectangle 12"/>
          <p:cNvSpPr>
            <a:spLocks noChangeArrowheads="1"/>
          </p:cNvSpPr>
          <p:nvPr/>
        </p:nvSpPr>
        <p:spPr bwMode="auto">
          <a:xfrm>
            <a:off x="2796117" y="1438275"/>
            <a:ext cx="8108949" cy="4484688"/>
          </a:xfrm>
          <a:prstGeom prst="rect">
            <a:avLst/>
          </a:prstGeom>
          <a:solidFill>
            <a:srgbClr val="EAECF1"/>
          </a:solidFill>
          <a:ln w="77788">
            <a:solidFill>
              <a:srgbClr val="EAECF1"/>
            </a:solidFill>
            <a:miter lim="800000"/>
            <a:headEnd/>
            <a:tailEnd/>
          </a:ln>
        </p:spPr>
        <p:txBody>
          <a:bodyPr/>
          <a:lstStyle/>
          <a:p>
            <a:endParaRPr lang="en-US"/>
          </a:p>
        </p:txBody>
      </p:sp>
      <p:sp>
        <p:nvSpPr>
          <p:cNvPr id="96269" name="Rectangle 13"/>
          <p:cNvSpPr>
            <a:spLocks noChangeArrowheads="1"/>
          </p:cNvSpPr>
          <p:nvPr/>
        </p:nvSpPr>
        <p:spPr bwMode="auto">
          <a:xfrm>
            <a:off x="2796117" y="1438275"/>
            <a:ext cx="8108949" cy="4484688"/>
          </a:xfrm>
          <a:prstGeom prst="rect">
            <a:avLst/>
          </a:prstGeom>
          <a:solidFill>
            <a:srgbClr val="E9EBF0"/>
          </a:solidFill>
          <a:ln w="57150">
            <a:solidFill>
              <a:srgbClr val="E9EBF0"/>
            </a:solidFill>
            <a:miter lim="800000"/>
            <a:headEnd/>
            <a:tailEnd/>
          </a:ln>
        </p:spPr>
        <p:txBody>
          <a:bodyPr/>
          <a:lstStyle/>
          <a:p>
            <a:endParaRPr lang="en-US"/>
          </a:p>
        </p:txBody>
      </p:sp>
      <p:sp>
        <p:nvSpPr>
          <p:cNvPr id="96270" name="Rectangle 14"/>
          <p:cNvSpPr>
            <a:spLocks noChangeArrowheads="1"/>
          </p:cNvSpPr>
          <p:nvPr/>
        </p:nvSpPr>
        <p:spPr bwMode="auto">
          <a:xfrm>
            <a:off x="2796117" y="1438275"/>
            <a:ext cx="8108949" cy="4484688"/>
          </a:xfrm>
          <a:prstGeom prst="rect">
            <a:avLst/>
          </a:prstGeom>
          <a:solidFill>
            <a:srgbClr val="E7EAEF"/>
          </a:solidFill>
          <a:ln w="38100">
            <a:solidFill>
              <a:srgbClr val="E7EAEF"/>
            </a:solidFill>
            <a:miter lim="800000"/>
            <a:headEnd/>
            <a:tailEnd/>
          </a:ln>
        </p:spPr>
        <p:txBody>
          <a:bodyPr/>
          <a:lstStyle/>
          <a:p>
            <a:endParaRPr lang="en-US"/>
          </a:p>
        </p:txBody>
      </p:sp>
      <p:sp>
        <p:nvSpPr>
          <p:cNvPr id="96271" name="Rectangle 15"/>
          <p:cNvSpPr>
            <a:spLocks noChangeArrowheads="1"/>
          </p:cNvSpPr>
          <p:nvPr/>
        </p:nvSpPr>
        <p:spPr bwMode="auto">
          <a:xfrm>
            <a:off x="2796117" y="1438275"/>
            <a:ext cx="8108949" cy="4484688"/>
          </a:xfrm>
          <a:prstGeom prst="rect">
            <a:avLst/>
          </a:prstGeom>
          <a:solidFill>
            <a:srgbClr val="E6E9EF"/>
          </a:solidFill>
          <a:ln w="19050">
            <a:solidFill>
              <a:srgbClr val="E6E9EF"/>
            </a:solidFill>
            <a:miter lim="800000"/>
            <a:headEnd/>
            <a:tailEnd/>
          </a:ln>
        </p:spPr>
        <p:txBody>
          <a:bodyPr/>
          <a:lstStyle/>
          <a:p>
            <a:endParaRPr lang="en-US"/>
          </a:p>
        </p:txBody>
      </p:sp>
      <p:grpSp>
        <p:nvGrpSpPr>
          <p:cNvPr id="2" name="Group 17"/>
          <p:cNvGrpSpPr>
            <a:grpSpLocks/>
          </p:cNvGrpSpPr>
          <p:nvPr/>
        </p:nvGrpSpPr>
        <p:grpSpPr bwMode="auto">
          <a:xfrm>
            <a:off x="4032251" y="1879600"/>
            <a:ext cx="5909733" cy="3636963"/>
            <a:chOff x="1905" y="1184"/>
            <a:chExt cx="2792" cy="2291"/>
          </a:xfrm>
        </p:grpSpPr>
        <p:sp>
          <p:nvSpPr>
            <p:cNvPr id="96274" name="Line 18"/>
            <p:cNvSpPr>
              <a:spLocks noChangeShapeType="1"/>
            </p:cNvSpPr>
            <p:nvPr/>
          </p:nvSpPr>
          <p:spPr bwMode="auto">
            <a:xfrm flipV="1">
              <a:off x="1905" y="1271"/>
              <a:ext cx="2590" cy="2204"/>
            </a:xfrm>
            <a:prstGeom prst="line">
              <a:avLst/>
            </a:prstGeom>
            <a:noFill/>
            <a:ln w="57150">
              <a:solidFill>
                <a:srgbClr val="EEBAC6"/>
              </a:solidFill>
              <a:round/>
              <a:headEnd/>
              <a:tailEnd/>
            </a:ln>
          </p:spPr>
          <p:txBody>
            <a:bodyPr/>
            <a:lstStyle/>
            <a:p>
              <a:endParaRPr lang="en-US"/>
            </a:p>
          </p:txBody>
        </p:sp>
        <p:sp>
          <p:nvSpPr>
            <p:cNvPr id="96275" name="Rectangle 19"/>
            <p:cNvSpPr>
              <a:spLocks noChangeArrowheads="1"/>
            </p:cNvSpPr>
            <p:nvPr/>
          </p:nvSpPr>
          <p:spPr bwMode="auto">
            <a:xfrm>
              <a:off x="4546" y="1184"/>
              <a:ext cx="151" cy="155"/>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MC</a:t>
              </a:r>
              <a:endParaRPr lang="en-US"/>
            </a:p>
          </p:txBody>
        </p:sp>
      </p:grpSp>
      <p:sp>
        <p:nvSpPr>
          <p:cNvPr id="96276" name="Freeform 20"/>
          <p:cNvSpPr>
            <a:spLocks/>
          </p:cNvSpPr>
          <p:nvPr/>
        </p:nvSpPr>
        <p:spPr bwMode="auto">
          <a:xfrm>
            <a:off x="2616201" y="2017713"/>
            <a:ext cx="6898217" cy="3808412"/>
          </a:xfrm>
          <a:custGeom>
            <a:avLst/>
            <a:gdLst/>
            <a:ahLst/>
            <a:cxnLst>
              <a:cxn ang="0">
                <a:pos x="3259" y="0"/>
              </a:cxn>
              <a:cxn ang="0">
                <a:pos x="1094" y="1839"/>
              </a:cxn>
              <a:cxn ang="0">
                <a:pos x="0" y="1839"/>
              </a:cxn>
              <a:cxn ang="0">
                <a:pos x="0" y="2399"/>
              </a:cxn>
            </a:cxnLst>
            <a:rect l="0" t="0" r="r" b="b"/>
            <a:pathLst>
              <a:path w="3259" h="2399">
                <a:moveTo>
                  <a:pt x="3259" y="0"/>
                </a:moveTo>
                <a:lnTo>
                  <a:pt x="1094" y="1839"/>
                </a:lnTo>
                <a:lnTo>
                  <a:pt x="0" y="1839"/>
                </a:lnTo>
                <a:lnTo>
                  <a:pt x="0" y="2399"/>
                </a:lnTo>
              </a:path>
            </a:pathLst>
          </a:custGeom>
          <a:noFill/>
          <a:ln w="57150">
            <a:solidFill>
              <a:srgbClr val="AD0D1B"/>
            </a:solidFill>
            <a:prstDash val="solid"/>
            <a:round/>
            <a:headEnd/>
            <a:tailEnd/>
          </a:ln>
        </p:spPr>
        <p:txBody>
          <a:bodyPr/>
          <a:lstStyle/>
          <a:p>
            <a:endParaRPr lang="en-US"/>
          </a:p>
        </p:txBody>
      </p:sp>
      <p:sp>
        <p:nvSpPr>
          <p:cNvPr id="96277" name="Freeform 21"/>
          <p:cNvSpPr>
            <a:spLocks/>
          </p:cNvSpPr>
          <p:nvPr/>
        </p:nvSpPr>
        <p:spPr bwMode="auto">
          <a:xfrm>
            <a:off x="2590800" y="1341439"/>
            <a:ext cx="8212667" cy="4484687"/>
          </a:xfrm>
          <a:custGeom>
            <a:avLst/>
            <a:gdLst/>
            <a:ahLst/>
            <a:cxnLst>
              <a:cxn ang="0">
                <a:pos x="0" y="0"/>
              </a:cxn>
              <a:cxn ang="0">
                <a:pos x="0" y="2825"/>
              </a:cxn>
              <a:cxn ang="0">
                <a:pos x="3880" y="2825"/>
              </a:cxn>
            </a:cxnLst>
            <a:rect l="0" t="0" r="r" b="b"/>
            <a:pathLst>
              <a:path w="3880" h="2825">
                <a:moveTo>
                  <a:pt x="0" y="0"/>
                </a:moveTo>
                <a:lnTo>
                  <a:pt x="0" y="2825"/>
                </a:lnTo>
                <a:lnTo>
                  <a:pt x="3880" y="2825"/>
                </a:lnTo>
              </a:path>
            </a:pathLst>
          </a:custGeom>
          <a:noFill/>
          <a:ln w="19050">
            <a:solidFill>
              <a:srgbClr val="000000"/>
            </a:solidFill>
            <a:prstDash val="solid"/>
            <a:round/>
            <a:headEnd/>
            <a:tailEnd/>
          </a:ln>
        </p:spPr>
        <p:txBody>
          <a:bodyPr/>
          <a:lstStyle/>
          <a:p>
            <a:endParaRPr lang="en-US"/>
          </a:p>
        </p:txBody>
      </p:sp>
      <p:sp>
        <p:nvSpPr>
          <p:cNvPr id="96278" name="Rectangle 22"/>
          <p:cNvSpPr>
            <a:spLocks noChangeArrowheads="1"/>
          </p:cNvSpPr>
          <p:nvPr/>
        </p:nvSpPr>
        <p:spPr bwMode="auto">
          <a:xfrm>
            <a:off x="10704512" y="5877273"/>
            <a:ext cx="160300" cy="246221"/>
          </a:xfrm>
          <a:prstGeom prst="rect">
            <a:avLst/>
          </a:prstGeom>
          <a:noFill/>
          <a:ln w="9525">
            <a:noFill/>
            <a:miter lim="800000"/>
            <a:headEnd/>
            <a:tailEnd/>
          </a:ln>
        </p:spPr>
        <p:txBody>
          <a:bodyPr wrap="none" lIns="0" tIns="0" rIns="0" bIns="0">
            <a:spAutoFit/>
          </a:bodyPr>
          <a:lstStyle/>
          <a:p>
            <a:r>
              <a:rPr lang="en-US" sz="1600" b="1" dirty="0" smtClean="0">
                <a:solidFill>
                  <a:srgbClr val="000000"/>
                </a:solidFill>
                <a:latin typeface="Arial" charset="0"/>
              </a:rPr>
              <a:t>Q</a:t>
            </a:r>
            <a:endParaRPr lang="en-US" dirty="0"/>
          </a:p>
        </p:txBody>
      </p:sp>
      <p:grpSp>
        <p:nvGrpSpPr>
          <p:cNvPr id="3" name="Group 23"/>
          <p:cNvGrpSpPr>
            <a:grpSpLocks/>
          </p:cNvGrpSpPr>
          <p:nvPr/>
        </p:nvGrpSpPr>
        <p:grpSpPr bwMode="auto">
          <a:xfrm>
            <a:off x="3259667" y="2655889"/>
            <a:ext cx="7040034" cy="2454275"/>
            <a:chOff x="1540" y="1673"/>
            <a:chExt cx="3326" cy="1546"/>
          </a:xfrm>
        </p:grpSpPr>
        <p:sp>
          <p:nvSpPr>
            <p:cNvPr id="96280" name="Freeform 24"/>
            <p:cNvSpPr>
              <a:spLocks/>
            </p:cNvSpPr>
            <p:nvPr/>
          </p:nvSpPr>
          <p:spPr bwMode="auto">
            <a:xfrm>
              <a:off x="1540" y="1673"/>
              <a:ext cx="3101" cy="1546"/>
            </a:xfrm>
            <a:custGeom>
              <a:avLst/>
              <a:gdLst/>
              <a:ahLst/>
              <a:cxnLst>
                <a:cxn ang="0">
                  <a:pos x="0" y="0"/>
                </a:cxn>
                <a:cxn ang="0">
                  <a:pos x="255" y="28"/>
                </a:cxn>
              </a:cxnLst>
              <a:rect l="0" t="0" r="r" b="b"/>
              <a:pathLst>
                <a:path w="255" h="127">
                  <a:moveTo>
                    <a:pt x="0" y="0"/>
                  </a:moveTo>
                  <a:cubicBezTo>
                    <a:pt x="15" y="27"/>
                    <a:pt x="81" y="127"/>
                    <a:pt x="255" y="28"/>
                  </a:cubicBezTo>
                </a:path>
              </a:pathLst>
            </a:custGeom>
            <a:noFill/>
            <a:ln w="57150">
              <a:solidFill>
                <a:srgbClr val="003F95"/>
              </a:solidFill>
              <a:prstDash val="solid"/>
              <a:round/>
              <a:headEnd/>
              <a:tailEnd/>
            </a:ln>
          </p:spPr>
          <p:txBody>
            <a:bodyPr/>
            <a:lstStyle/>
            <a:p>
              <a:endParaRPr lang="en-US"/>
            </a:p>
          </p:txBody>
        </p:sp>
        <p:sp>
          <p:nvSpPr>
            <p:cNvPr id="96281" name="Rectangle 25"/>
            <p:cNvSpPr>
              <a:spLocks noChangeArrowheads="1"/>
            </p:cNvSpPr>
            <p:nvPr/>
          </p:nvSpPr>
          <p:spPr bwMode="auto">
            <a:xfrm>
              <a:off x="4680" y="1885"/>
              <a:ext cx="186" cy="155"/>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ATC</a:t>
              </a:r>
              <a:endParaRPr lang="en-US"/>
            </a:p>
          </p:txBody>
        </p:sp>
      </p:grpSp>
      <p:grpSp>
        <p:nvGrpSpPr>
          <p:cNvPr id="4" name="Group 26"/>
          <p:cNvGrpSpPr>
            <a:grpSpLocks/>
          </p:cNvGrpSpPr>
          <p:nvPr/>
        </p:nvGrpSpPr>
        <p:grpSpPr bwMode="auto">
          <a:xfrm>
            <a:off x="3234267" y="3581400"/>
            <a:ext cx="7080250" cy="1606550"/>
            <a:chOff x="1528" y="2256"/>
            <a:chExt cx="3345" cy="1012"/>
          </a:xfrm>
        </p:grpSpPr>
        <p:sp>
          <p:nvSpPr>
            <p:cNvPr id="96283" name="Freeform 27"/>
            <p:cNvSpPr>
              <a:spLocks/>
            </p:cNvSpPr>
            <p:nvPr/>
          </p:nvSpPr>
          <p:spPr bwMode="auto">
            <a:xfrm>
              <a:off x="1528" y="2355"/>
              <a:ext cx="3113" cy="913"/>
            </a:xfrm>
            <a:custGeom>
              <a:avLst/>
              <a:gdLst/>
              <a:ahLst/>
              <a:cxnLst>
                <a:cxn ang="0">
                  <a:pos x="0" y="40"/>
                </a:cxn>
                <a:cxn ang="0">
                  <a:pos x="256" y="0"/>
                </a:cxn>
              </a:cxnLst>
              <a:rect l="0" t="0" r="r" b="b"/>
              <a:pathLst>
                <a:path w="256" h="75">
                  <a:moveTo>
                    <a:pt x="0" y="40"/>
                  </a:moveTo>
                  <a:cubicBezTo>
                    <a:pt x="46" y="75"/>
                    <a:pt x="104" y="73"/>
                    <a:pt x="256" y="0"/>
                  </a:cubicBezTo>
                </a:path>
              </a:pathLst>
            </a:custGeom>
            <a:noFill/>
            <a:ln w="57150">
              <a:solidFill>
                <a:srgbClr val="003F95"/>
              </a:solidFill>
              <a:prstDash val="solid"/>
              <a:round/>
              <a:headEnd/>
              <a:tailEnd/>
            </a:ln>
          </p:spPr>
          <p:txBody>
            <a:bodyPr/>
            <a:lstStyle/>
            <a:p>
              <a:endParaRPr lang="en-US"/>
            </a:p>
          </p:txBody>
        </p:sp>
        <p:sp>
          <p:nvSpPr>
            <p:cNvPr id="96284" name="Rectangle 28"/>
            <p:cNvSpPr>
              <a:spLocks noChangeArrowheads="1"/>
            </p:cNvSpPr>
            <p:nvPr/>
          </p:nvSpPr>
          <p:spPr bwMode="auto">
            <a:xfrm>
              <a:off x="4680" y="2256"/>
              <a:ext cx="193" cy="155"/>
            </a:xfrm>
            <a:prstGeom prst="rect">
              <a:avLst/>
            </a:prstGeom>
            <a:noFill/>
            <a:ln w="9525">
              <a:noFill/>
              <a:miter lim="800000"/>
              <a:headEnd/>
              <a:tailEnd/>
            </a:ln>
          </p:spPr>
          <p:txBody>
            <a:bodyPr wrap="none" lIns="0" tIns="0" rIns="0" bIns="0">
              <a:spAutoFit/>
            </a:bodyPr>
            <a:lstStyle/>
            <a:p>
              <a:r>
                <a:rPr lang="en-US" sz="1600" i="1">
                  <a:solidFill>
                    <a:srgbClr val="000000"/>
                  </a:solidFill>
                  <a:latin typeface="Arial" charset="0"/>
                </a:rPr>
                <a:t>AVC</a:t>
              </a:r>
              <a:endParaRPr lang="en-US"/>
            </a:p>
          </p:txBody>
        </p:sp>
      </p:grpSp>
      <p:sp>
        <p:nvSpPr>
          <p:cNvPr id="96285" name="Rectangle 29"/>
          <p:cNvSpPr>
            <a:spLocks noChangeArrowheads="1"/>
          </p:cNvSpPr>
          <p:nvPr/>
        </p:nvSpPr>
        <p:spPr bwMode="auto">
          <a:xfrm>
            <a:off x="2385484" y="5861051"/>
            <a:ext cx="113814"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0</a:t>
            </a:r>
            <a:endParaRPr lang="en-US"/>
          </a:p>
        </p:txBody>
      </p:sp>
      <p:sp>
        <p:nvSpPr>
          <p:cNvPr id="96286" name="Rectangle 30"/>
          <p:cNvSpPr>
            <a:spLocks noChangeArrowheads="1"/>
          </p:cNvSpPr>
          <p:nvPr/>
        </p:nvSpPr>
        <p:spPr bwMode="auto">
          <a:xfrm>
            <a:off x="1103445" y="1309689"/>
            <a:ext cx="1941976" cy="246221"/>
          </a:xfrm>
          <a:prstGeom prst="rect">
            <a:avLst/>
          </a:prstGeom>
          <a:noFill/>
          <a:ln w="9525">
            <a:noFill/>
            <a:miter lim="800000"/>
            <a:headEnd/>
            <a:tailEnd/>
          </a:ln>
        </p:spPr>
        <p:txBody>
          <a:bodyPr wrap="square" lIns="0" tIns="0" rIns="0" bIns="0">
            <a:spAutoFit/>
          </a:bodyPr>
          <a:lstStyle/>
          <a:p>
            <a:r>
              <a:rPr lang="tr-TR" sz="1600" b="1" dirty="0" smtClean="0">
                <a:solidFill>
                  <a:srgbClr val="000000"/>
                </a:solidFill>
                <a:latin typeface="Arial" charset="0"/>
              </a:rPr>
              <a:t>Maliyetler</a:t>
            </a:r>
            <a:endParaRPr lang="en-US" dirty="0"/>
          </a:p>
        </p:txBody>
      </p:sp>
      <p:grpSp>
        <p:nvGrpSpPr>
          <p:cNvPr id="5" name="Group 31"/>
          <p:cNvGrpSpPr>
            <a:grpSpLocks/>
          </p:cNvGrpSpPr>
          <p:nvPr/>
        </p:nvGrpSpPr>
        <p:grpSpPr bwMode="auto">
          <a:xfrm>
            <a:off x="865717" y="4800601"/>
            <a:ext cx="1621368" cy="1063625"/>
            <a:chOff x="409" y="3024"/>
            <a:chExt cx="766" cy="670"/>
          </a:xfrm>
        </p:grpSpPr>
        <p:grpSp>
          <p:nvGrpSpPr>
            <p:cNvPr id="6" name="Group 32"/>
            <p:cNvGrpSpPr>
              <a:grpSpLocks/>
            </p:cNvGrpSpPr>
            <p:nvPr/>
          </p:nvGrpSpPr>
          <p:grpSpPr bwMode="auto">
            <a:xfrm>
              <a:off x="409" y="3024"/>
              <a:ext cx="766" cy="670"/>
              <a:chOff x="409" y="3024"/>
              <a:chExt cx="766" cy="670"/>
            </a:xfrm>
          </p:grpSpPr>
          <p:grpSp>
            <p:nvGrpSpPr>
              <p:cNvPr id="7" name="Group 33"/>
              <p:cNvGrpSpPr>
                <a:grpSpLocks/>
              </p:cNvGrpSpPr>
              <p:nvPr/>
            </p:nvGrpSpPr>
            <p:grpSpPr bwMode="auto">
              <a:xfrm>
                <a:off x="409" y="3024"/>
                <a:ext cx="766" cy="670"/>
                <a:chOff x="409" y="3024"/>
                <a:chExt cx="766" cy="670"/>
              </a:xfrm>
            </p:grpSpPr>
            <p:sp>
              <p:nvSpPr>
                <p:cNvPr id="96290" name="Line 34"/>
                <p:cNvSpPr>
                  <a:spLocks noChangeShapeType="1"/>
                </p:cNvSpPr>
                <p:nvPr/>
              </p:nvSpPr>
              <p:spPr bwMode="auto">
                <a:xfrm flipH="1">
                  <a:off x="968" y="3378"/>
                  <a:ext cx="207" cy="1"/>
                </a:xfrm>
                <a:prstGeom prst="line">
                  <a:avLst/>
                </a:prstGeom>
                <a:noFill/>
                <a:ln w="19050">
                  <a:solidFill>
                    <a:srgbClr val="000000"/>
                  </a:solidFill>
                  <a:round/>
                  <a:headEnd/>
                  <a:tailEnd/>
                </a:ln>
              </p:spPr>
              <p:txBody>
                <a:bodyPr/>
                <a:lstStyle/>
                <a:p>
                  <a:endParaRPr lang="en-US"/>
                </a:p>
              </p:txBody>
            </p:sp>
            <p:sp>
              <p:nvSpPr>
                <p:cNvPr id="96291" name="Rectangle 35"/>
                <p:cNvSpPr>
                  <a:spLocks noChangeArrowheads="1"/>
                </p:cNvSpPr>
                <p:nvPr/>
              </p:nvSpPr>
              <p:spPr bwMode="auto">
                <a:xfrm>
                  <a:off x="409" y="3024"/>
                  <a:ext cx="571" cy="670"/>
                </a:xfrm>
                <a:prstGeom prst="rect">
                  <a:avLst/>
                </a:prstGeom>
                <a:solidFill>
                  <a:srgbClr val="E1E5E9"/>
                </a:solidFill>
                <a:ln w="9525">
                  <a:noFill/>
                  <a:miter lim="800000"/>
                  <a:headEnd/>
                  <a:tailEnd/>
                </a:ln>
              </p:spPr>
              <p:txBody>
                <a:bodyPr/>
                <a:lstStyle/>
                <a:p>
                  <a:endParaRPr lang="en-US"/>
                </a:p>
              </p:txBody>
            </p:sp>
          </p:grpSp>
          <p:sp>
            <p:nvSpPr>
              <p:cNvPr id="96292" name="Rectangle 36"/>
              <p:cNvSpPr>
                <a:spLocks noChangeArrowheads="1"/>
              </p:cNvSpPr>
              <p:nvPr/>
            </p:nvSpPr>
            <p:spPr bwMode="auto">
              <a:xfrm>
                <a:off x="431" y="3030"/>
                <a:ext cx="544" cy="465"/>
              </a:xfrm>
              <a:prstGeom prst="rect">
                <a:avLst/>
              </a:prstGeom>
              <a:noFill/>
              <a:ln w="9525">
                <a:noFill/>
                <a:miter lim="800000"/>
                <a:headEnd/>
                <a:tailEnd/>
              </a:ln>
            </p:spPr>
            <p:txBody>
              <a:bodyPr wrap="square" lIns="0" tIns="0" rIns="0" bIns="0">
                <a:spAutoFit/>
              </a:bodyPr>
              <a:lstStyle/>
              <a:p>
                <a:r>
                  <a:rPr lang="tr-TR" sz="1600" dirty="0" smtClean="0">
                    <a:solidFill>
                      <a:srgbClr val="000000"/>
                    </a:solidFill>
                    <a:latin typeface="Arial" charset="0"/>
                  </a:rPr>
                  <a:t>Eğer </a:t>
                </a:r>
                <a:r>
                  <a:rPr lang="tr-TR" sz="1600" i="1" dirty="0" smtClean="0">
                    <a:solidFill>
                      <a:srgbClr val="000000"/>
                    </a:solidFill>
                    <a:latin typeface="Arial" charset="0"/>
                  </a:rPr>
                  <a:t>P&lt;AVC</a:t>
                </a:r>
                <a:r>
                  <a:rPr lang="tr-TR" sz="1600" dirty="0" smtClean="0">
                    <a:solidFill>
                      <a:srgbClr val="000000"/>
                    </a:solidFill>
                    <a:latin typeface="Arial" charset="0"/>
                  </a:rPr>
                  <a:t> ise firma kapatır.</a:t>
                </a:r>
                <a:endParaRPr lang="en-US" dirty="0"/>
              </a:p>
            </p:txBody>
          </p:sp>
          <p:sp>
            <p:nvSpPr>
              <p:cNvPr id="96293" name="Rectangle 37"/>
              <p:cNvSpPr>
                <a:spLocks noChangeArrowheads="1"/>
              </p:cNvSpPr>
              <p:nvPr/>
            </p:nvSpPr>
            <p:spPr bwMode="auto">
              <a:xfrm>
                <a:off x="490" y="3192"/>
                <a:ext cx="0" cy="174"/>
              </a:xfrm>
              <a:prstGeom prst="rect">
                <a:avLst/>
              </a:prstGeom>
              <a:noFill/>
              <a:ln w="9525">
                <a:noFill/>
                <a:miter lim="800000"/>
                <a:headEnd/>
                <a:tailEnd/>
              </a:ln>
            </p:spPr>
            <p:txBody>
              <a:bodyPr wrap="none" lIns="0" tIns="0" rIns="0" bIns="0">
                <a:spAutoFit/>
              </a:bodyPr>
              <a:lstStyle/>
              <a:p>
                <a:endParaRPr lang="en-US" dirty="0"/>
              </a:p>
            </p:txBody>
          </p:sp>
          <p:sp>
            <p:nvSpPr>
              <p:cNvPr id="96294" name="Rectangle 38"/>
              <p:cNvSpPr>
                <a:spLocks noChangeArrowheads="1"/>
              </p:cNvSpPr>
              <p:nvPr/>
            </p:nvSpPr>
            <p:spPr bwMode="auto">
              <a:xfrm>
                <a:off x="490" y="3353"/>
                <a:ext cx="0" cy="174"/>
              </a:xfrm>
              <a:prstGeom prst="rect">
                <a:avLst/>
              </a:prstGeom>
              <a:noFill/>
              <a:ln w="9525">
                <a:noFill/>
                <a:miter lim="800000"/>
                <a:headEnd/>
                <a:tailEnd/>
              </a:ln>
            </p:spPr>
            <p:txBody>
              <a:bodyPr wrap="none" lIns="0" tIns="0" rIns="0" bIns="0">
                <a:spAutoFit/>
              </a:bodyPr>
              <a:lstStyle/>
              <a:p>
                <a:endParaRPr lang="en-US" dirty="0"/>
              </a:p>
            </p:txBody>
          </p:sp>
          <p:sp>
            <p:nvSpPr>
              <p:cNvPr id="96295" name="Rectangle 39"/>
              <p:cNvSpPr>
                <a:spLocks noChangeArrowheads="1"/>
              </p:cNvSpPr>
              <p:nvPr/>
            </p:nvSpPr>
            <p:spPr bwMode="auto">
              <a:xfrm>
                <a:off x="490" y="3514"/>
                <a:ext cx="0" cy="174"/>
              </a:xfrm>
              <a:prstGeom prst="rect">
                <a:avLst/>
              </a:prstGeom>
              <a:noFill/>
              <a:ln w="9525">
                <a:noFill/>
                <a:miter lim="800000"/>
                <a:headEnd/>
                <a:tailEnd/>
              </a:ln>
            </p:spPr>
            <p:txBody>
              <a:bodyPr wrap="none" lIns="0" tIns="0" rIns="0" bIns="0">
                <a:spAutoFit/>
              </a:bodyPr>
              <a:lstStyle/>
              <a:p>
                <a:endParaRPr lang="en-US" dirty="0"/>
              </a:p>
            </p:txBody>
          </p:sp>
        </p:grpSp>
        <p:sp>
          <p:nvSpPr>
            <p:cNvPr id="96296" name="Rectangle 40"/>
            <p:cNvSpPr>
              <a:spLocks noChangeArrowheads="1"/>
            </p:cNvSpPr>
            <p:nvPr/>
          </p:nvSpPr>
          <p:spPr bwMode="auto">
            <a:xfrm>
              <a:off x="587" y="3518"/>
              <a:ext cx="0" cy="174"/>
            </a:xfrm>
            <a:prstGeom prst="rect">
              <a:avLst/>
            </a:prstGeom>
            <a:noFill/>
            <a:ln w="9525">
              <a:noFill/>
              <a:miter lim="800000"/>
              <a:headEnd/>
              <a:tailEnd/>
            </a:ln>
          </p:spPr>
          <p:txBody>
            <a:bodyPr wrap="none" lIns="0" tIns="0" rIns="0" bIns="0">
              <a:spAutoFit/>
            </a:bodyPr>
            <a:lstStyle/>
            <a:p>
              <a:endParaRPr lang="en-US" dirty="0">
                <a:latin typeface="Arial" charset="0"/>
              </a:endParaRPr>
            </a:p>
          </p:txBody>
        </p:sp>
        <p:sp>
          <p:nvSpPr>
            <p:cNvPr id="96297" name="Rectangle 41"/>
            <p:cNvSpPr>
              <a:spLocks noChangeArrowheads="1"/>
            </p:cNvSpPr>
            <p:nvPr/>
          </p:nvSpPr>
          <p:spPr bwMode="auto">
            <a:xfrm>
              <a:off x="680" y="3514"/>
              <a:ext cx="0" cy="174"/>
            </a:xfrm>
            <a:prstGeom prst="rect">
              <a:avLst/>
            </a:prstGeom>
            <a:noFill/>
            <a:ln w="9525">
              <a:noFill/>
              <a:miter lim="800000"/>
              <a:headEnd/>
              <a:tailEnd/>
            </a:ln>
          </p:spPr>
          <p:txBody>
            <a:bodyPr wrap="none" lIns="0" tIns="0" rIns="0" bIns="0">
              <a:spAutoFit/>
            </a:bodyPr>
            <a:lstStyle/>
            <a:p>
              <a:endParaRPr lang="en-US" dirty="0"/>
            </a:p>
          </p:txBody>
        </p:sp>
      </p:grpSp>
      <p:grpSp>
        <p:nvGrpSpPr>
          <p:cNvPr id="8" name="Group 42"/>
          <p:cNvGrpSpPr>
            <a:grpSpLocks/>
          </p:cNvGrpSpPr>
          <p:nvPr/>
        </p:nvGrpSpPr>
        <p:grpSpPr bwMode="auto">
          <a:xfrm>
            <a:off x="6614585" y="1516064"/>
            <a:ext cx="2264833" cy="1139825"/>
            <a:chOff x="2707" y="1332"/>
            <a:chExt cx="1070" cy="718"/>
          </a:xfrm>
        </p:grpSpPr>
        <p:sp>
          <p:nvSpPr>
            <p:cNvPr id="96299" name="Line 43"/>
            <p:cNvSpPr>
              <a:spLocks noChangeShapeType="1"/>
            </p:cNvSpPr>
            <p:nvPr/>
          </p:nvSpPr>
          <p:spPr bwMode="auto">
            <a:xfrm flipH="1" flipV="1">
              <a:off x="3182" y="1637"/>
              <a:ext cx="328" cy="413"/>
            </a:xfrm>
            <a:prstGeom prst="line">
              <a:avLst/>
            </a:prstGeom>
            <a:noFill/>
            <a:ln w="19050">
              <a:solidFill>
                <a:srgbClr val="000000"/>
              </a:solidFill>
              <a:round/>
              <a:headEnd/>
              <a:tailEnd/>
            </a:ln>
          </p:spPr>
          <p:txBody>
            <a:bodyPr/>
            <a:lstStyle/>
            <a:p>
              <a:endParaRPr lang="en-US"/>
            </a:p>
          </p:txBody>
        </p:sp>
        <p:sp>
          <p:nvSpPr>
            <p:cNvPr id="96300" name="Rectangle 44"/>
            <p:cNvSpPr>
              <a:spLocks noChangeArrowheads="1"/>
            </p:cNvSpPr>
            <p:nvPr/>
          </p:nvSpPr>
          <p:spPr bwMode="auto">
            <a:xfrm>
              <a:off x="2707" y="1332"/>
              <a:ext cx="1070" cy="438"/>
            </a:xfrm>
            <a:prstGeom prst="rect">
              <a:avLst/>
            </a:prstGeom>
            <a:solidFill>
              <a:srgbClr val="E1E5E9"/>
            </a:solidFill>
            <a:ln w="9525">
              <a:noFill/>
              <a:miter lim="800000"/>
              <a:headEnd/>
              <a:tailEnd/>
            </a:ln>
          </p:spPr>
          <p:txBody>
            <a:bodyPr/>
            <a:lstStyle/>
            <a:p>
              <a:endParaRPr lang="en-US"/>
            </a:p>
          </p:txBody>
        </p:sp>
        <p:sp>
          <p:nvSpPr>
            <p:cNvPr id="96301" name="Rectangle 45"/>
            <p:cNvSpPr>
              <a:spLocks noChangeArrowheads="1"/>
            </p:cNvSpPr>
            <p:nvPr/>
          </p:nvSpPr>
          <p:spPr bwMode="auto">
            <a:xfrm>
              <a:off x="2768" y="1389"/>
              <a:ext cx="716" cy="310"/>
            </a:xfrm>
            <a:prstGeom prst="rect">
              <a:avLst/>
            </a:prstGeom>
            <a:noFill/>
            <a:ln w="9525">
              <a:noFill/>
              <a:miter lim="800000"/>
              <a:headEnd/>
              <a:tailEnd/>
            </a:ln>
          </p:spPr>
          <p:txBody>
            <a:bodyPr wrap="none" lIns="0" tIns="0" rIns="0" bIns="0">
              <a:spAutoFit/>
            </a:bodyPr>
            <a:lstStyle/>
            <a:p>
              <a:r>
                <a:rPr lang="en-US" sz="1600" dirty="0" smtClean="0">
                  <a:solidFill>
                    <a:srgbClr val="000000"/>
                  </a:solidFill>
                  <a:latin typeface="Arial" charset="0"/>
                </a:rPr>
                <a:t>Firm</a:t>
              </a:r>
              <a:r>
                <a:rPr lang="tr-TR" sz="1600" dirty="0" smtClean="0">
                  <a:solidFill>
                    <a:srgbClr val="000000"/>
                  </a:solidFill>
                  <a:latin typeface="Arial" charset="0"/>
                </a:rPr>
                <a:t>anın kısa-</a:t>
              </a:r>
              <a:br>
                <a:rPr lang="tr-TR" sz="1600" dirty="0" smtClean="0">
                  <a:solidFill>
                    <a:srgbClr val="000000"/>
                  </a:solidFill>
                  <a:latin typeface="Arial" charset="0"/>
                </a:rPr>
              </a:br>
              <a:r>
                <a:rPr lang="tr-TR" sz="1600" dirty="0" smtClean="0">
                  <a:solidFill>
                    <a:srgbClr val="000000"/>
                  </a:solidFill>
                  <a:latin typeface="Arial" charset="0"/>
                </a:rPr>
                <a:t>dönem arz eğrisi</a:t>
              </a:r>
              <a:endParaRPr lang="en-US" dirty="0"/>
            </a:p>
          </p:txBody>
        </p:sp>
        <p:sp>
          <p:nvSpPr>
            <p:cNvPr id="96302" name="Rectangle 46"/>
            <p:cNvSpPr>
              <a:spLocks noChangeArrowheads="1"/>
            </p:cNvSpPr>
            <p:nvPr/>
          </p:nvSpPr>
          <p:spPr bwMode="auto">
            <a:xfrm>
              <a:off x="3027" y="1389"/>
              <a:ext cx="0" cy="174"/>
            </a:xfrm>
            <a:prstGeom prst="rect">
              <a:avLst/>
            </a:prstGeom>
            <a:noFill/>
            <a:ln w="9525">
              <a:noFill/>
              <a:miter lim="800000"/>
              <a:headEnd/>
              <a:tailEnd/>
            </a:ln>
          </p:spPr>
          <p:txBody>
            <a:bodyPr wrap="none" lIns="0" tIns="0" rIns="0" bIns="0">
              <a:spAutoFit/>
            </a:bodyPr>
            <a:lstStyle/>
            <a:p>
              <a:endParaRPr lang="en-US" dirty="0"/>
            </a:p>
          </p:txBody>
        </p:sp>
        <p:sp>
          <p:nvSpPr>
            <p:cNvPr id="96303" name="Rectangle 47"/>
            <p:cNvSpPr>
              <a:spLocks noChangeArrowheads="1"/>
            </p:cNvSpPr>
            <p:nvPr/>
          </p:nvSpPr>
          <p:spPr bwMode="auto">
            <a:xfrm>
              <a:off x="3055" y="1389"/>
              <a:ext cx="0" cy="174"/>
            </a:xfrm>
            <a:prstGeom prst="rect">
              <a:avLst/>
            </a:prstGeom>
            <a:noFill/>
            <a:ln w="9525">
              <a:noFill/>
              <a:miter lim="800000"/>
              <a:headEnd/>
              <a:tailEnd/>
            </a:ln>
          </p:spPr>
          <p:txBody>
            <a:bodyPr wrap="none" lIns="0" tIns="0" rIns="0" bIns="0">
              <a:spAutoFit/>
            </a:bodyPr>
            <a:lstStyle/>
            <a:p>
              <a:endParaRPr lang="en-US" dirty="0"/>
            </a:p>
          </p:txBody>
        </p:sp>
        <p:sp>
          <p:nvSpPr>
            <p:cNvPr id="96304" name="Rectangle 48"/>
            <p:cNvSpPr>
              <a:spLocks noChangeArrowheads="1"/>
            </p:cNvSpPr>
            <p:nvPr/>
          </p:nvSpPr>
          <p:spPr bwMode="auto">
            <a:xfrm>
              <a:off x="2768" y="1551"/>
              <a:ext cx="0" cy="174"/>
            </a:xfrm>
            <a:prstGeom prst="rect">
              <a:avLst/>
            </a:prstGeom>
            <a:noFill/>
            <a:ln w="9525">
              <a:noFill/>
              <a:miter lim="800000"/>
              <a:headEnd/>
              <a:tailEnd/>
            </a:ln>
          </p:spPr>
          <p:txBody>
            <a:bodyPr wrap="none" lIns="0" tIns="0" rIns="0" bIns="0">
              <a:spAutoFit/>
            </a:bodyPr>
            <a:lstStyle/>
            <a:p>
              <a:endParaRPr lang="en-US" dirty="0"/>
            </a:p>
          </p:txBody>
        </p:sp>
      </p:grpSp>
      <p:grpSp>
        <p:nvGrpSpPr>
          <p:cNvPr id="9" name="Group 49"/>
          <p:cNvGrpSpPr>
            <a:grpSpLocks/>
          </p:cNvGrpSpPr>
          <p:nvPr/>
        </p:nvGrpSpPr>
        <p:grpSpPr bwMode="auto">
          <a:xfrm>
            <a:off x="624419" y="3357564"/>
            <a:ext cx="4872568" cy="1109663"/>
            <a:chOff x="295" y="2115"/>
            <a:chExt cx="2302" cy="699"/>
          </a:xfrm>
        </p:grpSpPr>
        <p:sp>
          <p:nvSpPr>
            <p:cNvPr id="96306" name="Line 50"/>
            <p:cNvSpPr>
              <a:spLocks noChangeShapeType="1"/>
            </p:cNvSpPr>
            <p:nvPr/>
          </p:nvSpPr>
          <p:spPr bwMode="auto">
            <a:xfrm>
              <a:off x="1603" y="2355"/>
              <a:ext cx="994" cy="459"/>
            </a:xfrm>
            <a:prstGeom prst="line">
              <a:avLst/>
            </a:prstGeom>
            <a:noFill/>
            <a:ln w="9525">
              <a:solidFill>
                <a:schemeClr val="tx1"/>
              </a:solidFill>
              <a:round/>
              <a:headEnd/>
              <a:tailEnd/>
            </a:ln>
            <a:effectLst/>
          </p:spPr>
          <p:txBody>
            <a:bodyPr wrap="none" anchor="ctr"/>
            <a:lstStyle/>
            <a:p>
              <a:endParaRPr lang="en-US"/>
            </a:p>
          </p:txBody>
        </p:sp>
        <p:sp>
          <p:nvSpPr>
            <p:cNvPr id="96307" name="Rectangle 51"/>
            <p:cNvSpPr>
              <a:spLocks noChangeArrowheads="1"/>
            </p:cNvSpPr>
            <p:nvPr/>
          </p:nvSpPr>
          <p:spPr bwMode="auto">
            <a:xfrm>
              <a:off x="295" y="2115"/>
              <a:ext cx="1315" cy="534"/>
            </a:xfrm>
            <a:prstGeom prst="rect">
              <a:avLst/>
            </a:prstGeom>
            <a:solidFill>
              <a:srgbClr val="E1E5E9"/>
            </a:solidFill>
            <a:ln w="9525">
              <a:noFill/>
              <a:miter lim="800000"/>
              <a:headEnd/>
              <a:tailEnd/>
            </a:ln>
            <a:effectLst/>
          </p:spPr>
          <p:txBody>
            <a:bodyPr/>
            <a:lstStyle/>
            <a:p>
              <a:r>
                <a:rPr lang="tr-TR" sz="1600" dirty="0" smtClean="0">
                  <a:latin typeface="Arial" charset="0"/>
                </a:rPr>
                <a:t>Eğer</a:t>
              </a:r>
              <a:r>
                <a:rPr lang="en-US" sz="1600" dirty="0" smtClean="0">
                  <a:latin typeface="Arial" charset="0"/>
                </a:rPr>
                <a:t> </a:t>
              </a:r>
              <a:r>
                <a:rPr lang="en-US" sz="1600" i="1" dirty="0">
                  <a:latin typeface="Arial" charset="0"/>
                </a:rPr>
                <a:t>P</a:t>
              </a:r>
              <a:r>
                <a:rPr lang="en-US" sz="1600" dirty="0">
                  <a:latin typeface="Arial" charset="0"/>
                </a:rPr>
                <a:t> &gt; </a:t>
              </a:r>
              <a:r>
                <a:rPr lang="en-US" sz="1600" i="1" dirty="0" smtClean="0">
                  <a:latin typeface="Arial" charset="0"/>
                </a:rPr>
                <a:t>AVC</a:t>
              </a:r>
              <a:r>
                <a:rPr lang="en-US" sz="1600" dirty="0" smtClean="0">
                  <a:latin typeface="Arial" charset="0"/>
                </a:rPr>
                <a:t> </a:t>
              </a:r>
              <a:r>
                <a:rPr lang="tr-TR" sz="1600" dirty="0" smtClean="0">
                  <a:latin typeface="Arial" charset="0"/>
                </a:rPr>
                <a:t>ise firma kısa-dönemde üretime devam eder. </a:t>
              </a:r>
              <a:endParaRPr lang="en-US" sz="1600" dirty="0">
                <a:latin typeface="Arial" charset="0"/>
              </a:endParaRPr>
            </a:p>
          </p:txBody>
        </p:sp>
      </p:grpSp>
      <p:grpSp>
        <p:nvGrpSpPr>
          <p:cNvPr id="10" name="Group 52"/>
          <p:cNvGrpSpPr>
            <a:grpSpLocks/>
          </p:cNvGrpSpPr>
          <p:nvPr/>
        </p:nvGrpSpPr>
        <p:grpSpPr bwMode="auto">
          <a:xfrm>
            <a:off x="3632201" y="1879601"/>
            <a:ext cx="3545417" cy="1476375"/>
            <a:chOff x="1716" y="1184"/>
            <a:chExt cx="1675" cy="930"/>
          </a:xfrm>
        </p:grpSpPr>
        <p:sp>
          <p:nvSpPr>
            <p:cNvPr id="96309" name="Line 53"/>
            <p:cNvSpPr>
              <a:spLocks noChangeShapeType="1"/>
            </p:cNvSpPr>
            <p:nvPr/>
          </p:nvSpPr>
          <p:spPr bwMode="auto">
            <a:xfrm>
              <a:off x="2884" y="1655"/>
              <a:ext cx="507" cy="459"/>
            </a:xfrm>
            <a:prstGeom prst="line">
              <a:avLst/>
            </a:prstGeom>
            <a:noFill/>
            <a:ln w="9525">
              <a:solidFill>
                <a:schemeClr val="tx1"/>
              </a:solidFill>
              <a:round/>
              <a:headEnd/>
              <a:tailEnd/>
            </a:ln>
            <a:effectLst/>
          </p:spPr>
          <p:txBody>
            <a:bodyPr wrap="none" anchor="ctr"/>
            <a:lstStyle/>
            <a:p>
              <a:endParaRPr lang="en-US"/>
            </a:p>
          </p:txBody>
        </p:sp>
        <p:sp>
          <p:nvSpPr>
            <p:cNvPr id="96310" name="Rectangle 54"/>
            <p:cNvSpPr>
              <a:spLocks noChangeArrowheads="1"/>
            </p:cNvSpPr>
            <p:nvPr/>
          </p:nvSpPr>
          <p:spPr bwMode="auto">
            <a:xfrm>
              <a:off x="1716" y="1184"/>
              <a:ext cx="1300" cy="542"/>
            </a:xfrm>
            <a:prstGeom prst="rect">
              <a:avLst/>
            </a:prstGeom>
            <a:solidFill>
              <a:srgbClr val="E1E5E9"/>
            </a:solidFill>
            <a:ln w="9525">
              <a:noFill/>
              <a:miter lim="800000"/>
              <a:headEnd/>
              <a:tailEnd/>
            </a:ln>
            <a:effectLst/>
          </p:spPr>
          <p:txBody>
            <a:bodyPr/>
            <a:lstStyle/>
            <a:p>
              <a:r>
                <a:rPr lang="tr-TR" sz="1600" dirty="0" smtClean="0">
                  <a:latin typeface="Arial" charset="0"/>
                </a:rPr>
                <a:t>Eğer </a:t>
              </a:r>
              <a:r>
                <a:rPr lang="en-US" sz="1600" i="1" dirty="0" smtClean="0">
                  <a:latin typeface="Arial" charset="0"/>
                </a:rPr>
                <a:t>P</a:t>
              </a:r>
              <a:r>
                <a:rPr lang="en-US" sz="1600" dirty="0" smtClean="0">
                  <a:latin typeface="Arial" charset="0"/>
                </a:rPr>
                <a:t> </a:t>
              </a:r>
              <a:r>
                <a:rPr lang="en-US" sz="1600" dirty="0">
                  <a:latin typeface="Arial" charset="0"/>
                </a:rPr>
                <a:t>&gt; </a:t>
              </a:r>
              <a:r>
                <a:rPr lang="en-US" sz="1600" i="1" dirty="0" smtClean="0">
                  <a:latin typeface="Arial" charset="0"/>
                </a:rPr>
                <a:t>ATC</a:t>
              </a:r>
              <a:r>
                <a:rPr lang="tr-TR" sz="1600" i="1" dirty="0" smtClean="0">
                  <a:latin typeface="Arial" charset="0"/>
                </a:rPr>
                <a:t> </a:t>
              </a:r>
              <a:r>
                <a:rPr lang="tr-TR" sz="1600" dirty="0" smtClean="0">
                  <a:latin typeface="Arial" charset="0"/>
                </a:rPr>
                <a:t>ise</a:t>
              </a:r>
              <a:br>
                <a:rPr lang="tr-TR" sz="1600" dirty="0" smtClean="0">
                  <a:latin typeface="Arial" charset="0"/>
                </a:rPr>
              </a:br>
              <a:r>
                <a:rPr lang="tr-TR" sz="1600" dirty="0" smtClean="0">
                  <a:latin typeface="Arial" charset="0"/>
                </a:rPr>
                <a:t>firma kâr elde etmeye devam eder.</a:t>
              </a:r>
              <a:endParaRPr lang="en-US" sz="1600" dirty="0">
                <a:latin typeface="Arial" charset="0"/>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up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96276"/>
                                        </p:tgtEl>
                                        <p:attrNameLst>
                                          <p:attrName>style.visibility</p:attrName>
                                        </p:attrNameLst>
                                      </p:cBhvr>
                                      <p:to>
                                        <p:strVal val="visible"/>
                                      </p:to>
                                    </p:set>
                                    <p:animEffect transition="in" filter="strips(upRight)">
                                      <p:cBhvr>
                                        <p:cTn id="22" dur="500"/>
                                        <p:tgtEl>
                                          <p:spTgt spid="9627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right)">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right)">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9"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strips(upLeft)">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7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Veri Yer Tutucusu"/>
          <p:cNvSpPr>
            <a:spLocks noGrp="1"/>
          </p:cNvSpPr>
          <p:nvPr>
            <p:ph type="dt" sz="half" idx="10"/>
          </p:nvPr>
        </p:nvSpPr>
        <p:spPr/>
        <p:txBody>
          <a:bodyPr/>
          <a:lstStyle/>
          <a:p>
            <a:fld id="{5C433A4B-877E-47EF-ACA0-0EF0C634A5AA}" type="datetime1">
              <a:rPr lang="tr-TR" smtClean="0"/>
              <a:pPr/>
              <a:t>6.05.2021</a:t>
            </a:fld>
            <a:endParaRPr lang="en-US"/>
          </a:p>
        </p:txBody>
      </p:sp>
      <p:sp>
        <p:nvSpPr>
          <p:cNvPr id="4" name="3 Altbilgi Yer Tutucusu"/>
          <p:cNvSpPr>
            <a:spLocks noGrp="1"/>
          </p:cNvSpPr>
          <p:nvPr>
            <p:ph type="ftr" sz="quarter" idx="11"/>
          </p:nvPr>
        </p:nvSpPr>
        <p:spPr/>
        <p:txBody>
          <a:bodyPr/>
          <a:lstStyle/>
          <a:p>
            <a:r>
              <a:rPr lang="en-US" smtClean="0"/>
              <a:t>Samsun Üniversitesi Uzaktan Eğitim Uygulama ve Araştırma Merkezi</a:t>
            </a:r>
            <a:endParaRPr lang="en-US"/>
          </a:p>
        </p:txBody>
      </p:sp>
      <p:sp>
        <p:nvSpPr>
          <p:cNvPr id="5" name="4 Slayt Numarası Yer Tutucusu"/>
          <p:cNvSpPr>
            <a:spLocks noGrp="1"/>
          </p:cNvSpPr>
          <p:nvPr>
            <p:ph type="sldNum" sz="quarter" idx="12"/>
          </p:nvPr>
        </p:nvSpPr>
        <p:spPr/>
        <p:txBody>
          <a:bodyPr>
            <a:normAutofit lnSpcReduction="10000"/>
          </a:bodyPr>
          <a:lstStyle/>
          <a:p>
            <a:fld id="{87D468D8-26F9-4F97-AB6F-1957610B0A44}" type="slidenum">
              <a:rPr lang="en-US" smtClean="0"/>
              <a:pPr/>
              <a:t>52</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aşlık 9">
            <a:extLst>
              <a:ext uri="{FF2B5EF4-FFF2-40B4-BE49-F238E27FC236}">
                <a16:creationId xmlns="" xmlns:a16="http://schemas.microsoft.com/office/drawing/2014/main" id="{C1F9E59E-679D-4B14-9E3C-5448E0832B07}"/>
              </a:ext>
            </a:extLst>
          </p:cNvPr>
          <p:cNvSpPr>
            <a:spLocks noGrp="1"/>
          </p:cNvSpPr>
          <p:nvPr>
            <p:ph type="title"/>
          </p:nvPr>
        </p:nvSpPr>
        <p:spPr/>
        <p:txBody>
          <a:bodyPr/>
          <a:lstStyle/>
          <a:p>
            <a:pPr algn="ctr"/>
            <a:r>
              <a:rPr lang="tr-TR" dirty="0"/>
              <a:t>Teşekkürler</a:t>
            </a:r>
            <a:endParaRPr lang="en-US" dirty="0"/>
          </a:p>
        </p:txBody>
      </p:sp>
      <p:sp>
        <p:nvSpPr>
          <p:cNvPr id="11" name="Metin Yer Tutucusu 10">
            <a:extLst>
              <a:ext uri="{FF2B5EF4-FFF2-40B4-BE49-F238E27FC236}">
                <a16:creationId xmlns="" xmlns:a16="http://schemas.microsoft.com/office/drawing/2014/main" id="{BE61F8FF-26C8-482C-9F00-CADC6B92548A}"/>
              </a:ext>
            </a:extLst>
          </p:cNvPr>
          <p:cNvSpPr>
            <a:spLocks noGrp="1"/>
          </p:cNvSpPr>
          <p:nvPr>
            <p:ph type="body" idx="1"/>
          </p:nvPr>
        </p:nvSpPr>
        <p:spPr/>
        <p:txBody>
          <a:bodyPr>
            <a:normAutofit fontScale="77500" lnSpcReduction="20000"/>
          </a:bodyPr>
          <a:lstStyle/>
          <a:p>
            <a:pPr algn="ctr"/>
            <a:r>
              <a:rPr lang="tr-TR" b="1" dirty="0" smtClean="0"/>
              <a:t>Ders materyalleri :</a:t>
            </a:r>
          </a:p>
          <a:p>
            <a:pPr lvl="0"/>
            <a:r>
              <a:rPr lang="tr-TR" dirty="0" smtClean="0"/>
              <a:t>Birincil kaynak:İktisada Giriş, AÖF Kitapları, Erdoğan </a:t>
            </a:r>
            <a:r>
              <a:rPr lang="tr-TR" dirty="0" err="1" smtClean="0"/>
              <a:t>Alkin</a:t>
            </a:r>
            <a:r>
              <a:rPr lang="tr-TR" dirty="0" smtClean="0"/>
              <a:t>, Kemal Yıldırım, Mustafa Özer.  sayfa: </a:t>
            </a:r>
          </a:p>
          <a:p>
            <a:r>
              <a:rPr lang="tr-TR" dirty="0" smtClean="0"/>
              <a:t>İkincil kaynak:</a:t>
            </a:r>
          </a:p>
          <a:p>
            <a:r>
              <a:rPr lang="tr-TR" dirty="0" smtClean="0"/>
              <a:t>Diğer kaynaklar: </a:t>
            </a:r>
            <a:endParaRPr lang="en-US" dirty="0"/>
          </a:p>
        </p:txBody>
      </p:sp>
      <p:sp>
        <p:nvSpPr>
          <p:cNvPr id="7" name="Slayt Numarası Yer Tutucusu 6">
            <a:extLst>
              <a:ext uri="{FF2B5EF4-FFF2-40B4-BE49-F238E27FC236}">
                <a16:creationId xmlns="" xmlns:a16="http://schemas.microsoft.com/office/drawing/2014/main" id="{B8BD67F2-589B-48BC-B925-D23E4F9D6425}"/>
              </a:ext>
            </a:extLst>
          </p:cNvPr>
          <p:cNvSpPr>
            <a:spLocks noGrp="1"/>
          </p:cNvSpPr>
          <p:nvPr>
            <p:ph type="sldNum" sz="quarter" idx="12"/>
          </p:nvPr>
        </p:nvSpPr>
        <p:spPr/>
        <p:txBody>
          <a:bodyPr>
            <a:normAutofit lnSpcReduction="10000"/>
          </a:bodyPr>
          <a:lstStyle/>
          <a:p>
            <a:fld id="{87D468D8-26F9-4F97-AB6F-1957610B0A44}" type="slidenum">
              <a:rPr lang="en-US" smtClean="0"/>
              <a:pPr/>
              <a:t>53</a:t>
            </a:fld>
            <a:endParaRPr lang="en-US"/>
          </a:p>
        </p:txBody>
      </p:sp>
      <p:sp>
        <p:nvSpPr>
          <p:cNvPr id="8" name="Veri Yer Tutucusu 4">
            <a:extLst>
              <a:ext uri="{FF2B5EF4-FFF2-40B4-BE49-F238E27FC236}">
                <a16:creationId xmlns="" xmlns:a16="http://schemas.microsoft.com/office/drawing/2014/main" id="{E84699CD-37E3-4A76-A53E-67D76559C622}"/>
              </a:ext>
            </a:extLst>
          </p:cNvPr>
          <p:cNvSpPr>
            <a:spLocks noGrp="1"/>
          </p:cNvSpPr>
          <p:nvPr>
            <p:ph type="dt" sz="half" idx="10"/>
          </p:nvPr>
        </p:nvSpPr>
        <p:spPr>
          <a:xfrm rot="16200000">
            <a:off x="10797542" y="998537"/>
            <a:ext cx="1904999" cy="365125"/>
          </a:xfrm>
        </p:spPr>
        <p:txBody>
          <a:bodyPr/>
          <a:lstStyle/>
          <a:p>
            <a:r>
              <a:rPr lang="tr-TR" dirty="0" smtClean="0"/>
              <a:t>22,05.2020</a:t>
            </a:r>
            <a:endParaRPr lang="en-US" dirty="0"/>
          </a:p>
        </p:txBody>
      </p:sp>
      <p:sp>
        <p:nvSpPr>
          <p:cNvPr id="9" name="Alt Bilgi Yer Tutucusu 6">
            <a:extLst>
              <a:ext uri="{FF2B5EF4-FFF2-40B4-BE49-F238E27FC236}">
                <a16:creationId xmlns="" xmlns:a16="http://schemas.microsoft.com/office/drawing/2014/main" id="{FDA53530-3991-491A-8A25-ACA68C126ED3}"/>
              </a:ext>
            </a:extLst>
          </p:cNvPr>
          <p:cNvSpPr>
            <a:spLocks noGrp="1"/>
          </p:cNvSpPr>
          <p:nvPr>
            <p:ph type="ftr" sz="quarter" idx="11"/>
          </p:nvPr>
        </p:nvSpPr>
        <p:spPr>
          <a:xfrm rot="16200000">
            <a:off x="9959341" y="4046537"/>
            <a:ext cx="3581400" cy="365125"/>
          </a:xfrm>
        </p:spPr>
        <p:txBody>
          <a:bodyPr/>
          <a:lstStyle/>
          <a:p>
            <a:pPr algn="ctr"/>
            <a:r>
              <a:rPr lang="tr-TR" dirty="0" smtClean="0"/>
              <a:t>SİVİL HAVACILIK YÜKSEKOKULU</a:t>
            </a:r>
            <a:endParaRPr lang="en-US" dirty="0"/>
          </a:p>
        </p:txBody>
      </p:sp>
      <p:pic>
        <p:nvPicPr>
          <p:cNvPr id="12" name="Resim 11">
            <a:extLst>
              <a:ext uri="{FF2B5EF4-FFF2-40B4-BE49-F238E27FC236}">
                <a16:creationId xmlns="" xmlns:a16="http://schemas.microsoft.com/office/drawing/2014/main" id="{B53C03A8-6173-4C46-BB96-1D80670C5343}"/>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351260" y="1373196"/>
            <a:ext cx="797560" cy="801575"/>
          </a:xfrm>
          <a:prstGeom prst="rect">
            <a:avLst/>
          </a:prstGeom>
        </p:spPr>
      </p:pic>
    </p:spTree>
    <p:extLst>
      <p:ext uri="{BB962C8B-B14F-4D97-AF65-F5344CB8AC3E}">
        <p14:creationId xmlns="" xmlns:p14="http://schemas.microsoft.com/office/powerpoint/2010/main" val="334017219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Tam rekabet piyasasının tanım ve özellikleri </a:t>
            </a:r>
            <a:endParaRPr lang="tr-TR" dirty="0"/>
          </a:p>
        </p:txBody>
      </p:sp>
      <p:sp>
        <p:nvSpPr>
          <p:cNvPr id="3" name="2 İçerik Yer Tutucusu"/>
          <p:cNvSpPr>
            <a:spLocks noGrp="1"/>
          </p:cNvSpPr>
          <p:nvPr>
            <p:ph idx="1"/>
          </p:nvPr>
        </p:nvSpPr>
        <p:spPr>
          <a:xfrm>
            <a:off x="258791" y="1828800"/>
            <a:ext cx="10774393" cy="4351337"/>
          </a:xfrm>
        </p:spPr>
        <p:txBody>
          <a:bodyPr>
            <a:normAutofit/>
          </a:bodyPr>
          <a:lstStyle/>
          <a:p>
            <a:r>
              <a:rPr lang="tr-TR" b="1" dirty="0" smtClean="0"/>
              <a:t>Tam (kusursuz) rekabet piyasası;</a:t>
            </a:r>
            <a:r>
              <a:rPr lang="tr-TR" dirty="0" smtClean="0"/>
              <a:t> bir pazarda hiçbir satıcının sattığı ürünün </a:t>
            </a:r>
            <a:r>
              <a:rPr lang="tr-TR" sz="3600" b="1" dirty="0" smtClean="0"/>
              <a:t>fiyatını</a:t>
            </a:r>
            <a:r>
              <a:rPr lang="tr-TR" dirty="0" smtClean="0"/>
              <a:t> etkileme gücüne sahip olmadığı piyasadır. Tam rekabet piyasası fiyat belirleyici değil fiyat kabullenici bir piyasadır. </a:t>
            </a:r>
          </a:p>
          <a:p>
            <a:endParaRPr lang="tr-TR" dirty="0" smtClean="0"/>
          </a:p>
          <a:p>
            <a:r>
              <a:rPr lang="tr-TR" sz="2600" dirty="0" smtClean="0"/>
              <a:t>Bir piyasanın tam rekabet içinde bulunabilmesi için çok sıkı koşullar vardır ve bu nedenle gerçek dünyada bir tam rekabet piyasası bulmak oldukça zordur.</a:t>
            </a:r>
            <a:endParaRPr lang="tr-TR" sz="2600" dirty="0"/>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343736" cy="6858000"/>
          </a:xfrm>
        </p:spPr>
        <p:txBody>
          <a:bodyPr>
            <a:normAutofit/>
          </a:bodyPr>
          <a:lstStyle/>
          <a:p>
            <a:pPr algn="ctr"/>
            <a:r>
              <a:rPr lang="tr-TR" sz="4400" dirty="0" smtClean="0"/>
              <a:t>Tam rekabet piyasası dört varsayım üzerine kuruludur:</a:t>
            </a:r>
          </a:p>
          <a:p>
            <a:endParaRPr lang="tr-TR" dirty="0" smtClean="0"/>
          </a:p>
          <a:p>
            <a:r>
              <a:rPr lang="tr-TR" sz="3200" b="1" dirty="0" err="1" smtClean="0"/>
              <a:t>Atomisite</a:t>
            </a:r>
            <a:r>
              <a:rPr lang="tr-TR" sz="3200" b="1" dirty="0" smtClean="0"/>
              <a:t> Koşulu:</a:t>
            </a:r>
            <a:r>
              <a:rPr lang="tr-TR" sz="3200" dirty="0" smtClean="0"/>
              <a:t> Piyasada çok sayıda alıcı ve satıcı bulunmaktadır.</a:t>
            </a:r>
          </a:p>
          <a:p>
            <a:r>
              <a:rPr lang="tr-TR" sz="3200" b="1" dirty="0" smtClean="0"/>
              <a:t>Homojenlik Koşulu:</a:t>
            </a:r>
            <a:r>
              <a:rPr lang="tr-TR" sz="3200" dirty="0" smtClean="0"/>
              <a:t> Her firma tek tip ürün üretmekte ve satmaktadır.</a:t>
            </a:r>
          </a:p>
          <a:p>
            <a:r>
              <a:rPr lang="tr-TR" sz="3200" b="1" dirty="0" err="1" smtClean="0"/>
              <a:t>Mobilite</a:t>
            </a:r>
            <a:r>
              <a:rPr lang="tr-TR" sz="3200" b="1" dirty="0" smtClean="0"/>
              <a:t> Koşulu:</a:t>
            </a:r>
            <a:r>
              <a:rPr lang="tr-TR" sz="3200" dirty="0" smtClean="0"/>
              <a:t> Firmalar kolaylıkla piyasaya girebilmekte ve piyasadan çıkabilmektedirler.</a:t>
            </a:r>
          </a:p>
          <a:p>
            <a:r>
              <a:rPr lang="tr-TR" sz="3200" b="1" dirty="0" smtClean="0"/>
              <a:t>Açıklık Koşulu:</a:t>
            </a:r>
            <a:r>
              <a:rPr lang="tr-TR" sz="3200" dirty="0" smtClean="0"/>
              <a:t> Alıcı ve satıcılar piyasa hakkında tüm bilgilere sahiptirler.</a:t>
            </a:r>
          </a:p>
          <a:p>
            <a:endParaRPr lang="tr-TR" dirty="0"/>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endParaRPr lang="tr-TR" sz="3600" b="1" dirty="0" smtClean="0"/>
          </a:p>
          <a:p>
            <a:pPr algn="ctr"/>
            <a:r>
              <a:rPr lang="tr-TR" sz="3600" b="1" dirty="0" smtClean="0"/>
              <a:t>Homojenlik Koşulu</a:t>
            </a:r>
          </a:p>
          <a:p>
            <a:pPr indent="0" algn="ctr"/>
            <a:r>
              <a:rPr lang="tr-TR" sz="3600" dirty="0" smtClean="0"/>
              <a:t>Her firma tek tip ürün üretmekte ve satmaktadır. Homojen bir ürün, bir satıcı tarafından satılan bir ürünün, başka bir satıcı tarafından satılan aynı üründen ayırt edilemediği bir üründür.</a:t>
            </a:r>
          </a:p>
          <a:p>
            <a:pPr algn="ctr">
              <a:buNone/>
            </a:pPr>
            <a:endParaRPr lang="tr-TR" sz="2800" dirty="0" smtClean="0"/>
          </a:p>
        </p:txBody>
      </p:sp>
      <p:sp>
        <p:nvSpPr>
          <p:cNvPr id="4" name="3 Veri Yer Tutucusu"/>
          <p:cNvSpPr>
            <a:spLocks noGrp="1"/>
          </p:cNvSpPr>
          <p:nvPr>
            <p:ph type="dt" sz="half" idx="10"/>
          </p:nvPr>
        </p:nvSpPr>
        <p:spPr/>
        <p:txBody>
          <a:bodyPr/>
          <a:lstStyle/>
          <a:p>
            <a:fld id="{9ACBA05D-23E3-4227-A892-13BFCEFE772D}" type="datetime1">
              <a:rPr lang="tr-TR" smtClean="0"/>
              <a:pPr/>
              <a:t>6.05.2021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8</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buNone/>
            </a:pPr>
            <a:endParaRPr lang="tr-TR" sz="2800" dirty="0" smtClean="0"/>
          </a:p>
          <a:p>
            <a:pPr algn="ctr">
              <a:buNone/>
            </a:pPr>
            <a:r>
              <a:rPr lang="tr-TR" sz="2800" b="1" dirty="0" err="1" smtClean="0"/>
              <a:t>Atomisite</a:t>
            </a:r>
            <a:r>
              <a:rPr lang="tr-TR" sz="2800" b="1" dirty="0" smtClean="0"/>
              <a:t> Koşulu</a:t>
            </a:r>
            <a:endParaRPr lang="tr-TR" sz="2800" dirty="0" smtClean="0"/>
          </a:p>
          <a:p>
            <a:pPr indent="0" algn="just">
              <a:buNone/>
            </a:pPr>
            <a:r>
              <a:rPr lang="tr-TR" sz="2800" dirty="0" smtClean="0"/>
              <a:t>Çok sayıda küçük alıcı ve satıcının bulunmasıdır. Bu piyasada çok alıcı ve satıcı arasındaki rekabet ürünün fiyatını belirlemesini sağlar. Eksiksiz rekabetin güzel bir örneği tarımdır. Tarımda birden fazla bireysel üretici ve çok sayıda alıcı vardır, böylece hiçbir alıcı veya satıcı pazarı kontrol edemez ve metaın/ürünün fiyatını yapay olarak yükseltemez (veya azaltamaz).</a:t>
            </a:r>
          </a:p>
        </p:txBody>
      </p:sp>
      <p:sp>
        <p:nvSpPr>
          <p:cNvPr id="4" name="3 Veri Yer Tutucusu"/>
          <p:cNvSpPr>
            <a:spLocks noGrp="1"/>
          </p:cNvSpPr>
          <p:nvPr>
            <p:ph type="dt" sz="half" idx="10"/>
          </p:nvPr>
        </p:nvSpPr>
        <p:spPr/>
        <p:txBody>
          <a:bodyPr/>
          <a:lstStyle/>
          <a:p>
            <a:fld id="{9ACBA05D-23E3-4227-A892-13BFCEFE772D}" type="datetime1">
              <a:rPr lang="tr-TR" smtClean="0"/>
              <a:pPr/>
              <a:t>6.05.2021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9</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Manzara">
  <a:themeElements>
    <a:clrScheme name="Özel 1">
      <a:dk1>
        <a:srgbClr val="000000"/>
      </a:dk1>
      <a:lt1>
        <a:srgbClr val="FFFFFF"/>
      </a:lt1>
      <a:dk2>
        <a:srgbClr val="46464A"/>
      </a:dk2>
      <a:lt2>
        <a:srgbClr val="D6D3CC"/>
      </a:lt2>
      <a:accent1>
        <a:srgbClr val="343437"/>
      </a:accent1>
      <a:accent2>
        <a:srgbClr val="FF0000"/>
      </a:accent2>
      <a:accent3>
        <a:srgbClr val="C00000"/>
      </a:accent3>
      <a:accent4>
        <a:srgbClr val="B9A489"/>
      </a:accent4>
      <a:accent5>
        <a:srgbClr val="8D6374"/>
      </a:accent5>
      <a:accent6>
        <a:srgbClr val="9B7362"/>
      </a:accent6>
      <a:hlink>
        <a:srgbClr val="618097"/>
      </a:hlink>
      <a:folHlink>
        <a:srgbClr val="ABAFA5"/>
      </a:folHlink>
    </a:clrScheme>
    <a:fontScheme name="Manzara">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nzara">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TM03457515[[fn=Manzara]]</Template>
  <TotalTime>5260</TotalTime>
  <Words>1327</Words>
  <Application>Microsoft Office PowerPoint</Application>
  <PresentationFormat>Özel</PresentationFormat>
  <Paragraphs>351</Paragraphs>
  <Slides>53</Slides>
  <Notes>13</Notes>
  <HiddenSlides>0</HiddenSlides>
  <MMClips>0</MMClips>
  <ScaleCrop>false</ScaleCrop>
  <HeadingPairs>
    <vt:vector size="6" baseType="variant">
      <vt:variant>
        <vt:lpstr>Tema</vt:lpstr>
      </vt:variant>
      <vt:variant>
        <vt:i4>1</vt:i4>
      </vt:variant>
      <vt:variant>
        <vt:lpstr>Katıştırılmış OLE Hizmet Programları</vt:lpstr>
      </vt:variant>
      <vt:variant>
        <vt:i4>3</vt:i4>
      </vt:variant>
      <vt:variant>
        <vt:lpstr>Slayt Başlıkları</vt:lpstr>
      </vt:variant>
      <vt:variant>
        <vt:i4>53</vt:i4>
      </vt:variant>
    </vt:vector>
  </HeadingPairs>
  <TitlesOfParts>
    <vt:vector size="57" baseType="lpstr">
      <vt:lpstr>Manzara</vt:lpstr>
      <vt:lpstr>Denklem</vt:lpstr>
      <vt:lpstr>Equation</vt:lpstr>
      <vt:lpstr>Microsoft Equation 3.0</vt:lpstr>
      <vt:lpstr>Tam Rekabet Piyasası I </vt:lpstr>
      <vt:lpstr>ANAHTAR KAVRAMLAR</vt:lpstr>
      <vt:lpstr>DERSİN SEYRİ </vt:lpstr>
      <vt:lpstr>Bu Dersin Amacı </vt:lpstr>
      <vt:lpstr>Slayt 5</vt:lpstr>
      <vt:lpstr>Tam rekabet piyasasının tanım ve özellikleri </vt:lpstr>
      <vt:lpstr>Slayt 7</vt:lpstr>
      <vt:lpstr>Slayt 8</vt:lpstr>
      <vt:lpstr>Slayt 9</vt:lpstr>
      <vt:lpstr>Slayt 10</vt:lpstr>
      <vt:lpstr>Slayt 11</vt:lpstr>
      <vt:lpstr>Tam rekabet piyasasında firmanın karşılaştığı talep eğrisi</vt:lpstr>
      <vt:lpstr>Slayt 13</vt:lpstr>
      <vt:lpstr>Slayt 14</vt:lpstr>
      <vt:lpstr>Slayt 15</vt:lpstr>
      <vt:lpstr>Slayt 16</vt:lpstr>
      <vt:lpstr>  Firma gelirleri ve gelir eğrileri </vt:lpstr>
      <vt:lpstr>Toplam Gelir Doğrusu</vt:lpstr>
      <vt:lpstr>ORTALAMA GELİR MARJNAL GELİR VE FİYAT</vt:lpstr>
      <vt:lpstr>TOPLAM MALİYET EĞRİSİ</vt:lpstr>
      <vt:lpstr>Slayt 21</vt:lpstr>
      <vt:lpstr>Slayt 22</vt:lpstr>
      <vt:lpstr>Kısa Dönem Kar Maksimizsyonu</vt:lpstr>
      <vt:lpstr>Slayt 24</vt:lpstr>
      <vt:lpstr>Slayt 25</vt:lpstr>
      <vt:lpstr>Çıktı düzeyleri: 0- q0</vt:lpstr>
      <vt:lpstr>Çıktı düzeyİ:  q0</vt:lpstr>
      <vt:lpstr>Çıktı düzeyleri: q0 -  q*</vt:lpstr>
      <vt:lpstr>Çıktı düzeyi: q*</vt:lpstr>
      <vt:lpstr>q*’ ‘nun ötesinde çıktı düzeyleri: </vt:lpstr>
      <vt:lpstr>Slayt 31</vt:lpstr>
      <vt:lpstr>q1</vt:lpstr>
      <vt:lpstr>Slayt 33</vt:lpstr>
      <vt:lpstr>Marjinal Gelir, Marjinal Maliyet ve Kâr Maksimizasyonu</vt:lpstr>
      <vt:lpstr>Marjinal Gelir, Marjinal Maliyet ve Kâr Maksimizasyonu</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Kısa dönem arz eğrisi</vt:lpstr>
      <vt:lpstr>Slayt 51</vt:lpstr>
      <vt:lpstr>Slayt 52</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Sunu Hazırlama Kılavuzu</dc:title>
  <dc:creator>Zafer CÖMERT</dc:creator>
  <cp:lastModifiedBy>bidb-samu</cp:lastModifiedBy>
  <cp:revision>179</cp:revision>
  <dcterms:created xsi:type="dcterms:W3CDTF">2019-09-08T05:36:03Z</dcterms:created>
  <dcterms:modified xsi:type="dcterms:W3CDTF">2021-05-06T06:11:37Z</dcterms:modified>
</cp:coreProperties>
</file>