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4" r:id="rId2"/>
    <p:sldId id="277" r:id="rId3"/>
    <p:sldId id="256" r:id="rId4"/>
    <p:sldId id="276" r:id="rId5"/>
    <p:sldId id="275" r:id="rId6"/>
    <p:sldId id="258" r:id="rId7"/>
    <p:sldId id="259" r:id="rId8"/>
    <p:sldId id="296" r:id="rId9"/>
    <p:sldId id="297" r:id="rId10"/>
    <p:sldId id="294" r:id="rId11"/>
    <p:sldId id="298" r:id="rId12"/>
    <p:sldId id="288" r:id="rId13"/>
    <p:sldId id="291" r:id="rId14"/>
    <p:sldId id="289" r:id="rId15"/>
    <p:sldId id="290" r:id="rId16"/>
    <p:sldId id="293" r:id="rId17"/>
    <p:sldId id="299" r:id="rId18"/>
    <p:sldId id="260" r:id="rId19"/>
    <p:sldId id="261" r:id="rId20"/>
    <p:sldId id="264" r:id="rId21"/>
    <p:sldId id="282" r:id="rId22"/>
    <p:sldId id="287" r:id="rId23"/>
    <p:sldId id="300" r:id="rId24"/>
    <p:sldId id="284"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35EEED4C-5FAB-47C8-84D0-55B8E90E557F}">
          <p14:sldIdLst>
            <p14:sldId id="274"/>
            <p14:sldId id="277"/>
            <p14:sldId id="256"/>
            <p14:sldId id="276"/>
            <p14:sldId id="275"/>
            <p14:sldId id="258"/>
            <p14:sldId id="259"/>
            <p14:sldId id="296"/>
            <p14:sldId id="297"/>
            <p14:sldId id="294"/>
            <p14:sldId id="298"/>
            <p14:sldId id="288"/>
            <p14:sldId id="291"/>
            <p14:sldId id="289"/>
            <p14:sldId id="290"/>
            <p14:sldId id="293"/>
            <p14:sldId id="299"/>
            <p14:sldId id="260"/>
            <p14:sldId id="261"/>
            <p14:sldId id="264"/>
            <p14:sldId id="282"/>
            <p14:sldId id="287"/>
            <p14:sldId id="300"/>
            <p14:sldId id="284"/>
          </p14:sldIdLst>
        </p14:section>
      </p14:sectionLst>
    </p:ex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64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4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3E4EC-F1E6-4DE2-A5E4-15A02EBDA518}" type="datetimeFigureOut">
              <a:rPr lang="tr-TR" smtClean="0"/>
              <a:t>20.01.2020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FA46A-8CCD-46FF-A422-7FFAA1296FE6}" type="slidenum">
              <a:rPr lang="tr-TR" smtClean="0"/>
              <a:t>‹#›</a:t>
            </a:fld>
            <a:endParaRPr lang="tr-TR"/>
          </a:p>
        </p:txBody>
      </p:sp>
    </p:spTree>
    <p:extLst>
      <p:ext uri="{BB962C8B-B14F-4D97-AF65-F5344CB8AC3E}">
        <p14:creationId xmlns:p14="http://schemas.microsoft.com/office/powerpoint/2010/main" val="766996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D19FA46A-8CCD-46FF-A422-7FFAA1296FE6}" type="slidenum">
              <a:rPr lang="tr-TR" smtClean="0"/>
              <a:t>2</a:t>
            </a:fld>
            <a:endParaRPr lang="tr-TR"/>
          </a:p>
        </p:txBody>
      </p:sp>
    </p:spTree>
    <p:extLst>
      <p:ext uri="{BB962C8B-B14F-4D97-AF65-F5344CB8AC3E}">
        <p14:creationId xmlns:p14="http://schemas.microsoft.com/office/powerpoint/2010/main" val="3184784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7453782-7C60-4D5E-976F-90FD9A94E26B}" type="datetime1">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2838570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A39A157-7CAE-4C59-8ACC-16549AB0C481}" type="datetime1">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3632813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991BB8F5-7EA1-4866-A40E-41403CF27BF3}" type="datetime1">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109948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53E6338-B782-46F4-9DC5-63E9918BF288}" type="datetime1">
              <a:rPr lang="tr-TR" smtClean="0"/>
              <a:t>20.01.2020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133056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3E1AAF4-C41A-4768-9C59-2667158F0D0F}" type="datetime1">
              <a:rPr lang="tr-TR" smtClean="0"/>
              <a:t>20.01.2020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1672879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674542E-A334-4982-8A9A-3FEA363C39E9}" type="datetime1">
              <a:rPr lang="tr-TR" smtClean="0"/>
              <a:t>20.01.2020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2637257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60763D7-2F6B-47F2-9467-A9477F32F3D2}" type="datetime1">
              <a:rPr lang="tr-TR" smtClean="0"/>
              <a:t>20.01.2020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1208951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205AED3-B3A1-4782-9E3D-7E71BA9806BB}" type="datetime1">
              <a:rPr lang="tr-TR" smtClean="0"/>
              <a:t>20.01.2020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2853997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7F70243-A6BC-42C1-A324-9F36112FEE13}" type="datetime1">
              <a:rPr lang="tr-TR" smtClean="0"/>
              <a:t>20.01.2020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394518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435F98-56B9-49BD-A8C4-E40C2C517E10}" type="datetime1">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4032840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E1D3907-7A51-4EE6-8D59-DEB551CE4AA4}" type="datetime1">
              <a:rPr lang="tr-TR" smtClean="0"/>
              <a:t>20.01.2020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0F94A3C-0EF2-4BE8-BBEE-93F667700061}" type="slidenum">
              <a:rPr lang="tr-TR" smtClean="0"/>
              <a:t>‹#›</a:t>
            </a:fld>
            <a:endParaRPr lang="tr-TR"/>
          </a:p>
        </p:txBody>
      </p:sp>
    </p:spTree>
    <p:extLst>
      <p:ext uri="{BB962C8B-B14F-4D97-AF65-F5344CB8AC3E}">
        <p14:creationId xmlns:p14="http://schemas.microsoft.com/office/powerpoint/2010/main" val="151508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6">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A496B-4E53-4377-BE9B-D86A824D02D4}" type="datetime1">
              <a:rPr lang="tr-TR" smtClean="0"/>
              <a:t>20.01.2020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F94A3C-0EF2-4BE8-BBEE-93F667700061}" type="slidenum">
              <a:rPr lang="tr-TR" smtClean="0"/>
              <a:t>‹#›</a:t>
            </a:fld>
            <a:endParaRPr lang="tr-TR"/>
          </a:p>
        </p:txBody>
      </p:sp>
    </p:spTree>
    <p:extLst>
      <p:ext uri="{BB962C8B-B14F-4D97-AF65-F5344CB8AC3E}">
        <p14:creationId xmlns:p14="http://schemas.microsoft.com/office/powerpoint/2010/main" val="647116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tarimkutuphanesi.com/YEM_BITKILERI_YETISTIRICILIGI_00184.html" TargetMode="External"/><Relationship Id="rId2" Type="http://schemas.openxmlformats.org/officeDocument/2006/relationships/hyperlink" Target="https://www.researchgate.net/publication/305481621_Turkiyede_Kaliteli_Kaba_Yem_Kaynaklarini_Mevcut_Durum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pc\Desktop\yon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620000"/>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0" y="383625"/>
            <a:ext cx="12192000" cy="7571303"/>
          </a:xfrm>
          <a:prstGeom prst="rect">
            <a:avLst/>
          </a:prstGeom>
          <a:noFill/>
        </p:spPr>
        <p:txBody>
          <a:bodyPr wrap="square" lIns="91440" tIns="45720" rIns="91440" bIns="45720">
            <a:spAutoFit/>
          </a:bodyPr>
          <a:lstStyle/>
          <a:p>
            <a:pPr algn="ctr"/>
            <a:r>
              <a:rPr lang="tr-TR"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SÜRDÜRÜLEBİLİR TARIM </a:t>
            </a: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AÇISINDAN </a:t>
            </a:r>
            <a:r>
              <a:rPr lang="tr-TR"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YEM BİTKİLERİ </a:t>
            </a: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YETİŞTİRİCİLİĞİ</a:t>
            </a:r>
          </a:p>
          <a:p>
            <a:pPr algn="ct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İLE</a:t>
            </a:r>
          </a:p>
          <a:p>
            <a:pPr algn="ct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HAYVANSAL </a:t>
            </a:r>
            <a:r>
              <a:rPr lang="tr-TR"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ÜRETİMİN </a:t>
            </a: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İLİŞKİSİ, ÖNEMİ </a:t>
            </a:r>
            <a:r>
              <a:rPr lang="tr-TR"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VE</a:t>
            </a:r>
            <a:endPar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lgn="ct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TARIM SİSTEMİNE KATKISI</a:t>
            </a:r>
            <a:endParaRPr lang="tr-T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lgn="ct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p>
          <a:p>
            <a:pPr algn="ctr"/>
            <a:r>
              <a:rPr lang="tr-T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tr-TR"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tr-TR"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tr-TR"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endParaRPr lang="tr-TR" sz="2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lgn="ctr"/>
            <a:r>
              <a:rPr lang="tr-TR"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endParaRPr lang="tr-TR"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2" name="Slayt Numarası Yer Tutucusu 1"/>
          <p:cNvSpPr>
            <a:spLocks noGrp="1"/>
          </p:cNvSpPr>
          <p:nvPr>
            <p:ph type="sldNum" sz="quarter" idx="12"/>
          </p:nvPr>
        </p:nvSpPr>
        <p:spPr/>
        <p:txBody>
          <a:bodyPr/>
          <a:lstStyle/>
          <a:p>
            <a:fld id="{90F94A3C-0EF2-4BE8-BBEE-93F667700061}" type="slidenum">
              <a:rPr lang="tr-TR" smtClean="0"/>
              <a:t>1</a:t>
            </a:fld>
            <a:endParaRPr lang="tr-TR"/>
          </a:p>
        </p:txBody>
      </p:sp>
    </p:spTree>
    <p:extLst>
      <p:ext uri="{BB962C8B-B14F-4D97-AF65-F5344CB8AC3E}">
        <p14:creationId xmlns:p14="http://schemas.microsoft.com/office/powerpoint/2010/main" val="1339105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t>İÇİNDEKİLER</a:t>
            </a:r>
            <a:endParaRPr lang="tr-TR" dirty="0"/>
          </a:p>
        </p:txBody>
      </p:sp>
      <p:sp>
        <p:nvSpPr>
          <p:cNvPr id="3" name="İçerik Yer Tutucusu 2"/>
          <p:cNvSpPr>
            <a:spLocks noGrp="1"/>
          </p:cNvSpPr>
          <p:nvPr>
            <p:ph idx="1"/>
          </p:nvPr>
        </p:nvSpPr>
        <p:spPr/>
        <p:txBody>
          <a:bodyPr/>
          <a:lstStyle/>
          <a:p>
            <a:pPr marL="514350" indent="-514350">
              <a:buFont typeface="+mj-lt"/>
              <a:buAutoNum type="arabicPeriod"/>
            </a:pPr>
            <a:r>
              <a:rPr lang="tr-TR" dirty="0" smtClean="0"/>
              <a:t>Yem Bitkisi Nedir?</a:t>
            </a:r>
          </a:p>
          <a:p>
            <a:pPr marL="514350" indent="-514350">
              <a:buFont typeface="+mj-lt"/>
              <a:buAutoNum type="arabicPeriod"/>
            </a:pPr>
            <a:r>
              <a:rPr lang="tr-TR" dirty="0" smtClean="0"/>
              <a:t>Yem Bitkisinin Sınıflandırılması</a:t>
            </a:r>
          </a:p>
          <a:p>
            <a:pPr marL="514350" indent="-514350">
              <a:buFont typeface="+mj-lt"/>
              <a:buAutoNum type="arabicPeriod"/>
            </a:pPr>
            <a:r>
              <a:rPr lang="tr-TR" dirty="0" smtClean="0"/>
              <a:t>Yem Bitkilerinin Önemi</a:t>
            </a:r>
          </a:p>
          <a:p>
            <a:pPr marL="514350" indent="-514350">
              <a:buFont typeface="+mj-lt"/>
              <a:buAutoNum type="arabicPeriod"/>
            </a:pPr>
            <a:r>
              <a:rPr lang="tr-TR" dirty="0" smtClean="0"/>
              <a:t>Ülkemizde Yem Bitkisi</a:t>
            </a:r>
          </a:p>
          <a:p>
            <a:pPr marL="514350" indent="-514350">
              <a:buFont typeface="+mj-lt"/>
              <a:buAutoNum type="arabicPeriod"/>
            </a:pPr>
            <a:r>
              <a:rPr lang="tr-TR" dirty="0" smtClean="0"/>
              <a:t>Ekim Nöbet Sisteminde Kullanılması</a:t>
            </a:r>
          </a:p>
          <a:p>
            <a:pPr marL="514350" indent="-514350">
              <a:buFont typeface="+mj-lt"/>
              <a:buAutoNum type="arabicPeriod"/>
            </a:pPr>
            <a:r>
              <a:rPr lang="tr-TR" dirty="0" smtClean="0"/>
              <a:t>Sonuç</a:t>
            </a:r>
          </a:p>
          <a:p>
            <a:pPr marL="514350" indent="-514350">
              <a:buFont typeface="+mj-lt"/>
              <a:buAutoNum type="arabicPeriod"/>
            </a:pPr>
            <a:r>
              <a:rPr lang="tr-TR" dirty="0" smtClean="0"/>
              <a:t>Kaynakça</a:t>
            </a:r>
          </a:p>
          <a:p>
            <a:pPr marL="514350" indent="-514350">
              <a:buFont typeface="+mj-lt"/>
              <a:buAutoNum type="arabicPeriod"/>
            </a:pPr>
            <a:endParaRPr lang="tr-TR" dirty="0" smtClean="0"/>
          </a:p>
          <a:p>
            <a:pPr marL="514350" indent="-514350">
              <a:buFont typeface="+mj-lt"/>
              <a:buAutoNum type="arabicPeriod"/>
            </a:pPr>
            <a:endParaRPr lang="tr-TR" dirty="0" smtClean="0"/>
          </a:p>
          <a:p>
            <a:pPr marL="514350" indent="-514350">
              <a:buFont typeface="+mj-lt"/>
              <a:buAutoNum type="arabicPeriod"/>
            </a:pPr>
            <a:endParaRPr lang="tr-TR" dirty="0" smtClean="0"/>
          </a:p>
          <a:p>
            <a:pPr marL="514350" indent="-514350">
              <a:buFont typeface="+mj-lt"/>
              <a:buAutoNum type="arabicPeriod"/>
            </a:pPr>
            <a:endParaRPr lang="tr-TR" dirty="0"/>
          </a:p>
        </p:txBody>
      </p:sp>
      <p:sp>
        <p:nvSpPr>
          <p:cNvPr id="4" name="Slayt Numarası Yer Tutucusu 3"/>
          <p:cNvSpPr>
            <a:spLocks noGrp="1"/>
          </p:cNvSpPr>
          <p:nvPr>
            <p:ph type="sldNum" sz="quarter" idx="12"/>
          </p:nvPr>
        </p:nvSpPr>
        <p:spPr/>
        <p:txBody>
          <a:bodyPr/>
          <a:lstStyle/>
          <a:p>
            <a:fld id="{90F94A3C-0EF2-4BE8-BBEE-93F667700061}" type="slidenum">
              <a:rPr lang="tr-TR" smtClean="0"/>
              <a:t>2</a:t>
            </a:fld>
            <a:endParaRPr lang="tr-TR"/>
          </a:p>
        </p:txBody>
      </p:sp>
    </p:spTree>
    <p:extLst>
      <p:ext uri="{BB962C8B-B14F-4D97-AF65-F5344CB8AC3E}">
        <p14:creationId xmlns:p14="http://schemas.microsoft.com/office/powerpoint/2010/main" val="3443931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56823" y="1"/>
            <a:ext cx="10011177" cy="2009104"/>
          </a:xfrm>
        </p:spPr>
        <p:txBody>
          <a:bodyPr/>
          <a:lstStyle/>
          <a:p>
            <a:r>
              <a:rPr lang="tr-TR" dirty="0" smtClean="0">
                <a:latin typeface="+mn-lt"/>
              </a:rPr>
              <a:t>YEM BİTKİSİ NEDİR ?</a:t>
            </a:r>
            <a:endParaRPr lang="tr-TR" dirty="0">
              <a:latin typeface="+mn-lt"/>
            </a:endParaRPr>
          </a:p>
        </p:txBody>
      </p:sp>
      <p:sp>
        <p:nvSpPr>
          <p:cNvPr id="3" name="Alt Başlık 2"/>
          <p:cNvSpPr>
            <a:spLocks noGrp="1"/>
          </p:cNvSpPr>
          <p:nvPr>
            <p:ph type="subTitle" idx="1"/>
          </p:nvPr>
        </p:nvSpPr>
        <p:spPr>
          <a:xfrm>
            <a:off x="1524000" y="2009104"/>
            <a:ext cx="9144000" cy="4417453"/>
          </a:xfrm>
        </p:spPr>
        <p:txBody>
          <a:bodyPr>
            <a:normAutofit/>
          </a:bodyPr>
          <a:lstStyle/>
          <a:p>
            <a:pPr algn="just"/>
            <a:r>
              <a:rPr lang="tr-TR" dirty="0"/>
              <a:t> </a:t>
            </a:r>
            <a:endParaRPr lang="tr-TR" dirty="0" smtClean="0"/>
          </a:p>
          <a:p>
            <a:pPr algn="just"/>
            <a:endParaRPr lang="tr-TR" dirty="0"/>
          </a:p>
          <a:p>
            <a:pPr algn="just"/>
            <a:r>
              <a:rPr lang="tr-TR" dirty="0"/>
              <a:t>H</a:t>
            </a:r>
            <a:r>
              <a:rPr lang="tr-TR" dirty="0" smtClean="0"/>
              <a:t>ayvanlarının </a:t>
            </a:r>
            <a:r>
              <a:rPr lang="tr-TR" dirty="0"/>
              <a:t>yaşamlarını sürdürebilmeleri ve istenilen ürünleri verebilmeleri için bünyelerine almak zorunda oldukları besin maddelerini yapılarında bulunduran ve belirli sınırlar içinde yedirildiklerinde hayvan sağlığına ve hayvansal ürünlere zararlı olmayan </a:t>
            </a:r>
            <a:r>
              <a:rPr lang="tr-TR" dirty="0" smtClean="0"/>
              <a:t>doğada </a:t>
            </a:r>
            <a:r>
              <a:rPr lang="tr-TR" dirty="0"/>
              <a:t>kendiliğinden yetişen veya kültürü yapılan bitkilere </a:t>
            </a:r>
            <a:r>
              <a:rPr lang="tr-TR" b="1" dirty="0" smtClean="0"/>
              <a:t>yem bitkisi </a:t>
            </a:r>
            <a:r>
              <a:rPr lang="tr-TR" dirty="0" smtClean="0"/>
              <a:t>denilmektedir</a:t>
            </a:r>
            <a:r>
              <a:rPr lang="tr-TR" dirty="0"/>
              <a:t>.</a:t>
            </a:r>
          </a:p>
        </p:txBody>
      </p:sp>
      <p:sp>
        <p:nvSpPr>
          <p:cNvPr id="4" name="Slayt Numarası Yer Tutucusu 3"/>
          <p:cNvSpPr>
            <a:spLocks noGrp="1"/>
          </p:cNvSpPr>
          <p:nvPr>
            <p:ph type="sldNum" sz="quarter" idx="12"/>
          </p:nvPr>
        </p:nvSpPr>
        <p:spPr/>
        <p:txBody>
          <a:bodyPr/>
          <a:lstStyle/>
          <a:p>
            <a:fld id="{90F94A3C-0EF2-4BE8-BBEE-93F667700061}" type="slidenum">
              <a:rPr lang="tr-TR" smtClean="0"/>
              <a:t>3</a:t>
            </a:fld>
            <a:endParaRPr lang="tr-TR"/>
          </a:p>
        </p:txBody>
      </p:sp>
    </p:spTree>
    <p:extLst>
      <p:ext uri="{BB962C8B-B14F-4D97-AF65-F5344CB8AC3E}">
        <p14:creationId xmlns:p14="http://schemas.microsoft.com/office/powerpoint/2010/main" val="590739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Autofit/>
          </a:bodyPr>
          <a:lstStyle/>
          <a:p>
            <a:r>
              <a:rPr lang="tr-TR" sz="3600" dirty="0" smtClean="0">
                <a:latin typeface="+mn-lt"/>
              </a:rPr>
              <a:t>YEM BİTKİLERİNİN GENEL SINIFLANDIRILMASI</a:t>
            </a:r>
            <a:endParaRPr lang="tr-TR" sz="3600" dirty="0">
              <a:latin typeface="+mn-lt"/>
            </a:endParaRPr>
          </a:p>
        </p:txBody>
      </p:sp>
      <p:sp>
        <p:nvSpPr>
          <p:cNvPr id="5" name="İçerik Yer Tutucusu 4"/>
          <p:cNvSpPr>
            <a:spLocks noGrp="1"/>
          </p:cNvSpPr>
          <p:nvPr>
            <p:ph sz="half" idx="1"/>
          </p:nvPr>
        </p:nvSpPr>
        <p:spPr>
          <a:xfrm>
            <a:off x="730624" y="1828800"/>
            <a:ext cx="5181600" cy="4483100"/>
          </a:xfrm>
        </p:spPr>
        <p:txBody>
          <a:bodyPr>
            <a:normAutofit fontScale="85000" lnSpcReduction="20000"/>
          </a:bodyPr>
          <a:lstStyle/>
          <a:p>
            <a:pPr marL="0" indent="0">
              <a:buNone/>
            </a:pPr>
            <a:r>
              <a:rPr lang="tr-TR" dirty="0" smtClean="0"/>
              <a:t>1. BAKLAGİL YEM BİTKİLERİ</a:t>
            </a:r>
          </a:p>
          <a:p>
            <a:pPr marL="514350" indent="-514350">
              <a:buAutoNum type="arabicPeriod"/>
            </a:pPr>
            <a:endParaRPr lang="tr-TR" dirty="0" smtClean="0"/>
          </a:p>
          <a:p>
            <a:r>
              <a:rPr lang="tr-TR" dirty="0" smtClean="0"/>
              <a:t>Yonca</a:t>
            </a:r>
          </a:p>
          <a:p>
            <a:r>
              <a:rPr lang="tr-TR" dirty="0" smtClean="0"/>
              <a:t>Korunga</a:t>
            </a:r>
          </a:p>
          <a:p>
            <a:r>
              <a:rPr lang="tr-TR" dirty="0" smtClean="0"/>
              <a:t>Üçgül</a:t>
            </a:r>
          </a:p>
          <a:p>
            <a:r>
              <a:rPr lang="tr-TR" dirty="0" smtClean="0"/>
              <a:t>Fiğ</a:t>
            </a:r>
          </a:p>
          <a:p>
            <a:r>
              <a:rPr lang="tr-TR" dirty="0" smtClean="0"/>
              <a:t>Gazal boynuzu</a:t>
            </a:r>
          </a:p>
          <a:p>
            <a:r>
              <a:rPr lang="tr-TR" dirty="0" err="1" smtClean="0"/>
              <a:t>Lüpen</a:t>
            </a:r>
            <a:r>
              <a:rPr lang="tr-TR" dirty="0" smtClean="0"/>
              <a:t> (Acı bakla)</a:t>
            </a:r>
          </a:p>
          <a:p>
            <a:r>
              <a:rPr lang="tr-TR" dirty="0" smtClean="0"/>
              <a:t>Yem bezelyesi</a:t>
            </a:r>
          </a:p>
          <a:p>
            <a:endParaRPr lang="tr-TR" dirty="0" smtClean="0"/>
          </a:p>
          <a:p>
            <a:endParaRPr lang="tr-TR" dirty="0"/>
          </a:p>
        </p:txBody>
      </p:sp>
      <p:sp>
        <p:nvSpPr>
          <p:cNvPr id="6" name="İçerik Yer Tutucusu 5"/>
          <p:cNvSpPr>
            <a:spLocks noGrp="1"/>
          </p:cNvSpPr>
          <p:nvPr>
            <p:ph sz="half" idx="2"/>
          </p:nvPr>
        </p:nvSpPr>
        <p:spPr>
          <a:xfrm>
            <a:off x="6096000" y="1828800"/>
            <a:ext cx="5181600" cy="4351338"/>
          </a:xfrm>
        </p:spPr>
        <p:txBody>
          <a:bodyPr>
            <a:normAutofit fontScale="85000" lnSpcReduction="20000"/>
          </a:bodyPr>
          <a:lstStyle/>
          <a:p>
            <a:pPr marL="0" indent="0">
              <a:buNone/>
            </a:pPr>
            <a:r>
              <a:rPr lang="tr-TR" dirty="0" smtClean="0"/>
              <a:t>2.  BUĞDAYGİL </a:t>
            </a:r>
            <a:r>
              <a:rPr lang="tr-TR" dirty="0"/>
              <a:t>YEM </a:t>
            </a:r>
            <a:r>
              <a:rPr lang="tr-TR" dirty="0" smtClean="0"/>
              <a:t>BİTKİLERİ</a:t>
            </a:r>
          </a:p>
          <a:p>
            <a:pPr marL="0" indent="0">
              <a:buNone/>
            </a:pPr>
            <a:endParaRPr lang="tr-TR" dirty="0"/>
          </a:p>
          <a:p>
            <a:pPr algn="just"/>
            <a:r>
              <a:rPr lang="tr-TR" dirty="0"/>
              <a:t>Brom</a:t>
            </a:r>
          </a:p>
          <a:p>
            <a:pPr algn="just"/>
            <a:r>
              <a:rPr lang="tr-TR" dirty="0"/>
              <a:t>Domuz ayrığı</a:t>
            </a:r>
          </a:p>
          <a:p>
            <a:pPr algn="just"/>
            <a:r>
              <a:rPr lang="tr-TR" dirty="0"/>
              <a:t>Çimler</a:t>
            </a:r>
          </a:p>
          <a:p>
            <a:pPr algn="just"/>
            <a:r>
              <a:rPr lang="tr-TR" dirty="0"/>
              <a:t>Yumaklar</a:t>
            </a:r>
          </a:p>
          <a:p>
            <a:pPr algn="just"/>
            <a:r>
              <a:rPr lang="tr-TR" dirty="0"/>
              <a:t>Salkım otu</a:t>
            </a:r>
          </a:p>
          <a:p>
            <a:pPr algn="just"/>
            <a:r>
              <a:rPr lang="tr-TR" dirty="0" err="1"/>
              <a:t>Kelp</a:t>
            </a:r>
            <a:r>
              <a:rPr lang="tr-TR" dirty="0"/>
              <a:t> kuyruğu</a:t>
            </a:r>
          </a:p>
          <a:p>
            <a:pPr algn="just"/>
            <a:r>
              <a:rPr lang="tr-TR" dirty="0"/>
              <a:t>Tilki kuyruğu</a:t>
            </a:r>
          </a:p>
          <a:p>
            <a:pPr algn="just"/>
            <a:r>
              <a:rPr lang="tr-TR" dirty="0"/>
              <a:t>Sorgu</a:t>
            </a:r>
          </a:p>
          <a:p>
            <a:pPr algn="just"/>
            <a:r>
              <a:rPr lang="tr-TR" dirty="0"/>
              <a:t>Çayır yulafı</a:t>
            </a:r>
          </a:p>
          <a:p>
            <a:endParaRPr lang="tr-TR" dirty="0"/>
          </a:p>
        </p:txBody>
      </p:sp>
      <p:sp>
        <p:nvSpPr>
          <p:cNvPr id="2" name="Slayt Numarası Yer Tutucusu 1"/>
          <p:cNvSpPr>
            <a:spLocks noGrp="1"/>
          </p:cNvSpPr>
          <p:nvPr>
            <p:ph type="sldNum" sz="quarter" idx="12"/>
          </p:nvPr>
        </p:nvSpPr>
        <p:spPr/>
        <p:txBody>
          <a:bodyPr/>
          <a:lstStyle/>
          <a:p>
            <a:fld id="{90F94A3C-0EF2-4BE8-BBEE-93F667700061}" type="slidenum">
              <a:rPr lang="tr-TR" smtClean="0"/>
              <a:t>4</a:t>
            </a:fld>
            <a:endParaRPr lang="tr-TR"/>
          </a:p>
        </p:txBody>
      </p:sp>
    </p:spTree>
    <p:extLst>
      <p:ext uri="{BB962C8B-B14F-4D97-AF65-F5344CB8AC3E}">
        <p14:creationId xmlns:p14="http://schemas.microsoft.com/office/powerpoint/2010/main" val="494720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yem bitkile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335666"/>
            <a:ext cx="11410950" cy="6342925"/>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fld id="{90F94A3C-0EF2-4BE8-BBEE-93F667700061}" type="slidenum">
              <a:rPr lang="tr-TR" smtClean="0"/>
              <a:t>5</a:t>
            </a:fld>
            <a:endParaRPr lang="tr-TR"/>
          </a:p>
        </p:txBody>
      </p:sp>
    </p:spTree>
    <p:extLst>
      <p:ext uri="{BB962C8B-B14F-4D97-AF65-F5344CB8AC3E}">
        <p14:creationId xmlns:p14="http://schemas.microsoft.com/office/powerpoint/2010/main" val="2222943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23077"/>
            <a:ext cx="10515600" cy="1325563"/>
          </a:xfrm>
        </p:spPr>
        <p:txBody>
          <a:bodyPr/>
          <a:lstStyle/>
          <a:p>
            <a:r>
              <a:rPr lang="tr-TR" dirty="0">
                <a:latin typeface="+mn-lt"/>
              </a:rPr>
              <a:t>YEM BİTKİLERİNİN GENEL </a:t>
            </a:r>
            <a:r>
              <a:rPr lang="tr-TR" dirty="0" smtClean="0">
                <a:latin typeface="+mn-lt"/>
              </a:rPr>
              <a:t>OLARAK ÖNEMİ</a:t>
            </a:r>
            <a:endParaRPr lang="tr-TR" dirty="0">
              <a:latin typeface="+mn-lt"/>
            </a:endParaRPr>
          </a:p>
        </p:txBody>
      </p:sp>
      <p:sp>
        <p:nvSpPr>
          <p:cNvPr id="3" name="İçerik Yer Tutucusu 2"/>
          <p:cNvSpPr>
            <a:spLocks noGrp="1"/>
          </p:cNvSpPr>
          <p:nvPr>
            <p:ph idx="1"/>
          </p:nvPr>
        </p:nvSpPr>
        <p:spPr>
          <a:xfrm>
            <a:off x="838200" y="1223682"/>
            <a:ext cx="10515600" cy="5338483"/>
          </a:xfrm>
        </p:spPr>
        <p:txBody>
          <a:bodyPr>
            <a:normAutofit fontScale="85000" lnSpcReduction="20000"/>
          </a:bodyPr>
          <a:lstStyle/>
          <a:p>
            <a:r>
              <a:rPr lang="tr-TR" dirty="0"/>
              <a:t>Hayvan beslemede kullanılırlar</a:t>
            </a:r>
            <a:r>
              <a:rPr lang="tr-TR" dirty="0" smtClean="0"/>
              <a:t>. </a:t>
            </a:r>
          </a:p>
          <a:p>
            <a:r>
              <a:rPr lang="tr-TR" dirty="0" smtClean="0"/>
              <a:t>Toprak </a:t>
            </a:r>
            <a:r>
              <a:rPr lang="tr-TR" dirty="0"/>
              <a:t>ve su muhafazasında kullanılırlar</a:t>
            </a:r>
            <a:r>
              <a:rPr lang="tr-TR" dirty="0" smtClean="0"/>
              <a:t>.</a:t>
            </a:r>
          </a:p>
          <a:p>
            <a:r>
              <a:rPr lang="tr-TR" dirty="0" smtClean="0"/>
              <a:t>Ekim </a:t>
            </a:r>
            <a:r>
              <a:rPr lang="tr-TR" dirty="0"/>
              <a:t>nöbeti </a:t>
            </a:r>
            <a:r>
              <a:rPr lang="tr-TR" dirty="0" smtClean="0"/>
              <a:t>sisteminde</a:t>
            </a:r>
          </a:p>
          <a:p>
            <a:r>
              <a:rPr lang="tr-TR" dirty="0" smtClean="0"/>
              <a:t> Ekim nöbeti sisteminde </a:t>
            </a:r>
            <a:r>
              <a:rPr lang="tr-TR" dirty="0"/>
              <a:t>hastalık ve zararlıları azaltırlar</a:t>
            </a:r>
            <a:r>
              <a:rPr lang="tr-TR" dirty="0" smtClean="0"/>
              <a:t>.</a:t>
            </a:r>
            <a:endParaRPr lang="tr-TR" dirty="0"/>
          </a:p>
          <a:p>
            <a:r>
              <a:rPr lang="tr-TR" dirty="0" smtClean="0"/>
              <a:t> </a:t>
            </a:r>
            <a:r>
              <a:rPr lang="tr-TR" dirty="0"/>
              <a:t>İş gücünün daha etkin kullanımını </a:t>
            </a:r>
            <a:r>
              <a:rPr lang="tr-TR" dirty="0" smtClean="0"/>
              <a:t>sağlarlar</a:t>
            </a:r>
          </a:p>
          <a:p>
            <a:r>
              <a:rPr lang="tr-TR" dirty="0" smtClean="0"/>
              <a:t>Tarımdaki </a:t>
            </a:r>
            <a:r>
              <a:rPr lang="tr-TR" dirty="0"/>
              <a:t>risk ve zararı azaltırlar</a:t>
            </a:r>
            <a:r>
              <a:rPr lang="tr-TR" dirty="0" smtClean="0"/>
              <a:t>. </a:t>
            </a:r>
          </a:p>
          <a:p>
            <a:r>
              <a:rPr lang="tr-TR" dirty="0" smtClean="0"/>
              <a:t>Toprak </a:t>
            </a:r>
            <a:r>
              <a:rPr lang="tr-TR" dirty="0"/>
              <a:t>yorgunluğunu </a:t>
            </a:r>
            <a:r>
              <a:rPr lang="tr-TR" dirty="0" smtClean="0"/>
              <a:t>giderirler</a:t>
            </a:r>
          </a:p>
          <a:p>
            <a:r>
              <a:rPr lang="tr-TR" dirty="0" smtClean="0"/>
              <a:t> </a:t>
            </a:r>
            <a:r>
              <a:rPr lang="tr-TR" dirty="0"/>
              <a:t>Toprağı </a:t>
            </a:r>
            <a:r>
              <a:rPr lang="tr-TR" dirty="0" smtClean="0"/>
              <a:t>havalandırırlar</a:t>
            </a:r>
          </a:p>
          <a:p>
            <a:r>
              <a:rPr lang="tr-TR" dirty="0" smtClean="0"/>
              <a:t>Kaba </a:t>
            </a:r>
            <a:r>
              <a:rPr lang="tr-TR" dirty="0"/>
              <a:t>yem üretimini artırırlar</a:t>
            </a:r>
            <a:r>
              <a:rPr lang="tr-TR" dirty="0" smtClean="0"/>
              <a:t>.</a:t>
            </a:r>
          </a:p>
          <a:p>
            <a:r>
              <a:rPr lang="tr-TR" dirty="0" smtClean="0"/>
              <a:t>Nadas </a:t>
            </a:r>
            <a:r>
              <a:rPr lang="tr-TR" dirty="0"/>
              <a:t>alanlarını azaltırlar</a:t>
            </a:r>
            <a:r>
              <a:rPr lang="tr-TR" dirty="0" smtClean="0"/>
              <a:t>.</a:t>
            </a:r>
          </a:p>
          <a:p>
            <a:r>
              <a:rPr lang="tr-TR" dirty="0"/>
              <a:t>Yem bitkilerinin toprağa bıraktığı organik madde parçalanmak suretiyle toprağa besin elementi sağlarlar.</a:t>
            </a:r>
          </a:p>
          <a:p>
            <a:r>
              <a:rPr lang="tr-TR" dirty="0"/>
              <a:t> Yem bitkilerinin </a:t>
            </a:r>
            <a:r>
              <a:rPr lang="tr-TR" dirty="0" err="1"/>
              <a:t>baklagil</a:t>
            </a:r>
            <a:r>
              <a:rPr lang="tr-TR" dirty="0"/>
              <a:t> grubunda olanları(</a:t>
            </a:r>
            <a:r>
              <a:rPr lang="tr-TR" dirty="0" err="1"/>
              <a:t>Yonca,korunga,fiğ,üçgül</a:t>
            </a:r>
            <a:r>
              <a:rPr lang="tr-TR" dirty="0"/>
              <a:t> ) Havadaki serbest azotu toprağa </a:t>
            </a:r>
            <a:r>
              <a:rPr lang="tr-TR" dirty="0" err="1"/>
              <a:t>fikse</a:t>
            </a:r>
            <a:r>
              <a:rPr lang="tr-TR" dirty="0"/>
              <a:t> etme kabiliyetine sahiptir.</a:t>
            </a:r>
          </a:p>
          <a:p>
            <a:endParaRPr lang="tr-TR" dirty="0"/>
          </a:p>
        </p:txBody>
      </p:sp>
      <p:sp>
        <p:nvSpPr>
          <p:cNvPr id="4" name="Slayt Numarası Yer Tutucusu 3"/>
          <p:cNvSpPr>
            <a:spLocks noGrp="1"/>
          </p:cNvSpPr>
          <p:nvPr>
            <p:ph type="sldNum" sz="quarter" idx="12"/>
          </p:nvPr>
        </p:nvSpPr>
        <p:spPr/>
        <p:txBody>
          <a:bodyPr/>
          <a:lstStyle/>
          <a:p>
            <a:fld id="{90F94A3C-0EF2-4BE8-BBEE-93F667700061}" type="slidenum">
              <a:rPr lang="tr-TR" smtClean="0"/>
              <a:t>6</a:t>
            </a:fld>
            <a:endParaRPr lang="tr-TR"/>
          </a:p>
        </p:txBody>
      </p:sp>
    </p:spTree>
    <p:extLst>
      <p:ext uri="{BB962C8B-B14F-4D97-AF65-F5344CB8AC3E}">
        <p14:creationId xmlns:p14="http://schemas.microsoft.com/office/powerpoint/2010/main" val="546800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07402"/>
            <a:ext cx="10515600" cy="1325563"/>
          </a:xfrm>
        </p:spPr>
        <p:txBody>
          <a:bodyPr/>
          <a:lstStyle/>
          <a:p>
            <a:pPr algn="ctr"/>
            <a:r>
              <a:rPr lang="tr-TR" dirty="0" smtClean="0">
                <a:latin typeface="+mn-lt"/>
              </a:rPr>
              <a:t>ÜLKEMİZDE </a:t>
            </a:r>
            <a:r>
              <a:rPr lang="tr-TR" b="1" dirty="0" smtClean="0"/>
              <a:t>YEM BİTKİSİ</a:t>
            </a:r>
            <a:endParaRPr lang="tr-TR" dirty="0">
              <a:latin typeface="+mn-lt"/>
            </a:endParaRPr>
          </a:p>
        </p:txBody>
      </p:sp>
      <p:sp>
        <p:nvSpPr>
          <p:cNvPr id="3" name="İçerik Yer Tutucusu 2"/>
          <p:cNvSpPr>
            <a:spLocks noGrp="1"/>
          </p:cNvSpPr>
          <p:nvPr>
            <p:ph idx="1"/>
          </p:nvPr>
        </p:nvSpPr>
        <p:spPr>
          <a:xfrm>
            <a:off x="838200" y="1532965"/>
            <a:ext cx="10515600" cy="5190564"/>
          </a:xfrm>
        </p:spPr>
        <p:txBody>
          <a:bodyPr>
            <a:normAutofit fontScale="85000" lnSpcReduction="20000"/>
          </a:bodyPr>
          <a:lstStyle/>
          <a:p>
            <a:pPr marL="0" indent="0">
              <a:buNone/>
            </a:pPr>
            <a:r>
              <a:rPr lang="tr-TR" sz="3100" b="1" dirty="0" smtClean="0"/>
              <a:t>HAYVAN </a:t>
            </a:r>
            <a:r>
              <a:rPr lang="tr-TR" sz="3100" b="1" dirty="0"/>
              <a:t>BESLENMESİNDE </a:t>
            </a:r>
            <a:r>
              <a:rPr lang="tr-TR" sz="3100" b="1" dirty="0" smtClean="0"/>
              <a:t>KULLANILMASI</a:t>
            </a:r>
          </a:p>
          <a:p>
            <a:pPr marL="0" indent="0">
              <a:buNone/>
            </a:pPr>
            <a:r>
              <a:rPr lang="tr-TR" dirty="0" smtClean="0"/>
              <a:t>	 </a:t>
            </a:r>
            <a:r>
              <a:rPr lang="tr-TR" dirty="0"/>
              <a:t>Yem bitkileri ‘’hayvanların yaş ve kuru ot ,</a:t>
            </a:r>
            <a:r>
              <a:rPr lang="tr-TR" dirty="0" smtClean="0"/>
              <a:t>silo, tane </a:t>
            </a:r>
            <a:r>
              <a:rPr lang="tr-TR" dirty="0"/>
              <a:t>ve yumru yem olarak yiyecek ihtiyacını karşılamak üzere tarım arazilerinde yetiştirilen yada çayır meralarda doğal olarak yetişen bitkiler’’ olarak tanımlanır</a:t>
            </a:r>
            <a:r>
              <a:rPr lang="tr-TR" dirty="0" smtClean="0"/>
              <a:t>.</a:t>
            </a:r>
          </a:p>
          <a:p>
            <a:pPr marL="0" indent="0">
              <a:buNone/>
            </a:pPr>
            <a:r>
              <a:rPr lang="tr-TR" dirty="0" smtClean="0"/>
              <a:t> Yem </a:t>
            </a:r>
            <a:r>
              <a:rPr lang="tr-TR" dirty="0"/>
              <a:t>bitkilerinin yaprak</a:t>
            </a:r>
            <a:r>
              <a:rPr lang="tr-TR" dirty="0" smtClean="0"/>
              <a:t>, sap, kök, yumru, tane </a:t>
            </a:r>
            <a:r>
              <a:rPr lang="tr-TR" dirty="0"/>
              <a:t>ve meyveleri hayvan yiyeceği olarak kullanılabilir</a:t>
            </a:r>
            <a:r>
              <a:rPr lang="tr-TR" dirty="0" smtClean="0"/>
              <a:t>. Tohum </a:t>
            </a:r>
            <a:r>
              <a:rPr lang="tr-TR" dirty="0"/>
              <a:t>dışındaki bitki parçaları kaba yem olarak kabul edilir</a:t>
            </a:r>
            <a:r>
              <a:rPr lang="tr-TR" dirty="0" smtClean="0"/>
              <a:t>.</a:t>
            </a:r>
          </a:p>
          <a:p>
            <a:pPr marL="0" indent="0">
              <a:buNone/>
            </a:pPr>
            <a:r>
              <a:rPr lang="tr-TR" dirty="0" smtClean="0"/>
              <a:t>	 </a:t>
            </a:r>
            <a:r>
              <a:rPr lang="tr-TR" dirty="0"/>
              <a:t>Yem bitkilerinin kaba yem sınıfına dahil edilmesinin sebepleri şunlardır</a:t>
            </a:r>
            <a:r>
              <a:rPr lang="tr-TR" dirty="0" smtClean="0"/>
              <a:t>.</a:t>
            </a:r>
          </a:p>
          <a:p>
            <a:pPr marL="0" indent="0">
              <a:buNone/>
            </a:pPr>
            <a:r>
              <a:rPr lang="tr-TR" dirty="0" smtClean="0"/>
              <a:t>1.Ham </a:t>
            </a:r>
            <a:r>
              <a:rPr lang="tr-TR" dirty="0"/>
              <a:t>selüloz oranları yüksektir.(%18 veya daha fazla</a:t>
            </a:r>
            <a:r>
              <a:rPr lang="tr-TR" dirty="0" smtClean="0"/>
              <a:t>)</a:t>
            </a:r>
          </a:p>
          <a:p>
            <a:pPr marL="0" indent="0">
              <a:buNone/>
            </a:pPr>
            <a:r>
              <a:rPr lang="tr-TR" dirty="0" smtClean="0"/>
              <a:t>2.Birim </a:t>
            </a:r>
            <a:r>
              <a:rPr lang="tr-TR" dirty="0"/>
              <a:t>ağırlığa düşen net enerji değerleri düşüktür</a:t>
            </a:r>
            <a:r>
              <a:rPr lang="tr-TR" dirty="0" smtClean="0"/>
              <a:t>.</a:t>
            </a:r>
          </a:p>
          <a:p>
            <a:pPr marL="0" indent="0">
              <a:buNone/>
            </a:pPr>
            <a:r>
              <a:rPr lang="tr-TR" dirty="0" smtClean="0"/>
              <a:t> </a:t>
            </a:r>
            <a:r>
              <a:rPr lang="tr-TR" dirty="0"/>
              <a:t>a-Yoğunlukları </a:t>
            </a:r>
            <a:r>
              <a:rPr lang="tr-TR" dirty="0" smtClean="0"/>
              <a:t>düşüktür.</a:t>
            </a:r>
            <a:endParaRPr lang="tr-TR" dirty="0"/>
          </a:p>
          <a:p>
            <a:pPr marL="0" indent="0">
              <a:buNone/>
            </a:pPr>
            <a:r>
              <a:rPr lang="tr-TR" dirty="0" smtClean="0"/>
              <a:t> b-Sindirilmesi </a:t>
            </a:r>
            <a:r>
              <a:rPr lang="tr-TR" dirty="0"/>
              <a:t>zordur</a:t>
            </a:r>
            <a:r>
              <a:rPr lang="tr-TR" dirty="0" smtClean="0"/>
              <a:t>.</a:t>
            </a:r>
          </a:p>
          <a:p>
            <a:pPr marL="0" indent="0">
              <a:buNone/>
            </a:pPr>
            <a:r>
              <a:rPr lang="tr-TR" dirty="0" smtClean="0"/>
              <a:t> c- Silaj </a:t>
            </a:r>
            <a:r>
              <a:rPr lang="tr-TR" dirty="0"/>
              <a:t>gibi bazı yemler fazla oranda su </a:t>
            </a:r>
            <a:r>
              <a:rPr lang="tr-TR" dirty="0" smtClean="0"/>
              <a:t>içerir.</a:t>
            </a:r>
            <a:endParaRPr lang="tr-TR" dirty="0"/>
          </a:p>
          <a:p>
            <a:pPr marL="0" indent="0">
              <a:buNone/>
            </a:pPr>
            <a:r>
              <a:rPr lang="tr-TR" dirty="0" smtClean="0"/>
              <a:t>3.Toplam </a:t>
            </a:r>
            <a:r>
              <a:rPr lang="tr-TR" dirty="0"/>
              <a:t>sindirilebilir besin maddeleri oranı tane ve diğer enerji yemlerine göre daha düşüktür.</a:t>
            </a:r>
          </a:p>
        </p:txBody>
      </p:sp>
      <p:sp>
        <p:nvSpPr>
          <p:cNvPr id="4" name="Slayt Numarası Yer Tutucusu 3"/>
          <p:cNvSpPr>
            <a:spLocks noGrp="1"/>
          </p:cNvSpPr>
          <p:nvPr>
            <p:ph type="sldNum" sz="quarter" idx="12"/>
          </p:nvPr>
        </p:nvSpPr>
        <p:spPr/>
        <p:txBody>
          <a:bodyPr/>
          <a:lstStyle/>
          <a:p>
            <a:fld id="{90F94A3C-0EF2-4BE8-BBEE-93F667700061}" type="slidenum">
              <a:rPr lang="tr-TR" smtClean="0"/>
              <a:t>7</a:t>
            </a:fld>
            <a:endParaRPr lang="tr-TR"/>
          </a:p>
        </p:txBody>
      </p:sp>
    </p:spTree>
    <p:extLst>
      <p:ext uri="{BB962C8B-B14F-4D97-AF65-F5344CB8AC3E}">
        <p14:creationId xmlns:p14="http://schemas.microsoft.com/office/powerpoint/2010/main" val="2761349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45110"/>
          </a:xfrm>
        </p:spPr>
        <p:txBody>
          <a:bodyPr>
            <a:normAutofit/>
          </a:bodyPr>
          <a:lstStyle/>
          <a:p>
            <a:r>
              <a:rPr lang="tr-TR" sz="2400" b="1" dirty="0" smtClean="0">
                <a:latin typeface="+mn-lt"/>
              </a:rPr>
              <a:t>TARIMDAKİ YERİ</a:t>
            </a:r>
            <a:endParaRPr lang="tr-TR" sz="2400" b="1" dirty="0">
              <a:latin typeface="+mn-lt"/>
            </a:endParaRPr>
          </a:p>
        </p:txBody>
      </p:sp>
      <p:sp>
        <p:nvSpPr>
          <p:cNvPr id="3" name="İçerik Yer Tutucusu 2"/>
          <p:cNvSpPr>
            <a:spLocks noGrp="1"/>
          </p:cNvSpPr>
          <p:nvPr>
            <p:ph idx="1"/>
          </p:nvPr>
        </p:nvSpPr>
        <p:spPr>
          <a:xfrm>
            <a:off x="838200" y="1210236"/>
            <a:ext cx="10515600" cy="5553635"/>
          </a:xfrm>
        </p:spPr>
        <p:txBody>
          <a:bodyPr>
            <a:normAutofit lnSpcReduction="10000"/>
          </a:bodyPr>
          <a:lstStyle/>
          <a:p>
            <a:r>
              <a:rPr lang="tr-TR" dirty="0"/>
              <a:t>Türkiye’de yem bitkileri yetiştiriciliğini zorunlu kılan iki temel neden vardır: </a:t>
            </a:r>
            <a:endParaRPr lang="tr-TR" dirty="0" smtClean="0"/>
          </a:p>
          <a:p>
            <a:pPr marL="971550" lvl="1" indent="-514350">
              <a:buFont typeface="+mj-lt"/>
              <a:buAutoNum type="arabicPeriod"/>
            </a:pPr>
            <a:r>
              <a:rPr lang="tr-TR" dirty="0" smtClean="0"/>
              <a:t> </a:t>
            </a:r>
            <a:r>
              <a:rPr lang="tr-TR" dirty="0"/>
              <a:t>Mera ve otlakların kalite ve verim bakımından yetersiz </a:t>
            </a:r>
            <a:r>
              <a:rPr lang="tr-TR" dirty="0" smtClean="0"/>
              <a:t>olması</a:t>
            </a:r>
          </a:p>
          <a:p>
            <a:pPr marL="971550" lvl="1" indent="-514350">
              <a:buFont typeface="+mj-lt"/>
              <a:buAutoNum type="arabicPeriod"/>
            </a:pPr>
            <a:r>
              <a:rPr lang="tr-TR" dirty="0" smtClean="0"/>
              <a:t> Kaliteli </a:t>
            </a:r>
            <a:r>
              <a:rPr lang="tr-TR" dirty="0"/>
              <a:t>kaba yemlerin kesif yemlere kıyasla daha ucuz olması </a:t>
            </a:r>
            <a:endParaRPr lang="tr-TR" dirty="0" smtClean="0"/>
          </a:p>
          <a:p>
            <a:r>
              <a:rPr lang="tr-TR" dirty="0" smtClean="0"/>
              <a:t>Yem </a:t>
            </a:r>
            <a:r>
              <a:rPr lang="tr-TR" dirty="0"/>
              <a:t>bitkilerinin önemini kavrayan gelişmiş batı ülkelerinde yem bitkileri alanının tarım arazisi içerisindeki payı % 25-60’dır. </a:t>
            </a:r>
            <a:endParaRPr lang="tr-TR" dirty="0" smtClean="0"/>
          </a:p>
          <a:p>
            <a:r>
              <a:rPr lang="tr-TR" dirty="0" smtClean="0"/>
              <a:t>Halbuki </a:t>
            </a:r>
            <a:r>
              <a:rPr lang="tr-TR" dirty="0"/>
              <a:t>memleketimiz topraklarının çoğu engebeli ve meyilli olması nedeniyle işlemeli tarıma uygun olmayıp tamamen su ve rüzgar erozyonuna açıktır</a:t>
            </a:r>
            <a:r>
              <a:rPr lang="tr-TR" dirty="0" smtClean="0"/>
              <a:t>.</a:t>
            </a:r>
          </a:p>
          <a:p>
            <a:r>
              <a:rPr lang="tr-TR" dirty="0" smtClean="0"/>
              <a:t> </a:t>
            </a:r>
            <a:r>
              <a:rPr lang="tr-TR" dirty="0"/>
              <a:t>Bir </a:t>
            </a:r>
            <a:r>
              <a:rPr lang="tr-TR" dirty="0" err="1"/>
              <a:t>mm’lik</a:t>
            </a:r>
            <a:r>
              <a:rPr lang="tr-TR" dirty="0"/>
              <a:t> bir toprak tabakasının oluşması için en az 100 yıl gerektiği ve memleketimizden her yıl Kıbrıs adasının yüzey alanına eşit ve 10 cm kalınlığındaki bir toprağın denizlere döküldüğü dikkate alındığında, yem bitkilerinin tarla arazileri içerisindeki % 3’ lük payı çok düşük kalmaktadır</a:t>
            </a:r>
            <a:r>
              <a:rPr lang="tr-TR" dirty="0" smtClean="0"/>
              <a:t>.</a:t>
            </a:r>
          </a:p>
          <a:p>
            <a:endParaRPr lang="tr-TR" dirty="0" smtClean="0"/>
          </a:p>
          <a:p>
            <a:endParaRPr lang="tr-TR" dirty="0"/>
          </a:p>
          <a:p>
            <a:endParaRPr lang="tr-TR" dirty="0"/>
          </a:p>
        </p:txBody>
      </p:sp>
      <p:sp>
        <p:nvSpPr>
          <p:cNvPr id="4" name="Slayt Numarası Yer Tutucusu 3"/>
          <p:cNvSpPr>
            <a:spLocks noGrp="1"/>
          </p:cNvSpPr>
          <p:nvPr>
            <p:ph type="sldNum" sz="quarter" idx="12"/>
          </p:nvPr>
        </p:nvSpPr>
        <p:spPr/>
        <p:txBody>
          <a:bodyPr/>
          <a:lstStyle/>
          <a:p>
            <a:fld id="{90F94A3C-0EF2-4BE8-BBEE-93F667700061}" type="slidenum">
              <a:rPr lang="tr-TR" smtClean="0"/>
              <a:t>8</a:t>
            </a:fld>
            <a:endParaRPr lang="tr-TR"/>
          </a:p>
        </p:txBody>
      </p:sp>
    </p:spTree>
    <p:extLst>
      <p:ext uri="{BB962C8B-B14F-4D97-AF65-F5344CB8AC3E}">
        <p14:creationId xmlns:p14="http://schemas.microsoft.com/office/powerpoint/2010/main" val="811280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t="12604"/>
          <a:stretch/>
        </p:blipFill>
        <p:spPr>
          <a:xfrm>
            <a:off x="1640541" y="1182792"/>
            <a:ext cx="7705688" cy="5675208"/>
          </a:xfrm>
          <a:prstGeom prst="rect">
            <a:avLst/>
          </a:prstGeom>
        </p:spPr>
      </p:pic>
      <p:sp>
        <p:nvSpPr>
          <p:cNvPr id="5" name="Unvan 4"/>
          <p:cNvSpPr>
            <a:spLocks noGrp="1"/>
          </p:cNvSpPr>
          <p:nvPr>
            <p:ph type="title"/>
          </p:nvPr>
        </p:nvSpPr>
        <p:spPr>
          <a:xfrm>
            <a:off x="1640542" y="244102"/>
            <a:ext cx="7705688" cy="1167839"/>
          </a:xfrm>
        </p:spPr>
        <p:txBody>
          <a:bodyPr>
            <a:normAutofit/>
          </a:bodyPr>
          <a:lstStyle/>
          <a:p>
            <a:pPr algn="ctr"/>
            <a:r>
              <a:rPr lang="tr-TR" sz="2000" dirty="0" smtClean="0"/>
              <a:t>Türkiye’de İşlenen ve Yem Bitkileri Tarımı Yapılan Arazi Varlığı (2004-2015)</a:t>
            </a:r>
            <a:endParaRPr lang="tr-TR" sz="2000" dirty="0"/>
          </a:p>
        </p:txBody>
      </p:sp>
      <p:sp>
        <p:nvSpPr>
          <p:cNvPr id="2" name="Slayt Numarası Yer Tutucusu 1"/>
          <p:cNvSpPr>
            <a:spLocks noGrp="1"/>
          </p:cNvSpPr>
          <p:nvPr>
            <p:ph type="sldNum" sz="quarter" idx="12"/>
          </p:nvPr>
        </p:nvSpPr>
        <p:spPr/>
        <p:txBody>
          <a:bodyPr/>
          <a:lstStyle/>
          <a:p>
            <a:fld id="{90F94A3C-0EF2-4BE8-BBEE-93F667700061}" type="slidenum">
              <a:rPr lang="tr-TR" smtClean="0"/>
              <a:t>9</a:t>
            </a:fld>
            <a:endParaRPr lang="tr-TR"/>
          </a:p>
        </p:txBody>
      </p:sp>
    </p:spTree>
    <p:extLst>
      <p:ext uri="{BB962C8B-B14F-4D97-AF65-F5344CB8AC3E}">
        <p14:creationId xmlns:p14="http://schemas.microsoft.com/office/powerpoint/2010/main" val="34687959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l="6479" r="9294"/>
          <a:stretch/>
        </p:blipFill>
        <p:spPr>
          <a:xfrm>
            <a:off x="1210235" y="124365"/>
            <a:ext cx="9520518" cy="6485785"/>
          </a:xfrm>
          <a:prstGeom prst="rect">
            <a:avLst/>
          </a:prstGeom>
        </p:spPr>
      </p:pic>
      <p:sp>
        <p:nvSpPr>
          <p:cNvPr id="2" name="Slayt Numarası Yer Tutucusu 1"/>
          <p:cNvSpPr>
            <a:spLocks noGrp="1"/>
          </p:cNvSpPr>
          <p:nvPr>
            <p:ph type="sldNum" sz="quarter" idx="12"/>
          </p:nvPr>
        </p:nvSpPr>
        <p:spPr/>
        <p:txBody>
          <a:bodyPr/>
          <a:lstStyle/>
          <a:p>
            <a:fld id="{90F94A3C-0EF2-4BE8-BBEE-93F667700061}" type="slidenum">
              <a:rPr lang="tr-TR" smtClean="0"/>
              <a:t>10</a:t>
            </a:fld>
            <a:endParaRPr lang="tr-TR"/>
          </a:p>
        </p:txBody>
      </p:sp>
    </p:spTree>
    <p:extLst>
      <p:ext uri="{BB962C8B-B14F-4D97-AF65-F5344CB8AC3E}">
        <p14:creationId xmlns:p14="http://schemas.microsoft.com/office/powerpoint/2010/main" val="32441656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70647"/>
            <a:ext cx="10515600" cy="5706316"/>
          </a:xfrm>
        </p:spPr>
        <p:txBody>
          <a:bodyPr/>
          <a:lstStyle/>
          <a:p>
            <a:endParaRPr lang="tr-TR" dirty="0" smtClean="0"/>
          </a:p>
          <a:p>
            <a:r>
              <a:rPr lang="tr-TR" dirty="0" smtClean="0"/>
              <a:t>Bir </a:t>
            </a:r>
            <a:r>
              <a:rPr lang="tr-TR" dirty="0"/>
              <a:t>işletmede yem giderleri %50-70 civarındadır</a:t>
            </a:r>
            <a:r>
              <a:rPr lang="tr-TR" dirty="0" smtClean="0"/>
              <a:t>.</a:t>
            </a:r>
          </a:p>
          <a:p>
            <a:r>
              <a:rPr lang="tr-TR" dirty="0" smtClean="0"/>
              <a:t>Alınan </a:t>
            </a:r>
            <a:r>
              <a:rPr lang="tr-TR" dirty="0"/>
              <a:t>verilere göre; Türkiye’ de hayvan varlığımızın yeterli, dengeli ve verime yönelik beslenemediği ortaya çıkmaktadır. </a:t>
            </a:r>
          </a:p>
          <a:p>
            <a:r>
              <a:rPr lang="tr-TR" dirty="0"/>
              <a:t>Ülkemizde tarım politikaları denildiğinde en önemli ve yerine getirilmesi gereken husus ‘kendine yeterlilik’ olmalıdır. </a:t>
            </a:r>
          </a:p>
          <a:p>
            <a:r>
              <a:rPr lang="tr-TR" dirty="0"/>
              <a:t>Toplam olarak üretilen kaliteli kaba yemin, hayvan varlığımızın ihtiyacını karşılayamadığı ve açığın yaklaşık % 60’lara vardığı yapılan hesaplamalardan anlaşılmıştır.</a:t>
            </a:r>
          </a:p>
          <a:p>
            <a:r>
              <a:rPr lang="tr-TR" dirty="0"/>
              <a:t>Türkiye’nin en önemli kaynaklarından biri olan mera, yaylak ve kışlakların ıslah edilerek otlatma kapasitelerinin artırılmasına ihtiyaç </a:t>
            </a:r>
            <a:r>
              <a:rPr lang="tr-TR" dirty="0" smtClean="0"/>
              <a:t>duyulmaktadır.</a:t>
            </a:r>
            <a:endParaRPr lang="tr-TR" dirty="0"/>
          </a:p>
          <a:p>
            <a:endParaRPr lang="tr-TR" dirty="0"/>
          </a:p>
        </p:txBody>
      </p:sp>
      <p:sp>
        <p:nvSpPr>
          <p:cNvPr id="2" name="Slayt Numarası Yer Tutucusu 1"/>
          <p:cNvSpPr>
            <a:spLocks noGrp="1"/>
          </p:cNvSpPr>
          <p:nvPr>
            <p:ph type="sldNum" sz="quarter" idx="12"/>
          </p:nvPr>
        </p:nvSpPr>
        <p:spPr/>
        <p:txBody>
          <a:bodyPr/>
          <a:lstStyle/>
          <a:p>
            <a:fld id="{90F94A3C-0EF2-4BE8-BBEE-93F667700061}" type="slidenum">
              <a:rPr lang="tr-TR" smtClean="0"/>
              <a:t>11</a:t>
            </a:fld>
            <a:endParaRPr lang="tr-TR"/>
          </a:p>
        </p:txBody>
      </p:sp>
    </p:spTree>
    <p:extLst>
      <p:ext uri="{BB962C8B-B14F-4D97-AF65-F5344CB8AC3E}">
        <p14:creationId xmlns:p14="http://schemas.microsoft.com/office/powerpoint/2010/main" val="23408387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a:xfrm>
            <a:off x="839788" y="457200"/>
            <a:ext cx="5668588" cy="887506"/>
          </a:xfrm>
        </p:spPr>
        <p:txBody>
          <a:bodyPr/>
          <a:lstStyle/>
          <a:p>
            <a:pPr algn="ctr"/>
            <a:r>
              <a:rPr lang="tr-TR" dirty="0" smtClean="0">
                <a:latin typeface="+mn-lt"/>
              </a:rPr>
              <a:t>KORUNGA</a:t>
            </a:r>
            <a:endParaRPr lang="tr-TR" dirty="0">
              <a:latin typeface="+mn-lt"/>
            </a:endParaRPr>
          </a:p>
        </p:txBody>
      </p:sp>
      <p:sp>
        <p:nvSpPr>
          <p:cNvPr id="9" name="Metin Yer Tutucusu 8"/>
          <p:cNvSpPr>
            <a:spLocks noGrp="1"/>
          </p:cNvSpPr>
          <p:nvPr>
            <p:ph type="body" sz="half" idx="2"/>
          </p:nvPr>
        </p:nvSpPr>
        <p:spPr>
          <a:xfrm>
            <a:off x="839788" y="1519518"/>
            <a:ext cx="5668588" cy="4349470"/>
          </a:xfrm>
        </p:spPr>
        <p:txBody>
          <a:bodyPr/>
          <a:lstStyle/>
          <a:p>
            <a:pPr marL="285750" indent="-285750">
              <a:buFont typeface="Wingdings" panose="05000000000000000000" pitchFamily="2" charset="2"/>
              <a:buChar char="ü"/>
            </a:pPr>
            <a:endParaRPr lang="tr-TR" sz="2400" dirty="0" smtClean="0"/>
          </a:p>
          <a:p>
            <a:pPr marL="285750" indent="-285750">
              <a:buFont typeface="Wingdings" panose="05000000000000000000" pitchFamily="2" charset="2"/>
              <a:buChar char="ü"/>
            </a:pPr>
            <a:endParaRPr lang="tr-TR" sz="2400" dirty="0"/>
          </a:p>
          <a:p>
            <a:pPr marL="285750" indent="-285750">
              <a:buFont typeface="Wingdings" panose="05000000000000000000" pitchFamily="2" charset="2"/>
              <a:buChar char="ü"/>
            </a:pPr>
            <a:r>
              <a:rPr lang="tr-TR" sz="2400" dirty="0" smtClean="0"/>
              <a:t>Süt </a:t>
            </a:r>
            <a:r>
              <a:rPr lang="tr-TR" sz="2400" dirty="0"/>
              <a:t>sığırlarına her gün bir miktar korunga verildiğinde sindirim sistemi rahatsızlıklarına pek rastlanmaz</a:t>
            </a:r>
            <a:r>
              <a:rPr lang="tr-TR" sz="2400" dirty="0" smtClean="0"/>
              <a:t>.</a:t>
            </a:r>
          </a:p>
          <a:p>
            <a:pPr marL="285750" indent="-285750">
              <a:buFont typeface="Wingdings" panose="05000000000000000000" pitchFamily="2" charset="2"/>
              <a:buChar char="ü"/>
            </a:pPr>
            <a:endParaRPr lang="tr-TR" sz="2400" dirty="0" smtClean="0"/>
          </a:p>
          <a:p>
            <a:pPr marL="285750" indent="-285750">
              <a:buFont typeface="Wingdings" panose="05000000000000000000" pitchFamily="2" charset="2"/>
              <a:buChar char="ü"/>
            </a:pPr>
            <a:r>
              <a:rPr lang="tr-TR" sz="2400" dirty="0" smtClean="0"/>
              <a:t> </a:t>
            </a:r>
            <a:r>
              <a:rPr lang="tr-TR" sz="2400" dirty="0"/>
              <a:t>Bütün hayvanların gelişmesini ve büyümesini sağlar, verimlerini artırır.</a:t>
            </a:r>
          </a:p>
          <a:p>
            <a:endParaRPr lang="tr-TR" dirty="0"/>
          </a:p>
        </p:txBody>
      </p:sp>
      <p:pic>
        <p:nvPicPr>
          <p:cNvPr id="14" name="Resim 13"/>
          <p:cNvPicPr>
            <a:picLocks noChangeAspect="1"/>
          </p:cNvPicPr>
          <p:nvPr/>
        </p:nvPicPr>
        <p:blipFill rotWithShape="1">
          <a:blip r:embed="rId2">
            <a:extLst>
              <a:ext uri="{28A0092B-C50C-407E-A947-70E740481C1C}">
                <a14:useLocalDpi xmlns:a14="http://schemas.microsoft.com/office/drawing/2010/main" val="0"/>
              </a:ext>
            </a:extLst>
          </a:blip>
          <a:srcRect l="6315" t="3754" r="7065" b="3016"/>
          <a:stretch/>
        </p:blipFill>
        <p:spPr>
          <a:xfrm>
            <a:off x="7368988" y="457200"/>
            <a:ext cx="3792072" cy="5411788"/>
          </a:xfrm>
          <a:prstGeom prst="rect">
            <a:avLst/>
          </a:prstGeom>
        </p:spPr>
      </p:pic>
      <p:sp>
        <p:nvSpPr>
          <p:cNvPr id="2" name="Slayt Numarası Yer Tutucusu 1"/>
          <p:cNvSpPr>
            <a:spLocks noGrp="1"/>
          </p:cNvSpPr>
          <p:nvPr>
            <p:ph type="sldNum" sz="quarter" idx="12"/>
          </p:nvPr>
        </p:nvSpPr>
        <p:spPr/>
        <p:txBody>
          <a:bodyPr/>
          <a:lstStyle/>
          <a:p>
            <a:fld id="{90F94A3C-0EF2-4BE8-BBEE-93F667700061}" type="slidenum">
              <a:rPr lang="tr-TR" smtClean="0"/>
              <a:t>12</a:t>
            </a:fld>
            <a:endParaRPr lang="tr-TR"/>
          </a:p>
        </p:txBody>
      </p:sp>
    </p:spTree>
    <p:extLst>
      <p:ext uri="{BB962C8B-B14F-4D97-AF65-F5344CB8AC3E}">
        <p14:creationId xmlns:p14="http://schemas.microsoft.com/office/powerpoint/2010/main" val="963838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a:xfrm>
            <a:off x="839788" y="457200"/>
            <a:ext cx="5856847" cy="1008529"/>
          </a:xfrm>
        </p:spPr>
        <p:txBody>
          <a:bodyPr/>
          <a:lstStyle/>
          <a:p>
            <a:pPr algn="ctr"/>
            <a:r>
              <a:rPr lang="tr-TR" dirty="0" smtClean="0"/>
              <a:t>YONCA</a:t>
            </a:r>
            <a:endParaRPr lang="tr-TR" dirty="0"/>
          </a:p>
        </p:txBody>
      </p:sp>
      <p:sp>
        <p:nvSpPr>
          <p:cNvPr id="7" name="Metin Yer Tutucusu 6"/>
          <p:cNvSpPr>
            <a:spLocks noGrp="1"/>
          </p:cNvSpPr>
          <p:nvPr>
            <p:ph type="body" sz="half" idx="2"/>
          </p:nvPr>
        </p:nvSpPr>
        <p:spPr>
          <a:xfrm>
            <a:off x="839788" y="1586753"/>
            <a:ext cx="5856847" cy="4282235"/>
          </a:xfrm>
        </p:spPr>
        <p:txBody>
          <a:bodyPr/>
          <a:lstStyle/>
          <a:p>
            <a:endParaRPr lang="tr-TR" sz="2000" dirty="0" smtClean="0"/>
          </a:p>
          <a:p>
            <a:endParaRPr lang="tr-TR" sz="2000" dirty="0" smtClean="0"/>
          </a:p>
          <a:p>
            <a:pPr marL="342900" indent="-342900">
              <a:buFont typeface="Wingdings" panose="05000000000000000000" pitchFamily="2" charset="2"/>
              <a:buChar char="ü"/>
            </a:pPr>
            <a:r>
              <a:rPr lang="tr-TR" sz="2000" dirty="0"/>
              <a:t>İ</a:t>
            </a:r>
            <a:r>
              <a:rPr lang="tr-TR" sz="2000" dirty="0" smtClean="0"/>
              <a:t>yi </a:t>
            </a:r>
            <a:r>
              <a:rPr lang="tr-TR" sz="2000" dirty="0"/>
              <a:t>besleme özelliği ve yüksek veriminden dolayı yem bitkilerinin kraliçesi olarak adlandırılır</a:t>
            </a:r>
            <a:r>
              <a:rPr lang="tr-TR" sz="2000" dirty="0" smtClean="0"/>
              <a:t>.</a:t>
            </a:r>
          </a:p>
          <a:p>
            <a:pPr marL="285750" indent="-285750">
              <a:buFont typeface="Wingdings" panose="05000000000000000000" pitchFamily="2" charset="2"/>
              <a:buChar char="ü"/>
            </a:pPr>
            <a:r>
              <a:rPr lang="tr-TR" sz="2000" dirty="0" smtClean="0"/>
              <a:t> </a:t>
            </a:r>
            <a:r>
              <a:rPr lang="tr-TR" sz="2000" dirty="0"/>
              <a:t>Yonca otu diğer yem bitkilerine oranla protein, vitamin ve mineral maddece zengindir. </a:t>
            </a:r>
            <a:endParaRPr lang="tr-TR" sz="2000" dirty="0" smtClean="0"/>
          </a:p>
          <a:p>
            <a:pPr marL="285750" indent="-285750">
              <a:buFont typeface="Wingdings" panose="05000000000000000000" pitchFamily="2" charset="2"/>
              <a:buChar char="ü"/>
            </a:pPr>
            <a:r>
              <a:rPr lang="tr-TR" sz="2000" dirty="0" smtClean="0"/>
              <a:t>Değerli </a:t>
            </a:r>
            <a:r>
              <a:rPr lang="tr-TR" sz="2000" dirty="0"/>
              <a:t>bir yem bitkisi olan yoncadan ot, silo yemi, </a:t>
            </a:r>
            <a:r>
              <a:rPr lang="tr-TR" sz="2000" dirty="0" err="1"/>
              <a:t>pelet</a:t>
            </a:r>
            <a:r>
              <a:rPr lang="tr-TR" sz="2000" dirty="0"/>
              <a:t> yem, yonca unu, yer örtüsü (erozyona karşı) ve yeşil gübre olarak yararlanılır.</a:t>
            </a:r>
          </a:p>
          <a:p>
            <a:endParaRPr lang="tr-TR" dirty="0"/>
          </a:p>
        </p:txBody>
      </p:sp>
      <p:pic>
        <p:nvPicPr>
          <p:cNvPr id="10" name="Resim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1440" y="981635"/>
            <a:ext cx="3337838" cy="4663242"/>
          </a:xfrm>
          <a:prstGeom prst="rect">
            <a:avLst/>
          </a:prstGeom>
        </p:spPr>
      </p:pic>
      <p:sp>
        <p:nvSpPr>
          <p:cNvPr id="2" name="Slayt Numarası Yer Tutucusu 1"/>
          <p:cNvSpPr>
            <a:spLocks noGrp="1"/>
          </p:cNvSpPr>
          <p:nvPr>
            <p:ph type="sldNum" sz="quarter" idx="12"/>
          </p:nvPr>
        </p:nvSpPr>
        <p:spPr/>
        <p:txBody>
          <a:bodyPr/>
          <a:lstStyle/>
          <a:p>
            <a:fld id="{90F94A3C-0EF2-4BE8-BBEE-93F667700061}" type="slidenum">
              <a:rPr lang="tr-TR" smtClean="0"/>
              <a:t>13</a:t>
            </a:fld>
            <a:endParaRPr lang="tr-TR"/>
          </a:p>
        </p:txBody>
      </p:sp>
    </p:spTree>
    <p:extLst>
      <p:ext uri="{BB962C8B-B14F-4D97-AF65-F5344CB8AC3E}">
        <p14:creationId xmlns:p14="http://schemas.microsoft.com/office/powerpoint/2010/main" val="1373336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839788" y="457200"/>
            <a:ext cx="6193024" cy="954741"/>
          </a:xfrm>
        </p:spPr>
        <p:txBody>
          <a:bodyPr/>
          <a:lstStyle/>
          <a:p>
            <a:pPr algn="ctr"/>
            <a:r>
              <a:rPr lang="tr-TR" dirty="0" smtClean="0"/>
              <a:t>HAYVAN PANCARI</a:t>
            </a:r>
            <a:endParaRPr lang="tr-TR" dirty="0"/>
          </a:p>
        </p:txBody>
      </p:sp>
      <p:sp>
        <p:nvSpPr>
          <p:cNvPr id="6" name="Metin Yer Tutucusu 5"/>
          <p:cNvSpPr>
            <a:spLocks noGrp="1"/>
          </p:cNvSpPr>
          <p:nvPr>
            <p:ph type="body" sz="half" idx="2"/>
          </p:nvPr>
        </p:nvSpPr>
        <p:spPr>
          <a:xfrm>
            <a:off x="839788" y="1613647"/>
            <a:ext cx="6193024" cy="4625788"/>
          </a:xfrm>
        </p:spPr>
        <p:txBody>
          <a:bodyPr>
            <a:normAutofit/>
          </a:bodyPr>
          <a:lstStyle/>
          <a:p>
            <a:pPr marL="285750" indent="-285750">
              <a:buFont typeface="Wingdings" panose="05000000000000000000" pitchFamily="2" charset="2"/>
              <a:buChar char="ü"/>
            </a:pPr>
            <a:endParaRPr lang="tr-TR" dirty="0" smtClean="0"/>
          </a:p>
          <a:p>
            <a:pPr marL="285750" indent="-285750">
              <a:buFont typeface="Wingdings" panose="05000000000000000000" pitchFamily="2" charset="2"/>
              <a:buChar char="ü"/>
            </a:pPr>
            <a:r>
              <a:rPr lang="tr-TR" sz="1800" dirty="0" smtClean="0"/>
              <a:t>Hayvan </a:t>
            </a:r>
            <a:r>
              <a:rPr lang="tr-TR" sz="1800" dirty="0"/>
              <a:t>pancarı, hayvanların severek yediği sulu, şıralı bir yem bitkisidir. </a:t>
            </a:r>
            <a:endParaRPr lang="tr-TR" sz="1800" dirty="0" smtClean="0"/>
          </a:p>
          <a:p>
            <a:pPr marL="285750" indent="-285750">
              <a:buFont typeface="Wingdings" panose="05000000000000000000" pitchFamily="2" charset="2"/>
              <a:buChar char="ü"/>
            </a:pPr>
            <a:r>
              <a:rPr lang="tr-TR" sz="1800" dirty="0" smtClean="0"/>
              <a:t>İneklerin </a:t>
            </a:r>
            <a:r>
              <a:rPr lang="tr-TR" sz="1800" dirty="0"/>
              <a:t>süt verimini belirgin bir şekilde arttırır. </a:t>
            </a:r>
            <a:endParaRPr lang="tr-TR" sz="1800" dirty="0" smtClean="0"/>
          </a:p>
          <a:p>
            <a:pPr marL="285750" indent="-285750">
              <a:buFont typeface="Wingdings" panose="05000000000000000000" pitchFamily="2" charset="2"/>
              <a:buChar char="ü"/>
            </a:pPr>
            <a:r>
              <a:rPr lang="tr-TR" sz="1800" dirty="0" smtClean="0"/>
              <a:t>Kesif </a:t>
            </a:r>
            <a:r>
              <a:rPr lang="tr-TR" sz="1800" dirty="0"/>
              <a:t>yemden tasarruf sağlar</a:t>
            </a:r>
            <a:r>
              <a:rPr lang="tr-TR" sz="1800" dirty="0" smtClean="0"/>
              <a:t>.</a:t>
            </a:r>
          </a:p>
          <a:p>
            <a:pPr marL="285750" indent="-285750">
              <a:buFont typeface="Wingdings" panose="05000000000000000000" pitchFamily="2" charset="2"/>
              <a:buChar char="ü"/>
            </a:pPr>
            <a:r>
              <a:rPr lang="tr-TR" sz="1800" dirty="0" smtClean="0"/>
              <a:t> </a:t>
            </a:r>
            <a:r>
              <a:rPr lang="tr-TR" sz="1800" dirty="0"/>
              <a:t>Lezzetli oluşu sebebiyle hayvanlar tarafından severek yenir. </a:t>
            </a:r>
            <a:endParaRPr lang="tr-TR" sz="1800" dirty="0" smtClean="0"/>
          </a:p>
          <a:p>
            <a:pPr marL="285750" indent="-285750">
              <a:buFont typeface="Wingdings" panose="05000000000000000000" pitchFamily="2" charset="2"/>
              <a:buChar char="ü"/>
            </a:pPr>
            <a:r>
              <a:rPr lang="tr-TR" sz="1800" dirty="0" smtClean="0"/>
              <a:t>Diğer </a:t>
            </a:r>
            <a:r>
              <a:rPr lang="tr-TR" sz="1800" dirty="0"/>
              <a:t>yem bitkilerine göre daha fazla enerji sağlar. </a:t>
            </a:r>
            <a:endParaRPr lang="tr-TR" sz="1800" dirty="0" smtClean="0"/>
          </a:p>
          <a:p>
            <a:pPr marL="285750" indent="-285750">
              <a:buFont typeface="Wingdings" panose="05000000000000000000" pitchFamily="2" charset="2"/>
              <a:buChar char="ü"/>
            </a:pPr>
            <a:r>
              <a:rPr lang="tr-TR" sz="1800" dirty="0" smtClean="0"/>
              <a:t>Hayvanların </a:t>
            </a:r>
            <a:r>
              <a:rPr lang="tr-TR" sz="1800" dirty="0"/>
              <a:t>sindirim sistemini güçlendirir. </a:t>
            </a:r>
            <a:endParaRPr lang="tr-TR" sz="1800" dirty="0" smtClean="0"/>
          </a:p>
          <a:p>
            <a:pPr marL="285750" indent="-285750">
              <a:buFont typeface="Wingdings" panose="05000000000000000000" pitchFamily="2" charset="2"/>
              <a:buChar char="ü"/>
            </a:pPr>
            <a:r>
              <a:rPr lang="tr-TR" sz="1800" dirty="0" smtClean="0"/>
              <a:t>Fazla </a:t>
            </a:r>
            <a:r>
              <a:rPr lang="tr-TR" sz="1800" dirty="0"/>
              <a:t>miktarda yedirilirse hayvanlarda hazım bozukluklarına, süt ve döl veriminde düşmeye ve sütteki yağ miktarında azalmaya sebep </a:t>
            </a:r>
            <a:r>
              <a:rPr lang="tr-TR" sz="1800" dirty="0" smtClean="0"/>
              <a:t>olmaktadır.</a:t>
            </a:r>
            <a:endParaRPr lang="tr-TR" sz="1800" dirty="0"/>
          </a:p>
          <a:p>
            <a:endParaRPr lang="tr-TR" dirty="0"/>
          </a:p>
        </p:txBody>
      </p:sp>
      <p:sp>
        <p:nvSpPr>
          <p:cNvPr id="2" name="Slayt Numarası Yer Tutucusu 1"/>
          <p:cNvSpPr>
            <a:spLocks noGrp="1"/>
          </p:cNvSpPr>
          <p:nvPr>
            <p:ph type="sldNum" sz="quarter" idx="12"/>
          </p:nvPr>
        </p:nvSpPr>
        <p:spPr/>
        <p:txBody>
          <a:bodyPr/>
          <a:lstStyle/>
          <a:p>
            <a:fld id="{90F94A3C-0EF2-4BE8-BBEE-93F667700061}" type="slidenum">
              <a:rPr lang="tr-TR" smtClean="0"/>
              <a:t>14</a:t>
            </a:fld>
            <a:endParaRPr lang="tr-T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3684" y="940158"/>
            <a:ext cx="4551040" cy="4085823"/>
          </a:xfrm>
          <a:prstGeom prst="rect">
            <a:avLst/>
          </a:prstGeom>
        </p:spPr>
      </p:pic>
    </p:spTree>
    <p:extLst>
      <p:ext uri="{BB962C8B-B14F-4D97-AF65-F5344CB8AC3E}">
        <p14:creationId xmlns:p14="http://schemas.microsoft.com/office/powerpoint/2010/main" val="3212146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839788" y="457200"/>
            <a:ext cx="6179577" cy="860612"/>
          </a:xfrm>
        </p:spPr>
        <p:txBody>
          <a:bodyPr/>
          <a:lstStyle/>
          <a:p>
            <a:pPr algn="ctr"/>
            <a:r>
              <a:rPr lang="tr-TR" dirty="0" smtClean="0"/>
              <a:t>MISIR</a:t>
            </a:r>
            <a:endParaRPr lang="tr-TR" dirty="0"/>
          </a:p>
        </p:txBody>
      </p:sp>
      <p:sp>
        <p:nvSpPr>
          <p:cNvPr id="6" name="Metin Yer Tutucusu 5"/>
          <p:cNvSpPr>
            <a:spLocks noGrp="1"/>
          </p:cNvSpPr>
          <p:nvPr>
            <p:ph type="body" sz="half" idx="2"/>
          </p:nvPr>
        </p:nvSpPr>
        <p:spPr>
          <a:xfrm>
            <a:off x="839788" y="1317812"/>
            <a:ext cx="6179577" cy="4706470"/>
          </a:xfrm>
        </p:spPr>
        <p:txBody>
          <a:bodyPr/>
          <a:lstStyle/>
          <a:p>
            <a:pPr marL="285750" indent="-285750">
              <a:buFont typeface="Wingdings" panose="05000000000000000000" pitchFamily="2" charset="2"/>
              <a:buChar char="ü"/>
            </a:pPr>
            <a:endParaRPr lang="tr-TR" dirty="0" smtClean="0"/>
          </a:p>
          <a:p>
            <a:pPr marL="285750" indent="-285750">
              <a:buFont typeface="Wingdings" panose="05000000000000000000" pitchFamily="2" charset="2"/>
              <a:buChar char="ü"/>
            </a:pPr>
            <a:endParaRPr lang="tr-TR" dirty="0"/>
          </a:p>
          <a:p>
            <a:pPr marL="285750" indent="-285750">
              <a:buFont typeface="Wingdings" panose="05000000000000000000" pitchFamily="2" charset="2"/>
              <a:buChar char="ü"/>
            </a:pPr>
            <a:endParaRPr lang="tr-TR" dirty="0" smtClean="0"/>
          </a:p>
          <a:p>
            <a:pPr marL="285750" indent="-285750">
              <a:buFont typeface="Wingdings" panose="05000000000000000000" pitchFamily="2" charset="2"/>
              <a:buChar char="ü"/>
            </a:pPr>
            <a:r>
              <a:rPr lang="tr-TR" dirty="0" smtClean="0"/>
              <a:t>Yeşil </a:t>
            </a:r>
            <a:r>
              <a:rPr lang="tr-TR" dirty="0"/>
              <a:t>otun olmadığı </a:t>
            </a:r>
            <a:r>
              <a:rPr lang="tr-TR" dirty="0" smtClean="0"/>
              <a:t>kış </a:t>
            </a:r>
            <a:r>
              <a:rPr lang="tr-TR" dirty="0"/>
              <a:t>aylarında hayvanlarımıza yeşil, sulu ve ekonomik olarak verebileceğimiz tek kaba yem silajdır. En uygun silaj bitkisi mısırdır</a:t>
            </a:r>
            <a:r>
              <a:rPr lang="tr-TR" dirty="0" smtClean="0"/>
              <a:t>.</a:t>
            </a:r>
          </a:p>
          <a:p>
            <a:pPr marL="285750" indent="-285750">
              <a:buFont typeface="Wingdings" panose="05000000000000000000" pitchFamily="2" charset="2"/>
              <a:buChar char="ü"/>
            </a:pPr>
            <a:r>
              <a:rPr lang="tr-TR" dirty="0" smtClean="0"/>
              <a:t> </a:t>
            </a:r>
            <a:r>
              <a:rPr lang="tr-TR" dirty="0"/>
              <a:t>Hayvanlar tarafından sevilerek tüketilen ve enerjice zengin bir kaba yemdir</a:t>
            </a:r>
            <a:r>
              <a:rPr lang="tr-TR" dirty="0" smtClean="0"/>
              <a:t>.</a:t>
            </a:r>
          </a:p>
          <a:p>
            <a:pPr marL="285750" indent="-285750">
              <a:buFont typeface="Wingdings" panose="05000000000000000000" pitchFamily="2" charset="2"/>
              <a:buChar char="ü"/>
            </a:pPr>
            <a:r>
              <a:rPr lang="tr-TR" dirty="0" smtClean="0"/>
              <a:t> </a:t>
            </a:r>
            <a:r>
              <a:rPr lang="tr-TR" dirty="0"/>
              <a:t>Silajlık mısır koçanlarıyla beraber hamur olum devresinde biçildiğinde mısırda yüksek düzeyde kolay parçalanabilen karbonhidrat içeriği ve uygun sıkışma özelliği ile en kolay </a:t>
            </a:r>
            <a:r>
              <a:rPr lang="tr-TR" dirty="0" err="1"/>
              <a:t>silolanabilen</a:t>
            </a:r>
            <a:r>
              <a:rPr lang="tr-TR" dirty="0"/>
              <a:t> yem bitkisi özelliğini  taşımaktadır. </a:t>
            </a:r>
          </a:p>
          <a:p>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671" y="605118"/>
            <a:ext cx="3953435" cy="5419164"/>
          </a:xfrm>
          <a:prstGeom prst="rect">
            <a:avLst/>
          </a:prstGeom>
        </p:spPr>
      </p:pic>
      <p:sp>
        <p:nvSpPr>
          <p:cNvPr id="2" name="Slayt Numarası Yer Tutucusu 1"/>
          <p:cNvSpPr>
            <a:spLocks noGrp="1"/>
          </p:cNvSpPr>
          <p:nvPr>
            <p:ph type="sldNum" sz="quarter" idx="12"/>
          </p:nvPr>
        </p:nvSpPr>
        <p:spPr/>
        <p:txBody>
          <a:bodyPr/>
          <a:lstStyle/>
          <a:p>
            <a:fld id="{90F94A3C-0EF2-4BE8-BBEE-93F667700061}" type="slidenum">
              <a:rPr lang="tr-TR" smtClean="0"/>
              <a:t>15</a:t>
            </a:fld>
            <a:endParaRPr lang="tr-TR"/>
          </a:p>
        </p:txBody>
      </p:sp>
    </p:spTree>
    <p:extLst>
      <p:ext uri="{BB962C8B-B14F-4D97-AF65-F5344CB8AC3E}">
        <p14:creationId xmlns:p14="http://schemas.microsoft.com/office/powerpoint/2010/main" val="21899146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32012"/>
            <a:ext cx="10515600" cy="5544951"/>
          </a:xfrm>
        </p:spPr>
        <p:txBody>
          <a:bodyPr>
            <a:normAutofit lnSpcReduction="10000"/>
          </a:bodyPr>
          <a:lstStyle/>
          <a:p>
            <a:pPr marL="0" indent="0" algn="ctr">
              <a:buNone/>
            </a:pPr>
            <a:r>
              <a:rPr lang="tr-TR" dirty="0" smtClean="0"/>
              <a:t>SİLAJ YAPMANIN FAYDALARI</a:t>
            </a:r>
          </a:p>
          <a:p>
            <a:pPr marL="0" indent="0" algn="ctr">
              <a:buNone/>
            </a:pPr>
            <a:endParaRPr lang="tr-TR" dirty="0" smtClean="0"/>
          </a:p>
          <a:p>
            <a:r>
              <a:rPr lang="tr-TR" dirty="0" smtClean="0"/>
              <a:t>  </a:t>
            </a:r>
            <a:r>
              <a:rPr lang="tr-TR" dirty="0"/>
              <a:t>Yeşil ve sulu yemlerin bulunmadığı kış aylarında hayvanların iyi ve ucuz beslenmesini sağlar</a:t>
            </a:r>
            <a:r>
              <a:rPr lang="tr-TR" dirty="0" smtClean="0"/>
              <a:t>.</a:t>
            </a:r>
          </a:p>
          <a:p>
            <a:r>
              <a:rPr lang="tr-TR" dirty="0" smtClean="0"/>
              <a:t> Ot </a:t>
            </a:r>
            <a:r>
              <a:rPr lang="tr-TR" dirty="0"/>
              <a:t>depolama sorunu ve depo masrafları en aza indirilir. 2 ton kuru otun depolandığı yere 15 ton yeşil yem depolanabilir. </a:t>
            </a:r>
            <a:endParaRPr lang="tr-TR" dirty="0" smtClean="0"/>
          </a:p>
          <a:p>
            <a:r>
              <a:rPr lang="tr-TR" dirty="0" smtClean="0"/>
              <a:t>Silajlık </a:t>
            </a:r>
            <a:r>
              <a:rPr lang="tr-TR" dirty="0"/>
              <a:t>bitkiler tarlayı erken boşaltırlar dolayısıyla diğer bitkilerin ekimi için uygun zaman kalmaktadır. </a:t>
            </a:r>
            <a:endParaRPr lang="tr-TR" dirty="0" smtClean="0"/>
          </a:p>
          <a:p>
            <a:r>
              <a:rPr lang="tr-TR" dirty="0" smtClean="0"/>
              <a:t> </a:t>
            </a:r>
            <a:r>
              <a:rPr lang="tr-TR" dirty="0"/>
              <a:t>Yeşil yemlerin kurutulmasıyla sapları ve yaprakları sertleşerek dökülür. Sapları sertleştiği için besin değeri düşer  hayvanlar tarafından sevilerek yenmez. Fakat silolamada yemlerin besin değerinde kayıp meydana gelmez ve hayvanlar tarafından sevilerek yenir. </a:t>
            </a:r>
          </a:p>
          <a:p>
            <a:endParaRPr lang="tr-TR" dirty="0"/>
          </a:p>
        </p:txBody>
      </p:sp>
      <p:sp>
        <p:nvSpPr>
          <p:cNvPr id="2" name="Slayt Numarası Yer Tutucusu 1"/>
          <p:cNvSpPr>
            <a:spLocks noGrp="1"/>
          </p:cNvSpPr>
          <p:nvPr>
            <p:ph type="sldNum" sz="quarter" idx="12"/>
          </p:nvPr>
        </p:nvSpPr>
        <p:spPr/>
        <p:txBody>
          <a:bodyPr/>
          <a:lstStyle/>
          <a:p>
            <a:fld id="{90F94A3C-0EF2-4BE8-BBEE-93F667700061}" type="slidenum">
              <a:rPr lang="tr-TR" smtClean="0"/>
              <a:t>16</a:t>
            </a:fld>
            <a:endParaRPr lang="tr-TR"/>
          </a:p>
        </p:txBody>
      </p:sp>
    </p:spTree>
    <p:extLst>
      <p:ext uri="{BB962C8B-B14F-4D97-AF65-F5344CB8AC3E}">
        <p14:creationId xmlns:p14="http://schemas.microsoft.com/office/powerpoint/2010/main" val="2126157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2">
            <a:extLst>
              <a:ext uri="{28A0092B-C50C-407E-A947-70E740481C1C}">
                <a14:useLocalDpi xmlns:a14="http://schemas.microsoft.com/office/drawing/2010/main" val="0"/>
              </a:ext>
            </a:extLst>
          </a:blip>
          <a:srcRect l="7553" t="7516"/>
          <a:stretch/>
        </p:blipFill>
        <p:spPr>
          <a:xfrm>
            <a:off x="297477" y="470646"/>
            <a:ext cx="11894523" cy="5472953"/>
          </a:xfrm>
          <a:prstGeom prst="rect">
            <a:avLst/>
          </a:prstGeom>
        </p:spPr>
      </p:pic>
      <p:sp>
        <p:nvSpPr>
          <p:cNvPr id="2" name="Slayt Numarası Yer Tutucusu 1"/>
          <p:cNvSpPr>
            <a:spLocks noGrp="1"/>
          </p:cNvSpPr>
          <p:nvPr>
            <p:ph type="sldNum" sz="quarter" idx="12"/>
          </p:nvPr>
        </p:nvSpPr>
        <p:spPr/>
        <p:txBody>
          <a:bodyPr/>
          <a:lstStyle/>
          <a:p>
            <a:fld id="{90F94A3C-0EF2-4BE8-BBEE-93F667700061}" type="slidenum">
              <a:rPr lang="tr-TR" smtClean="0"/>
              <a:t>17</a:t>
            </a:fld>
            <a:endParaRPr lang="tr-TR"/>
          </a:p>
        </p:txBody>
      </p:sp>
    </p:spTree>
    <p:extLst>
      <p:ext uri="{BB962C8B-B14F-4D97-AF65-F5344CB8AC3E}">
        <p14:creationId xmlns:p14="http://schemas.microsoft.com/office/powerpoint/2010/main" val="6706392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latin typeface="+mn-lt"/>
              </a:rPr>
              <a:t>HAYVAN </a:t>
            </a:r>
            <a:r>
              <a:rPr lang="tr-TR" dirty="0">
                <a:latin typeface="+mn-lt"/>
              </a:rPr>
              <a:t>YEMİ OLARAK </a:t>
            </a:r>
            <a:r>
              <a:rPr lang="tr-TR" dirty="0" smtClean="0">
                <a:latin typeface="+mn-lt"/>
              </a:rPr>
              <a:t>ÖNEMİ</a:t>
            </a:r>
            <a:endParaRPr lang="tr-TR" dirty="0">
              <a:latin typeface="+mn-lt"/>
            </a:endParaRPr>
          </a:p>
        </p:txBody>
      </p:sp>
      <p:sp>
        <p:nvSpPr>
          <p:cNvPr id="3" name="İçerik Yer Tutucusu 2"/>
          <p:cNvSpPr>
            <a:spLocks noGrp="1"/>
          </p:cNvSpPr>
          <p:nvPr>
            <p:ph idx="1"/>
          </p:nvPr>
        </p:nvSpPr>
        <p:spPr/>
        <p:txBody>
          <a:bodyPr>
            <a:normAutofit fontScale="70000" lnSpcReduction="20000"/>
          </a:bodyPr>
          <a:lstStyle/>
          <a:p>
            <a:pPr marL="514350" indent="-514350">
              <a:buFont typeface="+mj-lt"/>
              <a:buAutoNum type="arabicPeriod"/>
            </a:pPr>
            <a:r>
              <a:rPr lang="tr-TR" dirty="0" smtClean="0"/>
              <a:t>Ucuz </a:t>
            </a:r>
            <a:r>
              <a:rPr lang="tr-TR" dirty="0"/>
              <a:t>bir kaynak </a:t>
            </a:r>
            <a:r>
              <a:rPr lang="tr-TR" dirty="0" smtClean="0"/>
              <a:t>olması</a:t>
            </a:r>
          </a:p>
          <a:p>
            <a:pPr marL="514350" indent="-514350">
              <a:buFont typeface="+mj-lt"/>
              <a:buAutoNum type="arabicPeriod"/>
            </a:pPr>
            <a:r>
              <a:rPr lang="tr-TR" dirty="0" smtClean="0"/>
              <a:t> Hayvanların </a:t>
            </a:r>
            <a:r>
              <a:rPr lang="tr-TR" dirty="0"/>
              <a:t>mide mikro florası için gerekli besin maddelerini içermesi</a:t>
            </a:r>
            <a:r>
              <a:rPr lang="tr-TR" dirty="0" smtClean="0"/>
              <a:t>.</a:t>
            </a:r>
          </a:p>
          <a:p>
            <a:pPr marL="514350" indent="-514350">
              <a:buFont typeface="+mj-lt"/>
              <a:buAutoNum type="arabicPeriod"/>
            </a:pPr>
            <a:r>
              <a:rPr lang="tr-TR" dirty="0" smtClean="0"/>
              <a:t> Mineral </a:t>
            </a:r>
            <a:r>
              <a:rPr lang="tr-TR" dirty="0"/>
              <a:t>ve vitaminlerce zengin </a:t>
            </a:r>
            <a:r>
              <a:rPr lang="tr-TR" dirty="0" smtClean="0"/>
              <a:t>olması</a:t>
            </a:r>
          </a:p>
          <a:p>
            <a:pPr marL="514350" indent="-514350">
              <a:buFont typeface="+mj-lt"/>
              <a:buAutoNum type="arabicPeriod"/>
            </a:pPr>
            <a:r>
              <a:rPr lang="tr-TR" dirty="0" smtClean="0"/>
              <a:t>Hayvanların </a:t>
            </a:r>
            <a:r>
              <a:rPr lang="tr-TR" dirty="0"/>
              <a:t>üreme gücünü </a:t>
            </a:r>
            <a:r>
              <a:rPr lang="tr-TR" dirty="0" smtClean="0"/>
              <a:t>artırması</a:t>
            </a:r>
          </a:p>
          <a:p>
            <a:pPr marL="514350" indent="-514350">
              <a:buFont typeface="+mj-lt"/>
              <a:buAutoNum type="arabicPeriod"/>
            </a:pPr>
            <a:r>
              <a:rPr lang="tr-TR" dirty="0" smtClean="0"/>
              <a:t>Yüksek </a:t>
            </a:r>
            <a:r>
              <a:rPr lang="tr-TR" dirty="0"/>
              <a:t>kalitede hayvansal ürün </a:t>
            </a:r>
            <a:r>
              <a:rPr lang="tr-TR" dirty="0" smtClean="0"/>
              <a:t>sağlaması</a:t>
            </a:r>
          </a:p>
          <a:p>
            <a:pPr marL="514350" indent="-514350">
              <a:buFont typeface="+mj-lt"/>
              <a:buAutoNum type="arabicPeriod"/>
            </a:pPr>
            <a:r>
              <a:rPr lang="tr-TR" dirty="0" smtClean="0"/>
              <a:t>Hayvansal </a:t>
            </a:r>
            <a:r>
              <a:rPr lang="tr-TR" dirty="0"/>
              <a:t>gıdaların insan beslemesindeki önemi büyüktür</a:t>
            </a:r>
            <a:r>
              <a:rPr lang="tr-TR" dirty="0" smtClean="0"/>
              <a:t>. Özellikle </a:t>
            </a:r>
            <a:r>
              <a:rPr lang="tr-TR" dirty="0"/>
              <a:t>protein</a:t>
            </a:r>
            <a:r>
              <a:rPr lang="tr-TR" dirty="0" smtClean="0"/>
              <a:t>, vücut </a:t>
            </a:r>
            <a:r>
              <a:rPr lang="tr-TR" dirty="0"/>
              <a:t>ve beyin gelişmesi için kullanılan bir yapı taşıdır</a:t>
            </a:r>
            <a:r>
              <a:rPr lang="tr-TR" dirty="0" smtClean="0"/>
              <a:t>.</a:t>
            </a:r>
          </a:p>
          <a:p>
            <a:pPr marL="0" indent="0">
              <a:buNone/>
            </a:pPr>
            <a:endParaRPr lang="tr-TR" dirty="0"/>
          </a:p>
          <a:p>
            <a:pPr marL="0" indent="0">
              <a:buNone/>
            </a:pPr>
            <a:r>
              <a:rPr lang="tr-TR" sz="3400" b="1" dirty="0" smtClean="0"/>
              <a:t>Hayvanlarımızın </a:t>
            </a:r>
            <a:r>
              <a:rPr lang="tr-TR" sz="3400" b="1" dirty="0"/>
              <a:t>veriminin düşük olmasının nedenleri vardır</a:t>
            </a:r>
            <a:r>
              <a:rPr lang="tr-TR" sz="3400" b="1" dirty="0" smtClean="0"/>
              <a:t>.</a:t>
            </a:r>
            <a:endParaRPr lang="tr-TR" dirty="0" smtClean="0"/>
          </a:p>
          <a:p>
            <a:pPr marL="514350" indent="-514350">
              <a:buFont typeface="+mj-lt"/>
              <a:buAutoNum type="arabicPeriod"/>
            </a:pPr>
            <a:r>
              <a:rPr lang="tr-TR" dirty="0" smtClean="0"/>
              <a:t> Hayvan </a:t>
            </a:r>
            <a:r>
              <a:rPr lang="tr-TR" dirty="0"/>
              <a:t>ırklarımızın düşük verimli </a:t>
            </a:r>
            <a:r>
              <a:rPr lang="tr-TR" dirty="0" smtClean="0"/>
              <a:t>olması</a:t>
            </a:r>
          </a:p>
          <a:p>
            <a:pPr marL="514350" indent="-514350">
              <a:buFont typeface="+mj-lt"/>
              <a:buAutoNum type="arabicPeriod"/>
            </a:pPr>
            <a:r>
              <a:rPr lang="tr-TR" dirty="0" smtClean="0"/>
              <a:t> Hayvan </a:t>
            </a:r>
            <a:r>
              <a:rPr lang="tr-TR" dirty="0"/>
              <a:t>barınaklarının uygunsuz ve yetersiz </a:t>
            </a:r>
            <a:r>
              <a:rPr lang="tr-TR" dirty="0" smtClean="0"/>
              <a:t>olması</a:t>
            </a:r>
          </a:p>
          <a:p>
            <a:pPr marL="514350" indent="-514350">
              <a:buFont typeface="+mj-lt"/>
              <a:buAutoNum type="arabicPeriod"/>
            </a:pPr>
            <a:r>
              <a:rPr lang="tr-TR" dirty="0"/>
              <a:t> </a:t>
            </a:r>
            <a:r>
              <a:rPr lang="tr-TR" dirty="0" smtClean="0"/>
              <a:t>Yeterli </a:t>
            </a:r>
            <a:r>
              <a:rPr lang="tr-TR" dirty="0"/>
              <a:t>ve bilinçli beslenme </a:t>
            </a:r>
            <a:r>
              <a:rPr lang="tr-TR" dirty="0" smtClean="0"/>
              <a:t>yapılmaması</a:t>
            </a:r>
          </a:p>
          <a:p>
            <a:pPr marL="514350" indent="-514350">
              <a:buFont typeface="+mj-lt"/>
              <a:buAutoNum type="arabicPeriod"/>
            </a:pPr>
            <a:r>
              <a:rPr lang="tr-TR" dirty="0" smtClean="0"/>
              <a:t> Hayvan </a:t>
            </a:r>
            <a:r>
              <a:rPr lang="tr-TR" dirty="0"/>
              <a:t>yetiştiriciliği konusunda üreticinin bilgisiz olması.</a:t>
            </a:r>
          </a:p>
        </p:txBody>
      </p:sp>
      <p:sp>
        <p:nvSpPr>
          <p:cNvPr id="4" name="Slayt Numarası Yer Tutucusu 3"/>
          <p:cNvSpPr>
            <a:spLocks noGrp="1"/>
          </p:cNvSpPr>
          <p:nvPr>
            <p:ph type="sldNum" sz="quarter" idx="12"/>
          </p:nvPr>
        </p:nvSpPr>
        <p:spPr/>
        <p:txBody>
          <a:bodyPr/>
          <a:lstStyle/>
          <a:p>
            <a:fld id="{90F94A3C-0EF2-4BE8-BBEE-93F667700061}" type="slidenum">
              <a:rPr lang="tr-TR" smtClean="0"/>
              <a:t>18</a:t>
            </a:fld>
            <a:endParaRPr lang="tr-TR"/>
          </a:p>
        </p:txBody>
      </p:sp>
    </p:spTree>
    <p:extLst>
      <p:ext uri="{BB962C8B-B14F-4D97-AF65-F5344CB8AC3E}">
        <p14:creationId xmlns:p14="http://schemas.microsoft.com/office/powerpoint/2010/main" val="2727725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74812"/>
            <a:ext cx="10515600" cy="6225988"/>
          </a:xfrm>
        </p:spPr>
        <p:txBody>
          <a:bodyPr>
            <a:normAutofit/>
          </a:bodyPr>
          <a:lstStyle/>
          <a:p>
            <a:r>
              <a:rPr lang="tr-TR" dirty="0"/>
              <a:t>Hayvan beslemede yem bitkilerinin önemi büyüktür</a:t>
            </a:r>
            <a:r>
              <a:rPr lang="tr-TR" dirty="0" smtClean="0"/>
              <a:t>.</a:t>
            </a:r>
          </a:p>
          <a:p>
            <a:r>
              <a:rPr lang="tr-TR" dirty="0" smtClean="0"/>
              <a:t>Hayvancılık </a:t>
            </a:r>
            <a:r>
              <a:rPr lang="tr-TR" dirty="0"/>
              <a:t>işletmelerinin </a:t>
            </a:r>
            <a:r>
              <a:rPr lang="tr-TR" dirty="0" smtClean="0"/>
              <a:t>en </a:t>
            </a:r>
            <a:r>
              <a:rPr lang="tr-TR" dirty="0"/>
              <a:t>önemli gider kalemlerinin besleme olduğu görülür. Dengeli beslemenin yapılamadığı işletmelerde sağlık masrafları aşırı şekilde </a:t>
            </a:r>
            <a:r>
              <a:rPr lang="tr-TR" dirty="0" smtClean="0"/>
              <a:t>yükselir.</a:t>
            </a:r>
          </a:p>
          <a:p>
            <a:r>
              <a:rPr lang="tr-TR" dirty="0"/>
              <a:t>B</a:t>
            </a:r>
            <a:r>
              <a:rPr lang="tr-TR" dirty="0" smtClean="0"/>
              <a:t>esleme </a:t>
            </a:r>
            <a:r>
              <a:rPr lang="tr-TR" dirty="0"/>
              <a:t>ile sağlık arasında çok yakın bir ilişki vardır ve besin maddeleri ihtiyaçları zamanında ve yeterince </a:t>
            </a:r>
            <a:r>
              <a:rPr lang="tr-TR" dirty="0" smtClean="0"/>
              <a:t>karşılanamayan hayvanların;</a:t>
            </a:r>
          </a:p>
          <a:p>
            <a:pPr marL="971550" lvl="1" indent="-514350">
              <a:buFont typeface="+mj-lt"/>
              <a:buAutoNum type="arabicPeriod"/>
            </a:pPr>
            <a:r>
              <a:rPr lang="tr-TR" dirty="0"/>
              <a:t>S</a:t>
            </a:r>
            <a:r>
              <a:rPr lang="tr-TR" dirty="0" smtClean="0"/>
              <a:t>ağlıkları </a:t>
            </a:r>
            <a:r>
              <a:rPr lang="tr-TR" dirty="0"/>
              <a:t>bozulur, </a:t>
            </a:r>
            <a:endParaRPr lang="tr-TR" dirty="0" smtClean="0"/>
          </a:p>
          <a:p>
            <a:pPr marL="971550" lvl="1" indent="-514350">
              <a:buFont typeface="+mj-lt"/>
              <a:buAutoNum type="arabicPeriod"/>
            </a:pPr>
            <a:r>
              <a:rPr lang="tr-TR" dirty="0" smtClean="0"/>
              <a:t>Hastalıklara </a:t>
            </a:r>
            <a:r>
              <a:rPr lang="tr-TR" dirty="0"/>
              <a:t>dirençleri düşer. </a:t>
            </a:r>
          </a:p>
          <a:p>
            <a:pPr marL="971550" lvl="1" indent="-514350">
              <a:buFont typeface="+mj-lt"/>
              <a:buAutoNum type="arabicPeriod"/>
            </a:pPr>
            <a:r>
              <a:rPr lang="tr-TR" dirty="0"/>
              <a:t>S</a:t>
            </a:r>
            <a:r>
              <a:rPr lang="tr-TR" dirty="0" smtClean="0"/>
              <a:t>ağlık </a:t>
            </a:r>
            <a:r>
              <a:rPr lang="tr-TR" dirty="0"/>
              <a:t>harcamaları yükselir. </a:t>
            </a:r>
            <a:endParaRPr lang="tr-TR" dirty="0" smtClean="0"/>
          </a:p>
          <a:p>
            <a:pPr marL="971550" lvl="1" indent="-514350">
              <a:buFont typeface="+mj-lt"/>
              <a:buAutoNum type="arabicPeriod"/>
            </a:pPr>
            <a:r>
              <a:rPr lang="tr-TR" dirty="0" smtClean="0"/>
              <a:t>Dengeli </a:t>
            </a:r>
            <a:r>
              <a:rPr lang="tr-TR" dirty="0"/>
              <a:t>ve doğru besleme döl verimi, süt verimi ve büyüme veriminin de olmazsa olmazıdır. </a:t>
            </a:r>
            <a:endParaRPr lang="tr-TR" dirty="0" smtClean="0"/>
          </a:p>
          <a:p>
            <a:pPr marL="0" indent="0">
              <a:buNone/>
            </a:pPr>
            <a:endParaRPr lang="tr-TR" b="1" dirty="0" smtClean="0"/>
          </a:p>
        </p:txBody>
      </p:sp>
      <p:sp>
        <p:nvSpPr>
          <p:cNvPr id="2" name="Slayt Numarası Yer Tutucusu 1"/>
          <p:cNvSpPr>
            <a:spLocks noGrp="1"/>
          </p:cNvSpPr>
          <p:nvPr>
            <p:ph type="sldNum" sz="quarter" idx="12"/>
          </p:nvPr>
        </p:nvSpPr>
        <p:spPr/>
        <p:txBody>
          <a:bodyPr/>
          <a:lstStyle/>
          <a:p>
            <a:fld id="{90F94A3C-0EF2-4BE8-BBEE-93F667700061}" type="slidenum">
              <a:rPr lang="tr-TR" smtClean="0"/>
              <a:t>19</a:t>
            </a:fld>
            <a:endParaRPr lang="tr-TR"/>
          </a:p>
        </p:txBody>
      </p:sp>
    </p:spTree>
    <p:extLst>
      <p:ext uri="{BB962C8B-B14F-4D97-AF65-F5344CB8AC3E}">
        <p14:creationId xmlns:p14="http://schemas.microsoft.com/office/powerpoint/2010/main" val="1406158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EKİM NÖBETİ </a:t>
            </a:r>
            <a:r>
              <a:rPr lang="tr-TR" dirty="0" smtClean="0"/>
              <a:t>SİSTEMİNDE KULLANILMASI</a:t>
            </a:r>
            <a:endParaRPr lang="tr-TR" dirty="0"/>
          </a:p>
        </p:txBody>
      </p:sp>
      <p:sp>
        <p:nvSpPr>
          <p:cNvPr id="3" name="İçerik Yer Tutucusu 2"/>
          <p:cNvSpPr>
            <a:spLocks noGrp="1"/>
          </p:cNvSpPr>
          <p:nvPr>
            <p:ph idx="1"/>
          </p:nvPr>
        </p:nvSpPr>
        <p:spPr>
          <a:xfrm>
            <a:off x="515472" y="1690687"/>
            <a:ext cx="10515600" cy="4898371"/>
          </a:xfrm>
        </p:spPr>
        <p:txBody>
          <a:bodyPr>
            <a:normAutofit fontScale="92500" lnSpcReduction="10000"/>
          </a:bodyPr>
          <a:lstStyle/>
          <a:p>
            <a:pPr marL="514350" indent="-514350">
              <a:buFont typeface="+mj-lt"/>
              <a:buAutoNum type="arabicPeriod"/>
            </a:pPr>
            <a:r>
              <a:rPr lang="tr-TR" dirty="0" smtClean="0"/>
              <a:t>Kendinden </a:t>
            </a:r>
            <a:r>
              <a:rPr lang="tr-TR" dirty="0"/>
              <a:t>sonra gelen bitkinin verimini artırırlar</a:t>
            </a:r>
            <a:r>
              <a:rPr lang="tr-TR" dirty="0" smtClean="0"/>
              <a:t>.</a:t>
            </a:r>
            <a:endParaRPr lang="tr-TR" dirty="0"/>
          </a:p>
          <a:p>
            <a:pPr marL="514350" indent="-514350">
              <a:buFont typeface="+mj-lt"/>
              <a:buAutoNum type="arabicPeriod"/>
            </a:pPr>
            <a:r>
              <a:rPr lang="tr-TR" dirty="0" smtClean="0"/>
              <a:t>Toprağın </a:t>
            </a:r>
            <a:r>
              <a:rPr lang="tr-TR" dirty="0"/>
              <a:t>organik madde oranını artırırlar</a:t>
            </a:r>
            <a:r>
              <a:rPr lang="tr-TR" dirty="0" smtClean="0"/>
              <a:t>.</a:t>
            </a:r>
          </a:p>
          <a:p>
            <a:pPr marL="514350" indent="-514350">
              <a:buFont typeface="+mj-lt"/>
              <a:buAutoNum type="arabicPeriod"/>
            </a:pPr>
            <a:r>
              <a:rPr lang="tr-TR" dirty="0" smtClean="0"/>
              <a:t>Toprağın </a:t>
            </a:r>
            <a:r>
              <a:rPr lang="tr-TR" dirty="0"/>
              <a:t>yapısını iyileştirir</a:t>
            </a:r>
            <a:r>
              <a:rPr lang="tr-TR" dirty="0" smtClean="0"/>
              <a:t>.</a:t>
            </a:r>
          </a:p>
          <a:p>
            <a:pPr marL="514350" indent="-514350">
              <a:buFont typeface="+mj-lt"/>
              <a:buAutoNum type="arabicPeriod"/>
            </a:pPr>
            <a:r>
              <a:rPr lang="tr-TR" dirty="0" smtClean="0"/>
              <a:t>Toprağın </a:t>
            </a:r>
            <a:r>
              <a:rPr lang="tr-TR" dirty="0"/>
              <a:t>su tutma kapasitesini artırır</a:t>
            </a:r>
            <a:r>
              <a:rPr lang="tr-TR" dirty="0" smtClean="0"/>
              <a:t>. </a:t>
            </a:r>
          </a:p>
          <a:p>
            <a:pPr marL="514350" indent="-514350">
              <a:buFont typeface="+mj-lt"/>
              <a:buAutoNum type="arabicPeriod"/>
            </a:pPr>
            <a:r>
              <a:rPr lang="tr-TR" dirty="0" smtClean="0"/>
              <a:t>Toprağın </a:t>
            </a:r>
            <a:r>
              <a:rPr lang="tr-TR" dirty="0"/>
              <a:t>havalanmasını sağlar</a:t>
            </a:r>
            <a:r>
              <a:rPr lang="tr-TR" dirty="0" smtClean="0"/>
              <a:t>. </a:t>
            </a:r>
          </a:p>
          <a:p>
            <a:pPr marL="514350" indent="-514350">
              <a:buFont typeface="+mj-lt"/>
              <a:buAutoNum type="arabicPeriod"/>
            </a:pPr>
            <a:r>
              <a:rPr lang="tr-TR" dirty="0" smtClean="0"/>
              <a:t>Toprağın </a:t>
            </a:r>
            <a:r>
              <a:rPr lang="tr-TR" dirty="0"/>
              <a:t>ısınmasını sağlar</a:t>
            </a:r>
            <a:r>
              <a:rPr lang="tr-TR" dirty="0" smtClean="0"/>
              <a:t>.</a:t>
            </a:r>
          </a:p>
          <a:p>
            <a:pPr marL="514350" indent="-514350">
              <a:buFont typeface="+mj-lt"/>
              <a:buAutoNum type="arabicPeriod"/>
            </a:pPr>
            <a:r>
              <a:rPr lang="tr-TR" dirty="0" smtClean="0"/>
              <a:t> Daha </a:t>
            </a:r>
            <a:r>
              <a:rPr lang="tr-TR" dirty="0"/>
              <a:t>kolay tava gelmesini sağlar</a:t>
            </a:r>
            <a:r>
              <a:rPr lang="tr-TR" dirty="0" smtClean="0"/>
              <a:t>.</a:t>
            </a:r>
          </a:p>
          <a:p>
            <a:pPr marL="514350" indent="-514350">
              <a:buFont typeface="+mj-lt"/>
              <a:buAutoNum type="arabicPeriod"/>
            </a:pPr>
            <a:r>
              <a:rPr lang="tr-TR" dirty="0" smtClean="0"/>
              <a:t>Toprağın </a:t>
            </a:r>
            <a:r>
              <a:rPr lang="tr-TR" dirty="0"/>
              <a:t>işlenmesini </a:t>
            </a:r>
            <a:r>
              <a:rPr lang="tr-TR" dirty="0" smtClean="0"/>
              <a:t>kolaylaştırır. </a:t>
            </a:r>
          </a:p>
          <a:p>
            <a:pPr marL="514350" indent="-514350">
              <a:buFont typeface="+mj-lt"/>
              <a:buAutoNum type="arabicPeriod"/>
            </a:pPr>
            <a:r>
              <a:rPr lang="tr-TR" dirty="0" smtClean="0"/>
              <a:t>Toprağa </a:t>
            </a:r>
            <a:r>
              <a:rPr lang="tr-TR" dirty="0"/>
              <a:t>besin elementi kazandırır</a:t>
            </a:r>
            <a:r>
              <a:rPr lang="tr-TR" dirty="0" smtClean="0"/>
              <a:t>.</a:t>
            </a:r>
          </a:p>
          <a:p>
            <a:pPr marL="514350" indent="-514350">
              <a:buFont typeface="+mj-lt"/>
              <a:buAutoNum type="arabicPeriod"/>
            </a:pPr>
            <a:r>
              <a:rPr lang="tr-TR" dirty="0" smtClean="0"/>
              <a:t> Mikroorganizma </a:t>
            </a:r>
            <a:r>
              <a:rPr lang="tr-TR" dirty="0"/>
              <a:t>faaliyetlerini artırır</a:t>
            </a:r>
            <a:r>
              <a:rPr lang="tr-TR" dirty="0" smtClean="0"/>
              <a:t>.</a:t>
            </a:r>
          </a:p>
          <a:p>
            <a:pPr marL="514350" indent="-514350">
              <a:buFont typeface="+mj-lt"/>
              <a:buAutoNum type="arabicPeriod"/>
            </a:pPr>
            <a:r>
              <a:rPr lang="tr-TR" dirty="0" smtClean="0"/>
              <a:t> Toprak </a:t>
            </a:r>
            <a:r>
              <a:rPr lang="tr-TR" dirty="0"/>
              <a:t>yüzeyinin kaymak bağlamasını engeller.</a:t>
            </a:r>
          </a:p>
        </p:txBody>
      </p:sp>
      <p:sp>
        <p:nvSpPr>
          <p:cNvPr id="4" name="Slayt Numarası Yer Tutucusu 3"/>
          <p:cNvSpPr>
            <a:spLocks noGrp="1"/>
          </p:cNvSpPr>
          <p:nvPr>
            <p:ph type="sldNum" sz="quarter" idx="12"/>
          </p:nvPr>
        </p:nvSpPr>
        <p:spPr/>
        <p:txBody>
          <a:bodyPr/>
          <a:lstStyle/>
          <a:p>
            <a:fld id="{90F94A3C-0EF2-4BE8-BBEE-93F667700061}" type="slidenum">
              <a:rPr lang="tr-TR" smtClean="0"/>
              <a:t>20</a:t>
            </a:fld>
            <a:endParaRPr lang="tr-TR"/>
          </a:p>
        </p:txBody>
      </p:sp>
    </p:spTree>
    <p:extLst>
      <p:ext uri="{BB962C8B-B14F-4D97-AF65-F5344CB8AC3E}">
        <p14:creationId xmlns:p14="http://schemas.microsoft.com/office/powerpoint/2010/main" val="892270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24287"/>
            <a:ext cx="10515600" cy="1914975"/>
          </a:xfrm>
        </p:spPr>
        <p:txBody>
          <a:bodyPr/>
          <a:lstStyle/>
          <a:p>
            <a:r>
              <a:rPr lang="tr-TR" dirty="0" smtClean="0"/>
              <a:t>SONUÇ VE ÖNERİLER   </a:t>
            </a:r>
            <a:endParaRPr lang="tr-TR" dirty="0"/>
          </a:p>
        </p:txBody>
      </p:sp>
      <p:sp>
        <p:nvSpPr>
          <p:cNvPr id="3" name="İçerik Yer Tutucusu 2"/>
          <p:cNvSpPr>
            <a:spLocks noGrp="1"/>
          </p:cNvSpPr>
          <p:nvPr>
            <p:ph idx="1"/>
          </p:nvPr>
        </p:nvSpPr>
        <p:spPr>
          <a:xfrm>
            <a:off x="838200" y="879894"/>
            <a:ext cx="10515600" cy="5297069"/>
          </a:xfrm>
        </p:spPr>
        <p:txBody>
          <a:bodyPr>
            <a:normAutofit lnSpcReduction="10000"/>
          </a:bodyPr>
          <a:lstStyle/>
          <a:p>
            <a:pPr marL="0" indent="0">
              <a:buNone/>
            </a:pPr>
            <a:r>
              <a:rPr lang="tr-TR" dirty="0"/>
              <a:t> </a:t>
            </a:r>
            <a:endParaRPr lang="tr-TR" dirty="0" smtClean="0"/>
          </a:p>
          <a:p>
            <a:r>
              <a:rPr lang="tr-TR" dirty="0" smtClean="0"/>
              <a:t>İleri gitmiş ülkelerle kıyaslandığında memleketimizde yem bitkisi ekim alanı çok azdır.</a:t>
            </a:r>
          </a:p>
          <a:p>
            <a:endParaRPr lang="tr-TR" dirty="0" smtClean="0"/>
          </a:p>
          <a:p>
            <a:r>
              <a:rPr lang="tr-TR" dirty="0" smtClean="0"/>
              <a:t> </a:t>
            </a:r>
            <a:r>
              <a:rPr lang="tr-TR" dirty="0"/>
              <a:t>B</a:t>
            </a:r>
            <a:r>
              <a:rPr lang="tr-TR" dirty="0" smtClean="0"/>
              <a:t>u </a:t>
            </a:r>
            <a:r>
              <a:rPr lang="tr-TR" dirty="0"/>
              <a:t>problemlerin çözümü için yem bitkileri yetiştiriciliğine gereken önem verilmelidir</a:t>
            </a:r>
            <a:r>
              <a:rPr lang="tr-TR" dirty="0" smtClean="0"/>
              <a:t>.</a:t>
            </a:r>
            <a:endParaRPr lang="tr-TR" dirty="0"/>
          </a:p>
          <a:p>
            <a:endParaRPr lang="tr-TR" dirty="0" smtClean="0"/>
          </a:p>
          <a:p>
            <a:r>
              <a:rPr lang="tr-TR" dirty="0" smtClean="0"/>
              <a:t>Yem </a:t>
            </a:r>
            <a:r>
              <a:rPr lang="tr-TR" dirty="0"/>
              <a:t>bitkileri üretimine sadece kârlılık açısından bakılmamalıdır</a:t>
            </a:r>
            <a:r>
              <a:rPr lang="tr-TR" dirty="0" smtClean="0"/>
              <a:t>.</a:t>
            </a:r>
          </a:p>
          <a:p>
            <a:endParaRPr lang="tr-TR" dirty="0" smtClean="0"/>
          </a:p>
          <a:p>
            <a:r>
              <a:rPr lang="tr-TR" dirty="0" smtClean="0"/>
              <a:t>Çünkü </a:t>
            </a:r>
            <a:r>
              <a:rPr lang="tr-TR" dirty="0"/>
              <a:t>aynı zamanda hayvanların kaliteli yem ihtiyacı da karşılanmış, bu açıdan işletmenin dışa bağımlılığı azaltılmış veya tamamen bitirilmiş </a:t>
            </a:r>
            <a:r>
              <a:rPr lang="tr-TR" dirty="0" smtClean="0"/>
              <a:t>olacaktır.</a:t>
            </a:r>
            <a:endParaRPr lang="tr-TR" dirty="0"/>
          </a:p>
        </p:txBody>
      </p:sp>
      <p:sp>
        <p:nvSpPr>
          <p:cNvPr id="4" name="Slayt Numarası Yer Tutucusu 3"/>
          <p:cNvSpPr>
            <a:spLocks noGrp="1"/>
          </p:cNvSpPr>
          <p:nvPr>
            <p:ph type="sldNum" sz="quarter" idx="12"/>
          </p:nvPr>
        </p:nvSpPr>
        <p:spPr/>
        <p:txBody>
          <a:bodyPr/>
          <a:lstStyle/>
          <a:p>
            <a:fld id="{90F94A3C-0EF2-4BE8-BBEE-93F667700061}" type="slidenum">
              <a:rPr lang="tr-TR" smtClean="0"/>
              <a:t>21</a:t>
            </a:fld>
            <a:endParaRPr lang="tr-TR"/>
          </a:p>
        </p:txBody>
      </p:sp>
    </p:spTree>
    <p:extLst>
      <p:ext uri="{BB962C8B-B14F-4D97-AF65-F5344CB8AC3E}">
        <p14:creationId xmlns:p14="http://schemas.microsoft.com/office/powerpoint/2010/main" val="3758546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34471"/>
            <a:ext cx="10515600" cy="6042492"/>
          </a:xfrm>
        </p:spPr>
        <p:txBody>
          <a:bodyPr>
            <a:normAutofit/>
          </a:bodyPr>
          <a:lstStyle/>
          <a:p>
            <a:endParaRPr lang="tr-TR" dirty="0" smtClean="0"/>
          </a:p>
          <a:p>
            <a:r>
              <a:rPr lang="tr-TR" dirty="0" smtClean="0"/>
              <a:t> </a:t>
            </a:r>
            <a:r>
              <a:rPr lang="tr-TR" dirty="0"/>
              <a:t>Yem bitkileri tarımında </a:t>
            </a:r>
            <a:r>
              <a:rPr lang="tr-TR" dirty="0" smtClean="0"/>
              <a:t>mekanizasyonun </a:t>
            </a:r>
            <a:r>
              <a:rPr lang="tr-TR" dirty="0"/>
              <a:t>yaygınlaştırılması </a:t>
            </a:r>
            <a:r>
              <a:rPr lang="tr-TR" dirty="0" smtClean="0"/>
              <a:t>gerekmektedir.</a:t>
            </a:r>
          </a:p>
          <a:p>
            <a:endParaRPr lang="tr-TR" dirty="0" smtClean="0"/>
          </a:p>
          <a:p>
            <a:r>
              <a:rPr lang="tr-TR" dirty="0" smtClean="0"/>
              <a:t>Arazi </a:t>
            </a:r>
            <a:r>
              <a:rPr lang="tr-TR" dirty="0"/>
              <a:t>toplulaştırması ve küçük işletmelerin birlik ve kooperatif </a:t>
            </a:r>
            <a:r>
              <a:rPr lang="tr-TR" dirty="0" smtClean="0"/>
              <a:t>çatıları </a:t>
            </a:r>
            <a:r>
              <a:rPr lang="tr-TR" dirty="0"/>
              <a:t>altında birleştirilmesi gerekir. </a:t>
            </a:r>
          </a:p>
          <a:p>
            <a:endParaRPr lang="tr-TR" dirty="0" smtClean="0"/>
          </a:p>
          <a:p>
            <a:r>
              <a:rPr lang="tr-TR" dirty="0" smtClean="0"/>
              <a:t>Üreticilerin </a:t>
            </a:r>
            <a:r>
              <a:rPr lang="tr-TR" dirty="0"/>
              <a:t>hayvan besleme, yem kalitesi, yem </a:t>
            </a:r>
            <a:r>
              <a:rPr lang="tr-TR" dirty="0" smtClean="0"/>
              <a:t>bitkileri </a:t>
            </a:r>
            <a:r>
              <a:rPr lang="tr-TR" dirty="0"/>
              <a:t>tarımı, önem, ve tekniği konularında eğitim imkanların </a:t>
            </a:r>
            <a:r>
              <a:rPr lang="tr-TR" dirty="0" smtClean="0"/>
              <a:t>sunulmalı </a:t>
            </a:r>
            <a:r>
              <a:rPr lang="tr-TR" dirty="0"/>
              <a:t>ve üreticilerin bilgilendirilmesi </a:t>
            </a:r>
            <a:r>
              <a:rPr lang="tr-TR" dirty="0" smtClean="0"/>
              <a:t>gerekmektedir</a:t>
            </a:r>
            <a:r>
              <a:rPr lang="tr-TR" dirty="0"/>
              <a:t>. </a:t>
            </a:r>
          </a:p>
        </p:txBody>
      </p:sp>
      <p:sp>
        <p:nvSpPr>
          <p:cNvPr id="2" name="Slayt Numarası Yer Tutucusu 1"/>
          <p:cNvSpPr>
            <a:spLocks noGrp="1"/>
          </p:cNvSpPr>
          <p:nvPr>
            <p:ph type="sldNum" sz="quarter" idx="12"/>
          </p:nvPr>
        </p:nvSpPr>
        <p:spPr/>
        <p:txBody>
          <a:bodyPr/>
          <a:lstStyle/>
          <a:p>
            <a:fld id="{90F94A3C-0EF2-4BE8-BBEE-93F667700061}" type="slidenum">
              <a:rPr lang="tr-TR" smtClean="0"/>
              <a:t>22</a:t>
            </a:fld>
            <a:endParaRPr lang="tr-TR"/>
          </a:p>
        </p:txBody>
      </p:sp>
    </p:spTree>
    <p:extLst>
      <p:ext uri="{BB962C8B-B14F-4D97-AF65-F5344CB8AC3E}">
        <p14:creationId xmlns:p14="http://schemas.microsoft.com/office/powerpoint/2010/main" val="35081278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48574"/>
            <a:ext cx="10515600" cy="5728389"/>
          </a:xfrm>
        </p:spPr>
        <p:txBody>
          <a:bodyPr/>
          <a:lstStyle/>
          <a:p>
            <a:r>
              <a:rPr lang="tr-TR" dirty="0"/>
              <a:t>Çayır ve meraların aşırı, zamansız, düzensiz bir şekilde otlatılmasının önüne geçilmelidir. Uymayanlar hakkında yaptırımlar uygulanmalıdır.</a:t>
            </a:r>
          </a:p>
          <a:p>
            <a:endParaRPr lang="tr-TR" dirty="0" smtClean="0"/>
          </a:p>
          <a:p>
            <a:r>
              <a:rPr lang="tr-TR" dirty="0" smtClean="0"/>
              <a:t>Bu </a:t>
            </a:r>
            <a:r>
              <a:rPr lang="tr-TR" dirty="0"/>
              <a:t>alanların ıslahının üzerine ciddi bir </a:t>
            </a:r>
            <a:r>
              <a:rPr lang="tr-TR" dirty="0" smtClean="0"/>
              <a:t> şekilde </a:t>
            </a:r>
            <a:r>
              <a:rPr lang="tr-TR" dirty="0"/>
              <a:t>gidilmesi mutlak bir zorunluluktur. </a:t>
            </a:r>
          </a:p>
          <a:p>
            <a:endParaRPr lang="tr-TR" dirty="0" smtClean="0"/>
          </a:p>
          <a:p>
            <a:r>
              <a:rPr lang="tr-TR" dirty="0" smtClean="0"/>
              <a:t>Ekim </a:t>
            </a:r>
            <a:r>
              <a:rPr lang="tr-TR" dirty="0"/>
              <a:t>nöbeti içerisinde yem bitkilerine daha çok yer verilmelidir.</a:t>
            </a:r>
          </a:p>
          <a:p>
            <a:endParaRPr lang="tr-TR" dirty="0" smtClean="0"/>
          </a:p>
          <a:p>
            <a:r>
              <a:rPr lang="tr-TR" dirty="0" smtClean="0"/>
              <a:t>Bölgelerin </a:t>
            </a:r>
            <a:r>
              <a:rPr lang="tr-TR" dirty="0"/>
              <a:t>ekolojilerine uygun yeni ve yem üretimine destek verebilecek alternatif yem bitkileri üretimine destek verilmelidir. </a:t>
            </a:r>
          </a:p>
        </p:txBody>
      </p:sp>
      <p:sp>
        <p:nvSpPr>
          <p:cNvPr id="4" name="Slayt Numarası Yer Tutucusu 3"/>
          <p:cNvSpPr>
            <a:spLocks noGrp="1"/>
          </p:cNvSpPr>
          <p:nvPr>
            <p:ph type="sldNum" sz="quarter" idx="12"/>
          </p:nvPr>
        </p:nvSpPr>
        <p:spPr/>
        <p:txBody>
          <a:bodyPr/>
          <a:lstStyle/>
          <a:p>
            <a:fld id="{90F94A3C-0EF2-4BE8-BBEE-93F667700061}" type="slidenum">
              <a:rPr lang="tr-TR" smtClean="0"/>
              <a:t>23</a:t>
            </a:fld>
            <a:endParaRPr lang="tr-TR"/>
          </a:p>
        </p:txBody>
      </p:sp>
    </p:spTree>
    <p:extLst>
      <p:ext uri="{BB962C8B-B14F-4D97-AF65-F5344CB8AC3E}">
        <p14:creationId xmlns:p14="http://schemas.microsoft.com/office/powerpoint/2010/main" val="2863612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pPr marL="514350" indent="-514350">
              <a:buFont typeface="+mj-lt"/>
              <a:buAutoNum type="arabicPeriod"/>
            </a:pPr>
            <a:r>
              <a:rPr lang="tr-TR" i="1" dirty="0" err="1" smtClean="0"/>
              <a:t>Türkiyede</a:t>
            </a:r>
            <a:r>
              <a:rPr lang="tr-TR" i="1" dirty="0" smtClean="0"/>
              <a:t> </a:t>
            </a:r>
            <a:r>
              <a:rPr lang="tr-TR" i="1" dirty="0"/>
              <a:t>Kaliteli Kaba Yem Kaynaklarını Mevcut Durumu (PDF </a:t>
            </a:r>
            <a:r>
              <a:rPr lang="tr-TR" i="1" dirty="0" err="1"/>
              <a:t>Download</a:t>
            </a:r>
            <a:r>
              <a:rPr lang="tr-TR" i="1" dirty="0"/>
              <a:t> </a:t>
            </a:r>
            <a:r>
              <a:rPr lang="tr-TR" i="1" dirty="0" err="1"/>
              <a:t>Available</a:t>
            </a:r>
            <a:r>
              <a:rPr lang="tr-TR" i="1" dirty="0"/>
              <a:t>)</a:t>
            </a:r>
            <a:r>
              <a:rPr lang="tr-TR" dirty="0"/>
              <a:t>. </a:t>
            </a:r>
            <a:r>
              <a:rPr lang="tr-TR" dirty="0" err="1"/>
              <a:t>Available</a:t>
            </a:r>
            <a:r>
              <a:rPr lang="tr-TR" dirty="0"/>
              <a:t> </a:t>
            </a:r>
            <a:r>
              <a:rPr lang="tr-TR" dirty="0" err="1"/>
              <a:t>from</a:t>
            </a:r>
            <a:r>
              <a:rPr lang="tr-TR" dirty="0"/>
              <a:t>: </a:t>
            </a:r>
            <a:r>
              <a:rPr lang="tr-TR" dirty="0">
                <a:hlinkClick r:id="rId2"/>
              </a:rPr>
              <a:t>https://www.researchgate.net/publication/305481621_Turkiyede_Kaliteli_Kaba_Yem_Kaynaklarini_Mevcut_Durumu</a:t>
            </a:r>
            <a:r>
              <a:rPr lang="tr-TR" dirty="0"/>
              <a:t> [</a:t>
            </a:r>
            <a:r>
              <a:rPr lang="tr-TR" dirty="0" err="1"/>
              <a:t>accessed</a:t>
            </a:r>
            <a:r>
              <a:rPr lang="tr-TR" dirty="0"/>
              <a:t> </a:t>
            </a:r>
            <a:r>
              <a:rPr lang="tr-TR" dirty="0" err="1"/>
              <a:t>Dec</a:t>
            </a:r>
            <a:r>
              <a:rPr lang="tr-TR" dirty="0"/>
              <a:t> 03 2017</a:t>
            </a:r>
            <a:r>
              <a:rPr lang="tr-TR" dirty="0" smtClean="0"/>
              <a:t>].</a:t>
            </a:r>
          </a:p>
          <a:p>
            <a:pPr marL="514350" indent="-514350">
              <a:buFont typeface="+mj-lt"/>
              <a:buAutoNum type="arabicPeriod"/>
            </a:pPr>
            <a:r>
              <a:rPr lang="tr-TR" dirty="0" smtClean="0"/>
              <a:t>TIKNAZOĞLU, </a:t>
            </a:r>
            <a:r>
              <a:rPr lang="tr-TR" dirty="0"/>
              <a:t>Binnaz; Yem Bitkileri Tarımı ve Silaj Yapımı </a:t>
            </a:r>
            <a:r>
              <a:rPr lang="tr-TR" dirty="0" smtClean="0"/>
              <a:t>(2009)</a:t>
            </a:r>
          </a:p>
          <a:p>
            <a:pPr marL="514350" indent="-514350">
              <a:buFont typeface="+mj-lt"/>
              <a:buAutoNum type="arabicPeriod"/>
            </a:pPr>
            <a:r>
              <a:rPr lang="tr-TR" dirty="0">
                <a:hlinkClick r:id="rId3"/>
              </a:rPr>
              <a:t>http://</a:t>
            </a:r>
            <a:r>
              <a:rPr lang="tr-TR" dirty="0" smtClean="0">
                <a:hlinkClick r:id="rId3"/>
              </a:rPr>
              <a:t>www.tarimkutuphanesi.com/YEM_BITKILERI_YETISTIRICILIGI_00184.html</a:t>
            </a:r>
            <a:r>
              <a:rPr lang="tr-TR" dirty="0" smtClean="0"/>
              <a:t> (Erişim Tarihi: 03.12.2017)</a:t>
            </a:r>
          </a:p>
          <a:p>
            <a:pPr marL="514350" indent="-514350">
              <a:buFont typeface="+mj-lt"/>
              <a:buAutoNum type="arabicPeriod"/>
            </a:pPr>
            <a:r>
              <a:rPr lang="tr-TR" dirty="0" smtClean="0"/>
              <a:t>ÖZTÜRK</a:t>
            </a:r>
            <a:r>
              <a:rPr lang="tr-TR" dirty="0"/>
              <a:t>, Volkan; </a:t>
            </a:r>
            <a:r>
              <a:rPr lang="tr-TR" dirty="0" smtClean="0"/>
              <a:t>Yem Bitkileri Üretimi (2014) </a:t>
            </a:r>
          </a:p>
          <a:p>
            <a:pPr marL="514350" indent="-514350">
              <a:buFont typeface="+mj-lt"/>
              <a:buAutoNum type="arabicPeriod"/>
            </a:pPr>
            <a:endParaRPr lang="tr-TR" dirty="0"/>
          </a:p>
        </p:txBody>
      </p:sp>
      <p:sp>
        <p:nvSpPr>
          <p:cNvPr id="4" name="Slayt Numarası Yer Tutucusu 3"/>
          <p:cNvSpPr>
            <a:spLocks noGrp="1"/>
          </p:cNvSpPr>
          <p:nvPr>
            <p:ph type="sldNum" sz="quarter" idx="12"/>
          </p:nvPr>
        </p:nvSpPr>
        <p:spPr/>
        <p:txBody>
          <a:bodyPr/>
          <a:lstStyle/>
          <a:p>
            <a:fld id="{90F94A3C-0EF2-4BE8-BBEE-93F667700061}" type="slidenum">
              <a:rPr lang="tr-TR" smtClean="0"/>
              <a:t>24</a:t>
            </a:fld>
            <a:endParaRPr lang="tr-TR"/>
          </a:p>
        </p:txBody>
      </p:sp>
    </p:spTree>
    <p:extLst>
      <p:ext uri="{BB962C8B-B14F-4D97-AF65-F5344CB8AC3E}">
        <p14:creationId xmlns:p14="http://schemas.microsoft.com/office/powerpoint/2010/main" val="15320848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TotalTime>
  <Words>1146</Words>
  <Application>Microsoft Office PowerPoint</Application>
  <PresentationFormat>Özel</PresentationFormat>
  <Paragraphs>199</Paragraphs>
  <Slides>24</Slides>
  <Notes>1</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Office Teması</vt:lpstr>
      <vt:lpstr>PowerPoint Sunusu</vt:lpstr>
      <vt:lpstr>İÇİNDEKİLER</vt:lpstr>
      <vt:lpstr>YEM BİTKİSİ NEDİR ?</vt:lpstr>
      <vt:lpstr>YEM BİTKİLERİNİN GENEL SINIFLANDIRILMASI</vt:lpstr>
      <vt:lpstr>PowerPoint Sunusu</vt:lpstr>
      <vt:lpstr>YEM BİTKİLERİNİN GENEL OLARAK ÖNEMİ</vt:lpstr>
      <vt:lpstr>ÜLKEMİZDE YEM BİTKİSİ</vt:lpstr>
      <vt:lpstr>TARIMDAKİ YERİ</vt:lpstr>
      <vt:lpstr>Türkiye’de İşlenen ve Yem Bitkileri Tarımı Yapılan Arazi Varlığı (2004-2015)</vt:lpstr>
      <vt:lpstr>PowerPoint Sunusu</vt:lpstr>
      <vt:lpstr>PowerPoint Sunusu</vt:lpstr>
      <vt:lpstr>KORUNGA</vt:lpstr>
      <vt:lpstr>YONCA</vt:lpstr>
      <vt:lpstr>HAYVAN PANCARI</vt:lpstr>
      <vt:lpstr>MISIR</vt:lpstr>
      <vt:lpstr>PowerPoint Sunusu</vt:lpstr>
      <vt:lpstr>PowerPoint Sunusu</vt:lpstr>
      <vt:lpstr>HAYVAN YEMİ OLARAK ÖNEMİ</vt:lpstr>
      <vt:lpstr>PowerPoint Sunusu</vt:lpstr>
      <vt:lpstr>EKİM NÖBETİ SİSTEMİNDE KULLANILMASI</vt:lpstr>
      <vt:lpstr>SONUÇ VE ÖNERİLER   </vt:lpstr>
      <vt:lpstr>PowerPoint Sunusu</vt:lpstr>
      <vt:lpstr>PowerPoint Sunusu</vt:lpstr>
      <vt:lpstr>KAYNAKÇA</vt:lpstr>
    </vt:vector>
  </TitlesOfParts>
  <Company>SilentAll Team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YEM BİTKİSİ NEDİR ? YEM BİTKİLERİNİN TANIMI</dc:title>
  <dc:creator>ZEYNEP KIPER</dc:creator>
  <cp:lastModifiedBy>Funda</cp:lastModifiedBy>
  <cp:revision>55</cp:revision>
  <dcterms:created xsi:type="dcterms:W3CDTF">2017-11-25T18:39:27Z</dcterms:created>
  <dcterms:modified xsi:type="dcterms:W3CDTF">2020-01-20T08:23:50Z</dcterms:modified>
</cp:coreProperties>
</file>