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7"/>
  </p:notesMasterIdLst>
  <p:sldIdLst>
    <p:sldId id="256" r:id="rId2"/>
    <p:sldId id="258" r:id="rId3"/>
    <p:sldId id="257" r:id="rId4"/>
    <p:sldId id="259" r:id="rId5"/>
    <p:sldId id="319" r:id="rId6"/>
    <p:sldId id="315" r:id="rId7"/>
    <p:sldId id="316" r:id="rId8"/>
    <p:sldId id="261" r:id="rId9"/>
    <p:sldId id="262" r:id="rId10"/>
    <p:sldId id="263" r:id="rId11"/>
    <p:sldId id="312" r:id="rId12"/>
    <p:sldId id="314" r:id="rId13"/>
    <p:sldId id="269" r:id="rId14"/>
    <p:sldId id="328" r:id="rId15"/>
    <p:sldId id="322" r:id="rId16"/>
    <p:sldId id="325" r:id="rId17"/>
    <p:sldId id="323" r:id="rId18"/>
    <p:sldId id="326" r:id="rId19"/>
    <p:sldId id="336" r:id="rId20"/>
    <p:sldId id="341" r:id="rId21"/>
    <p:sldId id="342" r:id="rId22"/>
    <p:sldId id="343" r:id="rId23"/>
    <p:sldId id="344" r:id="rId24"/>
    <p:sldId id="347" r:id="rId25"/>
    <p:sldId id="348" r:id="rId26"/>
    <p:sldId id="351" r:id="rId27"/>
    <p:sldId id="352" r:id="rId28"/>
    <p:sldId id="353" r:id="rId29"/>
    <p:sldId id="354" r:id="rId30"/>
    <p:sldId id="499" r:id="rId31"/>
    <p:sldId id="501" r:id="rId32"/>
    <p:sldId id="503" r:id="rId33"/>
    <p:sldId id="504" r:id="rId34"/>
    <p:sldId id="505" r:id="rId35"/>
    <p:sldId id="507" r:id="rId36"/>
    <p:sldId id="510" r:id="rId37"/>
    <p:sldId id="511" r:id="rId38"/>
    <p:sldId id="512" r:id="rId39"/>
    <p:sldId id="516" r:id="rId40"/>
    <p:sldId id="517" r:id="rId41"/>
    <p:sldId id="518" r:id="rId42"/>
    <p:sldId id="519" r:id="rId43"/>
    <p:sldId id="520" r:id="rId44"/>
    <p:sldId id="523" r:id="rId45"/>
    <p:sldId id="311" r:id="rId4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66FF33"/>
    <a:srgbClr val="CC3399"/>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06" autoAdjust="0"/>
    <p:restoredTop sz="94660"/>
  </p:normalViewPr>
  <p:slideViewPr>
    <p:cSldViewPr>
      <p:cViewPr varScale="1">
        <p:scale>
          <a:sx n="86" d="100"/>
          <a:sy n="86" d="100"/>
        </p:scale>
        <p:origin x="1282"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18E2EB-0BC2-4448-BB60-446A7491B02D}" type="datetimeFigureOut">
              <a:rPr lang="tr-TR" smtClean="0"/>
              <a:pPr/>
              <a:t>20.01.2020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564DFB-94ED-4738-A7EF-8D4AB0F1EB4E}" type="slidenum">
              <a:rPr lang="tr-TR" smtClean="0"/>
              <a:pPr/>
              <a:t>‹#›</a:t>
            </a:fld>
            <a:endParaRPr lang="tr-TR"/>
          </a:p>
        </p:txBody>
      </p:sp>
    </p:spTree>
    <p:extLst>
      <p:ext uri="{BB962C8B-B14F-4D97-AF65-F5344CB8AC3E}">
        <p14:creationId xmlns:p14="http://schemas.microsoft.com/office/powerpoint/2010/main" val="1840614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DA5AE-35ED-4C1C-9043-292DEE7C9049}"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DA5AE-35ED-4C1C-9043-292DEE7C9049}"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DA5AE-35ED-4C1C-9043-292DEE7C9049}"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83DA5AE-35ED-4C1C-9043-292DEE7C9049}"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83DA5AE-35ED-4C1C-9043-292DEE7C9049}"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83DA5AE-35ED-4C1C-9043-292DEE7C9049}"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83DA5AE-35ED-4C1C-9043-292DEE7C9049}"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83DA5AE-35ED-4C1C-9043-292DEE7C9049}" type="slidenum">
              <a:rPr lang="tr-TR" smtClean="0"/>
              <a:pPr/>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8" name="Date Placeholder 7"/>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9" name="Slide Number Placeholder 8"/>
          <p:cNvSpPr>
            <a:spLocks noGrp="1"/>
          </p:cNvSpPr>
          <p:nvPr>
            <p:ph type="sldNum" sz="quarter" idx="11"/>
          </p:nvPr>
        </p:nvSpPr>
        <p:spPr/>
        <p:txBody>
          <a:bodyPr/>
          <a:lstStyle/>
          <a:p>
            <a:fld id="{983DA5AE-35ED-4C1C-9043-292DEE7C9049}" type="slidenum">
              <a:rPr lang="tr-TR" smtClean="0"/>
              <a:pPr/>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DA5AE-35ED-4C1C-9043-292DEE7C904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1FC445D-49EF-46AC-9F51-F74F4618761C}" type="datetimeFigureOut">
              <a:rPr lang="tr-TR" smtClean="0"/>
              <a:pPr/>
              <a:t>20.01.2020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DA5AE-35ED-4C1C-9043-292DEE7C9049}"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a:t>Asıl başlık stili için tıklatın</a:t>
            </a:r>
          </a:p>
        </p:txBody>
      </p:sp>
      <p:sp>
        <p:nvSpPr>
          <p:cNvPr id="3" name="2 Metin Yer Tutucusu"/>
          <p:cNvSpPr>
            <a:spLocks noGrp="1"/>
          </p:cNvSpPr>
          <p:nvPr>
            <p:ph type="body"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a:xfrm>
            <a:off x="457200" y="6245225"/>
            <a:ext cx="2133600" cy="476250"/>
          </a:xfrm>
        </p:spPr>
        <p:txBody>
          <a:bodyPr/>
          <a:lstStyle>
            <a:lvl1pPr>
              <a:defRPr/>
            </a:lvl1pPr>
          </a:lstStyle>
          <a:p>
            <a:endParaRPr lang="tr-TR"/>
          </a:p>
        </p:txBody>
      </p:sp>
      <p:sp>
        <p:nvSpPr>
          <p:cNvPr id="6" name="5 Altbilgi Yer Tutucusu"/>
          <p:cNvSpPr>
            <a:spLocks noGrp="1"/>
          </p:cNvSpPr>
          <p:nvPr>
            <p:ph type="ftr" sz="quarter" idx="11"/>
          </p:nvPr>
        </p:nvSpPr>
        <p:spPr>
          <a:xfrm>
            <a:off x="3124200" y="6245225"/>
            <a:ext cx="2895600" cy="476250"/>
          </a:xfrm>
        </p:spPr>
        <p:txBody>
          <a:bodyPr/>
          <a:lstStyle>
            <a:lvl1pPr>
              <a:defRPr/>
            </a:lvl1pPr>
          </a:lstStyle>
          <a:p>
            <a:endParaRPr lang="tr-TR"/>
          </a:p>
        </p:txBody>
      </p:sp>
      <p:sp>
        <p:nvSpPr>
          <p:cNvPr id="7" name="6 Slayt Numarası Yer Tutucusu"/>
          <p:cNvSpPr>
            <a:spLocks noGrp="1"/>
          </p:cNvSpPr>
          <p:nvPr>
            <p:ph type="sldNum" sz="quarter" idx="12"/>
          </p:nvPr>
        </p:nvSpPr>
        <p:spPr>
          <a:xfrm>
            <a:off x="6553200" y="6245225"/>
            <a:ext cx="2133600" cy="476250"/>
          </a:xfrm>
        </p:spPr>
        <p:txBody>
          <a:bodyPr/>
          <a:lstStyle>
            <a:lvl1pPr>
              <a:defRPr/>
            </a:lvl1pPr>
          </a:lstStyle>
          <a:p>
            <a:fld id="{EE8BF09B-1277-46E1-87CE-0B579FDD0389}" type="slidenum">
              <a:rPr lang="tr-T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83DA5AE-35ED-4C1C-9043-292DEE7C9049}" type="slidenum">
              <a:rPr lang="tr-TR" smtClean="0"/>
              <a:pPr/>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51FC445D-49EF-46AC-9F51-F74F4618761C}" type="datetimeFigureOut">
              <a:rPr lang="tr-TR" smtClean="0"/>
              <a:pPr/>
              <a:t>20.01.2020</a:t>
            </a:fld>
            <a:endParaRPr lang="tr-T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0" y="2924944"/>
            <a:ext cx="8460432" cy="1470025"/>
          </a:xfrm>
        </p:spPr>
        <p:txBody>
          <a:bodyPr/>
          <a:lstStyle/>
          <a:p>
            <a:pPr algn="ctr"/>
            <a:r>
              <a:rPr lang="tr-TR" sz="4400" dirty="0"/>
              <a:t>SOLUNUM SİSTEMİ</a:t>
            </a:r>
          </a:p>
        </p:txBody>
      </p:sp>
      <p:pic>
        <p:nvPicPr>
          <p:cNvPr id="4" name="Resim 3" descr="çizim içeren bir resim&#10;&#10;Açıklama otomatik olarak oluşturuldu">
            <a:extLst>
              <a:ext uri="{FF2B5EF4-FFF2-40B4-BE49-F238E27FC236}">
                <a16:creationId xmlns:a16="http://schemas.microsoft.com/office/drawing/2014/main" id="{90637CBB-178E-4DB4-B809-916F56568D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112634"/>
            <a:ext cx="2632269" cy="26440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052736"/>
            <a:ext cx="7620000" cy="4800600"/>
          </a:xfrm>
        </p:spPr>
        <p:txBody>
          <a:bodyPr>
            <a:normAutofit/>
          </a:bodyPr>
          <a:lstStyle/>
          <a:p>
            <a:r>
              <a:rPr lang="tr-TR" dirty="0"/>
              <a:t>Vücudun enerji elde etmek için havadan oksijeni alarak vücuda zararlı olan karbondioksiti havaya geri verilmesi olayına </a:t>
            </a:r>
            <a:r>
              <a:rPr lang="tr-TR" b="1" dirty="0"/>
              <a:t>solunum</a:t>
            </a:r>
            <a:r>
              <a:rPr lang="tr-TR" dirty="0"/>
              <a:t> denir. </a:t>
            </a:r>
          </a:p>
          <a:p>
            <a:pPr marL="114300" indent="0">
              <a:buNone/>
            </a:pPr>
            <a:br>
              <a:rPr lang="tr-TR" dirty="0"/>
            </a:br>
            <a:endParaRPr lang="tr-TR" dirty="0"/>
          </a:p>
          <a:p>
            <a:r>
              <a:rPr lang="tr-TR" b="1" dirty="0">
                <a:solidFill>
                  <a:srgbClr val="7030A0"/>
                </a:solidFill>
              </a:rPr>
              <a:t>1. Hücre solunumu: </a:t>
            </a:r>
            <a:r>
              <a:rPr lang="tr-TR" dirty="0"/>
              <a:t>Mitokondrilerde ATP üretimi </a:t>
            </a:r>
          </a:p>
          <a:p>
            <a:r>
              <a:rPr lang="tr-TR" b="1" dirty="0">
                <a:solidFill>
                  <a:srgbClr val="7030A0"/>
                </a:solidFill>
              </a:rPr>
              <a:t>2. Dış solunum: </a:t>
            </a:r>
            <a:r>
              <a:rPr lang="tr-TR" dirty="0"/>
              <a:t>Kan ile alveol arasındaki gaz değişimi</a:t>
            </a:r>
          </a:p>
          <a:p>
            <a:r>
              <a:rPr lang="tr-TR" b="1" dirty="0">
                <a:solidFill>
                  <a:srgbClr val="7030A0"/>
                </a:solidFill>
              </a:rPr>
              <a:t>3. İç solunum: </a:t>
            </a:r>
            <a:r>
              <a:rPr lang="tr-TR" dirty="0"/>
              <a:t>Vücutta hücreler ile kan arasındaki oksijen alıp karbondioksit verme işi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sz="4000" dirty="0"/>
              <a:t>SOLUNUM SİSTEMİNİN GÖREVLERİ</a:t>
            </a:r>
          </a:p>
        </p:txBody>
      </p:sp>
      <p:sp>
        <p:nvSpPr>
          <p:cNvPr id="3" name="2 İçerik Yer Tutucusu"/>
          <p:cNvSpPr>
            <a:spLocks noGrp="1"/>
          </p:cNvSpPr>
          <p:nvPr>
            <p:ph idx="1"/>
          </p:nvPr>
        </p:nvSpPr>
        <p:spPr>
          <a:xfrm>
            <a:off x="539552" y="1600200"/>
            <a:ext cx="7632848" cy="4800600"/>
          </a:xfrm>
        </p:spPr>
        <p:txBody>
          <a:bodyPr>
            <a:normAutofit/>
          </a:bodyPr>
          <a:lstStyle/>
          <a:p>
            <a:pPr marL="514350" indent="-514350">
              <a:buFont typeface="+mj-lt"/>
              <a:buAutoNum type="arabicPeriod"/>
            </a:pPr>
            <a:r>
              <a:rPr lang="tr-TR" dirty="0"/>
              <a:t>Oksijen ile karbondioksit değişimini sağlamak</a:t>
            </a:r>
          </a:p>
          <a:p>
            <a:pPr marL="514350" indent="-514350">
              <a:buFont typeface="+mj-lt"/>
              <a:buAutoNum type="arabicPeriod"/>
            </a:pPr>
            <a:r>
              <a:rPr lang="tr-TR" dirty="0"/>
              <a:t>Sesin oluşumunu sağlamak </a:t>
            </a:r>
          </a:p>
          <a:p>
            <a:pPr marL="514350" indent="-514350">
              <a:buFont typeface="+mj-lt"/>
              <a:buAutoNum type="arabicPeriod"/>
            </a:pPr>
            <a:r>
              <a:rPr lang="tr-TR" dirty="0"/>
              <a:t>Ağlama, gülme, öksürme, aksırma ve üfleme</a:t>
            </a:r>
          </a:p>
          <a:p>
            <a:pPr marL="514350" indent="-514350">
              <a:buFont typeface="+mj-lt"/>
              <a:buAutoNum type="arabicPeriod"/>
            </a:pPr>
            <a:r>
              <a:rPr lang="tr-TR" dirty="0"/>
              <a:t>Koku</a:t>
            </a:r>
          </a:p>
          <a:p>
            <a:pPr marL="514350" indent="-514350">
              <a:buFont typeface="+mj-lt"/>
              <a:buAutoNum type="arabicPeriod"/>
            </a:pPr>
            <a:r>
              <a:rPr lang="tr-TR" dirty="0"/>
              <a:t>Vücut sıvılarında </a:t>
            </a:r>
            <a:r>
              <a:rPr lang="tr-TR" dirty="0" err="1"/>
              <a:t>pH'nın</a:t>
            </a:r>
            <a:r>
              <a:rPr lang="tr-TR" dirty="0"/>
              <a:t> düzenlenmesi</a:t>
            </a:r>
          </a:p>
          <a:p>
            <a:pPr marL="514350" indent="-514350">
              <a:buFont typeface="+mj-lt"/>
              <a:buAutoNum type="arabicPeriod"/>
            </a:pPr>
            <a:r>
              <a:rPr lang="tr-TR" dirty="0"/>
              <a:t>Solunum yüzeylerini </a:t>
            </a:r>
            <a:r>
              <a:rPr lang="tr-TR" dirty="0" err="1"/>
              <a:t>dehidrasyona</a:t>
            </a:r>
            <a:r>
              <a:rPr lang="tr-TR" dirty="0"/>
              <a:t>, sıcaklık değişmelerine, mikroorganizmalara ve diğer çevre şartlarına karşı korumak</a:t>
            </a:r>
          </a:p>
          <a:p>
            <a:pPr marL="514350" indent="-514350">
              <a:buFont typeface="+mj-lt"/>
              <a:buAutoNum type="arabicPeriod"/>
            </a:pPr>
            <a:r>
              <a:rPr lang="tr-TR" dirty="0" err="1"/>
              <a:t>Anjiyotensin</a:t>
            </a:r>
            <a:r>
              <a:rPr lang="tr-TR" dirty="0"/>
              <a:t> I' in </a:t>
            </a:r>
            <a:r>
              <a:rPr lang="tr-TR" dirty="0" err="1"/>
              <a:t>anjiyotensin</a:t>
            </a:r>
            <a:r>
              <a:rPr lang="tr-TR" dirty="0"/>
              <a:t> II' ye dönüşmesi</a:t>
            </a:r>
          </a:p>
          <a:p>
            <a:pPr marL="514350" indent="-514350">
              <a:buFont typeface="+mj-lt"/>
              <a:buAutoNum type="arabicPeriod"/>
            </a:pPr>
            <a:r>
              <a:rPr lang="tr-TR" dirty="0"/>
              <a:t>Solunum kasları yoluyla doğum,  </a:t>
            </a:r>
            <a:r>
              <a:rPr lang="tr-TR" dirty="0" err="1"/>
              <a:t>defekasyon</a:t>
            </a:r>
            <a:r>
              <a:rPr lang="tr-TR" dirty="0"/>
              <a:t> ve </a:t>
            </a:r>
            <a:r>
              <a:rPr lang="tr-TR" dirty="0" err="1"/>
              <a:t>ürinasyonu</a:t>
            </a:r>
            <a:r>
              <a:rPr lang="tr-TR" dirty="0"/>
              <a:t> kolaylaştırmak.</a:t>
            </a:r>
          </a:p>
          <a:p>
            <a:endParaRPr lang="tr-T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SOLUNUM SİSTEMİNİN KASLARI</a:t>
            </a:r>
          </a:p>
        </p:txBody>
      </p:sp>
      <p:sp>
        <p:nvSpPr>
          <p:cNvPr id="5" name="İçerik Yer Tutucusu 4">
            <a:extLst>
              <a:ext uri="{FF2B5EF4-FFF2-40B4-BE49-F238E27FC236}">
                <a16:creationId xmlns:a16="http://schemas.microsoft.com/office/drawing/2014/main" id="{79D670C6-8E9F-480F-A360-E630887C13E2}"/>
              </a:ext>
            </a:extLst>
          </p:cNvPr>
          <p:cNvSpPr>
            <a:spLocks noGrp="1"/>
          </p:cNvSpPr>
          <p:nvPr>
            <p:ph idx="1"/>
          </p:nvPr>
        </p:nvSpPr>
        <p:spPr/>
        <p:txBody>
          <a:bodyPr/>
          <a:lstStyle/>
          <a:p>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İçerik Yer Tutucusu"/>
          <p:cNvSpPr>
            <a:spLocks noGrp="1"/>
          </p:cNvSpPr>
          <p:nvPr>
            <p:ph idx="1"/>
          </p:nvPr>
        </p:nvSpPr>
        <p:spPr>
          <a:xfrm>
            <a:off x="197767" y="404664"/>
            <a:ext cx="6318449" cy="4656584"/>
          </a:xfrm>
        </p:spPr>
        <p:txBody>
          <a:bodyPr>
            <a:normAutofit/>
          </a:bodyPr>
          <a:lstStyle/>
          <a:p>
            <a:pPr algn="just"/>
            <a:r>
              <a:rPr lang="tr-TR" sz="2400" dirty="0"/>
              <a:t>Sakin solunumda </a:t>
            </a:r>
            <a:r>
              <a:rPr lang="tr-TR" sz="2400" dirty="0" err="1"/>
              <a:t>inspirasyon</a:t>
            </a:r>
            <a:r>
              <a:rPr lang="tr-TR" sz="2400" dirty="0"/>
              <a:t> aktif </a:t>
            </a:r>
            <a:r>
              <a:rPr lang="tr-TR" sz="2400" dirty="0" err="1"/>
              <a:t>ekspirason</a:t>
            </a:r>
            <a:r>
              <a:rPr lang="tr-TR" sz="2400" dirty="0"/>
              <a:t> pasif bir olaydır. </a:t>
            </a:r>
            <a:r>
              <a:rPr lang="tr-TR" sz="2400" dirty="0" err="1"/>
              <a:t>İnspirasyon</a:t>
            </a:r>
            <a:r>
              <a:rPr lang="tr-TR" sz="2400" dirty="0"/>
              <a:t> sona erince, akciğer elastik yapısı nedeniyle eski haline döner ve pasif olarak </a:t>
            </a:r>
            <a:r>
              <a:rPr lang="tr-TR" sz="2400" dirty="0" err="1"/>
              <a:t>ekspirasyon</a:t>
            </a:r>
            <a:r>
              <a:rPr lang="tr-TR" sz="2400" dirty="0"/>
              <a:t> gerçekleşir. </a:t>
            </a:r>
          </a:p>
          <a:p>
            <a:endParaRPr lang="tr-TR" sz="3600" dirty="0"/>
          </a:p>
        </p:txBody>
      </p:sp>
    </p:spTree>
    <p:extLst>
      <p:ext uri="{BB962C8B-B14F-4D97-AF65-F5344CB8AC3E}">
        <p14:creationId xmlns:p14="http://schemas.microsoft.com/office/powerpoint/2010/main" val="1696299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4771" name="Rectangle 3"/>
          <p:cNvSpPr>
            <a:spLocks noGrp="1" noChangeArrowheads="1"/>
          </p:cNvSpPr>
          <p:nvPr>
            <p:ph type="body" idx="4294967295"/>
          </p:nvPr>
        </p:nvSpPr>
        <p:spPr>
          <a:xfrm>
            <a:off x="0" y="2420888"/>
            <a:ext cx="4643438" cy="4114800"/>
          </a:xfrm>
        </p:spPr>
        <p:txBody>
          <a:bodyPr/>
          <a:lstStyle/>
          <a:p>
            <a:pPr>
              <a:lnSpc>
                <a:spcPct val="90000"/>
              </a:lnSpc>
              <a:buFontTx/>
              <a:buNone/>
            </a:pPr>
            <a:endParaRPr lang="tr-TR" sz="2800" dirty="0">
              <a:effectLst>
                <a:outerShdw blurRad="38100" dist="38100" dir="2700000" algn="tl">
                  <a:srgbClr val="C0C0C0"/>
                </a:outerShdw>
              </a:effectLst>
            </a:endParaRPr>
          </a:p>
          <a:p>
            <a:pPr>
              <a:lnSpc>
                <a:spcPct val="90000"/>
              </a:lnSpc>
              <a:buFontTx/>
              <a:buNone/>
            </a:pPr>
            <a:endParaRPr lang="tr-TR" sz="2800" dirty="0">
              <a:effectLst>
                <a:outerShdw blurRad="38100" dist="38100" dir="2700000" algn="tl">
                  <a:srgbClr val="C0C0C0"/>
                </a:outerShdw>
              </a:effectLst>
            </a:endParaRPr>
          </a:p>
          <a:p>
            <a:pPr>
              <a:lnSpc>
                <a:spcPct val="90000"/>
              </a:lnSpc>
              <a:buFontTx/>
              <a:buNone/>
            </a:pPr>
            <a:r>
              <a:rPr lang="tr-TR" sz="2800" dirty="0">
                <a:effectLst>
                  <a:outerShdw blurRad="38100" dist="38100" dir="2700000" algn="tl">
                    <a:srgbClr val="C0C0C0"/>
                  </a:outerShdw>
                </a:effectLst>
              </a:rPr>
              <a:t>	- </a:t>
            </a:r>
            <a:r>
              <a:rPr lang="tr-TR" sz="2800" dirty="0" err="1"/>
              <a:t>Eksternal</a:t>
            </a:r>
            <a:r>
              <a:rPr lang="tr-TR" sz="2800" dirty="0"/>
              <a:t> </a:t>
            </a:r>
            <a:r>
              <a:rPr lang="tr-TR" sz="2800" dirty="0" err="1"/>
              <a:t>interkostal</a:t>
            </a:r>
            <a:r>
              <a:rPr lang="tr-TR" sz="2800" dirty="0"/>
              <a:t> kaslar</a:t>
            </a:r>
          </a:p>
          <a:p>
            <a:pPr>
              <a:lnSpc>
                <a:spcPct val="90000"/>
              </a:lnSpc>
              <a:buFontTx/>
              <a:buNone/>
            </a:pPr>
            <a:r>
              <a:rPr lang="tr-TR" sz="2800" dirty="0"/>
              <a:t>	- </a:t>
            </a:r>
            <a:r>
              <a:rPr lang="tr-TR" sz="2800" dirty="0" err="1"/>
              <a:t>Skalen</a:t>
            </a:r>
            <a:r>
              <a:rPr lang="tr-TR" sz="2800" dirty="0"/>
              <a:t> kas</a:t>
            </a:r>
          </a:p>
          <a:p>
            <a:pPr>
              <a:lnSpc>
                <a:spcPct val="90000"/>
              </a:lnSpc>
              <a:buFontTx/>
              <a:buNone/>
            </a:pPr>
            <a:r>
              <a:rPr lang="tr-TR" sz="2800" dirty="0"/>
              <a:t>	- </a:t>
            </a:r>
            <a:r>
              <a:rPr lang="tr-TR" sz="2800" dirty="0" err="1"/>
              <a:t>Sternokleidomastoid</a:t>
            </a:r>
            <a:r>
              <a:rPr lang="tr-TR" sz="2800" dirty="0"/>
              <a:t> kas</a:t>
            </a:r>
          </a:p>
          <a:p>
            <a:pPr>
              <a:lnSpc>
                <a:spcPct val="90000"/>
              </a:lnSpc>
              <a:buFontTx/>
              <a:buNone/>
            </a:pPr>
            <a:r>
              <a:rPr lang="tr-TR" sz="2800" dirty="0"/>
              <a:t>	- </a:t>
            </a:r>
            <a:r>
              <a:rPr lang="tr-TR" sz="2800" dirty="0" err="1"/>
              <a:t>Serratus</a:t>
            </a:r>
            <a:r>
              <a:rPr lang="tr-TR" sz="2800" dirty="0"/>
              <a:t> </a:t>
            </a:r>
            <a:r>
              <a:rPr lang="tr-TR" sz="2800" dirty="0" err="1"/>
              <a:t>anterior</a:t>
            </a:r>
            <a:r>
              <a:rPr lang="tr-TR" sz="2800" dirty="0"/>
              <a:t> kası</a:t>
            </a:r>
          </a:p>
        </p:txBody>
      </p:sp>
      <p:sp>
        <p:nvSpPr>
          <p:cNvPr id="4384773" name="Rectangle 5"/>
          <p:cNvSpPr>
            <a:spLocks noChangeArrowheads="1"/>
          </p:cNvSpPr>
          <p:nvPr/>
        </p:nvSpPr>
        <p:spPr bwMode="auto">
          <a:xfrm>
            <a:off x="323528" y="1377187"/>
            <a:ext cx="4424026" cy="1809726"/>
          </a:xfrm>
          <a:prstGeom prst="rect">
            <a:avLst/>
          </a:prstGeom>
          <a:noFill/>
          <a:ln w="9525" algn="ctr">
            <a:noFill/>
            <a:miter lim="800000"/>
            <a:headEnd/>
            <a:tailEnd/>
          </a:ln>
          <a:effectLst/>
        </p:spPr>
        <p:txBody>
          <a:bodyPr wrap="square" lIns="0" tIns="0" rIns="0" bIns="0">
            <a:spAutoFit/>
          </a:bodyPr>
          <a:lstStyle/>
          <a:p>
            <a:pPr marL="552450" indent="-552450">
              <a:lnSpc>
                <a:spcPct val="90000"/>
              </a:lnSpc>
              <a:spcBef>
                <a:spcPct val="20000"/>
              </a:spcBef>
            </a:pPr>
            <a:r>
              <a:rPr lang="tr-TR" sz="2800" b="1" dirty="0">
                <a:solidFill>
                  <a:srgbClr val="FF0000"/>
                </a:solidFill>
              </a:rPr>
              <a:t>Yedek </a:t>
            </a:r>
            <a:r>
              <a:rPr lang="tr-TR" sz="2800" b="1" dirty="0" err="1">
                <a:solidFill>
                  <a:srgbClr val="FF0000"/>
                </a:solidFill>
              </a:rPr>
              <a:t>İnspirasyon</a:t>
            </a:r>
            <a:r>
              <a:rPr lang="tr-TR" sz="2800" b="1" dirty="0">
                <a:solidFill>
                  <a:srgbClr val="FF0000"/>
                </a:solidFill>
              </a:rPr>
              <a:t> Kasları</a:t>
            </a:r>
          </a:p>
          <a:p>
            <a:pPr marL="552450" indent="-552450">
              <a:lnSpc>
                <a:spcPct val="90000"/>
              </a:lnSpc>
              <a:spcBef>
                <a:spcPct val="20000"/>
              </a:spcBef>
            </a:pPr>
            <a:r>
              <a:rPr lang="tr-TR" sz="2800" dirty="0"/>
              <a:t>Egzersiz esnasında devreye</a:t>
            </a:r>
          </a:p>
          <a:p>
            <a:pPr marL="552450" indent="-552450">
              <a:lnSpc>
                <a:spcPct val="90000"/>
              </a:lnSpc>
              <a:spcBef>
                <a:spcPct val="20000"/>
              </a:spcBef>
            </a:pPr>
            <a:r>
              <a:rPr lang="tr-TR" sz="2800" dirty="0"/>
              <a:t>girerek hava akışını</a:t>
            </a:r>
          </a:p>
          <a:p>
            <a:pPr marL="552450" indent="-552450">
              <a:lnSpc>
                <a:spcPct val="90000"/>
              </a:lnSpc>
              <a:spcBef>
                <a:spcPct val="20000"/>
              </a:spcBef>
            </a:pPr>
            <a:r>
              <a:rPr lang="tr-TR" sz="2800" dirty="0"/>
              <a:t>maksimuma çıkarırlar.</a:t>
            </a:r>
          </a:p>
        </p:txBody>
      </p:sp>
    </p:spTree>
    <p:extLst>
      <p:ext uri="{BB962C8B-B14F-4D97-AF65-F5344CB8AC3E}">
        <p14:creationId xmlns:p14="http://schemas.microsoft.com/office/powerpoint/2010/main" val="29451465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4899" name="Rectangle 3"/>
          <p:cNvSpPr>
            <a:spLocks noGrp="1" noChangeArrowheads="1"/>
          </p:cNvSpPr>
          <p:nvPr>
            <p:ph type="body" idx="4294967295"/>
          </p:nvPr>
        </p:nvSpPr>
        <p:spPr>
          <a:xfrm>
            <a:off x="-9322" y="1495024"/>
            <a:ext cx="5364659" cy="4114800"/>
          </a:xfrm>
        </p:spPr>
        <p:txBody>
          <a:bodyPr>
            <a:normAutofit fontScale="85000" lnSpcReduction="10000"/>
          </a:bodyPr>
          <a:lstStyle/>
          <a:p>
            <a:pPr>
              <a:buFontTx/>
              <a:buNone/>
            </a:pPr>
            <a:endParaRPr lang="tr-TR" sz="3200" dirty="0"/>
          </a:p>
          <a:p>
            <a:endParaRPr lang="tr-TR" sz="3200" dirty="0"/>
          </a:p>
          <a:p>
            <a:pPr marL="114300" indent="0">
              <a:buNone/>
            </a:pPr>
            <a:r>
              <a:rPr lang="tr-TR" sz="3200" dirty="0"/>
              <a:t>Egzersiz esnasında devreye girerek hava akışını maksimuma çıkarırlar.</a:t>
            </a:r>
          </a:p>
          <a:p>
            <a:endParaRPr lang="tr-TR" sz="3200" dirty="0"/>
          </a:p>
          <a:p>
            <a:pPr>
              <a:buFontTx/>
              <a:buNone/>
            </a:pPr>
            <a:r>
              <a:rPr lang="tr-TR" sz="3200" dirty="0"/>
              <a:t>	- </a:t>
            </a:r>
            <a:r>
              <a:rPr lang="tr-TR" sz="2800" dirty="0" err="1"/>
              <a:t>Rectus</a:t>
            </a:r>
            <a:r>
              <a:rPr lang="tr-TR" sz="2800" dirty="0"/>
              <a:t> </a:t>
            </a:r>
            <a:r>
              <a:rPr lang="tr-TR" sz="2800" dirty="0" err="1"/>
              <a:t>abdominis</a:t>
            </a:r>
            <a:endParaRPr lang="tr-TR" sz="2800" dirty="0"/>
          </a:p>
          <a:p>
            <a:pPr>
              <a:buFontTx/>
              <a:buNone/>
            </a:pPr>
            <a:r>
              <a:rPr lang="tr-TR" sz="2800" dirty="0"/>
              <a:t>	- </a:t>
            </a:r>
            <a:r>
              <a:rPr lang="tr-TR" sz="2800" dirty="0" err="1"/>
              <a:t>İnternal</a:t>
            </a:r>
            <a:r>
              <a:rPr lang="tr-TR" sz="2800" dirty="0"/>
              <a:t> </a:t>
            </a:r>
            <a:r>
              <a:rPr lang="tr-TR" sz="2800" dirty="0" err="1"/>
              <a:t>oblik</a:t>
            </a:r>
            <a:r>
              <a:rPr lang="tr-TR" sz="2800" dirty="0"/>
              <a:t>		</a:t>
            </a:r>
          </a:p>
          <a:p>
            <a:pPr>
              <a:buFontTx/>
              <a:buNone/>
            </a:pPr>
            <a:r>
              <a:rPr lang="tr-TR" sz="2800" dirty="0"/>
              <a:t>	- </a:t>
            </a:r>
            <a:r>
              <a:rPr lang="tr-TR" sz="2800" dirty="0" err="1"/>
              <a:t>Eksternal</a:t>
            </a:r>
            <a:r>
              <a:rPr lang="tr-TR" sz="2800" dirty="0"/>
              <a:t> </a:t>
            </a:r>
            <a:r>
              <a:rPr lang="tr-TR" sz="2800" dirty="0" err="1"/>
              <a:t>oblik</a:t>
            </a:r>
            <a:r>
              <a:rPr lang="tr-TR" sz="2800" dirty="0"/>
              <a:t> </a:t>
            </a:r>
          </a:p>
          <a:p>
            <a:pPr>
              <a:buFontTx/>
              <a:buNone/>
            </a:pPr>
            <a:r>
              <a:rPr lang="tr-TR" sz="2800" dirty="0"/>
              <a:t>	- </a:t>
            </a:r>
            <a:r>
              <a:rPr lang="tr-TR" sz="2800" dirty="0" err="1"/>
              <a:t>İnternal</a:t>
            </a:r>
            <a:r>
              <a:rPr lang="tr-TR" sz="2800" dirty="0"/>
              <a:t> </a:t>
            </a:r>
            <a:r>
              <a:rPr lang="tr-TR" sz="2800" dirty="0" err="1"/>
              <a:t>interkostal</a:t>
            </a:r>
            <a:r>
              <a:rPr lang="tr-TR" sz="2800" dirty="0"/>
              <a:t> kaslar</a:t>
            </a:r>
          </a:p>
          <a:p>
            <a:endParaRPr lang="tr-TR" dirty="0"/>
          </a:p>
        </p:txBody>
      </p:sp>
      <p:sp>
        <p:nvSpPr>
          <p:cNvPr id="4304900" name="Text Box 4"/>
          <p:cNvSpPr txBox="1">
            <a:spLocks noChangeArrowheads="1"/>
          </p:cNvSpPr>
          <p:nvPr/>
        </p:nvSpPr>
        <p:spPr bwMode="auto">
          <a:xfrm>
            <a:off x="3563888" y="3791942"/>
            <a:ext cx="3527425" cy="1077218"/>
          </a:xfrm>
          <a:prstGeom prst="rect">
            <a:avLst/>
          </a:prstGeom>
          <a:noFill/>
          <a:ln w="9525" algn="ctr">
            <a:noFill/>
            <a:miter lim="800000"/>
            <a:headEnd/>
            <a:tailEnd/>
          </a:ln>
          <a:effectLst/>
        </p:spPr>
        <p:txBody>
          <a:bodyPr lIns="0" tIns="0" rIns="0" bIns="0">
            <a:spAutoFit/>
          </a:bodyPr>
          <a:lstStyle/>
          <a:p>
            <a:pPr marL="552450" indent="-552450">
              <a:spcBef>
                <a:spcPct val="50000"/>
              </a:spcBef>
              <a:defRPr/>
            </a:pPr>
            <a:r>
              <a:rPr lang="tr-TR" sz="2800" dirty="0" err="1">
                <a:cs typeface="+mn-cs"/>
              </a:rPr>
              <a:t>Abdominal</a:t>
            </a:r>
            <a:r>
              <a:rPr lang="tr-TR" sz="2800" dirty="0">
                <a:cs typeface="+mn-cs"/>
              </a:rPr>
              <a:t> </a:t>
            </a:r>
          </a:p>
          <a:p>
            <a:pPr marL="552450" indent="-552450">
              <a:spcBef>
                <a:spcPct val="50000"/>
              </a:spcBef>
              <a:defRPr/>
            </a:pPr>
            <a:r>
              <a:rPr lang="tr-TR" sz="2800" dirty="0">
                <a:cs typeface="+mn-cs"/>
              </a:rPr>
              <a:t>kaslar</a:t>
            </a:r>
          </a:p>
        </p:txBody>
      </p:sp>
      <p:sp>
        <p:nvSpPr>
          <p:cNvPr id="4304902" name="AutoShape 6"/>
          <p:cNvSpPr>
            <a:spLocks/>
          </p:cNvSpPr>
          <p:nvPr/>
        </p:nvSpPr>
        <p:spPr bwMode="auto">
          <a:xfrm>
            <a:off x="2972255" y="3899205"/>
            <a:ext cx="288925" cy="969955"/>
          </a:xfrm>
          <a:prstGeom prst="rightBrace">
            <a:avLst>
              <a:gd name="adj1" fmla="val 37408"/>
              <a:gd name="adj2" fmla="val 50000"/>
            </a:avLst>
          </a:prstGeom>
          <a:noFill/>
          <a:ln w="57150">
            <a:solidFill>
              <a:srgbClr val="006600"/>
            </a:solidFill>
            <a:round/>
            <a:headEnd/>
            <a:tailEnd/>
          </a:ln>
          <a:effectLst/>
        </p:spPr>
        <p:txBody>
          <a:bodyPr wrap="none" lIns="0" tIns="0" rIns="0" bIns="0" anchor="ctr"/>
          <a:lstStyle/>
          <a:p>
            <a:pPr algn="ctr">
              <a:lnSpc>
                <a:spcPct val="80000"/>
              </a:lnSpc>
              <a:spcBef>
                <a:spcPct val="20000"/>
              </a:spcBef>
              <a:defRPr/>
            </a:pPr>
            <a:endParaRPr lang="tr-TR" sz="2400">
              <a:effectLst>
                <a:outerShdw blurRad="38100" dist="38100" dir="2700000" algn="tl">
                  <a:srgbClr val="000000">
                    <a:alpha val="43137"/>
                  </a:srgbClr>
                </a:outerShdw>
              </a:effectLst>
              <a:latin typeface="Comic Sans MS" pitchFamily="66" charset="0"/>
              <a:cs typeface="+mn-cs"/>
            </a:endParaRPr>
          </a:p>
        </p:txBody>
      </p:sp>
      <p:sp>
        <p:nvSpPr>
          <p:cNvPr id="4304903" name="Rectangle 7"/>
          <p:cNvSpPr>
            <a:spLocks noChangeArrowheads="1"/>
          </p:cNvSpPr>
          <p:nvPr/>
        </p:nvSpPr>
        <p:spPr bwMode="auto">
          <a:xfrm>
            <a:off x="179512" y="1556792"/>
            <a:ext cx="6119812" cy="443198"/>
          </a:xfrm>
          <a:prstGeom prst="rect">
            <a:avLst/>
          </a:prstGeom>
          <a:noFill/>
          <a:ln w="9525" algn="ctr">
            <a:noFill/>
            <a:miter lim="800000"/>
            <a:headEnd/>
            <a:tailEnd/>
          </a:ln>
          <a:effectLst/>
        </p:spPr>
        <p:txBody>
          <a:bodyPr lIns="0" tIns="0" rIns="0" bIns="0">
            <a:spAutoFit/>
          </a:bodyPr>
          <a:lstStyle/>
          <a:p>
            <a:pPr marL="552450" indent="-552450">
              <a:lnSpc>
                <a:spcPct val="90000"/>
              </a:lnSpc>
              <a:spcBef>
                <a:spcPct val="20000"/>
              </a:spcBef>
            </a:pPr>
            <a:r>
              <a:rPr lang="tr-TR" sz="3200" dirty="0">
                <a:solidFill>
                  <a:srgbClr val="FF0000"/>
                </a:solidFill>
              </a:rPr>
              <a:t>Yedek </a:t>
            </a:r>
            <a:r>
              <a:rPr lang="tr-TR" sz="3200" dirty="0" err="1">
                <a:solidFill>
                  <a:srgbClr val="FF0000"/>
                </a:solidFill>
              </a:rPr>
              <a:t>Ekspirasyon</a:t>
            </a:r>
            <a:r>
              <a:rPr lang="tr-TR" sz="3200" dirty="0">
                <a:solidFill>
                  <a:srgbClr val="FF0000"/>
                </a:solidFill>
              </a:rPr>
              <a:t> Kasları</a:t>
            </a:r>
            <a:endParaRPr lang="tr-TR" sz="3200" dirty="0"/>
          </a:p>
        </p:txBody>
      </p:sp>
    </p:spTree>
    <p:extLst>
      <p:ext uri="{BB962C8B-B14F-4D97-AF65-F5344CB8AC3E}">
        <p14:creationId xmlns:p14="http://schemas.microsoft.com/office/powerpoint/2010/main" val="175089177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36537" y="1412776"/>
            <a:ext cx="4335463" cy="838200"/>
          </a:xfrm>
        </p:spPr>
        <p:txBody>
          <a:bodyPr>
            <a:normAutofit/>
          </a:bodyPr>
          <a:lstStyle/>
          <a:p>
            <a:r>
              <a:rPr lang="tr-TR" sz="3200" b="1" dirty="0">
                <a:latin typeface="+mn-lt"/>
              </a:rPr>
              <a:t>ÜST HAVA YOLLARI</a:t>
            </a:r>
          </a:p>
        </p:txBody>
      </p:sp>
      <p:sp>
        <p:nvSpPr>
          <p:cNvPr id="19459" name="Rectangle 3"/>
          <p:cNvSpPr>
            <a:spLocks noGrp="1" noChangeArrowheads="1"/>
          </p:cNvSpPr>
          <p:nvPr>
            <p:ph type="body" sz="half" idx="1"/>
          </p:nvPr>
        </p:nvSpPr>
        <p:spPr>
          <a:xfrm>
            <a:off x="179388" y="3068638"/>
            <a:ext cx="8496300" cy="3529012"/>
          </a:xfrm>
        </p:spPr>
        <p:txBody>
          <a:bodyPr/>
          <a:lstStyle/>
          <a:p>
            <a:pPr marL="533400" indent="-533400" algn="just">
              <a:lnSpc>
                <a:spcPct val="90000"/>
              </a:lnSpc>
              <a:buClr>
                <a:schemeClr val="tx2"/>
              </a:buClr>
              <a:buFontTx/>
              <a:buNone/>
            </a:pPr>
            <a:r>
              <a:rPr lang="tr-TR" sz="2800" b="1" dirty="0"/>
              <a:t>Burun </a:t>
            </a:r>
            <a:r>
              <a:rPr lang="tr-TR" sz="2800" dirty="0"/>
              <a:t> Mukus salgılar, havayı filtre eder,</a:t>
            </a:r>
          </a:p>
          <a:p>
            <a:pPr marL="533400" indent="-533400" algn="just">
              <a:lnSpc>
                <a:spcPct val="90000"/>
              </a:lnSpc>
              <a:buClr>
                <a:schemeClr val="tx2"/>
              </a:buClr>
              <a:buFontTx/>
              <a:buNone/>
            </a:pPr>
            <a:r>
              <a:rPr lang="tr-TR" sz="2800" dirty="0"/>
              <a:t>             nemlendirir ve ısıtır. </a:t>
            </a:r>
          </a:p>
          <a:p>
            <a:pPr marL="533400" indent="-533400" algn="just">
              <a:lnSpc>
                <a:spcPct val="90000"/>
              </a:lnSpc>
              <a:buClr>
                <a:schemeClr val="tx2"/>
              </a:buClr>
              <a:buFontTx/>
              <a:buNone/>
            </a:pPr>
            <a:r>
              <a:rPr lang="tr-TR" sz="2800" b="1" dirty="0" err="1"/>
              <a:t>Farinks</a:t>
            </a:r>
            <a:r>
              <a:rPr lang="tr-TR" sz="2800" b="1" dirty="0"/>
              <a:t> </a:t>
            </a:r>
            <a:r>
              <a:rPr lang="tr-TR" sz="2800" dirty="0"/>
              <a:t>Solunum ve Sindirimde kullanılan geçiş</a:t>
            </a:r>
          </a:p>
          <a:p>
            <a:pPr marL="533400" indent="-533400" algn="just">
              <a:lnSpc>
                <a:spcPct val="90000"/>
              </a:lnSpc>
              <a:buClr>
                <a:schemeClr val="tx2"/>
              </a:buClr>
              <a:buFontTx/>
              <a:buNone/>
            </a:pPr>
            <a:r>
              <a:rPr lang="tr-TR" sz="2800" dirty="0"/>
              <a:t>              noktasıdır. </a:t>
            </a:r>
          </a:p>
          <a:p>
            <a:pPr marL="533400" indent="-533400" algn="just">
              <a:lnSpc>
                <a:spcPct val="90000"/>
              </a:lnSpc>
              <a:buClr>
                <a:schemeClr val="tx2"/>
              </a:buClr>
              <a:buFontTx/>
              <a:buNone/>
            </a:pPr>
            <a:r>
              <a:rPr lang="tr-TR" sz="2800" b="1" dirty="0" err="1"/>
              <a:t>Larinks</a:t>
            </a:r>
            <a:r>
              <a:rPr lang="tr-TR" sz="2800" dirty="0"/>
              <a:t> </a:t>
            </a:r>
            <a:r>
              <a:rPr lang="tr-TR" sz="2800" dirty="0" err="1"/>
              <a:t>Ekspirasyon</a:t>
            </a:r>
            <a:r>
              <a:rPr lang="tr-TR" sz="2800" dirty="0"/>
              <a:t> sırasında titreşerek sesin</a:t>
            </a:r>
          </a:p>
          <a:p>
            <a:pPr marL="533400" indent="-533400" algn="just">
              <a:lnSpc>
                <a:spcPct val="90000"/>
              </a:lnSpc>
              <a:buClr>
                <a:schemeClr val="tx2"/>
              </a:buClr>
              <a:buFontTx/>
              <a:buNone/>
            </a:pPr>
            <a:r>
              <a:rPr lang="tr-TR" sz="2800" dirty="0"/>
              <a:t>              oluşumunu sağlayan elastik yapıdaki </a:t>
            </a:r>
            <a:r>
              <a:rPr lang="tr-TR" sz="2800" dirty="0" err="1"/>
              <a:t>cord</a:t>
            </a:r>
            <a:r>
              <a:rPr lang="tr-TR" sz="2800" dirty="0"/>
              <a:t> </a:t>
            </a:r>
          </a:p>
          <a:p>
            <a:pPr marL="533400" indent="-533400" algn="just">
              <a:lnSpc>
                <a:spcPct val="90000"/>
              </a:lnSpc>
              <a:buClr>
                <a:schemeClr val="tx2"/>
              </a:buClr>
              <a:buFontTx/>
              <a:buNone/>
            </a:pPr>
            <a:r>
              <a:rPr lang="tr-TR" sz="2800" dirty="0"/>
              <a:t>              </a:t>
            </a:r>
            <a:r>
              <a:rPr lang="tr-TR" sz="2800" dirty="0" err="1"/>
              <a:t>vocal’ler</a:t>
            </a:r>
            <a:r>
              <a:rPr lang="tr-TR" sz="2800" dirty="0"/>
              <a:t> (ses telleri) </a:t>
            </a:r>
          </a:p>
        </p:txBody>
      </p:sp>
      <p:sp>
        <p:nvSpPr>
          <p:cNvPr id="5" name="1 Başlık">
            <a:extLst>
              <a:ext uri="{FF2B5EF4-FFF2-40B4-BE49-F238E27FC236}">
                <a16:creationId xmlns:a16="http://schemas.microsoft.com/office/drawing/2014/main" id="{4369991A-325B-440F-96CC-8E21FD845882}"/>
              </a:ext>
            </a:extLst>
          </p:cNvPr>
          <p:cNvSpPr txBox="1">
            <a:spLocks/>
          </p:cNvSpPr>
          <p:nvPr/>
        </p:nvSpPr>
        <p:spPr>
          <a:xfrm>
            <a:off x="179388" y="80962"/>
            <a:ext cx="7620000" cy="8382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tr-TR" sz="4100" b="1" dirty="0">
                <a:latin typeface="+mn-lt"/>
              </a:rPr>
              <a:t>SOLUNUM SİSTEMİNİN ELEMANLARI</a:t>
            </a:r>
          </a:p>
        </p:txBody>
      </p:sp>
      <p:sp>
        <p:nvSpPr>
          <p:cNvPr id="3" name="İçerik Yer Tutucusu 2">
            <a:extLst>
              <a:ext uri="{FF2B5EF4-FFF2-40B4-BE49-F238E27FC236}">
                <a16:creationId xmlns:a16="http://schemas.microsoft.com/office/drawing/2014/main" id="{FE40A8D8-DE89-4199-95BC-9BDC3E15520F}"/>
              </a:ext>
            </a:extLst>
          </p:cNvPr>
          <p:cNvSpPr>
            <a:spLocks noGrp="1"/>
          </p:cNvSpPr>
          <p:nvPr>
            <p:ph sz="half" idx="2"/>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p:cTn id="7" dur="500" fill="hold"/>
                                        <p:tgtEl>
                                          <p:spTgt spid="19458"/>
                                        </p:tgtEl>
                                        <p:attrNameLst>
                                          <p:attrName>ppt_w</p:attrName>
                                        </p:attrNameLst>
                                      </p:cBhvr>
                                      <p:tavLst>
                                        <p:tav tm="0">
                                          <p:val>
                                            <p:fltVal val="0"/>
                                          </p:val>
                                        </p:tav>
                                        <p:tav tm="100000">
                                          <p:val>
                                            <p:strVal val="#ppt_w"/>
                                          </p:val>
                                        </p:tav>
                                      </p:tavLst>
                                    </p:anim>
                                    <p:anim calcmode="lin" valueType="num">
                                      <p:cBhvr>
                                        <p:cTn id="8" dur="500" fill="hold"/>
                                        <p:tgtEl>
                                          <p:spTgt spid="19458"/>
                                        </p:tgtEl>
                                        <p:attrNameLst>
                                          <p:attrName>ppt_h</p:attrName>
                                        </p:attrNameLst>
                                      </p:cBhvr>
                                      <p:tavLst>
                                        <p:tav tm="0">
                                          <p:val>
                                            <p:fltVal val="0"/>
                                          </p:val>
                                        </p:tav>
                                        <p:tav tm="100000">
                                          <p:val>
                                            <p:strVal val="#ppt_h"/>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459">
                                            <p:txEl>
                                              <p:pRg st="0" end="0"/>
                                            </p:txEl>
                                          </p:spTgt>
                                        </p:tgtEl>
                                        <p:attrNameLst>
                                          <p:attrName>style.visibility</p:attrName>
                                        </p:attrNameLst>
                                      </p:cBhvr>
                                      <p:to>
                                        <p:strVal val="visible"/>
                                      </p:to>
                                    </p:set>
                                    <p:anim calcmode="lin" valueType="num">
                                      <p:cBhvr additive="base">
                                        <p:cTn id="11" dur="500" fill="hold"/>
                                        <p:tgtEl>
                                          <p:spTgt spid="19459">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9459">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459">
                                            <p:txEl>
                                              <p:pRg st="1" end="1"/>
                                            </p:txEl>
                                          </p:spTgt>
                                        </p:tgtEl>
                                        <p:attrNameLst>
                                          <p:attrName>style.visibility</p:attrName>
                                        </p:attrNameLst>
                                      </p:cBhvr>
                                      <p:to>
                                        <p:strVal val="visible"/>
                                      </p:to>
                                    </p:set>
                                    <p:anim calcmode="lin" valueType="num">
                                      <p:cBhvr additive="base">
                                        <p:cTn id="15" dur="500" fill="hold"/>
                                        <p:tgtEl>
                                          <p:spTgt spid="19459">
                                            <p:txEl>
                                              <p:pRg st="1" end="1"/>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9459">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9459">
                                            <p:txEl>
                                              <p:pRg st="3" end="3"/>
                                            </p:txEl>
                                          </p:spTgt>
                                        </p:tgtEl>
                                        <p:attrNameLst>
                                          <p:attrName>style.visibility</p:attrName>
                                        </p:attrNameLst>
                                      </p:cBhvr>
                                      <p:to>
                                        <p:strVal val="visible"/>
                                      </p:to>
                                    </p:set>
                                    <p:anim calcmode="lin" valueType="num">
                                      <p:cBhvr additive="base">
                                        <p:cTn id="23" dur="500" fill="hold"/>
                                        <p:tgtEl>
                                          <p:spTgt spid="19459">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9459">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 calcmode="lin" valueType="num">
                                      <p:cBhvr additive="base">
                                        <p:cTn id="27"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9459">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9459">
                                            <p:txEl>
                                              <p:pRg st="5" end="5"/>
                                            </p:txEl>
                                          </p:spTgt>
                                        </p:tgtEl>
                                        <p:attrNameLst>
                                          <p:attrName>style.visibility</p:attrName>
                                        </p:attrNameLst>
                                      </p:cBhvr>
                                      <p:to>
                                        <p:strVal val="visible"/>
                                      </p:to>
                                    </p:set>
                                    <p:anim calcmode="lin" valueType="num">
                                      <p:cBhvr additive="base">
                                        <p:cTn id="31"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9459">
                                            <p:txEl>
                                              <p:pRg st="6" end="6"/>
                                            </p:txEl>
                                          </p:spTgt>
                                        </p:tgtEl>
                                        <p:attrNameLst>
                                          <p:attrName>style.visibility</p:attrName>
                                        </p:attrNameLst>
                                      </p:cBhvr>
                                      <p:to>
                                        <p:strVal val="visible"/>
                                      </p:to>
                                    </p:set>
                                    <p:anim calcmode="lin" valueType="num">
                                      <p:cBhvr additive="base">
                                        <p:cTn id="35" dur="500" fill="hold"/>
                                        <p:tgtEl>
                                          <p:spTgt spid="1945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945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build="p" autoUpdateAnimBg="0" advAuto="200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54821" y="21657"/>
            <a:ext cx="4194526" cy="671512"/>
          </a:xfrm>
        </p:spPr>
        <p:txBody>
          <a:bodyPr>
            <a:normAutofit/>
          </a:bodyPr>
          <a:lstStyle/>
          <a:p>
            <a:r>
              <a:rPr lang="tr-TR" sz="3600" b="1" dirty="0">
                <a:latin typeface="+mn-lt"/>
              </a:rPr>
              <a:t>İLETİCİ HAVA YOLLARI</a:t>
            </a:r>
          </a:p>
        </p:txBody>
      </p:sp>
      <p:sp>
        <p:nvSpPr>
          <p:cNvPr id="21507" name="Rectangle 3"/>
          <p:cNvSpPr>
            <a:spLocks noGrp="1" noChangeArrowheads="1"/>
          </p:cNvSpPr>
          <p:nvPr>
            <p:ph type="body" sz="half" idx="1"/>
          </p:nvPr>
        </p:nvSpPr>
        <p:spPr>
          <a:xfrm>
            <a:off x="179512" y="908720"/>
            <a:ext cx="8208912" cy="4795348"/>
          </a:xfrm>
        </p:spPr>
        <p:txBody>
          <a:bodyPr>
            <a:normAutofit fontScale="62500" lnSpcReduction="20000"/>
          </a:bodyPr>
          <a:lstStyle/>
          <a:p>
            <a:pPr>
              <a:buFontTx/>
              <a:buNone/>
            </a:pPr>
            <a:r>
              <a:rPr lang="tr-TR" sz="2600" dirty="0"/>
              <a:t>İletici havayolu trakeden başlar.</a:t>
            </a:r>
          </a:p>
          <a:p>
            <a:pPr>
              <a:buFontTx/>
              <a:buNone/>
            </a:pPr>
            <a:endParaRPr lang="tr-TR" sz="2600" dirty="0"/>
          </a:p>
          <a:p>
            <a:pPr>
              <a:buFontTx/>
              <a:buNone/>
            </a:pPr>
            <a:r>
              <a:rPr lang="tr-TR" sz="2600" b="1" dirty="0" err="1"/>
              <a:t>Trakea</a:t>
            </a:r>
            <a:r>
              <a:rPr lang="tr-TR" sz="2600" dirty="0"/>
              <a:t> - </a:t>
            </a:r>
            <a:r>
              <a:rPr lang="en-US" sz="2400" dirty="0"/>
              <a:t>Lar</a:t>
            </a:r>
            <a:r>
              <a:rPr lang="tr-TR" sz="2400" dirty="0" err="1"/>
              <a:t>inks</a:t>
            </a:r>
            <a:r>
              <a:rPr lang="tr-TR" sz="2400" dirty="0"/>
              <a:t> ile  bronşlar</a:t>
            </a:r>
          </a:p>
          <a:p>
            <a:pPr>
              <a:buFontTx/>
              <a:buNone/>
            </a:pPr>
            <a:r>
              <a:rPr lang="tr-TR" sz="2400" dirty="0"/>
              <a:t>arasında kalan bölgedir. </a:t>
            </a:r>
            <a:r>
              <a:rPr lang="tr-TR" sz="2400" dirty="0" err="1"/>
              <a:t>Trakea’nın</a:t>
            </a:r>
            <a:r>
              <a:rPr lang="tr-TR" sz="2400" dirty="0"/>
              <a:t> ikiye ayrılarak</a:t>
            </a:r>
          </a:p>
          <a:p>
            <a:pPr>
              <a:buFontTx/>
              <a:buNone/>
            </a:pPr>
            <a:r>
              <a:rPr lang="tr-TR" sz="2400" dirty="0"/>
              <a:t>oluşturduğu iki ana dal bronşu akciğerlere girer.</a:t>
            </a:r>
          </a:p>
          <a:p>
            <a:pPr>
              <a:buFontTx/>
              <a:buNone/>
            </a:pPr>
            <a:endParaRPr lang="tr-TR" sz="2400" dirty="0"/>
          </a:p>
          <a:p>
            <a:pPr>
              <a:buFontTx/>
              <a:buNone/>
            </a:pPr>
            <a:r>
              <a:rPr lang="tr-TR" sz="2400" dirty="0"/>
              <a:t>Sağ ve sol iki ana bronşa ayrılması ile başlamak üzere</a:t>
            </a:r>
          </a:p>
          <a:p>
            <a:pPr>
              <a:buFontTx/>
              <a:buNone/>
            </a:pPr>
            <a:r>
              <a:rPr lang="tr-TR" sz="2400" dirty="0"/>
              <a:t>alveollere kadar 20-25 kez dallanır. Sağ akciğer sağ </a:t>
            </a:r>
          </a:p>
          <a:p>
            <a:pPr>
              <a:buFontTx/>
              <a:buNone/>
            </a:pPr>
            <a:r>
              <a:rPr lang="tr-TR" sz="2400" dirty="0" err="1"/>
              <a:t>hemitoraks’ta</a:t>
            </a:r>
            <a:r>
              <a:rPr lang="tr-TR" sz="2400" dirty="0"/>
              <a:t> yerleşiktir ve üç lobludur (sağ üst lob, sağ </a:t>
            </a:r>
          </a:p>
          <a:p>
            <a:pPr>
              <a:buFontTx/>
              <a:buNone/>
            </a:pPr>
            <a:r>
              <a:rPr lang="tr-TR" sz="2400" dirty="0"/>
              <a:t>orta lob, sağ alt lob). Sol akciğer; sağ orta lobun </a:t>
            </a:r>
          </a:p>
          <a:p>
            <a:pPr>
              <a:buFontTx/>
              <a:buNone/>
            </a:pPr>
            <a:r>
              <a:rPr lang="tr-TR" sz="2400" dirty="0"/>
              <a:t>homoloğu olan </a:t>
            </a:r>
            <a:r>
              <a:rPr lang="tr-TR" sz="2400" dirty="0" err="1"/>
              <a:t>linguayı</a:t>
            </a:r>
            <a:r>
              <a:rPr lang="tr-TR" sz="2400" dirty="0"/>
              <a:t> da içeren sol üst lob ve sol alt lob </a:t>
            </a:r>
          </a:p>
          <a:p>
            <a:pPr>
              <a:buFontTx/>
              <a:buNone/>
            </a:pPr>
            <a:r>
              <a:rPr lang="tr-TR" sz="2400" dirty="0"/>
              <a:t>olarak bölünmüştür. Sağ ve sol akciğerler </a:t>
            </a:r>
            <a:r>
              <a:rPr lang="tr-TR" sz="2400" dirty="0" err="1"/>
              <a:t>viseral</a:t>
            </a:r>
            <a:r>
              <a:rPr lang="tr-TR" sz="2400" dirty="0"/>
              <a:t> plevra ile </a:t>
            </a:r>
          </a:p>
          <a:p>
            <a:pPr>
              <a:buFontTx/>
              <a:buNone/>
            </a:pPr>
            <a:r>
              <a:rPr lang="tr-TR" sz="2400" dirty="0"/>
              <a:t>kaplıdır ve tümü </a:t>
            </a:r>
            <a:r>
              <a:rPr lang="tr-TR" sz="2400" dirty="0" err="1"/>
              <a:t>pariyetal</a:t>
            </a:r>
            <a:r>
              <a:rPr lang="tr-TR" sz="2400" dirty="0"/>
              <a:t> plevra ile örtülüdür. Travma, </a:t>
            </a:r>
          </a:p>
          <a:p>
            <a:pPr>
              <a:buFontTx/>
              <a:buNone/>
            </a:pPr>
            <a:r>
              <a:rPr lang="tr-TR" sz="2400" dirty="0"/>
              <a:t>cerrahi veya bir grup alveolün yırtılması sonucunda, hava </a:t>
            </a:r>
          </a:p>
          <a:p>
            <a:pPr>
              <a:buFontTx/>
              <a:buNone/>
            </a:pPr>
            <a:r>
              <a:rPr lang="tr-TR" sz="2400" dirty="0" err="1"/>
              <a:t>visseral</a:t>
            </a:r>
            <a:r>
              <a:rPr lang="tr-TR" sz="2400" dirty="0"/>
              <a:t> ve </a:t>
            </a:r>
            <a:r>
              <a:rPr lang="tr-TR" sz="2400" dirty="0" err="1"/>
              <a:t>parietal</a:t>
            </a:r>
            <a:r>
              <a:rPr lang="tr-TR" sz="2400" dirty="0"/>
              <a:t> plevralar arasına girerek </a:t>
            </a:r>
            <a:r>
              <a:rPr lang="tr-TR" sz="2400" dirty="0" err="1"/>
              <a:t>pnömotoraks</a:t>
            </a:r>
            <a:r>
              <a:rPr lang="tr-TR" sz="2400" dirty="0"/>
              <a:t> </a:t>
            </a:r>
          </a:p>
          <a:p>
            <a:pPr>
              <a:buFontTx/>
              <a:buNone/>
            </a:pPr>
            <a:r>
              <a:rPr lang="tr-TR" sz="2400" dirty="0"/>
              <a:t>oluşur. Sağ ve sol akciğerlerin ve plevralarının ayrı olması </a:t>
            </a:r>
          </a:p>
          <a:p>
            <a:pPr>
              <a:buFontTx/>
              <a:buNone/>
            </a:pPr>
            <a:r>
              <a:rPr lang="tr-TR" sz="2400" dirty="0"/>
              <a:t>nedeniyle, </a:t>
            </a:r>
            <a:r>
              <a:rPr lang="tr-TR" sz="2400" dirty="0" err="1"/>
              <a:t>pnömotoraks</a:t>
            </a:r>
            <a:r>
              <a:rPr lang="tr-TR" sz="2400" dirty="0"/>
              <a:t> sadece sağ ve sol </a:t>
            </a:r>
            <a:r>
              <a:rPr lang="tr-TR" sz="2400" dirty="0" err="1"/>
              <a:t>hemitoraksı</a:t>
            </a:r>
            <a:r>
              <a:rPr lang="tr-TR" sz="2400" dirty="0"/>
              <a:t> </a:t>
            </a:r>
          </a:p>
          <a:p>
            <a:pPr>
              <a:buFontTx/>
              <a:buNone/>
            </a:pPr>
            <a:r>
              <a:rPr lang="tr-TR" sz="2400" dirty="0"/>
              <a:t>etkiler. </a:t>
            </a:r>
          </a:p>
          <a:p>
            <a:pPr algn="just">
              <a:lnSpc>
                <a:spcPct val="120000"/>
              </a:lnSpc>
              <a:buClr>
                <a:schemeClr val="tx2"/>
              </a:buClr>
              <a:buFontTx/>
              <a:buNone/>
            </a:pPr>
            <a:r>
              <a:rPr lang="tr-TR" sz="2400" b="1" dirty="0" err="1">
                <a:solidFill>
                  <a:srgbClr val="C00000"/>
                </a:solidFill>
              </a:rPr>
              <a:t>Trakea</a:t>
            </a:r>
            <a:r>
              <a:rPr lang="tr-TR" sz="2400" b="1" dirty="0">
                <a:solidFill>
                  <a:srgbClr val="C00000"/>
                </a:solidFill>
              </a:rPr>
              <a:t> çevresinin 5/6’sını kaplayan kıkırdak halkalar </a:t>
            </a:r>
          </a:p>
          <a:p>
            <a:pPr algn="just">
              <a:lnSpc>
                <a:spcPct val="120000"/>
              </a:lnSpc>
              <a:buClr>
                <a:schemeClr val="tx2"/>
              </a:buClr>
              <a:buFontTx/>
              <a:buNone/>
            </a:pPr>
            <a:r>
              <a:rPr lang="tr-TR" sz="2400" b="1" dirty="0">
                <a:solidFill>
                  <a:srgbClr val="C00000"/>
                </a:solidFill>
              </a:rPr>
              <a:t>solunum yollarının </a:t>
            </a:r>
            <a:r>
              <a:rPr lang="tr-TR" sz="2400" b="1" dirty="0" err="1">
                <a:solidFill>
                  <a:srgbClr val="C00000"/>
                </a:solidFill>
              </a:rPr>
              <a:t>kollapsını</a:t>
            </a:r>
            <a:r>
              <a:rPr lang="tr-TR" sz="2400" b="1" dirty="0">
                <a:solidFill>
                  <a:srgbClr val="C00000"/>
                </a:solidFill>
              </a:rPr>
              <a:t> önler.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500" fill="hold"/>
                                        <p:tgtEl>
                                          <p:spTgt spid="21506"/>
                                        </p:tgtEl>
                                        <p:attrNameLst>
                                          <p:attrName>ppt_w</p:attrName>
                                        </p:attrNameLst>
                                      </p:cBhvr>
                                      <p:tavLst>
                                        <p:tav tm="0">
                                          <p:val>
                                            <p:fltVal val="0"/>
                                          </p:val>
                                        </p:tav>
                                        <p:tav tm="100000">
                                          <p:val>
                                            <p:strVal val="#ppt_w"/>
                                          </p:val>
                                        </p:tav>
                                      </p:tavLst>
                                    </p:anim>
                                    <p:anim calcmode="lin" valueType="num">
                                      <p:cBhvr>
                                        <p:cTn id="8" dur="500" fill="hold"/>
                                        <p:tgtEl>
                                          <p:spTgt spid="21506"/>
                                        </p:tgtEl>
                                        <p:attrNameLst>
                                          <p:attrName>ppt_h</p:attrName>
                                        </p:attrNameLst>
                                      </p:cBhvr>
                                      <p:tavLst>
                                        <p:tav tm="0">
                                          <p:val>
                                            <p:fltVal val="0"/>
                                          </p:val>
                                        </p:tav>
                                        <p:tav tm="100000">
                                          <p:val>
                                            <p:strVal val="#ppt_h"/>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507">
                                            <p:txEl>
                                              <p:pRg st="0" end="0"/>
                                            </p:txEl>
                                          </p:spTgt>
                                        </p:tgtEl>
                                        <p:attrNameLst>
                                          <p:attrName>style.visibility</p:attrName>
                                        </p:attrNameLst>
                                      </p:cBhvr>
                                      <p:to>
                                        <p:strVal val="visible"/>
                                      </p:to>
                                    </p:set>
                                    <p:anim calcmode="lin" valueType="num">
                                      <p:cBhvr additive="base">
                                        <p:cTn id="11" dur="500" fill="hold"/>
                                        <p:tgtEl>
                                          <p:spTgt spid="21507">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1507">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 calcmode="lin" valueType="num">
                                      <p:cBhvr additive="base">
                                        <p:cTn id="15" dur="500" fill="hold"/>
                                        <p:tgtEl>
                                          <p:spTgt spid="2150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150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anim calcmode="lin" valueType="num">
                                      <p:cBhvr additive="base">
                                        <p:cTn id="19" dur="500" fill="hold"/>
                                        <p:tgtEl>
                                          <p:spTgt spid="2150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anim calcmode="lin" valueType="num">
                                      <p:cBhvr additive="base">
                                        <p:cTn id="23" dur="500" fill="hold"/>
                                        <p:tgtEl>
                                          <p:spTgt spid="21507">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1507">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507">
                                            <p:txEl>
                                              <p:pRg st="6" end="6"/>
                                            </p:txEl>
                                          </p:spTgt>
                                        </p:tgtEl>
                                        <p:attrNameLst>
                                          <p:attrName>style.visibility</p:attrName>
                                        </p:attrNameLst>
                                      </p:cBhvr>
                                      <p:to>
                                        <p:strVal val="visible"/>
                                      </p:to>
                                    </p:set>
                                    <p:anim calcmode="lin" valueType="num">
                                      <p:cBhvr additive="base">
                                        <p:cTn id="27" dur="500" fill="hold"/>
                                        <p:tgtEl>
                                          <p:spTgt spid="21507">
                                            <p:txEl>
                                              <p:pRg st="6" end="6"/>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1507">
                                            <p:txEl>
                                              <p:pRg st="6" end="6"/>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507">
                                            <p:txEl>
                                              <p:pRg st="7" end="7"/>
                                            </p:txEl>
                                          </p:spTgt>
                                        </p:tgtEl>
                                        <p:attrNameLst>
                                          <p:attrName>style.visibility</p:attrName>
                                        </p:attrNameLst>
                                      </p:cBhvr>
                                      <p:to>
                                        <p:strVal val="visible"/>
                                      </p:to>
                                    </p:set>
                                    <p:anim calcmode="lin" valueType="num">
                                      <p:cBhvr additive="base">
                                        <p:cTn id="31" dur="500" fill="hold"/>
                                        <p:tgtEl>
                                          <p:spTgt spid="21507">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507">
                                            <p:txEl>
                                              <p:pRg st="7" end="7"/>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507">
                                            <p:txEl>
                                              <p:pRg st="8" end="8"/>
                                            </p:txEl>
                                          </p:spTgt>
                                        </p:tgtEl>
                                        <p:attrNameLst>
                                          <p:attrName>style.visibility</p:attrName>
                                        </p:attrNameLst>
                                      </p:cBhvr>
                                      <p:to>
                                        <p:strVal val="visible"/>
                                      </p:to>
                                    </p:set>
                                    <p:anim calcmode="lin" valueType="num">
                                      <p:cBhvr additive="base">
                                        <p:cTn id="35" dur="500" fill="hold"/>
                                        <p:tgtEl>
                                          <p:spTgt spid="21507">
                                            <p:txEl>
                                              <p:pRg st="8" end="8"/>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1507">
                                            <p:txEl>
                                              <p:pRg st="8" end="8"/>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1507">
                                            <p:txEl>
                                              <p:pRg st="9" end="9"/>
                                            </p:txEl>
                                          </p:spTgt>
                                        </p:tgtEl>
                                        <p:attrNameLst>
                                          <p:attrName>style.visibility</p:attrName>
                                        </p:attrNameLst>
                                      </p:cBhvr>
                                      <p:to>
                                        <p:strVal val="visible"/>
                                      </p:to>
                                    </p:set>
                                    <p:anim calcmode="lin" valueType="num">
                                      <p:cBhvr additive="base">
                                        <p:cTn id="39" dur="500" fill="hold"/>
                                        <p:tgtEl>
                                          <p:spTgt spid="21507">
                                            <p:txEl>
                                              <p:pRg st="9" end="9"/>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21507">
                                            <p:txEl>
                                              <p:pRg st="9" end="9"/>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1507">
                                            <p:txEl>
                                              <p:pRg st="10" end="10"/>
                                            </p:txEl>
                                          </p:spTgt>
                                        </p:tgtEl>
                                        <p:attrNameLst>
                                          <p:attrName>style.visibility</p:attrName>
                                        </p:attrNameLst>
                                      </p:cBhvr>
                                      <p:to>
                                        <p:strVal val="visible"/>
                                      </p:to>
                                    </p:set>
                                    <p:anim calcmode="lin" valueType="num">
                                      <p:cBhvr additive="base">
                                        <p:cTn id="43" dur="500" fill="hold"/>
                                        <p:tgtEl>
                                          <p:spTgt spid="21507">
                                            <p:txEl>
                                              <p:pRg st="10" end="1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1507">
                                            <p:txEl>
                                              <p:pRg st="10" end="10"/>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1507">
                                            <p:txEl>
                                              <p:pRg st="11" end="11"/>
                                            </p:txEl>
                                          </p:spTgt>
                                        </p:tgtEl>
                                        <p:attrNameLst>
                                          <p:attrName>style.visibility</p:attrName>
                                        </p:attrNameLst>
                                      </p:cBhvr>
                                      <p:to>
                                        <p:strVal val="visible"/>
                                      </p:to>
                                    </p:set>
                                    <p:anim calcmode="lin" valueType="num">
                                      <p:cBhvr additive="base">
                                        <p:cTn id="47" dur="500" fill="hold"/>
                                        <p:tgtEl>
                                          <p:spTgt spid="21507">
                                            <p:txEl>
                                              <p:pRg st="11" end="11"/>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21507">
                                            <p:txEl>
                                              <p:pRg st="11" end="11"/>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1507">
                                            <p:txEl>
                                              <p:pRg st="12" end="12"/>
                                            </p:txEl>
                                          </p:spTgt>
                                        </p:tgtEl>
                                        <p:attrNameLst>
                                          <p:attrName>style.visibility</p:attrName>
                                        </p:attrNameLst>
                                      </p:cBhvr>
                                      <p:to>
                                        <p:strVal val="visible"/>
                                      </p:to>
                                    </p:set>
                                    <p:anim calcmode="lin" valueType="num">
                                      <p:cBhvr additive="base">
                                        <p:cTn id="51" dur="500" fill="hold"/>
                                        <p:tgtEl>
                                          <p:spTgt spid="21507">
                                            <p:txEl>
                                              <p:pRg st="12" end="12"/>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21507">
                                            <p:txEl>
                                              <p:pRg st="12" end="12"/>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1507">
                                            <p:txEl>
                                              <p:pRg st="13" end="13"/>
                                            </p:txEl>
                                          </p:spTgt>
                                        </p:tgtEl>
                                        <p:attrNameLst>
                                          <p:attrName>style.visibility</p:attrName>
                                        </p:attrNameLst>
                                      </p:cBhvr>
                                      <p:to>
                                        <p:strVal val="visible"/>
                                      </p:to>
                                    </p:set>
                                    <p:anim calcmode="lin" valueType="num">
                                      <p:cBhvr additive="base">
                                        <p:cTn id="55" dur="500" fill="hold"/>
                                        <p:tgtEl>
                                          <p:spTgt spid="21507">
                                            <p:txEl>
                                              <p:pRg st="13" end="13"/>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1507">
                                            <p:txEl>
                                              <p:pRg st="13" end="13"/>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1507">
                                            <p:txEl>
                                              <p:pRg st="14" end="14"/>
                                            </p:txEl>
                                          </p:spTgt>
                                        </p:tgtEl>
                                        <p:attrNameLst>
                                          <p:attrName>style.visibility</p:attrName>
                                        </p:attrNameLst>
                                      </p:cBhvr>
                                      <p:to>
                                        <p:strVal val="visible"/>
                                      </p:to>
                                    </p:set>
                                    <p:anim calcmode="lin" valueType="num">
                                      <p:cBhvr additive="base">
                                        <p:cTn id="59" dur="500" fill="hold"/>
                                        <p:tgtEl>
                                          <p:spTgt spid="21507">
                                            <p:txEl>
                                              <p:pRg st="14" end="14"/>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21507">
                                            <p:txEl>
                                              <p:pRg st="14" end="14"/>
                                            </p:txEl>
                                          </p:spTgt>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1507">
                                            <p:txEl>
                                              <p:pRg st="15" end="15"/>
                                            </p:txEl>
                                          </p:spTgt>
                                        </p:tgtEl>
                                        <p:attrNameLst>
                                          <p:attrName>style.visibility</p:attrName>
                                        </p:attrNameLst>
                                      </p:cBhvr>
                                      <p:to>
                                        <p:strVal val="visible"/>
                                      </p:to>
                                    </p:set>
                                    <p:anim calcmode="lin" valueType="num">
                                      <p:cBhvr additive="base">
                                        <p:cTn id="63" dur="500" fill="hold"/>
                                        <p:tgtEl>
                                          <p:spTgt spid="21507">
                                            <p:txEl>
                                              <p:pRg st="15" end="15"/>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21507">
                                            <p:txEl>
                                              <p:pRg st="15" end="15"/>
                                            </p:txEl>
                                          </p:spTgt>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1507">
                                            <p:txEl>
                                              <p:pRg st="16" end="16"/>
                                            </p:txEl>
                                          </p:spTgt>
                                        </p:tgtEl>
                                        <p:attrNameLst>
                                          <p:attrName>style.visibility</p:attrName>
                                        </p:attrNameLst>
                                      </p:cBhvr>
                                      <p:to>
                                        <p:strVal val="visible"/>
                                      </p:to>
                                    </p:set>
                                    <p:anim calcmode="lin" valueType="num">
                                      <p:cBhvr additive="base">
                                        <p:cTn id="67" dur="500" fill="hold"/>
                                        <p:tgtEl>
                                          <p:spTgt spid="21507">
                                            <p:txEl>
                                              <p:pRg st="16" end="16"/>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1507">
                                            <p:txEl>
                                              <p:pRg st="16" end="16"/>
                                            </p:txEl>
                                          </p:spTgt>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1507">
                                            <p:txEl>
                                              <p:pRg st="17" end="17"/>
                                            </p:txEl>
                                          </p:spTgt>
                                        </p:tgtEl>
                                        <p:attrNameLst>
                                          <p:attrName>style.visibility</p:attrName>
                                        </p:attrNameLst>
                                      </p:cBhvr>
                                      <p:to>
                                        <p:strVal val="visible"/>
                                      </p:to>
                                    </p:set>
                                    <p:anim calcmode="lin" valueType="num">
                                      <p:cBhvr additive="base">
                                        <p:cTn id="71" dur="500" fill="hold"/>
                                        <p:tgtEl>
                                          <p:spTgt spid="21507">
                                            <p:txEl>
                                              <p:pRg st="17" end="17"/>
                                            </p:txEl>
                                          </p:spTgt>
                                        </p:tgtEl>
                                        <p:attrNameLst>
                                          <p:attrName>ppt_x</p:attrName>
                                        </p:attrNameLst>
                                      </p:cBhvr>
                                      <p:tavLst>
                                        <p:tav tm="0">
                                          <p:val>
                                            <p:strVal val="0-#ppt_w/2"/>
                                          </p:val>
                                        </p:tav>
                                        <p:tav tm="100000">
                                          <p:val>
                                            <p:strVal val="#ppt_x"/>
                                          </p:val>
                                        </p:tav>
                                      </p:tavLst>
                                    </p:anim>
                                    <p:anim calcmode="lin" valueType="num">
                                      <p:cBhvr additive="base">
                                        <p:cTn id="72" dur="500" fill="hold"/>
                                        <p:tgtEl>
                                          <p:spTgt spid="21507">
                                            <p:txEl>
                                              <p:pRg st="17" end="17"/>
                                            </p:txEl>
                                          </p:spTgt>
                                        </p:tgtEl>
                                        <p:attrNameLst>
                                          <p:attrName>ppt_y</p:attrName>
                                        </p:attrNameLst>
                                      </p:cBhvr>
                                      <p:tavLst>
                                        <p:tav tm="0">
                                          <p:val>
                                            <p:strVal val="#ppt_y"/>
                                          </p:val>
                                        </p:tav>
                                        <p:tav tm="100000">
                                          <p:val>
                                            <p:strVal val="#ppt_y"/>
                                          </p:val>
                                        </p:tav>
                                      </p:tavLst>
                                    </p:anim>
                                  </p:childTnLst>
                                </p:cTn>
                              </p:par>
                            </p:childTnLst>
                          </p:cTn>
                        </p:par>
                        <p:par>
                          <p:cTn id="73" fill="hold">
                            <p:stCondLst>
                              <p:cond delay="500"/>
                            </p:stCondLst>
                            <p:childTnLst>
                              <p:par>
                                <p:cTn id="74" presetID="2" presetClass="entr" presetSubtype="8" fill="hold" grpId="0" nodeType="afterEffect">
                                  <p:stCondLst>
                                    <p:cond delay="2000"/>
                                  </p:stCondLst>
                                  <p:childTnLst>
                                    <p:set>
                                      <p:cBhvr>
                                        <p:cTn id="75" dur="1" fill="hold">
                                          <p:stCondLst>
                                            <p:cond delay="0"/>
                                          </p:stCondLst>
                                        </p:cTn>
                                        <p:tgtEl>
                                          <p:spTgt spid="21507">
                                            <p:txEl>
                                              <p:pRg st="18" end="18"/>
                                            </p:txEl>
                                          </p:spTgt>
                                        </p:tgtEl>
                                        <p:attrNameLst>
                                          <p:attrName>style.visibility</p:attrName>
                                        </p:attrNameLst>
                                      </p:cBhvr>
                                      <p:to>
                                        <p:strVal val="visible"/>
                                      </p:to>
                                    </p:set>
                                    <p:anim calcmode="lin" valueType="num">
                                      <p:cBhvr additive="base">
                                        <p:cTn id="76" dur="500" fill="hold"/>
                                        <p:tgtEl>
                                          <p:spTgt spid="21507">
                                            <p:txEl>
                                              <p:pRg st="18" end="18"/>
                                            </p:txEl>
                                          </p:spTgt>
                                        </p:tgtEl>
                                        <p:attrNameLst>
                                          <p:attrName>ppt_x</p:attrName>
                                        </p:attrNameLst>
                                      </p:cBhvr>
                                      <p:tavLst>
                                        <p:tav tm="0">
                                          <p:val>
                                            <p:strVal val="0-#ppt_w/2"/>
                                          </p:val>
                                        </p:tav>
                                        <p:tav tm="100000">
                                          <p:val>
                                            <p:strVal val="#ppt_x"/>
                                          </p:val>
                                        </p:tav>
                                      </p:tavLst>
                                    </p:anim>
                                    <p:anim calcmode="lin" valueType="num">
                                      <p:cBhvr additive="base">
                                        <p:cTn id="77" dur="500" fill="hold"/>
                                        <p:tgtEl>
                                          <p:spTgt spid="21507">
                                            <p:txEl>
                                              <p:pRg st="18" end="18"/>
                                            </p:txEl>
                                          </p:spTgt>
                                        </p:tgtEl>
                                        <p:attrNameLst>
                                          <p:attrName>ppt_y</p:attrName>
                                        </p:attrNameLst>
                                      </p:cBhvr>
                                      <p:tavLst>
                                        <p:tav tm="0">
                                          <p:val>
                                            <p:strVal val="#ppt_y"/>
                                          </p:val>
                                        </p:tav>
                                        <p:tav tm="100000">
                                          <p:val>
                                            <p:strVal val="#ppt_y"/>
                                          </p:val>
                                        </p:tav>
                                      </p:tavLst>
                                    </p:anim>
                                  </p:childTnLst>
                                </p:cTn>
                              </p:par>
                            </p:childTnLst>
                          </p:cTn>
                        </p:par>
                        <p:par>
                          <p:cTn id="78" fill="hold">
                            <p:stCondLst>
                              <p:cond delay="3000"/>
                            </p:stCondLst>
                            <p:childTnLst>
                              <p:par>
                                <p:cTn id="79" presetID="2" presetClass="entr" presetSubtype="8" fill="hold" grpId="0" nodeType="afterEffect">
                                  <p:stCondLst>
                                    <p:cond delay="2000"/>
                                  </p:stCondLst>
                                  <p:childTnLst>
                                    <p:set>
                                      <p:cBhvr>
                                        <p:cTn id="80" dur="1" fill="hold">
                                          <p:stCondLst>
                                            <p:cond delay="0"/>
                                          </p:stCondLst>
                                        </p:cTn>
                                        <p:tgtEl>
                                          <p:spTgt spid="21507">
                                            <p:txEl>
                                              <p:pRg st="19" end="19"/>
                                            </p:txEl>
                                          </p:spTgt>
                                        </p:tgtEl>
                                        <p:attrNameLst>
                                          <p:attrName>style.visibility</p:attrName>
                                        </p:attrNameLst>
                                      </p:cBhvr>
                                      <p:to>
                                        <p:strVal val="visible"/>
                                      </p:to>
                                    </p:set>
                                    <p:anim calcmode="lin" valueType="num">
                                      <p:cBhvr additive="base">
                                        <p:cTn id="81" dur="500" fill="hold"/>
                                        <p:tgtEl>
                                          <p:spTgt spid="21507">
                                            <p:txEl>
                                              <p:pRg st="19" end="19"/>
                                            </p:txEl>
                                          </p:spTgt>
                                        </p:tgtEl>
                                        <p:attrNameLst>
                                          <p:attrName>ppt_x</p:attrName>
                                        </p:attrNameLst>
                                      </p:cBhvr>
                                      <p:tavLst>
                                        <p:tav tm="0">
                                          <p:val>
                                            <p:strVal val="0-#ppt_w/2"/>
                                          </p:val>
                                        </p:tav>
                                        <p:tav tm="100000">
                                          <p:val>
                                            <p:strVal val="#ppt_x"/>
                                          </p:val>
                                        </p:tav>
                                      </p:tavLst>
                                    </p:anim>
                                    <p:anim calcmode="lin" valueType="num">
                                      <p:cBhvr additive="base">
                                        <p:cTn id="82" dur="500" fill="hold"/>
                                        <p:tgtEl>
                                          <p:spTgt spid="21507">
                                            <p:txEl>
                                              <p:pRg st="19" end="1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build="p" autoUpdateAnimBg="0" advAuto="200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323528" y="836712"/>
            <a:ext cx="4968552" cy="5434013"/>
          </a:xfrm>
        </p:spPr>
        <p:txBody>
          <a:bodyPr>
            <a:normAutofit/>
          </a:bodyPr>
          <a:lstStyle/>
          <a:p>
            <a:pPr>
              <a:lnSpc>
                <a:spcPct val="80000"/>
              </a:lnSpc>
            </a:pPr>
            <a:r>
              <a:rPr lang="en-US" sz="2800" b="1" dirty="0" err="1"/>
              <a:t>Bron</a:t>
            </a:r>
            <a:r>
              <a:rPr lang="tr-TR" sz="2800" b="1" dirty="0" err="1"/>
              <a:t>şioller</a:t>
            </a:r>
            <a:endParaRPr lang="en-US" sz="2800" b="1" dirty="0"/>
          </a:p>
          <a:p>
            <a:pPr lvl="1">
              <a:lnSpc>
                <a:spcPct val="80000"/>
              </a:lnSpc>
            </a:pPr>
            <a:r>
              <a:rPr lang="tr-TR" sz="2800" dirty="0"/>
              <a:t>En küçük hava yollarıdır </a:t>
            </a:r>
            <a:endParaRPr lang="en-US" sz="2800" dirty="0"/>
          </a:p>
          <a:p>
            <a:pPr lvl="1">
              <a:lnSpc>
                <a:spcPct val="80000"/>
              </a:lnSpc>
            </a:pPr>
            <a:r>
              <a:rPr lang="tr-TR" sz="2800" b="1" dirty="0">
                <a:solidFill>
                  <a:srgbClr val="C00000"/>
                </a:solidFill>
              </a:rPr>
              <a:t>Duvarları düz kaslardan oluşur ve kıkırdak içermez. </a:t>
            </a:r>
          </a:p>
          <a:p>
            <a:pPr lvl="1">
              <a:lnSpc>
                <a:spcPct val="80000"/>
              </a:lnSpc>
            </a:pPr>
            <a:r>
              <a:rPr lang="tr-TR" sz="2800" dirty="0">
                <a:sym typeface="Symbol" pitchFamily="18" charset="2"/>
              </a:rPr>
              <a:t>- </a:t>
            </a:r>
            <a:r>
              <a:rPr lang="en-US" sz="2800" dirty="0">
                <a:sym typeface="Symbol" pitchFamily="18" charset="2"/>
              </a:rPr>
              <a:t>&lt;1 mm </a:t>
            </a:r>
            <a:r>
              <a:rPr lang="tr-TR" sz="2800" dirty="0">
                <a:sym typeface="Symbol" pitchFamily="18" charset="2"/>
              </a:rPr>
              <a:t>çapında</a:t>
            </a:r>
          </a:p>
          <a:p>
            <a:pPr>
              <a:lnSpc>
                <a:spcPct val="80000"/>
              </a:lnSpc>
            </a:pPr>
            <a:endParaRPr lang="en-US" sz="2800" dirty="0">
              <a:sym typeface="Symbol" pitchFamily="18" charset="2"/>
            </a:endParaRPr>
          </a:p>
          <a:p>
            <a:pPr>
              <a:lnSpc>
                <a:spcPct val="80000"/>
              </a:lnSpc>
            </a:pPr>
            <a:r>
              <a:rPr lang="en-US" sz="2800" b="1" dirty="0">
                <a:sym typeface="Symbol" pitchFamily="18" charset="2"/>
              </a:rPr>
              <a:t>Terminal </a:t>
            </a:r>
            <a:r>
              <a:rPr lang="en-US" sz="2800" b="1" dirty="0" err="1">
                <a:sym typeface="Symbol" pitchFamily="18" charset="2"/>
              </a:rPr>
              <a:t>bron</a:t>
            </a:r>
            <a:r>
              <a:rPr lang="tr-TR" sz="2800" b="1" dirty="0" err="1">
                <a:sym typeface="Symbol" pitchFamily="18" charset="2"/>
              </a:rPr>
              <a:t>şioller</a:t>
            </a:r>
            <a:endParaRPr lang="en-US" sz="2800" b="1" dirty="0">
              <a:sym typeface="Symbol" pitchFamily="18" charset="2"/>
            </a:endParaRPr>
          </a:p>
          <a:p>
            <a:pPr lvl="1">
              <a:lnSpc>
                <a:spcPct val="80000"/>
              </a:lnSpc>
            </a:pPr>
            <a:r>
              <a:rPr lang="en-US" sz="2800" dirty="0">
                <a:sym typeface="Symbol" pitchFamily="18" charset="2"/>
              </a:rPr>
              <a:t>&lt;0.5 mm </a:t>
            </a:r>
            <a:r>
              <a:rPr lang="tr-TR" sz="2800" dirty="0">
                <a:sym typeface="Symbol" pitchFamily="18" charset="2"/>
              </a:rPr>
              <a:t>çapında</a:t>
            </a:r>
          </a:p>
          <a:p>
            <a:pPr lvl="1">
              <a:lnSpc>
                <a:spcPct val="80000"/>
              </a:lnSpc>
            </a:pPr>
            <a:endParaRPr lang="en-US" sz="2400" dirty="0">
              <a:sym typeface="Symbol" pitchFamily="18" charset="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07504" y="1340768"/>
            <a:ext cx="3168352" cy="671512"/>
          </a:xfrm>
        </p:spPr>
        <p:txBody>
          <a:bodyPr>
            <a:normAutofit fontScale="90000"/>
          </a:bodyPr>
          <a:lstStyle/>
          <a:p>
            <a:r>
              <a:rPr lang="tr-TR" sz="3600" b="1" dirty="0">
                <a:latin typeface="+mn-lt"/>
              </a:rPr>
              <a:t>ALVEOLAR HAVA YOLLARI</a:t>
            </a:r>
          </a:p>
        </p:txBody>
      </p:sp>
      <p:sp>
        <p:nvSpPr>
          <p:cNvPr id="21507" name="Rectangle 3"/>
          <p:cNvSpPr>
            <a:spLocks noGrp="1" noChangeArrowheads="1"/>
          </p:cNvSpPr>
          <p:nvPr>
            <p:ph type="body" sz="half" idx="1"/>
          </p:nvPr>
        </p:nvSpPr>
        <p:spPr>
          <a:xfrm>
            <a:off x="179512" y="2924944"/>
            <a:ext cx="8209607" cy="3716337"/>
          </a:xfrm>
        </p:spPr>
        <p:txBody>
          <a:bodyPr>
            <a:normAutofit fontScale="77500" lnSpcReduction="20000"/>
          </a:bodyPr>
          <a:lstStyle/>
          <a:p>
            <a:pPr>
              <a:lnSpc>
                <a:spcPct val="120000"/>
              </a:lnSpc>
            </a:pPr>
            <a:endParaRPr lang="tr-TR" sz="2400" b="1" dirty="0">
              <a:sym typeface="Symbol" pitchFamily="18" charset="2"/>
            </a:endParaRPr>
          </a:p>
          <a:p>
            <a:pPr>
              <a:lnSpc>
                <a:spcPct val="120000"/>
              </a:lnSpc>
            </a:pPr>
            <a:r>
              <a:rPr lang="tr-TR" sz="2400" b="1" dirty="0" err="1">
                <a:sym typeface="Symbol" pitchFamily="18" charset="2"/>
              </a:rPr>
              <a:t>Respiratuvar</a:t>
            </a:r>
            <a:r>
              <a:rPr lang="tr-TR" sz="2400" b="1" dirty="0">
                <a:sym typeface="Symbol" pitchFamily="18" charset="2"/>
              </a:rPr>
              <a:t> </a:t>
            </a:r>
            <a:r>
              <a:rPr lang="tr-TR" sz="2400" b="1" dirty="0" err="1">
                <a:sym typeface="Symbol" pitchFamily="18" charset="2"/>
              </a:rPr>
              <a:t>bronşioller</a:t>
            </a:r>
            <a:r>
              <a:rPr lang="tr-TR" sz="2400" b="1" dirty="0">
                <a:sym typeface="Symbol" pitchFamily="18" charset="2"/>
              </a:rPr>
              <a:t>, </a:t>
            </a:r>
            <a:r>
              <a:rPr lang="tr-TR" sz="2400" b="1" dirty="0" err="1">
                <a:sym typeface="Symbol" pitchFamily="18" charset="2"/>
              </a:rPr>
              <a:t>alveolar</a:t>
            </a:r>
            <a:r>
              <a:rPr lang="tr-TR" sz="2400" b="1" dirty="0">
                <a:sym typeface="Symbol" pitchFamily="18" charset="2"/>
              </a:rPr>
              <a:t> kanallar ve alveoller tarafından oluşur gaz alışverişinin gerçekleştiği kısımlardır. 300 milyon alveol (60-80 m2) yüzey alanı</a:t>
            </a:r>
            <a:endParaRPr lang="tr-TR" sz="2400" b="1" dirty="0">
              <a:solidFill>
                <a:srgbClr val="7030A0"/>
              </a:solidFill>
              <a:sym typeface="Symbol" pitchFamily="18" charset="2"/>
            </a:endParaRPr>
          </a:p>
          <a:p>
            <a:pPr>
              <a:lnSpc>
                <a:spcPct val="120000"/>
              </a:lnSpc>
            </a:pPr>
            <a:r>
              <a:rPr lang="tr-TR" sz="2400" b="1" dirty="0">
                <a:solidFill>
                  <a:srgbClr val="7030A0"/>
                </a:solidFill>
                <a:sym typeface="Symbol" pitchFamily="18" charset="2"/>
              </a:rPr>
              <a:t>Alveol üç farklı hücre çeşidi (Tip I,II ve III hücreler) ile döşelidir. Alveol </a:t>
            </a:r>
            <a:r>
              <a:rPr lang="tr-TR" sz="2400" b="1" dirty="0" err="1">
                <a:solidFill>
                  <a:srgbClr val="7030A0"/>
                </a:solidFill>
                <a:sym typeface="Symbol" pitchFamily="18" charset="2"/>
              </a:rPr>
              <a:t>epitelinin</a:t>
            </a:r>
            <a:r>
              <a:rPr lang="tr-TR" sz="2400" b="1" dirty="0">
                <a:solidFill>
                  <a:srgbClr val="7030A0"/>
                </a:solidFill>
                <a:sym typeface="Symbol" pitchFamily="18" charset="2"/>
              </a:rPr>
              <a:t> en önemli hücreleri Tip I ve Tip II </a:t>
            </a:r>
            <a:r>
              <a:rPr lang="tr-TR" sz="2400" b="1" dirty="0" err="1">
                <a:solidFill>
                  <a:srgbClr val="7030A0"/>
                </a:solidFill>
                <a:sym typeface="Symbol" pitchFamily="18" charset="2"/>
              </a:rPr>
              <a:t>epitel</a:t>
            </a:r>
            <a:r>
              <a:rPr lang="tr-TR" sz="2400" b="1" dirty="0">
                <a:solidFill>
                  <a:srgbClr val="7030A0"/>
                </a:solidFill>
                <a:sym typeface="Symbol" pitchFamily="18" charset="2"/>
              </a:rPr>
              <a:t> hücreleridir. Tip I </a:t>
            </a:r>
            <a:r>
              <a:rPr lang="tr-TR" sz="2400" b="1" dirty="0" err="1">
                <a:solidFill>
                  <a:srgbClr val="7030A0"/>
                </a:solidFill>
                <a:sym typeface="Symbol" pitchFamily="18" charset="2"/>
              </a:rPr>
              <a:t>epitel</a:t>
            </a:r>
            <a:r>
              <a:rPr lang="tr-TR" sz="2400" b="1" dirty="0">
                <a:solidFill>
                  <a:srgbClr val="7030A0"/>
                </a:solidFill>
                <a:sym typeface="Symbol" pitchFamily="18" charset="2"/>
              </a:rPr>
              <a:t> hücreleri gaz değişiminden sorumlu olan birincil hücrelerdir. Tip II hücreler </a:t>
            </a:r>
            <a:r>
              <a:rPr lang="tr-TR" sz="2400" b="1" dirty="0" err="1">
                <a:solidFill>
                  <a:srgbClr val="7030A0"/>
                </a:solidFill>
                <a:sym typeface="Symbol" pitchFamily="18" charset="2"/>
              </a:rPr>
              <a:t>pulmoner</a:t>
            </a:r>
            <a:r>
              <a:rPr lang="tr-TR" sz="2400" b="1" dirty="0">
                <a:solidFill>
                  <a:srgbClr val="7030A0"/>
                </a:solidFill>
                <a:sym typeface="Symbol" pitchFamily="18" charset="2"/>
              </a:rPr>
              <a:t> </a:t>
            </a:r>
            <a:r>
              <a:rPr lang="tr-TR" sz="2400" b="1" dirty="0" err="1">
                <a:solidFill>
                  <a:srgbClr val="7030A0"/>
                </a:solidFill>
                <a:sym typeface="Symbol" pitchFamily="18" charset="2"/>
              </a:rPr>
              <a:t>sürfaktan</a:t>
            </a:r>
            <a:r>
              <a:rPr lang="tr-TR" sz="2400" b="1" dirty="0">
                <a:solidFill>
                  <a:srgbClr val="7030A0"/>
                </a:solidFill>
                <a:sym typeface="Symbol" pitchFamily="18" charset="2"/>
              </a:rPr>
              <a:t> sentezler ve hasarlanmadan sonra normal </a:t>
            </a:r>
            <a:r>
              <a:rPr lang="tr-TR" sz="2400" b="1" dirty="0" err="1">
                <a:solidFill>
                  <a:srgbClr val="7030A0"/>
                </a:solidFill>
                <a:sym typeface="Symbol" pitchFamily="18" charset="2"/>
              </a:rPr>
              <a:t>alveolar</a:t>
            </a:r>
            <a:r>
              <a:rPr lang="tr-TR" sz="2400" b="1" dirty="0">
                <a:solidFill>
                  <a:srgbClr val="7030A0"/>
                </a:solidFill>
                <a:sym typeface="Symbol" pitchFamily="18" charset="2"/>
              </a:rPr>
              <a:t> yapının yenilenmesinden sorumludurlar. Tip III </a:t>
            </a:r>
            <a:r>
              <a:rPr lang="tr-TR" sz="2400" b="1" dirty="0" err="1">
                <a:solidFill>
                  <a:srgbClr val="7030A0"/>
                </a:solidFill>
                <a:sym typeface="Symbol" pitchFamily="18" charset="2"/>
              </a:rPr>
              <a:t>pnömositler</a:t>
            </a:r>
            <a:r>
              <a:rPr lang="tr-TR" sz="2400" b="1" dirty="0">
                <a:solidFill>
                  <a:srgbClr val="7030A0"/>
                </a:solidFill>
                <a:sym typeface="Symbol" pitchFamily="18" charset="2"/>
              </a:rPr>
              <a:t>, fırça hücreleri olarak da bilinir. Bu fırça hücreleri akciğerin her yerinde bulunurlar yani alveole has değildirler. Sinirle yakın ilişkilidirler, </a:t>
            </a:r>
            <a:r>
              <a:rPr lang="tr-TR" sz="2400" b="1" dirty="0" err="1">
                <a:solidFill>
                  <a:srgbClr val="7030A0"/>
                </a:solidFill>
                <a:sym typeface="Symbol" pitchFamily="18" charset="2"/>
              </a:rPr>
              <a:t>kemoreseptör</a:t>
            </a:r>
            <a:r>
              <a:rPr lang="tr-TR" sz="2400" b="1" dirty="0">
                <a:solidFill>
                  <a:srgbClr val="7030A0"/>
                </a:solidFill>
                <a:sym typeface="Symbol" pitchFamily="18" charset="2"/>
              </a:rPr>
              <a:t> olarak işlev görüyor olabilirler. </a:t>
            </a:r>
          </a:p>
          <a:p>
            <a:pPr>
              <a:lnSpc>
                <a:spcPct val="120000"/>
              </a:lnSpc>
            </a:pPr>
            <a:endParaRPr lang="tr-TR" sz="2400" b="1" dirty="0">
              <a:solidFill>
                <a:srgbClr val="7030A0"/>
              </a:solidFill>
              <a:sym typeface="Symbol" pitchFamily="18" charset="2"/>
            </a:endParaRPr>
          </a:p>
        </p:txBody>
      </p:sp>
    </p:spTree>
    <p:extLst>
      <p:ext uri="{BB962C8B-B14F-4D97-AF65-F5344CB8AC3E}">
        <p14:creationId xmlns:p14="http://schemas.microsoft.com/office/powerpoint/2010/main" val="292239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500" fill="hold"/>
                                        <p:tgtEl>
                                          <p:spTgt spid="21506"/>
                                        </p:tgtEl>
                                        <p:attrNameLst>
                                          <p:attrName>ppt_w</p:attrName>
                                        </p:attrNameLst>
                                      </p:cBhvr>
                                      <p:tavLst>
                                        <p:tav tm="0">
                                          <p:val>
                                            <p:fltVal val="0"/>
                                          </p:val>
                                        </p:tav>
                                        <p:tav tm="100000">
                                          <p:val>
                                            <p:strVal val="#ppt_w"/>
                                          </p:val>
                                        </p:tav>
                                      </p:tavLst>
                                    </p:anim>
                                    <p:anim calcmode="lin" valueType="num">
                                      <p:cBhvr>
                                        <p:cTn id="8" dur="500" fill="hold"/>
                                        <p:tgtEl>
                                          <p:spTgt spid="21506"/>
                                        </p:tgtEl>
                                        <p:attrNameLst>
                                          <p:attrName>ppt_h</p:attrName>
                                        </p:attrNameLst>
                                      </p:cBhvr>
                                      <p:tavLst>
                                        <p:tav tm="0">
                                          <p:val>
                                            <p:fltVal val="0"/>
                                          </p:val>
                                        </p:tav>
                                        <p:tav tm="100000">
                                          <p:val>
                                            <p:strVal val="#ppt_h"/>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 calcmode="lin" valueType="num">
                                      <p:cBhvr additive="base">
                                        <p:cTn id="11" dur="500" fill="hold"/>
                                        <p:tgtEl>
                                          <p:spTgt spid="2150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150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build="p" autoUpdateAnimBg="0" advAuto="200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Grp="1" noChangeArrowheads="1"/>
          </p:cNvSpPr>
          <p:nvPr>
            <p:ph type="body" sz="half" idx="1"/>
          </p:nvPr>
        </p:nvSpPr>
        <p:spPr>
          <a:xfrm>
            <a:off x="179512" y="536446"/>
            <a:ext cx="4608511" cy="6104836"/>
          </a:xfrm>
        </p:spPr>
        <p:txBody>
          <a:bodyPr>
            <a:normAutofit fontScale="92500" lnSpcReduction="20000"/>
          </a:bodyPr>
          <a:lstStyle/>
          <a:p>
            <a:pPr>
              <a:lnSpc>
                <a:spcPct val="120000"/>
              </a:lnSpc>
            </a:pPr>
            <a:endParaRPr lang="tr-TR" sz="2400" b="1" dirty="0">
              <a:solidFill>
                <a:srgbClr val="7030A0"/>
              </a:solidFill>
              <a:sym typeface="Symbol" pitchFamily="18" charset="2"/>
            </a:endParaRPr>
          </a:p>
          <a:p>
            <a:pPr>
              <a:lnSpc>
                <a:spcPct val="120000"/>
              </a:lnSpc>
            </a:pPr>
            <a:r>
              <a:rPr lang="tr-TR" sz="2400" b="1" dirty="0">
                <a:solidFill>
                  <a:srgbClr val="7030A0"/>
                </a:solidFill>
                <a:sym typeface="Symbol" pitchFamily="18" charset="2"/>
              </a:rPr>
              <a:t>Solunum </a:t>
            </a:r>
            <a:r>
              <a:rPr lang="tr-TR" sz="2400" b="1" dirty="0" err="1">
                <a:solidFill>
                  <a:srgbClr val="7030A0"/>
                </a:solidFill>
                <a:sym typeface="Symbol" pitchFamily="18" charset="2"/>
              </a:rPr>
              <a:t>membranının</a:t>
            </a:r>
            <a:r>
              <a:rPr lang="tr-TR" sz="2400" b="1" dirty="0">
                <a:solidFill>
                  <a:srgbClr val="7030A0"/>
                </a:solidFill>
                <a:sym typeface="Symbol" pitchFamily="18" charset="2"/>
              </a:rPr>
              <a:t> farklı tabakaları şöyledir:</a:t>
            </a:r>
          </a:p>
          <a:p>
            <a:pPr>
              <a:lnSpc>
                <a:spcPct val="120000"/>
              </a:lnSpc>
            </a:pPr>
            <a:r>
              <a:rPr lang="tr-TR" sz="2400" b="1" dirty="0">
                <a:solidFill>
                  <a:srgbClr val="7030A0"/>
                </a:solidFill>
                <a:sym typeface="Symbol" pitchFamily="18" charset="2"/>
              </a:rPr>
              <a:t>1. Alveolü kaplayan sıvı tabakası; bu tabaka, sıvının yüzey gerilimini azaltan </a:t>
            </a:r>
            <a:r>
              <a:rPr lang="tr-TR" sz="2400" b="1" dirty="0" err="1">
                <a:solidFill>
                  <a:srgbClr val="7030A0"/>
                </a:solidFill>
                <a:sym typeface="Symbol" pitchFamily="18" charset="2"/>
              </a:rPr>
              <a:t>sürfaktanı</a:t>
            </a:r>
            <a:r>
              <a:rPr lang="tr-TR" sz="2400" b="1" dirty="0">
                <a:solidFill>
                  <a:srgbClr val="7030A0"/>
                </a:solidFill>
                <a:sym typeface="Symbol" pitchFamily="18" charset="2"/>
              </a:rPr>
              <a:t> da içerir</a:t>
            </a:r>
          </a:p>
          <a:p>
            <a:pPr>
              <a:lnSpc>
                <a:spcPct val="120000"/>
              </a:lnSpc>
            </a:pPr>
            <a:r>
              <a:rPr lang="tr-TR" sz="2400" b="1" dirty="0">
                <a:solidFill>
                  <a:srgbClr val="7030A0"/>
                </a:solidFill>
                <a:sym typeface="Symbol" pitchFamily="18" charset="2"/>
              </a:rPr>
              <a:t>2. İnce </a:t>
            </a:r>
            <a:r>
              <a:rPr lang="tr-TR" sz="2400" b="1" dirty="0" err="1">
                <a:solidFill>
                  <a:srgbClr val="7030A0"/>
                </a:solidFill>
                <a:sym typeface="Symbol" pitchFamily="18" charset="2"/>
              </a:rPr>
              <a:t>epiteliyal</a:t>
            </a:r>
            <a:r>
              <a:rPr lang="tr-TR" sz="2400" b="1" dirty="0">
                <a:solidFill>
                  <a:srgbClr val="7030A0"/>
                </a:solidFill>
                <a:sym typeface="Symbol" pitchFamily="18" charset="2"/>
              </a:rPr>
              <a:t> hücrelerden oluşan alveol </a:t>
            </a:r>
            <a:r>
              <a:rPr lang="tr-TR" sz="2400" b="1" dirty="0" err="1">
                <a:solidFill>
                  <a:srgbClr val="7030A0"/>
                </a:solidFill>
                <a:sym typeface="Symbol" pitchFamily="18" charset="2"/>
              </a:rPr>
              <a:t>epiteli</a:t>
            </a:r>
            <a:endParaRPr lang="tr-TR" sz="2400" b="1" dirty="0">
              <a:solidFill>
                <a:srgbClr val="7030A0"/>
              </a:solidFill>
              <a:sym typeface="Symbol" pitchFamily="18" charset="2"/>
            </a:endParaRPr>
          </a:p>
          <a:p>
            <a:pPr>
              <a:lnSpc>
                <a:spcPct val="120000"/>
              </a:lnSpc>
            </a:pPr>
            <a:r>
              <a:rPr lang="tr-TR" sz="2400" b="1" dirty="0">
                <a:solidFill>
                  <a:srgbClr val="7030A0"/>
                </a:solidFill>
                <a:sym typeface="Symbol" pitchFamily="18" charset="2"/>
              </a:rPr>
              <a:t>3. </a:t>
            </a:r>
            <a:r>
              <a:rPr lang="tr-TR" sz="2400" b="1" dirty="0" err="1">
                <a:solidFill>
                  <a:srgbClr val="7030A0"/>
                </a:solidFill>
                <a:sym typeface="Symbol" pitchFamily="18" charset="2"/>
              </a:rPr>
              <a:t>Epitel</a:t>
            </a:r>
            <a:r>
              <a:rPr lang="tr-TR" sz="2400" b="1" dirty="0">
                <a:solidFill>
                  <a:srgbClr val="7030A0"/>
                </a:solidFill>
                <a:sym typeface="Symbol" pitchFamily="18" charset="2"/>
              </a:rPr>
              <a:t> bazal </a:t>
            </a:r>
            <a:r>
              <a:rPr lang="tr-TR" sz="2400" b="1" dirty="0" err="1">
                <a:solidFill>
                  <a:srgbClr val="7030A0"/>
                </a:solidFill>
                <a:sym typeface="Symbol" pitchFamily="18" charset="2"/>
              </a:rPr>
              <a:t>membranı</a:t>
            </a:r>
            <a:endParaRPr lang="tr-TR" sz="2400" b="1" dirty="0">
              <a:solidFill>
                <a:srgbClr val="7030A0"/>
              </a:solidFill>
              <a:sym typeface="Symbol" pitchFamily="18" charset="2"/>
            </a:endParaRPr>
          </a:p>
          <a:p>
            <a:pPr>
              <a:lnSpc>
                <a:spcPct val="120000"/>
              </a:lnSpc>
            </a:pPr>
            <a:r>
              <a:rPr lang="tr-TR" sz="2400" b="1" dirty="0">
                <a:solidFill>
                  <a:srgbClr val="7030A0"/>
                </a:solidFill>
                <a:sym typeface="Symbol" pitchFamily="18" charset="2"/>
              </a:rPr>
              <a:t>4. Alveol </a:t>
            </a:r>
            <a:r>
              <a:rPr lang="tr-TR" sz="2400" b="1" dirty="0" err="1">
                <a:solidFill>
                  <a:srgbClr val="7030A0"/>
                </a:solidFill>
                <a:sym typeface="Symbol" pitchFamily="18" charset="2"/>
              </a:rPr>
              <a:t>epiteli</a:t>
            </a:r>
            <a:r>
              <a:rPr lang="tr-TR" sz="2400" b="1" dirty="0">
                <a:solidFill>
                  <a:srgbClr val="7030A0"/>
                </a:solidFill>
                <a:sym typeface="Symbol" pitchFamily="18" charset="2"/>
              </a:rPr>
              <a:t> ile </a:t>
            </a:r>
            <a:r>
              <a:rPr lang="tr-TR" sz="2400" b="1" dirty="0" err="1">
                <a:solidFill>
                  <a:srgbClr val="7030A0"/>
                </a:solidFill>
                <a:sym typeface="Symbol" pitchFamily="18" charset="2"/>
              </a:rPr>
              <a:t>kapiller</a:t>
            </a:r>
            <a:r>
              <a:rPr lang="tr-TR" sz="2400" b="1" dirty="0">
                <a:solidFill>
                  <a:srgbClr val="7030A0"/>
                </a:solidFill>
                <a:sym typeface="Symbol" pitchFamily="18" charset="2"/>
              </a:rPr>
              <a:t> </a:t>
            </a:r>
            <a:r>
              <a:rPr lang="tr-TR" sz="2400" b="1" dirty="0" err="1">
                <a:solidFill>
                  <a:srgbClr val="7030A0"/>
                </a:solidFill>
                <a:sym typeface="Symbol" pitchFamily="18" charset="2"/>
              </a:rPr>
              <a:t>membran</a:t>
            </a:r>
            <a:r>
              <a:rPr lang="tr-TR" sz="2400" b="1" dirty="0">
                <a:solidFill>
                  <a:srgbClr val="7030A0"/>
                </a:solidFill>
                <a:sym typeface="Symbol" pitchFamily="18" charset="2"/>
              </a:rPr>
              <a:t> arasında kalan ince bir </a:t>
            </a:r>
            <a:r>
              <a:rPr lang="tr-TR" sz="2400" b="1" dirty="0" err="1">
                <a:solidFill>
                  <a:srgbClr val="7030A0"/>
                </a:solidFill>
                <a:sym typeface="Symbol" pitchFamily="18" charset="2"/>
              </a:rPr>
              <a:t>interstisyel</a:t>
            </a:r>
            <a:r>
              <a:rPr lang="tr-TR" sz="2400" b="1" dirty="0">
                <a:solidFill>
                  <a:srgbClr val="7030A0"/>
                </a:solidFill>
                <a:sym typeface="Symbol" pitchFamily="18" charset="2"/>
              </a:rPr>
              <a:t> boşluk</a:t>
            </a:r>
          </a:p>
          <a:p>
            <a:pPr>
              <a:lnSpc>
                <a:spcPct val="120000"/>
              </a:lnSpc>
            </a:pPr>
            <a:r>
              <a:rPr lang="tr-TR" sz="2400" b="1" dirty="0">
                <a:solidFill>
                  <a:srgbClr val="7030A0"/>
                </a:solidFill>
                <a:sym typeface="Symbol" pitchFamily="18" charset="2"/>
              </a:rPr>
              <a:t>5. Birçok yerinde </a:t>
            </a:r>
            <a:r>
              <a:rPr lang="tr-TR" sz="2400" b="1" dirty="0" err="1">
                <a:solidFill>
                  <a:srgbClr val="7030A0"/>
                </a:solidFill>
                <a:sym typeface="Symbol" pitchFamily="18" charset="2"/>
              </a:rPr>
              <a:t>epitel</a:t>
            </a:r>
            <a:r>
              <a:rPr lang="tr-TR" sz="2400" b="1" dirty="0">
                <a:solidFill>
                  <a:srgbClr val="7030A0"/>
                </a:solidFill>
                <a:sym typeface="Symbol" pitchFamily="18" charset="2"/>
              </a:rPr>
              <a:t> bazal </a:t>
            </a:r>
            <a:r>
              <a:rPr lang="tr-TR" sz="2400" b="1" dirty="0" err="1">
                <a:solidFill>
                  <a:srgbClr val="7030A0"/>
                </a:solidFill>
                <a:sym typeface="Symbol" pitchFamily="18" charset="2"/>
              </a:rPr>
              <a:t>membranı</a:t>
            </a:r>
            <a:r>
              <a:rPr lang="tr-TR" sz="2400" b="1" dirty="0">
                <a:solidFill>
                  <a:srgbClr val="7030A0"/>
                </a:solidFill>
                <a:sym typeface="Symbol" pitchFamily="18" charset="2"/>
              </a:rPr>
              <a:t> ile kaynaşmış </a:t>
            </a:r>
            <a:r>
              <a:rPr lang="tr-TR" sz="2400" b="1" dirty="0" err="1">
                <a:solidFill>
                  <a:srgbClr val="7030A0"/>
                </a:solidFill>
                <a:sym typeface="Symbol" pitchFamily="18" charset="2"/>
              </a:rPr>
              <a:t>kapiller</a:t>
            </a:r>
            <a:r>
              <a:rPr lang="tr-TR" sz="2400" b="1" dirty="0">
                <a:solidFill>
                  <a:srgbClr val="7030A0"/>
                </a:solidFill>
                <a:sym typeface="Symbol" pitchFamily="18" charset="2"/>
              </a:rPr>
              <a:t> bazal </a:t>
            </a:r>
            <a:r>
              <a:rPr lang="tr-TR" sz="2400" b="1" dirty="0" err="1">
                <a:solidFill>
                  <a:srgbClr val="7030A0"/>
                </a:solidFill>
                <a:sym typeface="Symbol" pitchFamily="18" charset="2"/>
              </a:rPr>
              <a:t>membranı</a:t>
            </a:r>
            <a:endParaRPr lang="tr-TR" sz="2400" b="1" dirty="0">
              <a:solidFill>
                <a:srgbClr val="7030A0"/>
              </a:solidFill>
              <a:sym typeface="Symbol" pitchFamily="18" charset="2"/>
            </a:endParaRPr>
          </a:p>
          <a:p>
            <a:pPr>
              <a:lnSpc>
                <a:spcPct val="120000"/>
              </a:lnSpc>
            </a:pPr>
            <a:r>
              <a:rPr lang="tr-TR" sz="2400" b="1" dirty="0">
                <a:solidFill>
                  <a:srgbClr val="7030A0"/>
                </a:solidFill>
                <a:sym typeface="Symbol" pitchFamily="18" charset="2"/>
              </a:rPr>
              <a:t>6. </a:t>
            </a:r>
            <a:r>
              <a:rPr lang="tr-TR" sz="2400" b="1" dirty="0" err="1">
                <a:solidFill>
                  <a:srgbClr val="7030A0"/>
                </a:solidFill>
                <a:sym typeface="Symbol" pitchFamily="18" charset="2"/>
              </a:rPr>
              <a:t>Kapiller</a:t>
            </a:r>
            <a:r>
              <a:rPr lang="tr-TR" sz="2400" b="1" dirty="0">
                <a:solidFill>
                  <a:srgbClr val="7030A0"/>
                </a:solidFill>
                <a:sym typeface="Symbol" pitchFamily="18" charset="2"/>
              </a:rPr>
              <a:t> </a:t>
            </a:r>
            <a:r>
              <a:rPr lang="tr-TR" sz="2400" b="1" dirty="0" err="1">
                <a:solidFill>
                  <a:srgbClr val="7030A0"/>
                </a:solidFill>
                <a:sym typeface="Symbol" pitchFamily="18" charset="2"/>
              </a:rPr>
              <a:t>endotel</a:t>
            </a:r>
            <a:r>
              <a:rPr lang="tr-TR" sz="2400" b="1" dirty="0">
                <a:solidFill>
                  <a:srgbClr val="7030A0"/>
                </a:solidFill>
                <a:sym typeface="Symbol" pitchFamily="18" charset="2"/>
              </a:rPr>
              <a:t> </a:t>
            </a:r>
            <a:r>
              <a:rPr lang="tr-TR" sz="2400" b="1" dirty="0" err="1">
                <a:solidFill>
                  <a:srgbClr val="7030A0"/>
                </a:solidFill>
                <a:sym typeface="Symbol" pitchFamily="18" charset="2"/>
              </a:rPr>
              <a:t>membranı</a:t>
            </a:r>
            <a:endParaRPr lang="tr-TR" sz="2400" b="1" dirty="0">
              <a:solidFill>
                <a:srgbClr val="7030A0"/>
              </a:solidFill>
              <a:sym typeface="Symbol" pitchFamily="18" charset="2"/>
            </a:endParaRPr>
          </a:p>
        </p:txBody>
      </p:sp>
    </p:spTree>
    <p:extLst>
      <p:ext uri="{BB962C8B-B14F-4D97-AF65-F5344CB8AC3E}">
        <p14:creationId xmlns:p14="http://schemas.microsoft.com/office/powerpoint/2010/main" val="1470001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9552" y="332656"/>
            <a:ext cx="8226425" cy="1143000"/>
          </a:xfrm>
        </p:spPr>
        <p:txBody>
          <a:bodyPr/>
          <a:lstStyle/>
          <a:p>
            <a:r>
              <a:rPr lang="tr-TR" sz="4000" b="1" dirty="0">
                <a:latin typeface="+mn-lt"/>
              </a:rPr>
              <a:t>SOLUNUM</a:t>
            </a:r>
          </a:p>
        </p:txBody>
      </p:sp>
      <p:sp>
        <p:nvSpPr>
          <p:cNvPr id="13315" name="Rectangle 3"/>
          <p:cNvSpPr>
            <a:spLocks noGrp="1" noChangeArrowheads="1"/>
          </p:cNvSpPr>
          <p:nvPr>
            <p:ph idx="1"/>
          </p:nvPr>
        </p:nvSpPr>
        <p:spPr>
          <a:xfrm>
            <a:off x="323528" y="1772816"/>
            <a:ext cx="7416823" cy="4380979"/>
          </a:xfrm>
        </p:spPr>
        <p:txBody>
          <a:bodyPr/>
          <a:lstStyle/>
          <a:p>
            <a:r>
              <a:rPr lang="tr-TR" b="1" dirty="0"/>
              <a:t>1. Akciğer </a:t>
            </a:r>
            <a:r>
              <a:rPr lang="tr-TR" b="1" dirty="0" err="1"/>
              <a:t>ventilasyonu</a:t>
            </a:r>
            <a:r>
              <a:rPr lang="tr-TR" b="1" dirty="0"/>
              <a:t> : </a:t>
            </a:r>
            <a:r>
              <a:rPr lang="tr-TR" dirty="0"/>
              <a:t> Nefes almak dediğimiz bu basamakta hava akciğerlere alınır ve dışarı verilir.</a:t>
            </a:r>
          </a:p>
          <a:p>
            <a:endParaRPr lang="tr-TR" dirty="0"/>
          </a:p>
          <a:p>
            <a:r>
              <a:rPr lang="tr-TR" b="1" dirty="0"/>
              <a:t>2. Solunum zarlarından gaz difüzyonu : </a:t>
            </a:r>
            <a:r>
              <a:rPr lang="tr-TR" dirty="0"/>
              <a:t> Alveol kılcalları ile alveol havası arasındaki  geçişlerin olduğu basamaktır.</a:t>
            </a:r>
          </a:p>
          <a:p>
            <a:endParaRPr lang="tr-TR" dirty="0"/>
          </a:p>
          <a:p>
            <a:r>
              <a:rPr lang="tr-TR" b="1" dirty="0"/>
              <a:t>3. Oksijen ile karbondioksitin taşınması : </a:t>
            </a:r>
            <a:r>
              <a:rPr lang="tr-TR" dirty="0"/>
              <a:t>Alveol kılcalları ile diğer dokuların kılcal  damar  yatakları arasında meydana gelen olaylardır.</a:t>
            </a:r>
          </a:p>
          <a:p>
            <a:endParaRPr lang="tr-TR" dirty="0"/>
          </a:p>
          <a:p>
            <a:pPr lvl="0"/>
            <a:r>
              <a:rPr lang="tr-TR" b="1" dirty="0"/>
              <a:t>4. Kan ile dokular arası gaz değişimidir</a:t>
            </a:r>
            <a:r>
              <a:rPr lang="tr-TR" dirty="0"/>
              <a:t>.</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dissolve">
                                      <p:cBhvr>
                                        <p:cTn id="7" dur="5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dissolve">
                                      <p:cBhvr>
                                        <p:cTn id="12" dur="500"/>
                                        <p:tgtEl>
                                          <p:spTgt spid="133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dissolve">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315">
                                            <p:txEl>
                                              <p:pRg st="4" end="4"/>
                                            </p:txEl>
                                          </p:spTgt>
                                        </p:tgtEl>
                                        <p:attrNameLst>
                                          <p:attrName>style.visibility</p:attrName>
                                        </p:attrNameLst>
                                      </p:cBhvr>
                                      <p:to>
                                        <p:strVal val="visible"/>
                                      </p:to>
                                    </p:set>
                                    <p:animEffect transition="in" filter="dissolve">
                                      <p:cBhvr>
                                        <p:cTn id="22" dur="500"/>
                                        <p:tgtEl>
                                          <p:spTgt spid="133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315">
                                            <p:txEl>
                                              <p:pRg st="6" end="6"/>
                                            </p:txEl>
                                          </p:spTgt>
                                        </p:tgtEl>
                                        <p:attrNameLst>
                                          <p:attrName>style.visibility</p:attrName>
                                        </p:attrNameLst>
                                      </p:cBhvr>
                                      <p:to>
                                        <p:strVal val="visible"/>
                                      </p:to>
                                    </p:set>
                                    <p:animEffect transition="in" filter="dissolve">
                                      <p:cBhvr>
                                        <p:cTn id="27" dur="500"/>
                                        <p:tgtEl>
                                          <p:spTgt spid="133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764704"/>
            <a:ext cx="7416824" cy="5616624"/>
          </a:xfrm>
        </p:spPr>
        <p:txBody>
          <a:bodyPr>
            <a:normAutofit/>
          </a:bodyPr>
          <a:lstStyle/>
          <a:p>
            <a:r>
              <a:rPr lang="tr-TR" sz="2400" dirty="0"/>
              <a:t>İstirahat durumu, hava akımı yok</a:t>
            </a:r>
          </a:p>
          <a:p>
            <a:r>
              <a:rPr lang="tr-TR" sz="2400" dirty="0"/>
              <a:t>Göğüs boşluğu hacminin artışı</a:t>
            </a:r>
          </a:p>
          <a:p>
            <a:r>
              <a:rPr lang="tr-TR" sz="2400" dirty="0"/>
              <a:t>Nefes alma. Akciğer içi basınç düşer ve hava içe akar.</a:t>
            </a:r>
          </a:p>
          <a:p>
            <a:r>
              <a:rPr lang="tr-TR" sz="2400" dirty="0"/>
              <a:t>Nefes verme. Göğüs boşluğu küçülür, basınç artar, hava akciğer dışına çıkar.</a:t>
            </a:r>
          </a:p>
          <a:p>
            <a:endParaRPr lang="tr-TR" sz="2400" dirty="0"/>
          </a:p>
          <a:p>
            <a:r>
              <a:rPr lang="tr-TR" sz="2400" dirty="0" err="1"/>
              <a:t>Parietal</a:t>
            </a:r>
            <a:r>
              <a:rPr lang="tr-TR" sz="2400" dirty="0"/>
              <a:t> plevra ile </a:t>
            </a:r>
            <a:r>
              <a:rPr lang="tr-TR" sz="2400" dirty="0" err="1"/>
              <a:t>viseral</a:t>
            </a:r>
            <a:r>
              <a:rPr lang="tr-TR" sz="2400" dirty="0"/>
              <a:t> plevra arasındaki basınca </a:t>
            </a:r>
            <a:r>
              <a:rPr lang="tr-TR" sz="2400" b="1" dirty="0">
                <a:solidFill>
                  <a:srgbClr val="7030A0"/>
                </a:solidFill>
              </a:rPr>
              <a:t>plevra içi basınç </a:t>
            </a:r>
            <a:r>
              <a:rPr lang="tr-TR" sz="2400" dirty="0"/>
              <a:t>denir. </a:t>
            </a:r>
          </a:p>
          <a:p>
            <a:pPr lvl="1"/>
            <a:r>
              <a:rPr lang="tr-TR" sz="2400" dirty="0"/>
              <a:t>Ortalama değeri -4 mm </a:t>
            </a:r>
            <a:r>
              <a:rPr lang="tr-TR" sz="2400" dirty="0" err="1"/>
              <a:t>Hg'dir</a:t>
            </a:r>
            <a:r>
              <a:rPr lang="tr-TR" sz="2400" dirty="0"/>
              <a:t>. </a:t>
            </a:r>
          </a:p>
          <a:p>
            <a:pPr lvl="1"/>
            <a:r>
              <a:rPr lang="tr-TR" sz="2400" dirty="0"/>
              <a:t>Derin soluk almada - 18 mm Hg' ye ulaşır. </a:t>
            </a:r>
          </a:p>
          <a:p>
            <a:pPr lvl="1"/>
            <a:endParaRPr lang="tr-TR" dirty="0"/>
          </a:p>
        </p:txBody>
      </p:sp>
    </p:spTree>
    <p:extLst>
      <p:ext uri="{BB962C8B-B14F-4D97-AF65-F5344CB8AC3E}">
        <p14:creationId xmlns:p14="http://schemas.microsoft.com/office/powerpoint/2010/main" val="836722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012" y="908720"/>
            <a:ext cx="6768752" cy="4525963"/>
          </a:xfrm>
        </p:spPr>
        <p:txBody>
          <a:bodyPr>
            <a:noAutofit/>
          </a:bodyPr>
          <a:lstStyle/>
          <a:p>
            <a:pPr>
              <a:lnSpc>
                <a:spcPct val="80000"/>
              </a:lnSpc>
            </a:pPr>
            <a:r>
              <a:rPr lang="tr-TR" sz="2000" dirty="0"/>
              <a:t>Bir dakikada yapılan solunum sayısına  </a:t>
            </a:r>
            <a:r>
              <a:rPr lang="tr-TR" sz="2000" b="1" dirty="0"/>
              <a:t>solunum hızı  </a:t>
            </a:r>
            <a:r>
              <a:rPr lang="tr-TR" sz="2000" dirty="0"/>
              <a:t>denir. İstirahatte iken sağlıklı bir erişkin dakikada 12-18 solunum yapar. Solunum döneminde akciğerlere alınan veya dışarı verilen hava hacmine </a:t>
            </a:r>
            <a:r>
              <a:rPr lang="tr-TR" sz="2000" dirty="0">
                <a:solidFill>
                  <a:srgbClr val="FF0000"/>
                </a:solidFill>
              </a:rPr>
              <a:t>soluk hacmi (</a:t>
            </a:r>
            <a:r>
              <a:rPr lang="tr-TR" sz="2000" dirty="0" err="1">
                <a:solidFill>
                  <a:srgbClr val="FF0000"/>
                </a:solidFill>
              </a:rPr>
              <a:t>tidal</a:t>
            </a:r>
            <a:r>
              <a:rPr lang="tr-TR" sz="2000" dirty="0">
                <a:solidFill>
                  <a:srgbClr val="FF0000"/>
                </a:solidFill>
              </a:rPr>
              <a:t> volüm) </a:t>
            </a:r>
            <a:r>
              <a:rPr lang="tr-TR" sz="2000" dirty="0"/>
              <a:t>denir.</a:t>
            </a:r>
          </a:p>
          <a:p>
            <a:pPr>
              <a:lnSpc>
                <a:spcPct val="80000"/>
              </a:lnSpc>
            </a:pPr>
            <a:endParaRPr lang="tr-TR" sz="2000" dirty="0"/>
          </a:p>
          <a:p>
            <a:pPr>
              <a:lnSpc>
                <a:spcPct val="80000"/>
              </a:lnSpc>
            </a:pPr>
            <a:r>
              <a:rPr lang="tr-TR" sz="2000" dirty="0" err="1"/>
              <a:t>Ventilasyonunun</a:t>
            </a:r>
            <a:r>
              <a:rPr lang="tr-TR" sz="2000" dirty="0"/>
              <a:t> temel görevi alveollere olan hava akımını sağlamaktır. </a:t>
            </a:r>
          </a:p>
          <a:p>
            <a:pPr>
              <a:lnSpc>
                <a:spcPct val="80000"/>
              </a:lnSpc>
            </a:pPr>
            <a:endParaRPr lang="tr-TR" sz="2000" dirty="0"/>
          </a:p>
          <a:p>
            <a:pPr>
              <a:lnSpc>
                <a:spcPct val="80000"/>
              </a:lnSpc>
            </a:pPr>
            <a:r>
              <a:rPr lang="tr-TR" sz="2000" dirty="0"/>
              <a:t>Akciğerlerde iki tip </a:t>
            </a:r>
            <a:r>
              <a:rPr lang="tr-TR" sz="2000" dirty="0" err="1"/>
              <a:t>ventilasyon</a:t>
            </a:r>
            <a:r>
              <a:rPr lang="tr-TR" sz="2000" dirty="0"/>
              <a:t> bulunur.</a:t>
            </a:r>
          </a:p>
          <a:p>
            <a:pPr>
              <a:lnSpc>
                <a:spcPct val="80000"/>
              </a:lnSpc>
              <a:buFontTx/>
              <a:buNone/>
            </a:pPr>
            <a:endParaRPr lang="tr-TR" sz="2000" dirty="0"/>
          </a:p>
          <a:p>
            <a:pPr>
              <a:lnSpc>
                <a:spcPct val="80000"/>
              </a:lnSpc>
            </a:pPr>
            <a:r>
              <a:rPr lang="tr-TR" sz="2000" b="1" dirty="0">
                <a:solidFill>
                  <a:srgbClr val="7030A0"/>
                </a:solidFill>
              </a:rPr>
              <a:t>Solunum dakika hacmi (Akciğer </a:t>
            </a:r>
            <a:r>
              <a:rPr lang="tr-TR" sz="2000" b="1" dirty="0" err="1">
                <a:solidFill>
                  <a:srgbClr val="7030A0"/>
                </a:solidFill>
              </a:rPr>
              <a:t>ventilasyonu</a:t>
            </a:r>
            <a:r>
              <a:rPr lang="tr-TR" sz="2000" b="1" dirty="0">
                <a:solidFill>
                  <a:srgbClr val="7030A0"/>
                </a:solidFill>
              </a:rPr>
              <a:t>) </a:t>
            </a:r>
            <a:r>
              <a:rPr lang="tr-TR" sz="2000" dirty="0"/>
              <a:t>= 1 dakikada akciğere giren hava miktarıdır. Solunum sayısı </a:t>
            </a:r>
            <a:r>
              <a:rPr lang="tr-TR" sz="2000" dirty="0">
                <a:effectLst>
                  <a:outerShdw blurRad="38100" dist="38100" dir="2700000" algn="tl">
                    <a:srgbClr val="C0C0C0"/>
                  </a:outerShdw>
                </a:effectLst>
              </a:rPr>
              <a:t>x</a:t>
            </a:r>
            <a:r>
              <a:rPr lang="tr-TR" sz="2000" dirty="0"/>
              <a:t> </a:t>
            </a:r>
            <a:r>
              <a:rPr lang="tr-TR" sz="2000" dirty="0" err="1"/>
              <a:t>tidal</a:t>
            </a:r>
            <a:r>
              <a:rPr lang="tr-TR" sz="2000" dirty="0"/>
              <a:t> volüm</a:t>
            </a:r>
          </a:p>
          <a:p>
            <a:pPr>
              <a:lnSpc>
                <a:spcPct val="80000"/>
              </a:lnSpc>
              <a:buFontTx/>
              <a:buNone/>
            </a:pPr>
            <a:r>
              <a:rPr lang="tr-TR" sz="2000" dirty="0"/>
              <a:t> 					 ( 12 </a:t>
            </a:r>
            <a:r>
              <a:rPr lang="tr-TR" sz="2000" dirty="0">
                <a:effectLst>
                  <a:outerShdw blurRad="38100" dist="38100" dir="2700000" algn="tl">
                    <a:srgbClr val="C0C0C0"/>
                  </a:outerShdw>
                </a:effectLst>
              </a:rPr>
              <a:t>x</a:t>
            </a:r>
            <a:r>
              <a:rPr lang="tr-TR" sz="2000" dirty="0"/>
              <a:t> 500: 6000 ml/</a:t>
            </a:r>
            <a:r>
              <a:rPr lang="tr-TR" sz="2000" dirty="0" err="1"/>
              <a:t>dk</a:t>
            </a:r>
            <a:r>
              <a:rPr lang="tr-TR" sz="2000" dirty="0"/>
              <a:t> )</a:t>
            </a:r>
          </a:p>
          <a:p>
            <a:pPr>
              <a:lnSpc>
                <a:spcPct val="80000"/>
              </a:lnSpc>
              <a:buFontTx/>
              <a:buNone/>
            </a:pPr>
            <a:endParaRPr lang="tr-TR" sz="2000" dirty="0"/>
          </a:p>
          <a:p>
            <a:pPr>
              <a:lnSpc>
                <a:spcPct val="80000"/>
              </a:lnSpc>
            </a:pPr>
            <a:r>
              <a:rPr lang="tr-TR" sz="2000" dirty="0"/>
              <a:t>Ölü Boşluk: Hava iletim yollarında gaz değişimine katılmayan hava miktarı ~ 150ml</a:t>
            </a:r>
          </a:p>
          <a:p>
            <a:pPr>
              <a:lnSpc>
                <a:spcPct val="80000"/>
              </a:lnSpc>
            </a:pPr>
            <a:endParaRPr lang="tr-TR" sz="2000" dirty="0"/>
          </a:p>
          <a:p>
            <a:pPr>
              <a:lnSpc>
                <a:spcPct val="80000"/>
              </a:lnSpc>
            </a:pPr>
            <a:r>
              <a:rPr lang="tr-TR" sz="2000" b="1" dirty="0" err="1">
                <a:solidFill>
                  <a:srgbClr val="7030A0"/>
                </a:solidFill>
              </a:rPr>
              <a:t>Alveoler</a:t>
            </a:r>
            <a:r>
              <a:rPr lang="tr-TR" sz="2000" b="1" dirty="0">
                <a:solidFill>
                  <a:srgbClr val="7030A0"/>
                </a:solidFill>
              </a:rPr>
              <a:t> </a:t>
            </a:r>
            <a:r>
              <a:rPr lang="tr-TR" sz="2000" b="1" dirty="0" err="1">
                <a:solidFill>
                  <a:srgbClr val="7030A0"/>
                </a:solidFill>
              </a:rPr>
              <a:t>ventilasyon</a:t>
            </a:r>
            <a:r>
              <a:rPr lang="tr-TR" sz="2000" b="1" dirty="0">
                <a:solidFill>
                  <a:srgbClr val="7030A0"/>
                </a:solidFill>
              </a:rPr>
              <a:t> </a:t>
            </a:r>
            <a:r>
              <a:rPr lang="tr-TR" sz="2000" dirty="0"/>
              <a:t>= . Bir dakikada alveollere ulaşan hava miktarıdır. (</a:t>
            </a:r>
            <a:r>
              <a:rPr lang="tr-TR" sz="2000" dirty="0" err="1"/>
              <a:t>Tidal</a:t>
            </a:r>
            <a:r>
              <a:rPr lang="tr-TR" sz="2000" dirty="0"/>
              <a:t> volüm-ölü Boşluk)</a:t>
            </a:r>
            <a:r>
              <a:rPr lang="tr-TR" sz="2000" dirty="0" err="1"/>
              <a:t>xSolunum</a:t>
            </a:r>
            <a:r>
              <a:rPr lang="tr-TR" sz="2000" dirty="0"/>
              <a:t> sayısı</a:t>
            </a:r>
          </a:p>
          <a:p>
            <a:pPr>
              <a:lnSpc>
                <a:spcPct val="80000"/>
              </a:lnSpc>
              <a:buNone/>
            </a:pPr>
            <a:r>
              <a:rPr lang="tr-TR" sz="2000" dirty="0"/>
              <a:t>					(500–150)  x 12 = 4200 ml </a:t>
            </a:r>
          </a:p>
          <a:p>
            <a:pPr>
              <a:lnSpc>
                <a:spcPct val="80000"/>
              </a:lnSpc>
              <a:buFontTx/>
              <a:buNone/>
            </a:pPr>
            <a:endParaRPr lang="tr-TR" sz="2000" dirty="0"/>
          </a:p>
          <a:p>
            <a:endParaRPr lang="tr-TR" sz="2000" dirty="0"/>
          </a:p>
        </p:txBody>
      </p:sp>
      <p:sp>
        <p:nvSpPr>
          <p:cNvPr id="4" name="Rectangle 2"/>
          <p:cNvSpPr>
            <a:spLocks noGrp="1" noChangeArrowheads="1"/>
          </p:cNvSpPr>
          <p:nvPr>
            <p:ph type="title"/>
          </p:nvPr>
        </p:nvSpPr>
        <p:spPr>
          <a:xfrm>
            <a:off x="395536" y="-99392"/>
            <a:ext cx="7620000" cy="1143000"/>
          </a:xfrm>
        </p:spPr>
        <p:txBody>
          <a:bodyPr/>
          <a:lstStyle/>
          <a:p>
            <a:r>
              <a:rPr lang="tr-TR" sz="3200" dirty="0"/>
              <a:t>AKCİĞER VENTİLASYONU</a:t>
            </a:r>
          </a:p>
        </p:txBody>
      </p:sp>
    </p:spTree>
    <p:extLst>
      <p:ext uri="{BB962C8B-B14F-4D97-AF65-F5344CB8AC3E}">
        <p14:creationId xmlns:p14="http://schemas.microsoft.com/office/powerpoint/2010/main" val="3100436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noFill/>
          <a:ln/>
        </p:spPr>
        <p:txBody>
          <a:bodyPr/>
          <a:lstStyle/>
          <a:p>
            <a:r>
              <a:rPr lang="tr-TR" sz="4000"/>
              <a:t>Akciğer hacim ve kapasiteleri</a:t>
            </a:r>
          </a:p>
        </p:txBody>
      </p:sp>
      <p:sp>
        <p:nvSpPr>
          <p:cNvPr id="96261" name="Text Box 5"/>
          <p:cNvSpPr txBox="1">
            <a:spLocks noChangeArrowheads="1"/>
          </p:cNvSpPr>
          <p:nvPr/>
        </p:nvSpPr>
        <p:spPr bwMode="auto">
          <a:xfrm>
            <a:off x="3419475" y="5876925"/>
            <a:ext cx="2763898" cy="646331"/>
          </a:xfrm>
          <a:prstGeom prst="rect">
            <a:avLst/>
          </a:prstGeom>
          <a:noFill/>
          <a:ln w="9525">
            <a:noFill/>
            <a:miter lim="800000"/>
            <a:headEnd/>
            <a:tailEnd/>
          </a:ln>
          <a:effectLst/>
        </p:spPr>
        <p:txBody>
          <a:bodyPr wrap="none">
            <a:spAutoFit/>
          </a:bodyPr>
          <a:lstStyle/>
          <a:p>
            <a:r>
              <a:rPr lang="tr-TR" sz="3600" dirty="0"/>
              <a:t>  </a:t>
            </a:r>
            <a:r>
              <a:rPr lang="tr-TR" sz="3600" dirty="0" err="1"/>
              <a:t>spirometre</a:t>
            </a:r>
            <a:r>
              <a:rPr lang="tr-TR" sz="3600" dirty="0"/>
              <a:t>   </a:t>
            </a:r>
          </a:p>
        </p:txBody>
      </p:sp>
    </p:spTree>
    <p:extLst>
      <p:ext uri="{BB962C8B-B14F-4D97-AF65-F5344CB8AC3E}">
        <p14:creationId xmlns:p14="http://schemas.microsoft.com/office/powerpoint/2010/main" val="32603887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half" idx="1"/>
          </p:nvPr>
        </p:nvSpPr>
        <p:spPr>
          <a:xfrm>
            <a:off x="107504" y="116632"/>
            <a:ext cx="5400600" cy="6597352"/>
          </a:xfrm>
        </p:spPr>
        <p:txBody>
          <a:bodyPr>
            <a:normAutofit fontScale="55000" lnSpcReduction="20000"/>
          </a:bodyPr>
          <a:lstStyle/>
          <a:p>
            <a:pPr marL="114300" indent="0">
              <a:buNone/>
            </a:pPr>
            <a:r>
              <a:rPr lang="tr-TR" sz="3300" b="1" dirty="0">
                <a:solidFill>
                  <a:srgbClr val="FF0000"/>
                </a:solidFill>
              </a:rPr>
              <a:t>Akciğer Hacimleri </a:t>
            </a:r>
            <a:endParaRPr lang="tr-TR" sz="3300" dirty="0">
              <a:solidFill>
                <a:srgbClr val="FF0000"/>
              </a:solidFill>
            </a:endParaRPr>
          </a:p>
          <a:p>
            <a:pPr marL="114300" indent="0">
              <a:buNone/>
            </a:pPr>
            <a:r>
              <a:rPr lang="tr-TR" dirty="0"/>
              <a:t> </a:t>
            </a:r>
          </a:p>
          <a:p>
            <a:pPr marL="114300" indent="0">
              <a:buNone/>
            </a:pPr>
            <a:r>
              <a:rPr lang="tr-TR" dirty="0"/>
              <a:t> </a:t>
            </a:r>
          </a:p>
          <a:p>
            <a:pPr lvl="0">
              <a:lnSpc>
                <a:spcPct val="120000"/>
              </a:lnSpc>
            </a:pPr>
            <a:r>
              <a:rPr lang="tr-TR" b="1" dirty="0">
                <a:solidFill>
                  <a:srgbClr val="FF0000"/>
                </a:solidFill>
              </a:rPr>
              <a:t>Soluk hacmi (</a:t>
            </a:r>
            <a:r>
              <a:rPr lang="tr-TR" b="1" dirty="0" err="1">
                <a:solidFill>
                  <a:srgbClr val="FF0000"/>
                </a:solidFill>
              </a:rPr>
              <a:t>tidal</a:t>
            </a:r>
            <a:r>
              <a:rPr lang="tr-TR" b="1" dirty="0">
                <a:solidFill>
                  <a:srgbClr val="FF0000"/>
                </a:solidFill>
              </a:rPr>
              <a:t> volüm) </a:t>
            </a:r>
            <a:r>
              <a:rPr lang="tr-TR" dirty="0"/>
              <a:t>her normal solu­num hareketi ile akciğerlere alınan veya akciğerler­den çıkarılan hava hacmidir, miktarı ortalama 500 ml kadardır.</a:t>
            </a:r>
          </a:p>
          <a:p>
            <a:pPr lvl="0">
              <a:lnSpc>
                <a:spcPct val="120000"/>
              </a:lnSpc>
            </a:pPr>
            <a:r>
              <a:rPr lang="tr-TR" b="1" dirty="0" err="1">
                <a:solidFill>
                  <a:srgbClr val="FF0000"/>
                </a:solidFill>
              </a:rPr>
              <a:t>İnspirasyon</a:t>
            </a:r>
            <a:r>
              <a:rPr lang="tr-TR" b="1" dirty="0">
                <a:solidFill>
                  <a:srgbClr val="FF0000"/>
                </a:solidFill>
              </a:rPr>
              <a:t> rezerv hacmi</a:t>
            </a:r>
            <a:r>
              <a:rPr lang="tr-TR" dirty="0"/>
              <a:t>, normal soluk hacminin üzerine alınabilen fazladan soluk hacmidir; genel olarak aşağı yukarı 3000 ml'ye eşittir.</a:t>
            </a:r>
          </a:p>
          <a:p>
            <a:pPr lvl="0">
              <a:lnSpc>
                <a:spcPct val="120000"/>
              </a:lnSpc>
            </a:pPr>
            <a:r>
              <a:rPr lang="tr-TR" b="1" dirty="0" err="1">
                <a:solidFill>
                  <a:srgbClr val="FF0000"/>
                </a:solidFill>
              </a:rPr>
              <a:t>Ekspirasyon</a:t>
            </a:r>
            <a:r>
              <a:rPr lang="tr-TR" b="1" dirty="0">
                <a:solidFill>
                  <a:srgbClr val="FF0000"/>
                </a:solidFill>
              </a:rPr>
              <a:t> rezerv hacmi</a:t>
            </a:r>
            <a:r>
              <a:rPr lang="tr-TR" dirty="0"/>
              <a:t>, normal bir </a:t>
            </a:r>
            <a:r>
              <a:rPr lang="tr-TR" dirty="0" err="1"/>
              <a:t>ekspirasyon</a:t>
            </a:r>
            <a:r>
              <a:rPr lang="tr-TR" dirty="0"/>
              <a:t> hareketinden sonra, zorlu bir </a:t>
            </a:r>
            <a:r>
              <a:rPr lang="tr-TR" dirty="0" err="1"/>
              <a:t>ekspirasyonla</a:t>
            </a:r>
            <a:r>
              <a:rPr lang="tr-TR" dirty="0"/>
              <a:t> fazladan çıkarılabilen hava hacmidir; bunun değeri normal olarak 1100 ml civarındadır.</a:t>
            </a:r>
          </a:p>
          <a:p>
            <a:pPr lvl="0">
              <a:lnSpc>
                <a:spcPct val="120000"/>
              </a:lnSpc>
            </a:pPr>
            <a:r>
              <a:rPr lang="tr-TR" b="1" dirty="0" err="1">
                <a:solidFill>
                  <a:srgbClr val="FF0000"/>
                </a:solidFill>
              </a:rPr>
              <a:t>Rezidüel</a:t>
            </a:r>
            <a:r>
              <a:rPr lang="tr-TR" b="1" dirty="0">
                <a:solidFill>
                  <a:srgbClr val="FF0000"/>
                </a:solidFill>
              </a:rPr>
              <a:t> (tortu) hacim</a:t>
            </a:r>
            <a:r>
              <a:rPr lang="tr-TR" dirty="0"/>
              <a:t>, en zorlu bir ekspresyondan sonra akciğerlerde kalan hava hacmidir. Bu hacim yaklaşık 1200 ml kadardır.</a:t>
            </a:r>
          </a:p>
          <a:p>
            <a:pPr>
              <a:lnSpc>
                <a:spcPct val="120000"/>
              </a:lnSpc>
            </a:pPr>
            <a:endParaRPr lang="tr-TR" dirty="0"/>
          </a:p>
          <a:p>
            <a:pPr marL="114300" indent="0">
              <a:lnSpc>
                <a:spcPct val="120000"/>
              </a:lnSpc>
              <a:buNone/>
            </a:pPr>
            <a:r>
              <a:rPr lang="tr-TR" sz="3300" b="1" dirty="0">
                <a:solidFill>
                  <a:srgbClr val="FF0000"/>
                </a:solidFill>
              </a:rPr>
              <a:t>Akciğer Kapasiteleri</a:t>
            </a:r>
            <a:endParaRPr lang="tr-TR" sz="3300" dirty="0">
              <a:solidFill>
                <a:srgbClr val="FF0000"/>
              </a:solidFill>
            </a:endParaRPr>
          </a:p>
          <a:p>
            <a:pPr marL="114300" indent="0">
              <a:lnSpc>
                <a:spcPct val="120000"/>
              </a:lnSpc>
              <a:buNone/>
            </a:pPr>
            <a:endParaRPr lang="tr-TR" dirty="0"/>
          </a:p>
          <a:p>
            <a:pPr lvl="0">
              <a:lnSpc>
                <a:spcPct val="120000"/>
              </a:lnSpc>
            </a:pPr>
            <a:r>
              <a:rPr lang="tr-TR" b="1" dirty="0" err="1">
                <a:solidFill>
                  <a:srgbClr val="FF0000"/>
                </a:solidFill>
              </a:rPr>
              <a:t>İnspirasyon</a:t>
            </a:r>
            <a:r>
              <a:rPr lang="tr-TR" b="1" dirty="0">
                <a:solidFill>
                  <a:srgbClr val="FF0000"/>
                </a:solidFill>
              </a:rPr>
              <a:t> kapasitesi</a:t>
            </a:r>
            <a:r>
              <a:rPr lang="tr-TR" dirty="0"/>
              <a:t>; soluk hacmi ile </a:t>
            </a:r>
            <a:r>
              <a:rPr lang="tr-TR" dirty="0" err="1"/>
              <a:t>inpirasyon</a:t>
            </a:r>
            <a:r>
              <a:rPr lang="tr-TR" dirty="0"/>
              <a:t> rezervinin toplamına eşittir. Bu bir kişinin, normal </a:t>
            </a:r>
            <a:r>
              <a:rPr lang="tr-TR" dirty="0" err="1"/>
              <a:t>ekspirasyon</a:t>
            </a:r>
            <a:r>
              <a:rPr lang="tr-TR" dirty="0"/>
              <a:t> düzeyinden başlayarak, akci­ğerlerin maksimum olarak gerilmesine kadar </a:t>
            </a:r>
            <a:r>
              <a:rPr lang="tr-TR" dirty="0" err="1"/>
              <a:t>inspirasyonla</a:t>
            </a:r>
            <a:r>
              <a:rPr lang="tr-TR" dirty="0"/>
              <a:t> alınabilen (yaklaşık 3500 ml) hava hacmidir.</a:t>
            </a:r>
          </a:p>
          <a:p>
            <a:pPr lvl="0">
              <a:lnSpc>
                <a:spcPct val="120000"/>
              </a:lnSpc>
            </a:pPr>
            <a:r>
              <a:rPr lang="tr-TR" b="1" dirty="0">
                <a:solidFill>
                  <a:srgbClr val="FF0000"/>
                </a:solidFill>
              </a:rPr>
              <a:t>Fonksiyonel </a:t>
            </a:r>
            <a:r>
              <a:rPr lang="tr-TR" b="1" dirty="0" err="1">
                <a:solidFill>
                  <a:srgbClr val="FF0000"/>
                </a:solidFill>
              </a:rPr>
              <a:t>rezidüel</a:t>
            </a:r>
            <a:r>
              <a:rPr lang="tr-TR" b="1" dirty="0">
                <a:solidFill>
                  <a:srgbClr val="FF0000"/>
                </a:solidFill>
              </a:rPr>
              <a:t> kapasite</a:t>
            </a:r>
            <a:r>
              <a:rPr lang="tr-TR" dirty="0"/>
              <a:t>; </a:t>
            </a:r>
            <a:r>
              <a:rPr lang="tr-TR" dirty="0" err="1"/>
              <a:t>ekspirasyon</a:t>
            </a:r>
            <a:r>
              <a:rPr lang="tr-TR" dirty="0"/>
              <a:t> re­zervi ile </a:t>
            </a:r>
            <a:r>
              <a:rPr lang="tr-TR" dirty="0" err="1"/>
              <a:t>rezidüel</a:t>
            </a:r>
            <a:r>
              <a:rPr lang="tr-TR" dirty="0"/>
              <a:t> hacmin toplamına eşittir. Bu nor­mal </a:t>
            </a:r>
            <a:r>
              <a:rPr lang="tr-TR" dirty="0" err="1"/>
              <a:t>ekspirasyonun</a:t>
            </a:r>
            <a:r>
              <a:rPr lang="tr-TR" dirty="0"/>
              <a:t> sonunda akciğerlerde kalan (yaklaşık 2300 ml) hava miktarıdır.</a:t>
            </a:r>
          </a:p>
          <a:p>
            <a:pPr lvl="0">
              <a:lnSpc>
                <a:spcPct val="120000"/>
              </a:lnSpc>
            </a:pPr>
            <a:r>
              <a:rPr lang="tr-TR" b="1" dirty="0" err="1">
                <a:solidFill>
                  <a:srgbClr val="FF0000"/>
                </a:solidFill>
              </a:rPr>
              <a:t>Vital</a:t>
            </a:r>
            <a:r>
              <a:rPr lang="tr-TR" b="1" dirty="0">
                <a:solidFill>
                  <a:srgbClr val="FF0000"/>
                </a:solidFill>
              </a:rPr>
              <a:t> kapasite</a:t>
            </a:r>
            <a:r>
              <a:rPr lang="tr-TR" dirty="0"/>
              <a:t>; </a:t>
            </a:r>
            <a:r>
              <a:rPr lang="tr-TR" dirty="0" err="1"/>
              <a:t>inspirasyon</a:t>
            </a:r>
            <a:r>
              <a:rPr lang="tr-TR" dirty="0"/>
              <a:t> rezervi hacmi, soluk hacmi ve </a:t>
            </a:r>
            <a:r>
              <a:rPr lang="tr-TR" dirty="0" err="1"/>
              <a:t>ekspirasyon</a:t>
            </a:r>
            <a:r>
              <a:rPr lang="tr-TR" dirty="0"/>
              <a:t> rezervlerinin toplamına eşit­tir. Bu, kişinin akciğerleri maksimum düzeyine ka­dar doldurduktan sonra, maksimal bir </a:t>
            </a:r>
            <a:r>
              <a:rPr lang="tr-TR" dirty="0" err="1"/>
              <a:t>ekspiras­yonla</a:t>
            </a:r>
            <a:r>
              <a:rPr lang="tr-TR" dirty="0"/>
              <a:t> akciğerlerden çıkarabildiği (yaklaşık 4600 ml) hava miktarıdır.</a:t>
            </a:r>
          </a:p>
          <a:p>
            <a:pPr lvl="0">
              <a:lnSpc>
                <a:spcPct val="120000"/>
              </a:lnSpc>
            </a:pPr>
            <a:r>
              <a:rPr lang="tr-TR" b="1" dirty="0">
                <a:solidFill>
                  <a:srgbClr val="FF0000"/>
                </a:solidFill>
              </a:rPr>
              <a:t>Total akciğer kapasitesi</a:t>
            </a:r>
            <a:r>
              <a:rPr lang="tr-TR" dirty="0"/>
              <a:t>; akciğerlerin, mümkün olan en geniş </a:t>
            </a:r>
            <a:r>
              <a:rPr lang="tr-TR" dirty="0" err="1"/>
              <a:t>inspirasyon</a:t>
            </a:r>
            <a:r>
              <a:rPr lang="tr-TR" dirty="0"/>
              <a:t> hareketi ile gerilmesin­den sonraki (yaklaşık 5800 ml) maksimum hacmi­dir. Bu hacim, </a:t>
            </a:r>
            <a:r>
              <a:rPr lang="tr-TR" dirty="0" err="1"/>
              <a:t>vital</a:t>
            </a:r>
            <a:r>
              <a:rPr lang="tr-TR" dirty="0"/>
              <a:t> kapasite ile </a:t>
            </a:r>
            <a:r>
              <a:rPr lang="tr-TR" dirty="0" err="1"/>
              <a:t>rezidüel</a:t>
            </a:r>
            <a:r>
              <a:rPr lang="tr-TR" dirty="0"/>
              <a:t> hacmin toplamına eşittir.</a:t>
            </a:r>
          </a:p>
          <a:p>
            <a:pPr lvl="0">
              <a:lnSpc>
                <a:spcPct val="120000"/>
              </a:lnSpc>
            </a:pPr>
            <a:endParaRPr lang="tr-TR" dirty="0"/>
          </a:p>
          <a:p>
            <a:pPr lvl="0">
              <a:lnSpc>
                <a:spcPct val="120000"/>
              </a:lnSpc>
            </a:pPr>
            <a:r>
              <a:rPr lang="tr-TR" dirty="0"/>
              <a:t>Tüm akciğer hacim ve kapasiteleri, kadınlarda erkeklerdekinden % 20-25 daha düşüktür. </a:t>
            </a:r>
          </a:p>
        </p:txBody>
      </p:sp>
    </p:spTree>
    <p:extLst>
      <p:ext uri="{BB962C8B-B14F-4D97-AF65-F5344CB8AC3E}">
        <p14:creationId xmlns:p14="http://schemas.microsoft.com/office/powerpoint/2010/main" val="1516610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5090" name="Rectangle 2"/>
          <p:cNvSpPr>
            <a:spLocks noGrp="1" noChangeArrowheads="1"/>
          </p:cNvSpPr>
          <p:nvPr>
            <p:ph type="body" idx="4294967295"/>
          </p:nvPr>
        </p:nvSpPr>
        <p:spPr>
          <a:xfrm>
            <a:off x="971600" y="1556792"/>
            <a:ext cx="5688013" cy="3816350"/>
          </a:xfrm>
        </p:spPr>
        <p:txBody>
          <a:bodyPr/>
          <a:lstStyle/>
          <a:p>
            <a:pPr algn="just">
              <a:lnSpc>
                <a:spcPct val="90000"/>
              </a:lnSpc>
              <a:buFontTx/>
              <a:buNone/>
            </a:pPr>
            <a:r>
              <a:rPr lang="tr-TR" sz="2800" dirty="0" err="1">
                <a:cs typeface="Times New Roman" pitchFamily="18" charset="0"/>
              </a:rPr>
              <a:t>Spirometre</a:t>
            </a:r>
            <a:r>
              <a:rPr lang="tr-TR" sz="2800" dirty="0">
                <a:cs typeface="Times New Roman" pitchFamily="18" charset="0"/>
              </a:rPr>
              <a:t> ile ölçülemeyenler:</a:t>
            </a:r>
          </a:p>
          <a:p>
            <a:pPr algn="just">
              <a:lnSpc>
                <a:spcPct val="90000"/>
              </a:lnSpc>
              <a:buFontTx/>
              <a:buNone/>
            </a:pPr>
            <a:endParaRPr lang="tr-TR" sz="2800" dirty="0">
              <a:cs typeface="Times New Roman" pitchFamily="18" charset="0"/>
            </a:endParaRPr>
          </a:p>
          <a:p>
            <a:pPr algn="just">
              <a:lnSpc>
                <a:spcPct val="140000"/>
              </a:lnSpc>
              <a:buFontTx/>
              <a:buNone/>
            </a:pPr>
            <a:r>
              <a:rPr lang="tr-TR" sz="2800" dirty="0">
                <a:cs typeface="Times New Roman" pitchFamily="18" charset="0"/>
              </a:rPr>
              <a:t>- </a:t>
            </a:r>
            <a:r>
              <a:rPr lang="tr-TR" sz="2800" dirty="0" err="1">
                <a:cs typeface="Times New Roman" pitchFamily="18" charset="0"/>
              </a:rPr>
              <a:t>Rezidüel</a:t>
            </a:r>
            <a:r>
              <a:rPr lang="tr-TR" sz="2800" dirty="0">
                <a:cs typeface="Times New Roman" pitchFamily="18" charset="0"/>
              </a:rPr>
              <a:t> hacim</a:t>
            </a:r>
          </a:p>
          <a:p>
            <a:pPr algn="just">
              <a:lnSpc>
                <a:spcPct val="140000"/>
              </a:lnSpc>
              <a:buFontTx/>
              <a:buNone/>
            </a:pPr>
            <a:r>
              <a:rPr lang="tr-TR" sz="2800" dirty="0">
                <a:cs typeface="Times New Roman" pitchFamily="18" charset="0"/>
              </a:rPr>
              <a:t>- Fonksiyonel </a:t>
            </a:r>
            <a:r>
              <a:rPr lang="tr-TR" sz="2800" dirty="0" err="1">
                <a:cs typeface="Times New Roman" pitchFamily="18" charset="0"/>
              </a:rPr>
              <a:t>rezidüel</a:t>
            </a:r>
            <a:r>
              <a:rPr lang="tr-TR" sz="2800" dirty="0">
                <a:cs typeface="Times New Roman" pitchFamily="18" charset="0"/>
              </a:rPr>
              <a:t> kapasite</a:t>
            </a:r>
          </a:p>
          <a:p>
            <a:pPr>
              <a:lnSpc>
                <a:spcPct val="140000"/>
              </a:lnSpc>
              <a:buFontTx/>
              <a:buNone/>
            </a:pPr>
            <a:r>
              <a:rPr lang="tr-TR" sz="2800" dirty="0">
                <a:cs typeface="Times New Roman" pitchFamily="18" charset="0"/>
              </a:rPr>
              <a:t>- Total Akciğer kapasitesi</a:t>
            </a:r>
          </a:p>
        </p:txBody>
      </p:sp>
    </p:spTree>
    <p:extLst>
      <p:ext uri="{BB962C8B-B14F-4D97-AF65-F5344CB8AC3E}">
        <p14:creationId xmlns:p14="http://schemas.microsoft.com/office/powerpoint/2010/main" val="265366166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21657"/>
            <a:ext cx="8229600" cy="1143000"/>
          </a:xfrm>
        </p:spPr>
        <p:txBody>
          <a:bodyPr/>
          <a:lstStyle/>
          <a:p>
            <a:r>
              <a:rPr lang="tr-TR" sz="3200" dirty="0"/>
              <a:t>Solunum Tipleri</a:t>
            </a:r>
          </a:p>
        </p:txBody>
      </p:sp>
      <p:sp>
        <p:nvSpPr>
          <p:cNvPr id="3" name="Metin Yer Tutucusu 2"/>
          <p:cNvSpPr>
            <a:spLocks noGrp="1"/>
          </p:cNvSpPr>
          <p:nvPr>
            <p:ph type="body" sz="half" idx="1"/>
          </p:nvPr>
        </p:nvSpPr>
        <p:spPr>
          <a:xfrm>
            <a:off x="107504" y="1124744"/>
            <a:ext cx="8280920" cy="5544616"/>
          </a:xfrm>
        </p:spPr>
        <p:txBody>
          <a:bodyPr>
            <a:normAutofit fontScale="92500" lnSpcReduction="10000"/>
          </a:bodyPr>
          <a:lstStyle/>
          <a:p>
            <a:r>
              <a:rPr lang="tr-TR" b="1" dirty="0" err="1"/>
              <a:t>Eupnea</a:t>
            </a:r>
            <a:r>
              <a:rPr lang="tr-TR" b="1" dirty="0"/>
              <a:t>: </a:t>
            </a:r>
            <a:r>
              <a:rPr lang="tr-TR" dirty="0"/>
              <a:t>İstirahat halindeki solunum şeklidir.</a:t>
            </a:r>
          </a:p>
          <a:p>
            <a:endParaRPr lang="tr-TR" dirty="0"/>
          </a:p>
          <a:p>
            <a:r>
              <a:rPr lang="tr-TR" b="1" dirty="0" err="1"/>
              <a:t>Hyperpnea</a:t>
            </a:r>
            <a:r>
              <a:rPr lang="tr-TR" b="1" dirty="0"/>
              <a:t>: </a:t>
            </a:r>
            <a:r>
              <a:rPr lang="tr-TR" dirty="0"/>
              <a:t>Solunum frekans ve hacminde artış söz konusudur. Metabolizma hızının artışına eşlik eder. (Egzersiz)</a:t>
            </a:r>
          </a:p>
          <a:p>
            <a:endParaRPr lang="tr-TR" dirty="0"/>
          </a:p>
          <a:p>
            <a:r>
              <a:rPr lang="tr-TR" b="1" dirty="0" err="1"/>
              <a:t>Hyperventilasyon</a:t>
            </a:r>
            <a:r>
              <a:rPr lang="tr-TR" dirty="0"/>
              <a:t>: </a:t>
            </a:r>
            <a:r>
              <a:rPr lang="da-DK" dirty="0"/>
              <a:t>Solunum frekans</a:t>
            </a:r>
            <a:r>
              <a:rPr lang="tr-TR" dirty="0"/>
              <a:t>ı ve hacmi artar ancak metabolizma hızı artışı yoktur. (Heyecansal)</a:t>
            </a:r>
          </a:p>
          <a:p>
            <a:endParaRPr lang="tr-TR" dirty="0"/>
          </a:p>
          <a:p>
            <a:r>
              <a:rPr lang="tr-TR" b="1" dirty="0" err="1"/>
              <a:t>Hypoventilasyon</a:t>
            </a:r>
            <a:r>
              <a:rPr lang="tr-TR" b="1" dirty="0"/>
              <a:t>: </a:t>
            </a:r>
            <a:r>
              <a:rPr lang="tr-TR" dirty="0"/>
              <a:t>Azalmış havalanma. </a:t>
            </a:r>
            <a:r>
              <a:rPr lang="tr-TR" dirty="0" err="1"/>
              <a:t>Alveolar</a:t>
            </a:r>
            <a:r>
              <a:rPr lang="tr-TR" dirty="0"/>
              <a:t> </a:t>
            </a:r>
            <a:r>
              <a:rPr lang="tr-TR" dirty="0" err="1"/>
              <a:t>ventilasyon</a:t>
            </a:r>
            <a:r>
              <a:rPr lang="tr-TR" dirty="0"/>
              <a:t> düşer. (Yavaş soluk, astım)</a:t>
            </a:r>
          </a:p>
          <a:p>
            <a:pPr marL="114300" indent="0">
              <a:buNone/>
            </a:pPr>
            <a:endParaRPr lang="tr-TR" dirty="0"/>
          </a:p>
          <a:p>
            <a:r>
              <a:rPr lang="tr-TR" b="1" dirty="0" err="1"/>
              <a:t>Apnea</a:t>
            </a:r>
            <a:r>
              <a:rPr lang="tr-TR" b="1" dirty="0"/>
              <a:t>: </a:t>
            </a:r>
            <a:r>
              <a:rPr lang="tr-TR" dirty="0"/>
              <a:t>Solunumun geçici olarak bir süre durması</a:t>
            </a:r>
          </a:p>
          <a:p>
            <a:endParaRPr lang="tr-TR" dirty="0"/>
          </a:p>
          <a:p>
            <a:r>
              <a:rPr lang="tr-TR" b="1" dirty="0" err="1"/>
              <a:t>Dyspnea</a:t>
            </a:r>
            <a:r>
              <a:rPr lang="tr-TR" b="1" dirty="0"/>
              <a:t>: </a:t>
            </a:r>
            <a:r>
              <a:rPr lang="tr-TR" dirty="0"/>
              <a:t>Güç solunuma verilen addır. (Ağır egzersiz)</a:t>
            </a:r>
          </a:p>
          <a:p>
            <a:endParaRPr lang="tr-TR" dirty="0"/>
          </a:p>
          <a:p>
            <a:r>
              <a:rPr lang="tr-TR" b="1" dirty="0" err="1"/>
              <a:t>Tachypnea</a:t>
            </a:r>
            <a:r>
              <a:rPr lang="tr-TR" b="1" dirty="0"/>
              <a:t>: </a:t>
            </a:r>
            <a:r>
              <a:rPr lang="tr-TR" dirty="0"/>
              <a:t>Hızlı soluma. Solunum hızı artar ancak derinliği azalır. (Tık nefes)</a:t>
            </a:r>
          </a:p>
        </p:txBody>
      </p:sp>
    </p:spTree>
    <p:extLst>
      <p:ext uri="{BB962C8B-B14F-4D97-AF65-F5344CB8AC3E}">
        <p14:creationId xmlns:p14="http://schemas.microsoft.com/office/powerpoint/2010/main" val="553386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Kanda Solunum Gazlarının Difüzyonu</a:t>
            </a:r>
          </a:p>
        </p:txBody>
      </p:sp>
      <p:sp>
        <p:nvSpPr>
          <p:cNvPr id="3" name="Metin Yer Tutucusu 2"/>
          <p:cNvSpPr>
            <a:spLocks noGrp="1"/>
          </p:cNvSpPr>
          <p:nvPr>
            <p:ph type="body" sz="half" idx="1"/>
          </p:nvPr>
        </p:nvSpPr>
        <p:spPr>
          <a:xfrm>
            <a:off x="457200" y="1600200"/>
            <a:ext cx="6851104" cy="4525963"/>
          </a:xfrm>
        </p:spPr>
        <p:txBody>
          <a:bodyPr/>
          <a:lstStyle/>
          <a:p>
            <a:pPr marL="114300" indent="0">
              <a:buNone/>
            </a:pPr>
            <a:r>
              <a:rPr lang="tr-TR" dirty="0"/>
              <a:t>Alveollerden kana ve kandan dokulara gazların yoğunluk farkına göre geçişine difüzyon denir. Geçiş çok yoğundan az yoğun ortama doğru olur</a:t>
            </a:r>
          </a:p>
          <a:p>
            <a:endParaRPr lang="tr-TR" dirty="0"/>
          </a:p>
          <a:p>
            <a:pPr marL="114300" indent="0">
              <a:buNone/>
            </a:pPr>
            <a:r>
              <a:rPr lang="tr-TR" dirty="0"/>
              <a:t>Belirli bir dokuya oksijen sunulması </a:t>
            </a:r>
          </a:p>
          <a:p>
            <a:r>
              <a:rPr lang="tr-TR" dirty="0"/>
              <a:t>Akciğere giren O2 miktarına</a:t>
            </a:r>
          </a:p>
          <a:p>
            <a:r>
              <a:rPr lang="tr-TR" dirty="0"/>
              <a:t>Akciğerlerde gaz değişim düzeyine</a:t>
            </a:r>
          </a:p>
          <a:p>
            <a:r>
              <a:rPr lang="tr-TR" dirty="0"/>
              <a:t>Dokunun kan akımına</a:t>
            </a:r>
          </a:p>
          <a:p>
            <a:r>
              <a:rPr lang="tr-TR" dirty="0"/>
              <a:t>Kanın O2 taşıma kapasitesine bağlıdır.</a:t>
            </a:r>
          </a:p>
        </p:txBody>
      </p:sp>
    </p:spTree>
    <p:extLst>
      <p:ext uri="{BB962C8B-B14F-4D97-AF65-F5344CB8AC3E}">
        <p14:creationId xmlns:p14="http://schemas.microsoft.com/office/powerpoint/2010/main" val="2689734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Gazların </a:t>
            </a:r>
            <a:r>
              <a:rPr lang="tr-TR" dirty="0" err="1"/>
              <a:t>parsiyel</a:t>
            </a:r>
            <a:r>
              <a:rPr lang="tr-TR" dirty="0"/>
              <a:t> basınçları</a:t>
            </a:r>
          </a:p>
        </p:txBody>
      </p:sp>
      <p:sp>
        <p:nvSpPr>
          <p:cNvPr id="3" name="Metin Yer Tutucusu 2"/>
          <p:cNvSpPr>
            <a:spLocks noGrp="1"/>
          </p:cNvSpPr>
          <p:nvPr>
            <p:ph type="body" sz="half" idx="1"/>
          </p:nvPr>
        </p:nvSpPr>
        <p:spPr>
          <a:xfrm>
            <a:off x="457200" y="1600200"/>
            <a:ext cx="6851104" cy="4525963"/>
          </a:xfrm>
        </p:spPr>
        <p:txBody>
          <a:bodyPr/>
          <a:lstStyle/>
          <a:p>
            <a:pPr marL="114300" indent="0">
              <a:buNone/>
            </a:pPr>
            <a:r>
              <a:rPr lang="tr-TR" dirty="0"/>
              <a:t>Bir gaz karışımı içerisindeki her gazın basıncına o gazın </a:t>
            </a:r>
            <a:r>
              <a:rPr lang="tr-TR" dirty="0" err="1"/>
              <a:t>parsiyel</a:t>
            </a:r>
            <a:r>
              <a:rPr lang="tr-TR" dirty="0"/>
              <a:t> basıncı denir. P ile ifade edilir</a:t>
            </a:r>
          </a:p>
          <a:p>
            <a:pPr marL="114300" indent="0">
              <a:buNone/>
            </a:pPr>
            <a:endParaRPr lang="tr-TR" dirty="0"/>
          </a:p>
          <a:p>
            <a:pPr marL="114300" indent="0">
              <a:buNone/>
            </a:pPr>
            <a:r>
              <a:rPr lang="tr-TR" dirty="0"/>
              <a:t>Atmosferde bulunan havanın deniz seviyesinde 760 </a:t>
            </a:r>
            <a:r>
              <a:rPr lang="tr-TR" dirty="0" err="1"/>
              <a:t>mmHg</a:t>
            </a:r>
            <a:r>
              <a:rPr lang="tr-TR" dirty="0"/>
              <a:t> olan </a:t>
            </a:r>
            <a:r>
              <a:rPr lang="tr-TR" dirty="0" err="1"/>
              <a:t>olan</a:t>
            </a:r>
            <a:r>
              <a:rPr lang="tr-TR" dirty="0"/>
              <a:t>  basıncının %20.84 unu O2,  %00.4 ünü CO2 ve %78.62 sini N2 azot oluşturmaktadır</a:t>
            </a:r>
          </a:p>
          <a:p>
            <a:pPr marL="114300" indent="0">
              <a:buNone/>
            </a:pPr>
            <a:endParaRPr lang="tr-TR" dirty="0"/>
          </a:p>
          <a:p>
            <a:pPr marL="114300" indent="0">
              <a:buNone/>
            </a:pPr>
            <a:r>
              <a:rPr lang="tr-TR" dirty="0"/>
              <a:t>PO2 = 760*(20.84/100)= 158.3 </a:t>
            </a:r>
            <a:r>
              <a:rPr lang="tr-TR" dirty="0" err="1"/>
              <a:t>mmHg</a:t>
            </a:r>
            <a:endParaRPr lang="tr-TR" dirty="0"/>
          </a:p>
          <a:p>
            <a:pPr marL="114300" indent="0">
              <a:buNone/>
            </a:pPr>
            <a:r>
              <a:rPr lang="tr-TR" dirty="0"/>
              <a:t>PCO2 = 760*(0.04/100)= 0.3 </a:t>
            </a:r>
            <a:r>
              <a:rPr lang="tr-TR" dirty="0" err="1"/>
              <a:t>mmHg</a:t>
            </a:r>
            <a:endParaRPr lang="tr-TR" dirty="0"/>
          </a:p>
          <a:p>
            <a:pPr marL="114300" indent="0">
              <a:buNone/>
            </a:pPr>
            <a:r>
              <a:rPr lang="tr-TR" dirty="0"/>
              <a:t>PN2 = 760*(78.62/100)= 597.5 </a:t>
            </a:r>
            <a:r>
              <a:rPr lang="tr-TR" dirty="0" err="1"/>
              <a:t>mmHg</a:t>
            </a:r>
            <a:endParaRPr lang="tr-TR" dirty="0"/>
          </a:p>
        </p:txBody>
      </p:sp>
    </p:spTree>
    <p:extLst>
      <p:ext uri="{BB962C8B-B14F-4D97-AF65-F5344CB8AC3E}">
        <p14:creationId xmlns:p14="http://schemas.microsoft.com/office/powerpoint/2010/main" val="2875802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Trakea</a:t>
            </a:r>
            <a:r>
              <a:rPr lang="tr-TR" dirty="0"/>
              <a:t> havası</a:t>
            </a:r>
          </a:p>
        </p:txBody>
      </p:sp>
      <p:sp>
        <p:nvSpPr>
          <p:cNvPr id="3" name="Metin Yer Tutucusu 2"/>
          <p:cNvSpPr>
            <a:spLocks noGrp="1"/>
          </p:cNvSpPr>
          <p:nvPr>
            <p:ph type="body" sz="half" idx="1"/>
          </p:nvPr>
        </p:nvSpPr>
        <p:spPr>
          <a:xfrm>
            <a:off x="457200" y="1600200"/>
            <a:ext cx="7355160" cy="4525963"/>
          </a:xfrm>
        </p:spPr>
        <p:txBody>
          <a:bodyPr/>
          <a:lstStyle/>
          <a:p>
            <a:r>
              <a:rPr lang="tr-TR" dirty="0"/>
              <a:t>Hava, solunum yollarına girdiğinde, su hemen bu yolların yüzeyinden buharlaşarak havayı nemlendirir. 37°C'lik normal vücut sıcaklığında, bu buhar basıncı 47 </a:t>
            </a:r>
            <a:r>
              <a:rPr lang="tr-TR" dirty="0" err="1"/>
              <a:t>mmHg'dır</a:t>
            </a:r>
            <a:r>
              <a:rPr lang="tr-TR" dirty="0"/>
              <a:t>. Suyun buhar basıncı tamamıyla suyun sıcaklığına bağlıdır. Sıcaklık arttıkça, moleküllerin kinetik aktivitesi de artar. Böylece yüzeye yakın su moleküllerinin gaz fazına geçme olasılığı da artar. Örneğin, suyun buhar basıncı 0°C'de 5 </a:t>
            </a:r>
            <a:r>
              <a:rPr lang="tr-TR" dirty="0" err="1"/>
              <a:t>mmHg</a:t>
            </a:r>
            <a:r>
              <a:rPr lang="tr-TR" dirty="0"/>
              <a:t>; 100°C'dc de 760 </a:t>
            </a:r>
            <a:r>
              <a:rPr lang="tr-TR" dirty="0" err="1"/>
              <a:t>mmHg'dır</a:t>
            </a:r>
            <a:r>
              <a:rPr lang="tr-TR" dirty="0"/>
              <a:t>.</a:t>
            </a:r>
          </a:p>
        </p:txBody>
      </p:sp>
    </p:spTree>
    <p:extLst>
      <p:ext uri="{BB962C8B-B14F-4D97-AF65-F5344CB8AC3E}">
        <p14:creationId xmlns:p14="http://schemas.microsoft.com/office/powerpoint/2010/main" val="2348888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Alveol Havası</a:t>
            </a:r>
          </a:p>
        </p:txBody>
      </p:sp>
      <p:sp>
        <p:nvSpPr>
          <p:cNvPr id="3" name="Metin Yer Tutucusu 2"/>
          <p:cNvSpPr>
            <a:spLocks noGrp="1"/>
          </p:cNvSpPr>
          <p:nvPr>
            <p:ph type="body" sz="half" idx="1"/>
          </p:nvPr>
        </p:nvSpPr>
        <p:spPr>
          <a:xfrm>
            <a:off x="457200" y="1268761"/>
            <a:ext cx="8003232" cy="1080120"/>
          </a:xfrm>
        </p:spPr>
        <p:txBody>
          <a:bodyPr/>
          <a:lstStyle/>
          <a:p>
            <a:r>
              <a:rPr lang="tr-TR" dirty="0"/>
              <a:t>Alveole gelen su buharı ile doymuş hava akciğerlerde bulunan tortu hacim ile karışır.</a:t>
            </a:r>
          </a:p>
        </p:txBody>
      </p:sp>
      <p:sp>
        <p:nvSpPr>
          <p:cNvPr id="7" name="Başlık 1"/>
          <p:cNvSpPr txBox="1">
            <a:spLocks/>
          </p:cNvSpPr>
          <p:nvPr/>
        </p:nvSpPr>
        <p:spPr>
          <a:xfrm>
            <a:off x="486094" y="1952909"/>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tr-TR" dirty="0" err="1"/>
              <a:t>Expirasyon</a:t>
            </a:r>
            <a:r>
              <a:rPr lang="tr-TR" dirty="0"/>
              <a:t> havası</a:t>
            </a:r>
          </a:p>
        </p:txBody>
      </p:sp>
      <p:sp>
        <p:nvSpPr>
          <p:cNvPr id="8" name="Metin Yer Tutucusu 2"/>
          <p:cNvSpPr txBox="1">
            <a:spLocks/>
          </p:cNvSpPr>
          <p:nvPr/>
        </p:nvSpPr>
        <p:spPr>
          <a:xfrm>
            <a:off x="468760" y="3068960"/>
            <a:ext cx="8003232" cy="1080120"/>
          </a:xfrm>
          <a:prstGeom prst="rect">
            <a:avLst/>
          </a:prstGeom>
        </p:spPr>
        <p:txBody>
          <a:bodyPr vert="horz" lIns="91440" tIns="45720" rIns="91440" bIns="45720" rtlCol="0">
            <a:normAutofit lnSpcReduction="100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tr-TR" dirty="0" err="1"/>
              <a:t>Ekspirasyon</a:t>
            </a:r>
            <a:r>
              <a:rPr lang="tr-TR" dirty="0"/>
              <a:t> havası, ölü boşluk havası ile alveol havasının karışımıdır ve bileşimi bu nedenle, birincisi ölü hoşluk havasının oranı ile, ikincisi de </a:t>
            </a:r>
            <a:r>
              <a:rPr lang="tr-TR" dirty="0" err="1"/>
              <a:t>alveoler</a:t>
            </a:r>
            <a:r>
              <a:rPr lang="tr-TR" dirty="0"/>
              <a:t> hava oranı ile belirlenir. </a:t>
            </a:r>
          </a:p>
        </p:txBody>
      </p:sp>
    </p:spTree>
    <p:extLst>
      <p:ext uri="{BB962C8B-B14F-4D97-AF65-F5344CB8AC3E}">
        <p14:creationId xmlns:p14="http://schemas.microsoft.com/office/powerpoint/2010/main" val="4202574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Gazların Taşınması (O</a:t>
            </a:r>
            <a:r>
              <a:rPr lang="tr-TR" baseline="-25000" dirty="0"/>
              <a:t>2</a:t>
            </a:r>
            <a:r>
              <a:rPr lang="tr-TR" dirty="0"/>
              <a:t>)</a:t>
            </a:r>
          </a:p>
        </p:txBody>
      </p:sp>
      <p:sp>
        <p:nvSpPr>
          <p:cNvPr id="3" name="Metin Yer Tutucusu 2"/>
          <p:cNvSpPr>
            <a:spLocks noGrp="1"/>
          </p:cNvSpPr>
          <p:nvPr>
            <p:ph type="body" sz="half" idx="1"/>
          </p:nvPr>
        </p:nvSpPr>
        <p:spPr>
          <a:xfrm>
            <a:off x="107504" y="1628800"/>
            <a:ext cx="8075240" cy="4525963"/>
          </a:xfrm>
        </p:spPr>
        <p:txBody>
          <a:bodyPr>
            <a:normAutofit/>
          </a:bodyPr>
          <a:lstStyle/>
          <a:p>
            <a:r>
              <a:rPr lang="tr-TR" dirty="0"/>
              <a:t>Normalde, akciğerlerden dokulara taşınan oksijenin yaklaşık %97'si eritrosit içinde hemoglobinle kimyasal bileşik halinde taşınır. Kalan yüzde 3’ü ise, plazmada ve hücre sıvısında çözünmüş durumda taşınır. </a:t>
            </a:r>
          </a:p>
          <a:p>
            <a:endParaRPr lang="tr-TR" dirty="0"/>
          </a:p>
          <a:p>
            <a:endParaRPr lang="tr-TR" dirty="0"/>
          </a:p>
          <a:p>
            <a:r>
              <a:rPr lang="tr-TR" dirty="0"/>
              <a:t>Hemoglobin kırmızı kan hücrelerinde demir ve protein ihtiva eden kompleks bir moleküldür. Hemoglobinin demir grupları 4 adettir ve her biri bir </a:t>
            </a:r>
            <a:r>
              <a:rPr lang="tr-TR" dirty="0" err="1"/>
              <a:t>mol</a:t>
            </a:r>
            <a:r>
              <a:rPr lang="tr-TR" dirty="0"/>
              <a:t> O2 bağlar.</a:t>
            </a:r>
          </a:p>
        </p:txBody>
      </p:sp>
    </p:spTree>
    <p:extLst>
      <p:ext uri="{BB962C8B-B14F-4D97-AF65-F5344CB8AC3E}">
        <p14:creationId xmlns:p14="http://schemas.microsoft.com/office/powerpoint/2010/main" val="2764719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1143000"/>
          </a:xfrm>
        </p:spPr>
        <p:txBody>
          <a:bodyPr/>
          <a:lstStyle/>
          <a:p>
            <a:r>
              <a:rPr lang="tr-TR" dirty="0"/>
              <a:t>Gazların Taşınması (O</a:t>
            </a:r>
            <a:r>
              <a:rPr lang="tr-TR" baseline="-25000" dirty="0"/>
              <a:t>2</a:t>
            </a:r>
            <a:r>
              <a:rPr lang="tr-TR" dirty="0"/>
              <a:t>)</a:t>
            </a:r>
          </a:p>
        </p:txBody>
      </p:sp>
      <p:sp>
        <p:nvSpPr>
          <p:cNvPr id="3" name="Metin Yer Tutucusu 2"/>
          <p:cNvSpPr>
            <a:spLocks noGrp="1"/>
          </p:cNvSpPr>
          <p:nvPr>
            <p:ph type="body" sz="half" idx="1"/>
          </p:nvPr>
        </p:nvSpPr>
        <p:spPr>
          <a:xfrm>
            <a:off x="179512" y="980728"/>
            <a:ext cx="8075240" cy="4525963"/>
          </a:xfrm>
        </p:spPr>
        <p:txBody>
          <a:bodyPr>
            <a:normAutofit/>
          </a:bodyPr>
          <a:lstStyle/>
          <a:p>
            <a:endParaRPr lang="tr-TR" dirty="0"/>
          </a:p>
          <a:p>
            <a:r>
              <a:rPr lang="tr-TR" dirty="0"/>
              <a:t>Hemoglobin O</a:t>
            </a:r>
            <a:r>
              <a:rPr lang="tr-TR" baseline="-25000" dirty="0"/>
              <a:t>2</a:t>
            </a:r>
            <a:r>
              <a:rPr lang="tr-TR" dirty="0"/>
              <a:t> ile bağlandığında </a:t>
            </a:r>
            <a:r>
              <a:rPr lang="tr-TR" dirty="0" err="1"/>
              <a:t>oksihemoglobin</a:t>
            </a:r>
            <a:r>
              <a:rPr lang="tr-TR" dirty="0"/>
              <a:t>, oksijen ile ayrıştığında </a:t>
            </a:r>
            <a:r>
              <a:rPr lang="tr-TR" dirty="0" err="1"/>
              <a:t>deoksihemoglobin</a:t>
            </a:r>
            <a:r>
              <a:rPr lang="tr-TR" dirty="0"/>
              <a:t> formdadır.</a:t>
            </a:r>
          </a:p>
          <a:p>
            <a:endParaRPr lang="tr-TR" dirty="0"/>
          </a:p>
          <a:p>
            <a:r>
              <a:rPr lang="tr-TR" dirty="0"/>
              <a:t>Hemoglobinin oksijenle bağlanma yüzdesi hemoglobin </a:t>
            </a:r>
            <a:r>
              <a:rPr lang="tr-TR" dirty="0" err="1"/>
              <a:t>saturasyonu</a:t>
            </a:r>
            <a:r>
              <a:rPr lang="tr-TR" dirty="0"/>
              <a:t> olarak adlandırılır.</a:t>
            </a:r>
          </a:p>
        </p:txBody>
      </p:sp>
    </p:spTree>
    <p:extLst>
      <p:ext uri="{BB962C8B-B14F-4D97-AF65-F5344CB8AC3E}">
        <p14:creationId xmlns:p14="http://schemas.microsoft.com/office/powerpoint/2010/main" val="3424740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Dokularda Hemoglobinden </a:t>
            </a:r>
            <a:r>
              <a:rPr lang="tr-TR" dirty="0" err="1"/>
              <a:t>Serbestlenen</a:t>
            </a:r>
            <a:r>
              <a:rPr lang="tr-TR" dirty="0"/>
              <a:t> Oksijen Miktarı</a:t>
            </a:r>
          </a:p>
        </p:txBody>
      </p:sp>
      <p:sp>
        <p:nvSpPr>
          <p:cNvPr id="3" name="Metin Yer Tutucusu 2"/>
          <p:cNvSpPr>
            <a:spLocks noGrp="1"/>
          </p:cNvSpPr>
          <p:nvPr>
            <p:ph type="body" sz="half" idx="1"/>
          </p:nvPr>
        </p:nvSpPr>
        <p:spPr>
          <a:xfrm>
            <a:off x="457200" y="1844824"/>
            <a:ext cx="7571184" cy="4281339"/>
          </a:xfrm>
        </p:spPr>
        <p:txBody>
          <a:bodyPr/>
          <a:lstStyle/>
          <a:p>
            <a:r>
              <a:rPr lang="tr-TR" dirty="0"/>
              <a:t>Yüzde 97 oranında doyurulmuş normal </a:t>
            </a:r>
            <a:r>
              <a:rPr lang="tr-TR" dirty="0" err="1"/>
              <a:t>arteriyel</a:t>
            </a:r>
            <a:r>
              <a:rPr lang="tr-TR" dirty="0"/>
              <a:t> kanda, hemoglobine bağlı toplam oksijen miktarı 100 ml. kanda yaklaşık 19,4 ml'dir. Doku </a:t>
            </a:r>
            <a:r>
              <a:rPr lang="tr-TR" dirty="0" err="1"/>
              <a:t>kapillerinden</a:t>
            </a:r>
            <a:r>
              <a:rPr lang="tr-TR" dirty="0"/>
              <a:t> geçerken bu miktar azalır, ortalama 14,4 ml olur (40 </a:t>
            </a:r>
            <a:r>
              <a:rPr lang="tr-TR" dirty="0" err="1"/>
              <a:t>mmHg</a:t>
            </a:r>
            <a:r>
              <a:rPr lang="tr-TR" dirty="0"/>
              <a:t> P0</a:t>
            </a:r>
            <a:r>
              <a:rPr lang="tr-TR" baseline="-25000" dirty="0"/>
              <a:t>2</a:t>
            </a:r>
            <a:r>
              <a:rPr lang="tr-TR" dirty="0"/>
              <a:t>, yüzde 75 doymuş hemoglobin). </a:t>
            </a:r>
          </a:p>
          <a:p>
            <a:endParaRPr lang="tr-TR" dirty="0"/>
          </a:p>
          <a:p>
            <a:r>
              <a:rPr lang="tr-TR" dirty="0"/>
              <a:t>Yani, normal koşullar altında kanın her 100 ml’si ile dokulara yaklaşık 5 ml oksijen taşınmaktadır.</a:t>
            </a:r>
          </a:p>
        </p:txBody>
      </p:sp>
    </p:spTree>
    <p:extLst>
      <p:ext uri="{BB962C8B-B14F-4D97-AF65-F5344CB8AC3E}">
        <p14:creationId xmlns:p14="http://schemas.microsoft.com/office/powerpoint/2010/main" val="2635373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Gazların Taşınması (CO2)</a:t>
            </a:r>
          </a:p>
        </p:txBody>
      </p:sp>
      <p:sp>
        <p:nvSpPr>
          <p:cNvPr id="3" name="Metin Yer Tutucusu 2"/>
          <p:cNvSpPr>
            <a:spLocks noGrp="1"/>
          </p:cNvSpPr>
          <p:nvPr>
            <p:ph type="body" sz="half" idx="1"/>
          </p:nvPr>
        </p:nvSpPr>
        <p:spPr>
          <a:xfrm>
            <a:off x="457200" y="1600200"/>
            <a:ext cx="7931224" cy="4525963"/>
          </a:xfrm>
        </p:spPr>
        <p:txBody>
          <a:bodyPr/>
          <a:lstStyle/>
          <a:p>
            <a:r>
              <a:rPr lang="tr-TR" dirty="0"/>
              <a:t>Kan dolaşımına geçen karbondioksit molekülü için taşınma şu üç durumdan birisi ile olur: </a:t>
            </a:r>
          </a:p>
          <a:p>
            <a:r>
              <a:rPr lang="tr-TR" dirty="0"/>
              <a:t>1. Karbonik aside dönüşerek </a:t>
            </a:r>
          </a:p>
          <a:p>
            <a:r>
              <a:rPr lang="tr-TR" dirty="0"/>
              <a:t>2. Alyuvarda hemoglobine bağlanarak </a:t>
            </a:r>
          </a:p>
          <a:p>
            <a:r>
              <a:rPr lang="tr-TR" dirty="0"/>
              <a:t>3. Plazmada eriyerek</a:t>
            </a:r>
          </a:p>
        </p:txBody>
      </p:sp>
    </p:spTree>
    <p:extLst>
      <p:ext uri="{BB962C8B-B14F-4D97-AF65-F5344CB8AC3E}">
        <p14:creationId xmlns:p14="http://schemas.microsoft.com/office/powerpoint/2010/main" val="2342651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Karbonik Asidin Oluşumu </a:t>
            </a:r>
          </a:p>
        </p:txBody>
      </p:sp>
      <p:sp>
        <p:nvSpPr>
          <p:cNvPr id="3" name="Metin Yer Tutucusu 2"/>
          <p:cNvSpPr>
            <a:spLocks noGrp="1"/>
          </p:cNvSpPr>
          <p:nvPr>
            <p:ph type="body" sz="half" idx="1"/>
          </p:nvPr>
        </p:nvSpPr>
        <p:spPr>
          <a:xfrm>
            <a:off x="457200" y="1600200"/>
            <a:ext cx="7787208" cy="4525963"/>
          </a:xfrm>
        </p:spPr>
        <p:txBody>
          <a:bodyPr>
            <a:normAutofit lnSpcReduction="10000"/>
          </a:bodyPr>
          <a:lstStyle/>
          <a:p>
            <a:r>
              <a:rPr lang="tr-TR" dirty="0"/>
              <a:t>Kana geçen karbondioksitin yaklaşık yüzde 70' i karbonik aside dönüşerek taşınır. Alyuvarlarda bulunan  karbonik </a:t>
            </a:r>
            <a:r>
              <a:rPr lang="tr-TR" dirty="0" err="1"/>
              <a:t>anhidraz</a:t>
            </a:r>
            <a:r>
              <a:rPr lang="tr-TR" dirty="0"/>
              <a:t> enzimi, karbon </a:t>
            </a:r>
            <a:r>
              <a:rPr lang="tr-TR" dirty="0" err="1"/>
              <a:t>dioksidi</a:t>
            </a:r>
            <a:r>
              <a:rPr lang="tr-TR" dirty="0"/>
              <a:t> karbonik aside dönüştürür: Karbonik asit hemen bikarbonat ile hidrojen iyonlarına ayrışır:</a:t>
            </a:r>
          </a:p>
          <a:p>
            <a:endParaRPr lang="tr-TR" dirty="0"/>
          </a:p>
          <a:p>
            <a:endParaRPr lang="tr-TR" dirty="0"/>
          </a:p>
          <a:p>
            <a:endParaRPr lang="tr-TR" dirty="0"/>
          </a:p>
          <a:p>
            <a:r>
              <a:rPr lang="tr-TR" dirty="0"/>
              <a:t>Açığa çıkan hidrojen iyonlarının büyük çoğunluğu hemoglobin moleküllerine bağlanarak </a:t>
            </a:r>
            <a:r>
              <a:rPr lang="tr-TR" dirty="0" err="1"/>
              <a:t>H.Hb'yi</a:t>
            </a:r>
            <a:r>
              <a:rPr lang="tr-TR" dirty="0"/>
              <a:t> oluşturur. Bikarbonat iyonları, hücre içi bikarbonat iyonlarını hücre dışı klor iyonlarıyla yer değiştiren bir mekanizma yardımıyla alyuvarlardan çıkarak çevredeki plazmaya geçer. Sonuçta, alyuvarlara önemli miktarda klor iyonu alınır ki buna  klor kayması  denir.</a:t>
            </a:r>
          </a:p>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996952"/>
            <a:ext cx="5353050"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0904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sz="3600" dirty="0"/>
              <a:t>Hemoglobine Bağlanan Karbondioksit</a:t>
            </a:r>
          </a:p>
        </p:txBody>
      </p:sp>
      <p:sp>
        <p:nvSpPr>
          <p:cNvPr id="3" name="Metin Yer Tutucusu 2"/>
          <p:cNvSpPr>
            <a:spLocks noGrp="1"/>
          </p:cNvSpPr>
          <p:nvPr>
            <p:ph type="body" sz="half" idx="1"/>
          </p:nvPr>
        </p:nvSpPr>
        <p:spPr>
          <a:xfrm>
            <a:off x="323528" y="1196752"/>
            <a:ext cx="7931224" cy="4381947"/>
          </a:xfrm>
        </p:spPr>
        <p:txBody>
          <a:bodyPr/>
          <a:lstStyle/>
          <a:p>
            <a:r>
              <a:rPr lang="tr-TR" dirty="0"/>
              <a:t>Kan yoluyla taşınan karbondioksitin yaklaşık %23' ü alyuvarlarda hemoglobine  bağlanır. Karbon dioksit hemoglobin molekülünün </a:t>
            </a:r>
            <a:r>
              <a:rPr lang="tr-TR" dirty="0" err="1"/>
              <a:t>globin</a:t>
            </a:r>
            <a:r>
              <a:rPr lang="tr-TR" dirty="0"/>
              <a:t> kısmındaki amino gruplarına (NH2) tutunur.  </a:t>
            </a:r>
            <a:r>
              <a:rPr lang="tr-TR" dirty="0" err="1"/>
              <a:t>Karbaminohemoglobin</a:t>
            </a:r>
            <a:r>
              <a:rPr lang="tr-TR" dirty="0"/>
              <a:t>  meydana gelir.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961903"/>
            <a:ext cx="7848600"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Başlık 1"/>
          <p:cNvSpPr txBox="1">
            <a:spLocks/>
          </p:cNvSpPr>
          <p:nvPr/>
        </p:nvSpPr>
        <p:spPr>
          <a:xfrm>
            <a:off x="409375" y="3429000"/>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tr-TR" sz="3200" dirty="0"/>
              <a:t>Plazmayla Taşınan Karbondioksit</a:t>
            </a:r>
          </a:p>
        </p:txBody>
      </p:sp>
      <p:sp>
        <p:nvSpPr>
          <p:cNvPr id="7" name="Metin Yer Tutucusu 2"/>
          <p:cNvSpPr txBox="1">
            <a:spLocks/>
          </p:cNvSpPr>
          <p:nvPr/>
        </p:nvSpPr>
        <p:spPr>
          <a:xfrm>
            <a:off x="323528" y="4797152"/>
            <a:ext cx="7715200" cy="1689051"/>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tr-TR" dirty="0"/>
              <a:t>Plazma karbondioksitle çok çabuk doygunluğa ulaşır. Bu nedenle </a:t>
            </a:r>
            <a:r>
              <a:rPr lang="tr-TR" dirty="0" err="1"/>
              <a:t>periferik</a:t>
            </a:r>
            <a:r>
              <a:rPr lang="tr-TR" dirty="0"/>
              <a:t> kılcallarla emilen karbondioksitin ancak % 7'si erimiş gaz molekülü halinde plazmada taşınır.</a:t>
            </a:r>
          </a:p>
        </p:txBody>
      </p:sp>
    </p:spTree>
    <p:extLst>
      <p:ext uri="{BB962C8B-B14F-4D97-AF65-F5344CB8AC3E}">
        <p14:creationId xmlns:p14="http://schemas.microsoft.com/office/powerpoint/2010/main" val="1986663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62" name="Rectangle 2">
            <a:extLst>
              <a:ext uri="{FF2B5EF4-FFF2-40B4-BE49-F238E27FC236}">
                <a16:creationId xmlns:a16="http://schemas.microsoft.com/office/drawing/2014/main" id="{C93FF356-8A4E-48B4-97FD-2A039DC198B1}"/>
              </a:ext>
            </a:extLst>
          </p:cNvPr>
          <p:cNvSpPr>
            <a:spLocks noGrp="1" noChangeArrowheads="1"/>
          </p:cNvSpPr>
          <p:nvPr>
            <p:ph type="title" idx="4294967295"/>
          </p:nvPr>
        </p:nvSpPr>
        <p:spPr>
          <a:xfrm>
            <a:off x="1" y="116632"/>
            <a:ext cx="8460432" cy="792832"/>
          </a:xfrm>
          <a:solidFill>
            <a:schemeClr val="tx1">
              <a:lumMod val="20000"/>
              <a:lumOff val="80000"/>
            </a:schemeClr>
          </a:solidFill>
        </p:spPr>
        <p:txBody>
          <a:bodyPr/>
          <a:lstStyle/>
          <a:p>
            <a:pPr algn="ctr" eaLnBrk="1" hangingPunct="1">
              <a:defRPr/>
            </a:pPr>
            <a:r>
              <a:rPr lang="tr-TR" sz="3200" i="1" dirty="0">
                <a:solidFill>
                  <a:srgbClr val="FF3300"/>
                </a:solidFill>
                <a:latin typeface="Georgia" panose="02040502050405020303" pitchFamily="18" charset="0"/>
              </a:rPr>
              <a:t>Solunumun Kontrolü ve Düzenlenmesi</a:t>
            </a:r>
            <a:r>
              <a:rPr lang="tr-TR" sz="3600" i="1" dirty="0">
                <a:latin typeface="Georgia" panose="02040502050405020303" pitchFamily="18" charset="0"/>
              </a:rPr>
              <a:t> </a:t>
            </a:r>
            <a:r>
              <a:rPr lang="tr-TR" sz="3600" dirty="0">
                <a:effectLst>
                  <a:outerShdw blurRad="38100" dist="38100" dir="2700000" algn="tl">
                    <a:srgbClr val="000000"/>
                  </a:outerShdw>
                </a:effectLst>
              </a:rPr>
              <a:t>	</a:t>
            </a:r>
          </a:p>
        </p:txBody>
      </p:sp>
      <p:sp>
        <p:nvSpPr>
          <p:cNvPr id="4085763" name="Rectangle 3">
            <a:extLst>
              <a:ext uri="{FF2B5EF4-FFF2-40B4-BE49-F238E27FC236}">
                <a16:creationId xmlns:a16="http://schemas.microsoft.com/office/drawing/2014/main" id="{269281E0-F3F2-4324-866D-56876BBD7F8E}"/>
              </a:ext>
            </a:extLst>
          </p:cNvPr>
          <p:cNvSpPr>
            <a:spLocks noGrp="1" noChangeArrowheads="1"/>
          </p:cNvSpPr>
          <p:nvPr>
            <p:ph type="body" idx="4294967295"/>
          </p:nvPr>
        </p:nvSpPr>
        <p:spPr>
          <a:xfrm>
            <a:off x="827088" y="1412875"/>
            <a:ext cx="7416800" cy="3895725"/>
          </a:xfrm>
        </p:spPr>
        <p:txBody>
          <a:bodyPr/>
          <a:lstStyle/>
          <a:p>
            <a:pPr marL="685800" indent="-685800" eaLnBrk="1" hangingPunct="1">
              <a:lnSpc>
                <a:spcPct val="90000"/>
              </a:lnSpc>
              <a:buFontTx/>
              <a:buNone/>
              <a:defRPr/>
            </a:pPr>
            <a:r>
              <a:rPr lang="tr-TR" sz="3200" i="1" dirty="0">
                <a:solidFill>
                  <a:schemeClr val="tx2"/>
                </a:solidFill>
                <a:latin typeface="Georgia" panose="02040502050405020303" pitchFamily="18" charset="0"/>
              </a:rPr>
              <a:t>1. İstemli:</a:t>
            </a:r>
            <a:r>
              <a:rPr lang="tr-TR" sz="3200" i="1" dirty="0">
                <a:latin typeface="Georgia" panose="02040502050405020303" pitchFamily="18" charset="0"/>
              </a:rPr>
              <a:t> </a:t>
            </a:r>
          </a:p>
          <a:p>
            <a:pPr marL="685800" indent="-685800" eaLnBrk="1" hangingPunct="1">
              <a:lnSpc>
                <a:spcPct val="90000"/>
              </a:lnSpc>
              <a:buFontTx/>
              <a:buNone/>
              <a:defRPr/>
            </a:pPr>
            <a:r>
              <a:rPr lang="tr-TR" sz="3200" i="1" dirty="0">
                <a:latin typeface="Georgia" panose="02040502050405020303" pitchFamily="18" charset="0"/>
              </a:rPr>
              <a:t>	</a:t>
            </a:r>
            <a:r>
              <a:rPr lang="tr-TR" sz="3200" i="1" dirty="0" err="1">
                <a:solidFill>
                  <a:srgbClr val="000099"/>
                </a:solidFill>
                <a:latin typeface="Georgia" panose="02040502050405020303" pitchFamily="18" charset="0"/>
              </a:rPr>
              <a:t>Serebral</a:t>
            </a:r>
            <a:r>
              <a:rPr lang="tr-TR" sz="3200" i="1" dirty="0">
                <a:solidFill>
                  <a:srgbClr val="000099"/>
                </a:solidFill>
                <a:latin typeface="Georgia" panose="02040502050405020303" pitchFamily="18" charset="0"/>
              </a:rPr>
              <a:t> Korteks</a:t>
            </a:r>
          </a:p>
          <a:p>
            <a:pPr marL="685800" indent="-685800" eaLnBrk="1" hangingPunct="1">
              <a:lnSpc>
                <a:spcPct val="90000"/>
              </a:lnSpc>
              <a:buFontTx/>
              <a:buNone/>
              <a:defRPr/>
            </a:pPr>
            <a:endParaRPr lang="tr-TR" sz="3200" i="1" dirty="0">
              <a:latin typeface="Georgia" panose="02040502050405020303" pitchFamily="18" charset="0"/>
            </a:endParaRPr>
          </a:p>
          <a:p>
            <a:pPr marL="685800" indent="-685800" eaLnBrk="1" hangingPunct="1">
              <a:lnSpc>
                <a:spcPct val="90000"/>
              </a:lnSpc>
              <a:buFontTx/>
              <a:buNone/>
              <a:defRPr/>
            </a:pPr>
            <a:r>
              <a:rPr lang="tr-TR" sz="3200" i="1" dirty="0">
                <a:solidFill>
                  <a:schemeClr val="tx2"/>
                </a:solidFill>
                <a:latin typeface="Georgia" panose="02040502050405020303" pitchFamily="18" charset="0"/>
              </a:rPr>
              <a:t>2. İstem dışı:</a:t>
            </a:r>
            <a:r>
              <a:rPr lang="tr-TR" sz="3200" i="1" dirty="0">
                <a:latin typeface="Georgia" panose="02040502050405020303" pitchFamily="18" charset="0"/>
              </a:rPr>
              <a:t> </a:t>
            </a:r>
          </a:p>
          <a:p>
            <a:pPr marL="685800" indent="-685800" eaLnBrk="1" hangingPunct="1">
              <a:lnSpc>
                <a:spcPct val="90000"/>
              </a:lnSpc>
              <a:buFontTx/>
              <a:buNone/>
              <a:defRPr/>
            </a:pPr>
            <a:r>
              <a:rPr lang="tr-TR" sz="3200" i="1" dirty="0">
                <a:latin typeface="Georgia" panose="02040502050405020303" pitchFamily="18" charset="0"/>
              </a:rPr>
              <a:t>	</a:t>
            </a:r>
            <a:r>
              <a:rPr lang="tr-TR" sz="3200" i="1" dirty="0" err="1">
                <a:solidFill>
                  <a:srgbClr val="000099"/>
                </a:solidFill>
                <a:latin typeface="Georgia" panose="02040502050405020303" pitchFamily="18" charset="0"/>
              </a:rPr>
              <a:t>Medulla</a:t>
            </a:r>
            <a:r>
              <a:rPr lang="tr-TR" sz="3200" i="1" dirty="0">
                <a:solidFill>
                  <a:srgbClr val="000099"/>
                </a:solidFill>
                <a:latin typeface="Georgia" panose="02040502050405020303" pitchFamily="18" charset="0"/>
              </a:rPr>
              <a:t> ritmik aktivitesi</a:t>
            </a:r>
            <a:r>
              <a:rPr lang="tr-TR" sz="3200" i="1" dirty="0">
                <a:latin typeface="Georgia" panose="02040502050405020303" pitchFamily="18" charset="0"/>
              </a:rPr>
              <a:t> </a:t>
            </a:r>
          </a:p>
          <a:p>
            <a:pPr marL="685800" indent="-685800" eaLnBrk="1" hangingPunct="1">
              <a:lnSpc>
                <a:spcPct val="90000"/>
              </a:lnSpc>
              <a:buFontTx/>
              <a:buNone/>
              <a:defRPr/>
            </a:pPr>
            <a:r>
              <a:rPr lang="tr-TR" sz="3200" i="1" dirty="0">
                <a:solidFill>
                  <a:srgbClr val="006600"/>
                </a:solidFill>
                <a:latin typeface="Georgia" panose="02040502050405020303" pitchFamily="18" charset="0"/>
              </a:rPr>
              <a:t>	</a:t>
            </a:r>
            <a:r>
              <a:rPr lang="tr-TR" sz="3200" i="1" dirty="0">
                <a:solidFill>
                  <a:schemeClr val="tx2"/>
                </a:solidFill>
                <a:latin typeface="Georgia" panose="02040502050405020303" pitchFamily="18" charset="0"/>
              </a:rPr>
              <a:t>O</a:t>
            </a:r>
            <a:r>
              <a:rPr lang="tr-TR" sz="3200" i="1" baseline="-25000" dirty="0">
                <a:solidFill>
                  <a:schemeClr val="tx2"/>
                </a:solidFill>
                <a:latin typeface="Georgia" panose="02040502050405020303" pitchFamily="18" charset="0"/>
              </a:rPr>
              <a:t>2</a:t>
            </a:r>
            <a:r>
              <a:rPr lang="tr-TR" sz="3200" i="1" baseline="30000" dirty="0">
                <a:solidFill>
                  <a:schemeClr val="tx2"/>
                </a:solidFill>
                <a:latin typeface="Georgia" panose="02040502050405020303" pitchFamily="18" charset="0"/>
              </a:rPr>
              <a:t> </a:t>
            </a:r>
            <a:r>
              <a:rPr lang="tr-TR" sz="3200" i="1" dirty="0">
                <a:solidFill>
                  <a:schemeClr val="tx2"/>
                </a:solidFill>
                <a:latin typeface="Georgia" panose="02040502050405020303" pitchFamily="18" charset="0"/>
              </a:rPr>
              <a:t>, CO</a:t>
            </a:r>
            <a:r>
              <a:rPr lang="tr-TR" sz="3200" i="1" baseline="-25000" dirty="0">
                <a:solidFill>
                  <a:schemeClr val="tx2"/>
                </a:solidFill>
                <a:latin typeface="Georgia" panose="02040502050405020303" pitchFamily="18" charset="0"/>
              </a:rPr>
              <a:t>2</a:t>
            </a:r>
            <a:r>
              <a:rPr lang="tr-TR" sz="3200" i="1" dirty="0">
                <a:solidFill>
                  <a:schemeClr val="tx2"/>
                </a:solidFill>
                <a:latin typeface="Georgia" panose="02040502050405020303" pitchFamily="18" charset="0"/>
              </a:rPr>
              <a:t>, H</a:t>
            </a:r>
            <a:r>
              <a:rPr lang="tr-TR" sz="3200" i="1" baseline="30000" dirty="0">
                <a:solidFill>
                  <a:schemeClr val="tx2"/>
                </a:solidFill>
                <a:latin typeface="Georgia" panose="02040502050405020303" pitchFamily="18" charset="0"/>
              </a:rPr>
              <a:t>+</a:t>
            </a:r>
            <a:r>
              <a:rPr lang="tr-TR" sz="3200" i="1" dirty="0">
                <a:solidFill>
                  <a:schemeClr val="tx2"/>
                </a:solidFill>
                <a:latin typeface="Georgia" panose="02040502050405020303" pitchFamily="18" charset="0"/>
              </a:rPr>
              <a:t> düzeyleri</a:t>
            </a:r>
            <a:endParaRPr lang="tr-TR" sz="3200" i="1" baseline="30000" dirty="0">
              <a:solidFill>
                <a:schemeClr val="tx2"/>
              </a:solidFill>
              <a:latin typeface="Georgia" panose="02040502050405020303" pitchFamily="18" charset="0"/>
            </a:endParaRPr>
          </a:p>
          <a:p>
            <a:pPr marL="685800" indent="-685800" eaLnBrk="1" hangingPunct="1">
              <a:lnSpc>
                <a:spcPct val="90000"/>
              </a:lnSpc>
              <a:buFontTx/>
              <a:buNone/>
              <a:defRPr/>
            </a:pPr>
            <a:r>
              <a:rPr lang="tr-TR" dirty="0">
                <a:effectLst>
                  <a:outerShdw blurRad="38100" dist="38100" dir="2700000" algn="tl">
                    <a:srgbClr val="C0C0C0"/>
                  </a:outerShdw>
                </a:effectLst>
              </a:rPr>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ACDFA56-58BD-46A7-8115-C992A9D1FB2C}"/>
              </a:ext>
            </a:extLst>
          </p:cNvPr>
          <p:cNvSpPr>
            <a:spLocks noGrp="1" noChangeArrowheads="1"/>
          </p:cNvSpPr>
          <p:nvPr>
            <p:ph type="body" idx="4294967295"/>
          </p:nvPr>
        </p:nvSpPr>
        <p:spPr>
          <a:xfrm>
            <a:off x="1043608" y="1340767"/>
            <a:ext cx="8095630" cy="5365625"/>
          </a:xfrm>
        </p:spPr>
        <p:txBody>
          <a:bodyPr>
            <a:normAutofit fontScale="92500" lnSpcReduction="10000"/>
          </a:bodyPr>
          <a:lstStyle/>
          <a:p>
            <a:pPr marL="685800" indent="-685800" eaLnBrk="1" hangingPunct="1">
              <a:lnSpc>
                <a:spcPct val="80000"/>
              </a:lnSpc>
              <a:buFontTx/>
              <a:buNone/>
              <a:defRPr/>
            </a:pPr>
            <a:r>
              <a:rPr lang="tr-TR" altLang="tr-TR" sz="2600" dirty="0" err="1">
                <a:latin typeface="Georgia" panose="02040502050405020303" pitchFamily="18" charset="0"/>
              </a:rPr>
              <a:t>Medulla</a:t>
            </a:r>
            <a:r>
              <a:rPr lang="tr-TR" altLang="tr-TR" sz="2600" dirty="0">
                <a:latin typeface="Georgia" panose="02040502050405020303" pitchFamily="18" charset="0"/>
              </a:rPr>
              <a:t> </a:t>
            </a:r>
            <a:r>
              <a:rPr lang="tr-TR" altLang="tr-TR" sz="2600" dirty="0" err="1">
                <a:latin typeface="Georgia" panose="02040502050405020303" pitchFamily="18" charset="0"/>
              </a:rPr>
              <a:t>oblongata</a:t>
            </a:r>
            <a:r>
              <a:rPr lang="tr-TR" altLang="tr-TR" sz="2600" dirty="0">
                <a:latin typeface="Georgia" panose="02040502050405020303" pitchFamily="18" charset="0"/>
              </a:rPr>
              <a:t> ve </a:t>
            </a:r>
            <a:r>
              <a:rPr lang="tr-TR" altLang="tr-TR" sz="2600" dirty="0" err="1">
                <a:latin typeface="Georgia" panose="02040502050405020303" pitchFamily="18" charset="0"/>
              </a:rPr>
              <a:t>ponsta</a:t>
            </a:r>
            <a:r>
              <a:rPr lang="tr-TR" altLang="tr-TR" sz="2600" dirty="0">
                <a:latin typeface="Georgia" panose="02040502050405020303" pitchFamily="18" charset="0"/>
              </a:rPr>
              <a:t> </a:t>
            </a:r>
          </a:p>
          <a:p>
            <a:pPr marL="685800" indent="-685800" eaLnBrk="1" hangingPunct="1">
              <a:lnSpc>
                <a:spcPct val="80000"/>
              </a:lnSpc>
              <a:buFontTx/>
              <a:buNone/>
              <a:defRPr/>
            </a:pPr>
            <a:endParaRPr lang="tr-TR" altLang="tr-TR" sz="2600" dirty="0">
              <a:latin typeface="Georgia" panose="02040502050405020303" pitchFamily="18" charset="0"/>
            </a:endParaRPr>
          </a:p>
          <a:p>
            <a:pPr marL="685800" indent="-685800" eaLnBrk="1" hangingPunct="1">
              <a:lnSpc>
                <a:spcPct val="150000"/>
              </a:lnSpc>
              <a:buFontTx/>
              <a:buAutoNum type="arabicPeriod"/>
              <a:defRPr/>
            </a:pPr>
            <a:r>
              <a:rPr lang="tr-TR" altLang="tr-TR" sz="2400" dirty="0" err="1">
                <a:solidFill>
                  <a:schemeClr val="tx2"/>
                </a:solidFill>
                <a:latin typeface="Georgia" panose="02040502050405020303" pitchFamily="18" charset="0"/>
              </a:rPr>
              <a:t>Dorsal</a:t>
            </a:r>
            <a:r>
              <a:rPr lang="tr-TR" altLang="tr-TR" sz="2400" dirty="0">
                <a:solidFill>
                  <a:schemeClr val="tx2"/>
                </a:solidFill>
                <a:latin typeface="Georgia" panose="02040502050405020303" pitchFamily="18" charset="0"/>
              </a:rPr>
              <a:t> Solunum Grubu: </a:t>
            </a:r>
          </a:p>
          <a:p>
            <a:pPr marL="0" indent="0" eaLnBrk="1" hangingPunct="1">
              <a:lnSpc>
                <a:spcPct val="150000"/>
              </a:lnSpc>
              <a:buFontTx/>
              <a:buNone/>
              <a:defRPr/>
            </a:pPr>
            <a:r>
              <a:rPr lang="tr-TR" altLang="tr-TR" sz="2400" dirty="0">
                <a:solidFill>
                  <a:schemeClr val="bg2"/>
                </a:solidFill>
                <a:latin typeface="Georgia" panose="02040502050405020303" pitchFamily="18" charset="0"/>
              </a:rPr>
              <a:t>       </a:t>
            </a:r>
            <a:r>
              <a:rPr lang="tr-TR" altLang="tr-TR" sz="2000" dirty="0">
                <a:solidFill>
                  <a:schemeClr val="bg2"/>
                </a:solidFill>
                <a:latin typeface="Georgia" panose="02040502050405020303" pitchFamily="18" charset="0"/>
              </a:rPr>
              <a:t>(n. </a:t>
            </a:r>
            <a:r>
              <a:rPr lang="tr-TR" altLang="tr-TR" sz="2000" dirty="0" err="1">
                <a:solidFill>
                  <a:schemeClr val="bg2"/>
                </a:solidFill>
                <a:latin typeface="Georgia" panose="02040502050405020303" pitchFamily="18" charset="0"/>
              </a:rPr>
              <a:t>tractus</a:t>
            </a:r>
            <a:r>
              <a:rPr lang="tr-TR" altLang="tr-TR" sz="2000" dirty="0">
                <a:solidFill>
                  <a:schemeClr val="bg2"/>
                </a:solidFill>
                <a:latin typeface="Georgia" panose="02040502050405020303" pitchFamily="18" charset="0"/>
              </a:rPr>
              <a:t> </a:t>
            </a:r>
            <a:r>
              <a:rPr lang="tr-TR" altLang="tr-TR" sz="2000" dirty="0" err="1">
                <a:solidFill>
                  <a:schemeClr val="bg2"/>
                </a:solidFill>
                <a:latin typeface="Georgia" panose="02040502050405020303" pitchFamily="18" charset="0"/>
              </a:rPr>
              <a:t>solitaryus</a:t>
            </a:r>
            <a:r>
              <a:rPr lang="tr-TR" altLang="tr-TR" sz="2000" dirty="0">
                <a:solidFill>
                  <a:schemeClr val="bg2"/>
                </a:solidFill>
                <a:latin typeface="Georgia" panose="02040502050405020303" pitchFamily="18" charset="0"/>
              </a:rPr>
              <a:t>)</a:t>
            </a:r>
            <a:endParaRPr lang="tr-TR" altLang="tr-TR" sz="2000" dirty="0">
              <a:solidFill>
                <a:srgbClr val="006600"/>
              </a:solidFill>
              <a:latin typeface="Georgia" panose="02040502050405020303" pitchFamily="18" charset="0"/>
            </a:endParaRPr>
          </a:p>
          <a:p>
            <a:pPr marL="685800" indent="-685800" eaLnBrk="1" hangingPunct="1">
              <a:lnSpc>
                <a:spcPct val="150000"/>
              </a:lnSpc>
              <a:buFontTx/>
              <a:buNone/>
              <a:defRPr/>
            </a:pPr>
            <a:r>
              <a:rPr lang="tr-TR" altLang="tr-TR" sz="2000" b="0" dirty="0">
                <a:latin typeface="Georgia" panose="02040502050405020303" pitchFamily="18" charset="0"/>
              </a:rPr>
              <a:t>         </a:t>
            </a:r>
            <a:r>
              <a:rPr lang="tr-TR" altLang="tr-TR" sz="2000" dirty="0">
                <a:solidFill>
                  <a:srgbClr val="006600"/>
                </a:solidFill>
                <a:latin typeface="Georgia" panose="02040502050405020303" pitchFamily="18" charset="0"/>
              </a:rPr>
              <a:t>“I”</a:t>
            </a:r>
            <a:r>
              <a:rPr lang="tr-TR" altLang="tr-TR" sz="2000" b="0" i="1" dirty="0">
                <a:latin typeface="Georgia" panose="02040502050405020303" pitchFamily="18" charset="0"/>
              </a:rPr>
              <a:t> </a:t>
            </a:r>
            <a:r>
              <a:rPr lang="tr-TR" altLang="tr-TR" sz="2000" dirty="0">
                <a:solidFill>
                  <a:srgbClr val="006600"/>
                </a:solidFill>
                <a:latin typeface="Georgia" panose="02040502050405020303" pitchFamily="18" charset="0"/>
              </a:rPr>
              <a:t>(</a:t>
            </a:r>
            <a:r>
              <a:rPr lang="tr-TR" altLang="tr-TR" sz="2000" dirty="0" err="1">
                <a:solidFill>
                  <a:srgbClr val="006600"/>
                </a:solidFill>
                <a:latin typeface="Georgia" panose="02040502050405020303" pitchFamily="18" charset="0"/>
              </a:rPr>
              <a:t>inspirasyon</a:t>
            </a:r>
            <a:r>
              <a:rPr lang="tr-TR" altLang="tr-TR" sz="2000" dirty="0">
                <a:solidFill>
                  <a:srgbClr val="006600"/>
                </a:solidFill>
                <a:latin typeface="Georgia" panose="02040502050405020303" pitchFamily="18" charset="0"/>
              </a:rPr>
              <a:t>) nöronları</a:t>
            </a:r>
          </a:p>
          <a:p>
            <a:pPr marL="685800" indent="-685800" eaLnBrk="1" hangingPunct="1">
              <a:lnSpc>
                <a:spcPct val="150000"/>
              </a:lnSpc>
              <a:buFontTx/>
              <a:buNone/>
              <a:defRPr/>
            </a:pPr>
            <a:endParaRPr lang="tr-TR" altLang="tr-TR" sz="2400" dirty="0">
              <a:solidFill>
                <a:srgbClr val="006600"/>
              </a:solidFill>
              <a:latin typeface="Georgia" panose="02040502050405020303" pitchFamily="18" charset="0"/>
            </a:endParaRPr>
          </a:p>
          <a:p>
            <a:pPr marL="685800" indent="-685800" eaLnBrk="1" hangingPunct="1">
              <a:lnSpc>
                <a:spcPct val="150000"/>
              </a:lnSpc>
              <a:buFontTx/>
              <a:buNone/>
              <a:defRPr/>
            </a:pPr>
            <a:r>
              <a:rPr lang="tr-TR" altLang="tr-TR" sz="2400" dirty="0">
                <a:solidFill>
                  <a:schemeClr val="tx2"/>
                </a:solidFill>
                <a:latin typeface="Georgia" panose="02040502050405020303" pitchFamily="18" charset="0"/>
              </a:rPr>
              <a:t>2. 	</a:t>
            </a:r>
            <a:r>
              <a:rPr lang="tr-TR" altLang="tr-TR" sz="2400" dirty="0" err="1">
                <a:solidFill>
                  <a:schemeClr val="tx2"/>
                </a:solidFill>
                <a:latin typeface="Georgia" panose="02040502050405020303" pitchFamily="18" charset="0"/>
              </a:rPr>
              <a:t>Ventral</a:t>
            </a:r>
            <a:r>
              <a:rPr lang="tr-TR" altLang="tr-TR" sz="2400" dirty="0">
                <a:solidFill>
                  <a:schemeClr val="tx2"/>
                </a:solidFill>
                <a:latin typeface="Georgia" panose="02040502050405020303" pitchFamily="18" charset="0"/>
              </a:rPr>
              <a:t> Solunum Grubu:</a:t>
            </a:r>
            <a:r>
              <a:rPr lang="tr-TR" altLang="tr-TR" sz="2400" dirty="0">
                <a:latin typeface="Georgia" panose="02040502050405020303" pitchFamily="18" charset="0"/>
              </a:rPr>
              <a:t> </a:t>
            </a:r>
          </a:p>
          <a:p>
            <a:pPr marL="685800" indent="-685800" eaLnBrk="1" hangingPunct="1">
              <a:lnSpc>
                <a:spcPct val="150000"/>
              </a:lnSpc>
              <a:buFontTx/>
              <a:buNone/>
              <a:defRPr/>
            </a:pPr>
            <a:r>
              <a:rPr lang="tr-TR" altLang="tr-TR" sz="2000" dirty="0">
                <a:solidFill>
                  <a:schemeClr val="bg2"/>
                </a:solidFill>
                <a:latin typeface="Georgia" panose="02040502050405020303" pitchFamily="18" charset="0"/>
              </a:rPr>
              <a:t>	(n. </a:t>
            </a:r>
            <a:r>
              <a:rPr lang="tr-TR" altLang="tr-TR" sz="2000" dirty="0" err="1">
                <a:solidFill>
                  <a:schemeClr val="bg2"/>
                </a:solidFill>
                <a:latin typeface="Georgia" panose="02040502050405020303" pitchFamily="18" charset="0"/>
              </a:rPr>
              <a:t>ambiguus</a:t>
            </a:r>
            <a:r>
              <a:rPr lang="tr-TR" altLang="tr-TR" sz="2000" dirty="0">
                <a:solidFill>
                  <a:schemeClr val="bg2"/>
                </a:solidFill>
                <a:latin typeface="Georgia" panose="02040502050405020303" pitchFamily="18" charset="0"/>
              </a:rPr>
              <a:t> ve n. </a:t>
            </a:r>
            <a:r>
              <a:rPr lang="tr-TR" altLang="tr-TR" sz="2000" dirty="0" err="1">
                <a:solidFill>
                  <a:schemeClr val="bg2"/>
                </a:solidFill>
                <a:latin typeface="Georgia" panose="02040502050405020303" pitchFamily="18" charset="0"/>
              </a:rPr>
              <a:t>retroambiguus</a:t>
            </a:r>
            <a:r>
              <a:rPr lang="tr-TR" altLang="tr-TR" sz="2000" dirty="0">
                <a:solidFill>
                  <a:schemeClr val="bg2"/>
                </a:solidFill>
                <a:latin typeface="Georgia" panose="02040502050405020303" pitchFamily="18" charset="0"/>
              </a:rPr>
              <a:t>)</a:t>
            </a:r>
            <a:endParaRPr lang="tr-TR" altLang="tr-TR" sz="2000" dirty="0">
              <a:latin typeface="Georgia" panose="02040502050405020303" pitchFamily="18" charset="0"/>
            </a:endParaRPr>
          </a:p>
          <a:p>
            <a:pPr marL="685800" indent="-685800" eaLnBrk="1" hangingPunct="1">
              <a:lnSpc>
                <a:spcPct val="150000"/>
              </a:lnSpc>
              <a:buFontTx/>
              <a:buNone/>
              <a:defRPr/>
            </a:pPr>
            <a:r>
              <a:rPr lang="tr-TR" altLang="tr-TR" sz="2000" b="0" dirty="0">
                <a:latin typeface="Georgia" panose="02040502050405020303" pitchFamily="18" charset="0"/>
              </a:rPr>
              <a:t>  	</a:t>
            </a:r>
            <a:r>
              <a:rPr lang="tr-TR" altLang="tr-TR" sz="2000" dirty="0">
                <a:solidFill>
                  <a:srgbClr val="006600"/>
                </a:solidFill>
                <a:latin typeface="Georgia" panose="02040502050405020303" pitchFamily="18" charset="0"/>
              </a:rPr>
              <a:t>“E” nöronları (aktif </a:t>
            </a:r>
            <a:r>
              <a:rPr lang="tr-TR" altLang="tr-TR" sz="2000" dirty="0" err="1">
                <a:solidFill>
                  <a:srgbClr val="006600"/>
                </a:solidFill>
                <a:latin typeface="Georgia" panose="02040502050405020303" pitchFamily="18" charset="0"/>
              </a:rPr>
              <a:t>ekspirasyon</a:t>
            </a:r>
            <a:r>
              <a:rPr lang="tr-TR" altLang="tr-TR" sz="2000" dirty="0">
                <a:solidFill>
                  <a:srgbClr val="006600"/>
                </a:solidFill>
                <a:latin typeface="Georgia" panose="02040502050405020303" pitchFamily="18" charset="0"/>
              </a:rPr>
              <a:t>)</a:t>
            </a:r>
          </a:p>
          <a:p>
            <a:pPr marL="685800" indent="-685800" eaLnBrk="1" hangingPunct="1">
              <a:lnSpc>
                <a:spcPct val="150000"/>
              </a:lnSpc>
              <a:buFontTx/>
              <a:buNone/>
              <a:defRPr/>
            </a:pPr>
            <a:r>
              <a:rPr lang="tr-TR" altLang="tr-TR" sz="2000" dirty="0">
                <a:solidFill>
                  <a:srgbClr val="006600"/>
                </a:solidFill>
                <a:latin typeface="Georgia" panose="02040502050405020303" pitchFamily="18" charset="0"/>
              </a:rPr>
              <a:t> 	“I+” nöronları (yedek </a:t>
            </a:r>
            <a:r>
              <a:rPr lang="tr-TR" altLang="tr-TR" sz="2000" dirty="0" err="1">
                <a:solidFill>
                  <a:srgbClr val="006600"/>
                </a:solidFill>
                <a:latin typeface="Georgia" panose="02040502050405020303" pitchFamily="18" charset="0"/>
              </a:rPr>
              <a:t>inspirasyon</a:t>
            </a:r>
            <a:r>
              <a:rPr lang="tr-TR" altLang="tr-TR" sz="2000" dirty="0">
                <a:solidFill>
                  <a:srgbClr val="006600"/>
                </a:solidFill>
                <a:latin typeface="Georgia" panose="02040502050405020303" pitchFamily="18" charset="0"/>
              </a:rPr>
              <a:t>)</a:t>
            </a:r>
          </a:p>
          <a:p>
            <a:pPr marL="685800" indent="-685800" eaLnBrk="1" hangingPunct="1">
              <a:lnSpc>
                <a:spcPct val="150000"/>
              </a:lnSpc>
              <a:buFontTx/>
              <a:buNone/>
              <a:defRPr/>
            </a:pPr>
            <a:r>
              <a:rPr lang="tr-TR" altLang="tr-TR" sz="2400" dirty="0">
                <a:latin typeface="Georgia" panose="02040502050405020303" pitchFamily="18" charset="0"/>
              </a:rPr>
              <a:t>	</a:t>
            </a:r>
          </a:p>
        </p:txBody>
      </p:sp>
      <p:sp>
        <p:nvSpPr>
          <p:cNvPr id="103427" name="Text Box 4">
            <a:extLst>
              <a:ext uri="{FF2B5EF4-FFF2-40B4-BE49-F238E27FC236}">
                <a16:creationId xmlns:a16="http://schemas.microsoft.com/office/drawing/2014/main" id="{4E2A1546-D4C2-4B5E-A04F-0BC70956C23D}"/>
              </a:ext>
            </a:extLst>
          </p:cNvPr>
          <p:cNvSpPr txBox="1">
            <a:spLocks noChangeArrowheads="1"/>
          </p:cNvSpPr>
          <p:nvPr/>
        </p:nvSpPr>
        <p:spPr bwMode="auto">
          <a:xfrm>
            <a:off x="222871" y="404664"/>
            <a:ext cx="8215313" cy="393700"/>
          </a:xfrm>
          <a:prstGeom prst="rect">
            <a:avLst/>
          </a:prstGeom>
          <a:solidFill>
            <a:schemeClr val="tx1">
              <a:lumMod val="20000"/>
              <a:lumOff val="80000"/>
            </a:schemeClr>
          </a:solidFill>
          <a:ln>
            <a:noFill/>
          </a:ln>
        </p:spPr>
        <p:txBody>
          <a:bodyPr lIns="0" tIns="0" rIns="0" bIns="0">
            <a:spAutoFit/>
          </a:bodyPr>
          <a:lstStyle>
            <a:lvl1pPr marL="552450" indent="-552450" eaLnBrk="0" hangingPunct="0">
              <a:spcBef>
                <a:spcPct val="20000"/>
              </a:spcBef>
              <a:buChar char="•"/>
              <a:defRPr sz="3600" b="1">
                <a:solidFill>
                  <a:srgbClr val="003399"/>
                </a:solidFill>
                <a:latin typeface="Comic Sans MS" pitchFamily="66" charset="0"/>
                <a:cs typeface="Arial" pitchFamily="34" charset="0"/>
              </a:defRPr>
            </a:lvl1pPr>
            <a:lvl2pPr marL="742950" indent="-285750" eaLnBrk="0" hangingPunct="0">
              <a:spcBef>
                <a:spcPct val="20000"/>
              </a:spcBef>
              <a:buChar char="–"/>
              <a:defRPr sz="3200" b="1">
                <a:solidFill>
                  <a:srgbClr val="003399"/>
                </a:solidFill>
                <a:latin typeface="Comic Sans MS" pitchFamily="66" charset="0"/>
                <a:cs typeface="Arial" pitchFamily="34" charset="0"/>
              </a:defRPr>
            </a:lvl2pPr>
            <a:lvl3pPr marL="1143000" indent="-228600" eaLnBrk="0" hangingPunct="0">
              <a:spcBef>
                <a:spcPct val="20000"/>
              </a:spcBef>
              <a:buChar char="•"/>
              <a:defRPr sz="2800" b="1">
                <a:solidFill>
                  <a:srgbClr val="003399"/>
                </a:solidFill>
                <a:latin typeface="Comic Sans MS" pitchFamily="66" charset="0"/>
                <a:cs typeface="Arial" pitchFamily="34" charset="0"/>
              </a:defRPr>
            </a:lvl3pPr>
            <a:lvl4pPr marL="1600200" indent="-228600" eaLnBrk="0" hangingPunct="0">
              <a:spcBef>
                <a:spcPct val="20000"/>
              </a:spcBef>
              <a:buChar char="–"/>
              <a:defRPr sz="2400" b="1">
                <a:solidFill>
                  <a:srgbClr val="003399"/>
                </a:solidFill>
                <a:latin typeface="Comic Sans MS" pitchFamily="66" charset="0"/>
                <a:cs typeface="Arial" pitchFamily="34" charset="0"/>
              </a:defRPr>
            </a:lvl4pPr>
            <a:lvl5pPr marL="2057400" indent="-228600" eaLnBrk="0" hangingPunct="0">
              <a:spcBef>
                <a:spcPct val="20000"/>
              </a:spcBef>
              <a:buChar char="»"/>
              <a:defRPr sz="2400" b="1">
                <a:solidFill>
                  <a:srgbClr val="003399"/>
                </a:solidFill>
                <a:latin typeface="Comic Sans MS" pitchFamily="66" charset="0"/>
                <a:cs typeface="Arial" pitchFamily="34" charset="0"/>
              </a:defRPr>
            </a:lvl5pPr>
            <a:lvl6pPr marL="2514600" indent="-228600" eaLnBrk="0" fontAlgn="base" hangingPunct="0">
              <a:spcBef>
                <a:spcPct val="20000"/>
              </a:spcBef>
              <a:spcAft>
                <a:spcPct val="0"/>
              </a:spcAft>
              <a:buChar char="»"/>
              <a:defRPr sz="2400" b="1">
                <a:solidFill>
                  <a:srgbClr val="003399"/>
                </a:solidFill>
                <a:latin typeface="Comic Sans MS" pitchFamily="66" charset="0"/>
                <a:cs typeface="Arial" pitchFamily="34" charset="0"/>
              </a:defRPr>
            </a:lvl6pPr>
            <a:lvl7pPr marL="2971800" indent="-228600" eaLnBrk="0" fontAlgn="base" hangingPunct="0">
              <a:spcBef>
                <a:spcPct val="20000"/>
              </a:spcBef>
              <a:spcAft>
                <a:spcPct val="0"/>
              </a:spcAft>
              <a:buChar char="»"/>
              <a:defRPr sz="2400" b="1">
                <a:solidFill>
                  <a:srgbClr val="003399"/>
                </a:solidFill>
                <a:latin typeface="Comic Sans MS" pitchFamily="66" charset="0"/>
                <a:cs typeface="Arial" pitchFamily="34" charset="0"/>
              </a:defRPr>
            </a:lvl7pPr>
            <a:lvl8pPr marL="3429000" indent="-228600" eaLnBrk="0" fontAlgn="base" hangingPunct="0">
              <a:spcBef>
                <a:spcPct val="20000"/>
              </a:spcBef>
              <a:spcAft>
                <a:spcPct val="0"/>
              </a:spcAft>
              <a:buChar char="»"/>
              <a:defRPr sz="2400" b="1">
                <a:solidFill>
                  <a:srgbClr val="003399"/>
                </a:solidFill>
                <a:latin typeface="Comic Sans MS" pitchFamily="66" charset="0"/>
                <a:cs typeface="Arial" pitchFamily="34" charset="0"/>
              </a:defRPr>
            </a:lvl8pPr>
            <a:lvl9pPr marL="3886200" indent="-228600" eaLnBrk="0" fontAlgn="base" hangingPunct="0">
              <a:spcBef>
                <a:spcPct val="20000"/>
              </a:spcBef>
              <a:spcAft>
                <a:spcPct val="0"/>
              </a:spcAft>
              <a:buChar char="»"/>
              <a:defRPr sz="2400" b="1">
                <a:solidFill>
                  <a:srgbClr val="003399"/>
                </a:solidFill>
                <a:latin typeface="Comic Sans MS" pitchFamily="66" charset="0"/>
                <a:cs typeface="Arial" pitchFamily="34" charset="0"/>
              </a:defRPr>
            </a:lvl9pPr>
          </a:lstStyle>
          <a:p>
            <a:pPr algn="ctr" eaLnBrk="1" hangingPunct="1">
              <a:lnSpc>
                <a:spcPct val="80000"/>
              </a:lnSpc>
              <a:spcBef>
                <a:spcPct val="50000"/>
              </a:spcBef>
              <a:buFontTx/>
              <a:buNone/>
              <a:defRPr/>
            </a:pPr>
            <a:r>
              <a:rPr lang="tr-TR" altLang="tr-TR" sz="3200" i="1" dirty="0">
                <a:solidFill>
                  <a:srgbClr val="FF0000"/>
                </a:solidFill>
                <a:latin typeface="Georgia" panose="02040502050405020303" pitchFamily="18" charset="0"/>
              </a:rPr>
              <a:t>BEYİN SAPI SOLUNUM MERKEZLERİ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a:extLst>
              <a:ext uri="{FF2B5EF4-FFF2-40B4-BE49-F238E27FC236}">
                <a16:creationId xmlns:a16="http://schemas.microsoft.com/office/drawing/2014/main" id="{9986CEBF-6440-4DFE-B6AC-84820384F2F4}"/>
              </a:ext>
            </a:extLst>
          </p:cNvPr>
          <p:cNvSpPr>
            <a:spLocks noGrp="1" noChangeArrowheads="1"/>
          </p:cNvSpPr>
          <p:nvPr>
            <p:ph type="body" idx="4294967295"/>
          </p:nvPr>
        </p:nvSpPr>
        <p:spPr>
          <a:xfrm>
            <a:off x="0" y="836613"/>
            <a:ext cx="9144000" cy="5399087"/>
          </a:xfrm>
        </p:spPr>
        <p:txBody>
          <a:bodyPr/>
          <a:lstStyle/>
          <a:p>
            <a:pPr eaLnBrk="1" hangingPunct="1">
              <a:lnSpc>
                <a:spcPct val="80000"/>
              </a:lnSpc>
              <a:buFontTx/>
              <a:buNone/>
            </a:pPr>
            <a:r>
              <a:rPr lang="tr-TR" altLang="tr-TR" sz="3200" i="1">
                <a:solidFill>
                  <a:schemeClr val="tx2"/>
                </a:solidFill>
                <a:latin typeface="Georgia" panose="02040502050405020303" pitchFamily="18" charset="0"/>
              </a:rPr>
              <a:t>3. Pnömotaksik Merkez,</a:t>
            </a:r>
            <a:r>
              <a:rPr lang="tr-TR" altLang="tr-TR" sz="2800" i="1">
                <a:latin typeface="Georgia" panose="02040502050405020303" pitchFamily="18" charset="0"/>
              </a:rPr>
              <a:t> </a:t>
            </a:r>
          </a:p>
          <a:p>
            <a:pPr eaLnBrk="1" hangingPunct="1">
              <a:lnSpc>
                <a:spcPct val="80000"/>
              </a:lnSpc>
              <a:buFontTx/>
              <a:buNone/>
            </a:pPr>
            <a:endParaRPr lang="tr-TR" altLang="tr-TR" sz="2800" i="1">
              <a:latin typeface="Georgia" panose="02040502050405020303" pitchFamily="18" charset="0"/>
            </a:endParaRPr>
          </a:p>
          <a:p>
            <a:pPr eaLnBrk="1" hangingPunct="1">
              <a:lnSpc>
                <a:spcPct val="80000"/>
              </a:lnSpc>
              <a:buFontTx/>
              <a:buNone/>
            </a:pPr>
            <a:r>
              <a:rPr lang="tr-TR" altLang="tr-TR" sz="2800" i="1">
                <a:solidFill>
                  <a:srgbClr val="008000"/>
                </a:solidFill>
                <a:latin typeface="Georgia" panose="02040502050405020303" pitchFamily="18" charset="0"/>
              </a:rPr>
              <a:t>	</a:t>
            </a:r>
            <a:r>
              <a:rPr lang="tr-TR" altLang="tr-TR" sz="2800" i="1">
                <a:solidFill>
                  <a:schemeClr val="tx2"/>
                </a:solidFill>
                <a:latin typeface="Georgia" panose="02040502050405020303" pitchFamily="18" charset="0"/>
              </a:rPr>
              <a:t>-Solunumun hızı ve derinliği</a:t>
            </a:r>
          </a:p>
          <a:p>
            <a:pPr eaLnBrk="1" hangingPunct="1">
              <a:lnSpc>
                <a:spcPct val="80000"/>
              </a:lnSpc>
              <a:buFontTx/>
              <a:buNone/>
            </a:pPr>
            <a:r>
              <a:rPr lang="tr-TR" altLang="tr-TR" sz="2800" i="1">
                <a:latin typeface="Georgia" panose="02040502050405020303" pitchFamily="18" charset="0"/>
              </a:rPr>
              <a:t>	</a:t>
            </a:r>
            <a:r>
              <a:rPr lang="tr-TR" altLang="tr-TR" sz="2400" i="1">
                <a:latin typeface="Georgia" panose="02040502050405020303" pitchFamily="18" charset="0"/>
              </a:rPr>
              <a:t>Aktive olduğunda, inspirasyon süresini kısaltır!</a:t>
            </a:r>
          </a:p>
          <a:p>
            <a:pPr eaLnBrk="1" hangingPunct="1">
              <a:lnSpc>
                <a:spcPct val="80000"/>
              </a:lnSpc>
              <a:buFontTx/>
              <a:buNone/>
            </a:pPr>
            <a:r>
              <a:rPr lang="tr-TR" altLang="tr-TR" sz="2400" i="1">
                <a:latin typeface="Georgia" panose="02040502050405020303" pitchFamily="18" charset="0"/>
              </a:rPr>
              <a:t>	Solunum frekansını artırır. </a:t>
            </a:r>
          </a:p>
          <a:p>
            <a:pPr eaLnBrk="1" hangingPunct="1">
              <a:lnSpc>
                <a:spcPct val="80000"/>
              </a:lnSpc>
              <a:buFontTx/>
              <a:buNone/>
            </a:pPr>
            <a:endParaRPr lang="tr-TR" altLang="tr-TR" sz="2800" i="1">
              <a:latin typeface="Georgia" panose="02040502050405020303" pitchFamily="18" charset="0"/>
            </a:endParaRPr>
          </a:p>
          <a:p>
            <a:pPr eaLnBrk="1" hangingPunct="1">
              <a:lnSpc>
                <a:spcPct val="80000"/>
              </a:lnSpc>
              <a:buFontTx/>
              <a:buNone/>
            </a:pPr>
            <a:r>
              <a:rPr lang="tr-TR" altLang="tr-TR" sz="2800" i="1">
                <a:solidFill>
                  <a:schemeClr val="tx2"/>
                </a:solidFill>
                <a:latin typeface="Georgia" panose="02040502050405020303" pitchFamily="18" charset="0"/>
              </a:rPr>
              <a:t>	-Güçlü bir pnömotaksik sinyal,</a:t>
            </a:r>
            <a:r>
              <a:rPr lang="tr-TR" altLang="tr-TR" sz="2800" i="1">
                <a:latin typeface="Georgia" panose="02040502050405020303" pitchFamily="18" charset="0"/>
              </a:rPr>
              <a:t> </a:t>
            </a:r>
          </a:p>
          <a:p>
            <a:pPr eaLnBrk="1" hangingPunct="1">
              <a:lnSpc>
                <a:spcPct val="80000"/>
              </a:lnSpc>
              <a:buFontTx/>
              <a:buNone/>
            </a:pPr>
            <a:r>
              <a:rPr lang="tr-TR" altLang="tr-TR" sz="2800" i="1">
                <a:latin typeface="Georgia" panose="02040502050405020303" pitchFamily="18" charset="0"/>
              </a:rPr>
              <a:t>		 </a:t>
            </a:r>
            <a:r>
              <a:rPr lang="tr-TR" altLang="tr-TR" sz="2400" i="1">
                <a:latin typeface="Georgia" panose="02040502050405020303" pitchFamily="18" charset="0"/>
              </a:rPr>
              <a:t>Solunum sayısını dakikada </a:t>
            </a:r>
            <a:r>
              <a:rPr lang="tr-TR" altLang="tr-TR" sz="2400" i="1">
                <a:solidFill>
                  <a:schemeClr val="bg2"/>
                </a:solidFill>
                <a:latin typeface="Georgia" panose="02040502050405020303" pitchFamily="18" charset="0"/>
              </a:rPr>
              <a:t>30-40</a:t>
            </a:r>
            <a:r>
              <a:rPr lang="tr-TR" altLang="tr-TR" sz="2400" i="1">
                <a:latin typeface="Georgia" panose="02040502050405020303" pitchFamily="18" charset="0"/>
              </a:rPr>
              <a:t>’a çıkarabilir</a:t>
            </a:r>
          </a:p>
          <a:p>
            <a:pPr eaLnBrk="1" hangingPunct="1">
              <a:lnSpc>
                <a:spcPct val="80000"/>
              </a:lnSpc>
              <a:buFontTx/>
              <a:buNone/>
            </a:pPr>
            <a:endParaRPr lang="tr-TR" altLang="tr-TR" sz="2800" i="1">
              <a:latin typeface="Georgia" panose="02040502050405020303" pitchFamily="18" charset="0"/>
            </a:endParaRPr>
          </a:p>
          <a:p>
            <a:pPr eaLnBrk="1" hangingPunct="1">
              <a:lnSpc>
                <a:spcPct val="80000"/>
              </a:lnSpc>
              <a:buFontTx/>
              <a:buNone/>
            </a:pPr>
            <a:r>
              <a:rPr lang="tr-TR" altLang="tr-TR" sz="2800" i="1">
                <a:solidFill>
                  <a:srgbClr val="008000"/>
                </a:solidFill>
                <a:latin typeface="Georgia" panose="02040502050405020303" pitchFamily="18" charset="0"/>
              </a:rPr>
              <a:t>	</a:t>
            </a:r>
            <a:r>
              <a:rPr lang="tr-TR" altLang="tr-TR" sz="2800" i="1">
                <a:solidFill>
                  <a:schemeClr val="tx2"/>
                </a:solidFill>
                <a:latin typeface="Georgia" panose="02040502050405020303" pitchFamily="18" charset="0"/>
              </a:rPr>
              <a:t>-Zayıf bir sinyal</a:t>
            </a:r>
            <a:r>
              <a:rPr lang="tr-TR" altLang="tr-TR" sz="2800" i="1">
                <a:latin typeface="Georgia" panose="02040502050405020303" pitchFamily="18" charset="0"/>
              </a:rPr>
              <a:t> ise</a:t>
            </a:r>
          </a:p>
          <a:p>
            <a:pPr eaLnBrk="1" hangingPunct="1">
              <a:lnSpc>
                <a:spcPct val="80000"/>
              </a:lnSpc>
              <a:buFontTx/>
              <a:buNone/>
            </a:pPr>
            <a:r>
              <a:rPr lang="tr-TR" altLang="tr-TR" sz="2800" i="1">
                <a:latin typeface="Georgia" panose="02040502050405020303" pitchFamily="18" charset="0"/>
              </a:rPr>
              <a:t>		 </a:t>
            </a:r>
            <a:r>
              <a:rPr lang="tr-TR" altLang="tr-TR" sz="2400" i="1">
                <a:latin typeface="Georgia" panose="02040502050405020303" pitchFamily="18" charset="0"/>
              </a:rPr>
              <a:t>dakikada </a:t>
            </a:r>
            <a:r>
              <a:rPr lang="tr-TR" altLang="tr-TR" sz="2400" i="1">
                <a:solidFill>
                  <a:schemeClr val="bg2"/>
                </a:solidFill>
                <a:latin typeface="Georgia" panose="02040502050405020303" pitchFamily="18" charset="0"/>
              </a:rPr>
              <a:t>1-3</a:t>
            </a:r>
            <a:r>
              <a:rPr lang="tr-TR" altLang="tr-TR" sz="2400" i="1">
                <a:latin typeface="Georgia" panose="02040502050405020303" pitchFamily="18" charset="0"/>
              </a:rPr>
              <a:t>’e düşürebilir.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a:extLst>
              <a:ext uri="{FF2B5EF4-FFF2-40B4-BE49-F238E27FC236}">
                <a16:creationId xmlns:a16="http://schemas.microsoft.com/office/drawing/2014/main" id="{3B25CC22-7E5A-4753-AD3F-EBB36E50F950}"/>
              </a:ext>
            </a:extLst>
          </p:cNvPr>
          <p:cNvSpPr>
            <a:spLocks noGrp="1" noChangeArrowheads="1"/>
          </p:cNvSpPr>
          <p:nvPr>
            <p:ph type="body" idx="4294967295"/>
          </p:nvPr>
        </p:nvSpPr>
        <p:spPr>
          <a:xfrm>
            <a:off x="395288" y="1412875"/>
            <a:ext cx="8497887" cy="3527425"/>
          </a:xfrm>
        </p:spPr>
        <p:txBody>
          <a:bodyPr/>
          <a:lstStyle/>
          <a:p>
            <a:pPr eaLnBrk="1" hangingPunct="1">
              <a:buFontTx/>
              <a:buNone/>
            </a:pPr>
            <a:r>
              <a:rPr lang="tr-TR" altLang="tr-TR" sz="3200" i="1">
                <a:solidFill>
                  <a:schemeClr val="tx2"/>
                </a:solidFill>
                <a:latin typeface="Georgia" panose="02040502050405020303" pitchFamily="18" charset="0"/>
              </a:rPr>
              <a:t>4. Apnöstik merkez</a:t>
            </a:r>
            <a:r>
              <a:rPr lang="tr-TR" altLang="tr-TR" sz="2800" i="1">
                <a:solidFill>
                  <a:schemeClr val="tx2"/>
                </a:solidFill>
                <a:latin typeface="Georgia" panose="02040502050405020303" pitchFamily="18" charset="0"/>
              </a:rPr>
              <a:t> </a:t>
            </a:r>
          </a:p>
          <a:p>
            <a:pPr eaLnBrk="1" hangingPunct="1">
              <a:buFontTx/>
              <a:buNone/>
            </a:pPr>
            <a:r>
              <a:rPr lang="tr-TR" altLang="tr-TR" sz="2800" i="1">
                <a:latin typeface="Georgia" panose="02040502050405020303" pitchFamily="18" charset="0"/>
              </a:rPr>
              <a:t>		inspirasyonu tetikler </a:t>
            </a:r>
            <a:r>
              <a:rPr lang="tr-TR" altLang="tr-TR" sz="2800" i="1">
                <a:solidFill>
                  <a:schemeClr val="tx2"/>
                </a:solidFill>
                <a:latin typeface="Georgia" panose="02040502050405020303" pitchFamily="18" charset="0"/>
              </a:rPr>
              <a:t>?</a:t>
            </a:r>
            <a:r>
              <a:rPr lang="tr-TR" altLang="tr-TR" sz="2800" i="1">
                <a:latin typeface="Georgia" panose="02040502050405020303" pitchFamily="18" charset="0"/>
              </a:rPr>
              <a:t>  </a:t>
            </a:r>
          </a:p>
          <a:p>
            <a:pPr eaLnBrk="1" hangingPunct="1">
              <a:buFontTx/>
              <a:buNone/>
            </a:pPr>
            <a:endParaRPr lang="tr-TR" altLang="tr-TR" sz="2800" i="1">
              <a:latin typeface="Georgia" panose="02040502050405020303" pitchFamily="18" charset="0"/>
            </a:endParaRPr>
          </a:p>
          <a:p>
            <a:pPr eaLnBrk="1" hangingPunct="1">
              <a:buFontTx/>
              <a:buNone/>
            </a:pPr>
            <a:r>
              <a:rPr lang="tr-TR" altLang="tr-TR" sz="2800" i="1">
                <a:solidFill>
                  <a:schemeClr val="tx2"/>
                </a:solidFill>
                <a:latin typeface="Georgia" panose="02040502050405020303" pitchFamily="18" charset="0"/>
              </a:rPr>
              <a:t>	Pnömotaksik merkez,</a:t>
            </a:r>
            <a:r>
              <a:rPr lang="tr-TR" altLang="tr-TR" sz="2800" i="1">
                <a:latin typeface="Georgia" panose="02040502050405020303" pitchFamily="18" charset="0"/>
              </a:rPr>
              <a:t> </a:t>
            </a:r>
          </a:p>
          <a:p>
            <a:pPr eaLnBrk="1" hangingPunct="1">
              <a:buFontTx/>
              <a:buNone/>
            </a:pPr>
            <a:r>
              <a:rPr lang="tr-TR" altLang="tr-TR" sz="2800" i="1">
                <a:latin typeface="Georgia" panose="02040502050405020303" pitchFamily="18" charset="0"/>
              </a:rPr>
              <a:t>		apnöstik merkezi inhibe ederek </a:t>
            </a:r>
          </a:p>
          <a:p>
            <a:pPr eaLnBrk="1" hangingPunct="1">
              <a:buFontTx/>
              <a:buNone/>
            </a:pPr>
            <a:r>
              <a:rPr lang="tr-TR" altLang="tr-TR" sz="2800" i="1">
                <a:latin typeface="Georgia" panose="02040502050405020303" pitchFamily="18" charset="0"/>
              </a:rPr>
              <a:t>		solunum tipini belirler.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6786" name="Rectangle 2">
            <a:extLst>
              <a:ext uri="{FF2B5EF4-FFF2-40B4-BE49-F238E27FC236}">
                <a16:creationId xmlns:a16="http://schemas.microsoft.com/office/drawing/2014/main" id="{ECCFBB44-94D9-4F1E-80F8-637F88BEFFD0}"/>
              </a:ext>
            </a:extLst>
          </p:cNvPr>
          <p:cNvSpPr>
            <a:spLocks noGrp="1" noChangeArrowheads="1"/>
          </p:cNvSpPr>
          <p:nvPr>
            <p:ph type="body" idx="4294967295"/>
          </p:nvPr>
        </p:nvSpPr>
        <p:spPr>
          <a:xfrm>
            <a:off x="0" y="260350"/>
            <a:ext cx="7712075" cy="5903913"/>
          </a:xfrm>
        </p:spPr>
        <p:txBody>
          <a:bodyPr/>
          <a:lstStyle/>
          <a:p>
            <a:pPr algn="ctr" eaLnBrk="1" hangingPunct="1">
              <a:lnSpc>
                <a:spcPct val="80000"/>
              </a:lnSpc>
              <a:buFontTx/>
              <a:buNone/>
              <a:defRPr/>
            </a:pPr>
            <a:r>
              <a:rPr lang="tr-TR" sz="2800" i="1" dirty="0">
                <a:solidFill>
                  <a:schemeClr val="tx2"/>
                </a:solidFill>
                <a:latin typeface="Georgia" panose="02040502050405020303" pitchFamily="18" charset="0"/>
              </a:rPr>
              <a:t>PERİFERİK KEMORESEPTÖRLER </a:t>
            </a:r>
          </a:p>
          <a:p>
            <a:pPr algn="ctr" eaLnBrk="1" hangingPunct="1">
              <a:lnSpc>
                <a:spcPct val="80000"/>
              </a:lnSpc>
              <a:buFontTx/>
              <a:buNone/>
              <a:defRPr/>
            </a:pPr>
            <a:endParaRPr lang="tr-TR" sz="2800" i="1" dirty="0">
              <a:solidFill>
                <a:schemeClr val="tx2"/>
              </a:solidFill>
              <a:latin typeface="Georgia" panose="02040502050405020303" pitchFamily="18" charset="0"/>
            </a:endParaRPr>
          </a:p>
          <a:p>
            <a:pPr algn="ctr" eaLnBrk="1" hangingPunct="1">
              <a:lnSpc>
                <a:spcPct val="80000"/>
              </a:lnSpc>
              <a:buFontTx/>
              <a:buNone/>
              <a:defRPr/>
            </a:pPr>
            <a:r>
              <a:rPr lang="tr-TR" sz="2400" i="1" dirty="0">
                <a:solidFill>
                  <a:schemeClr val="bg2"/>
                </a:solidFill>
                <a:latin typeface="Georgia" panose="02040502050405020303" pitchFamily="18" charset="0"/>
              </a:rPr>
              <a:t>(</a:t>
            </a:r>
            <a:r>
              <a:rPr lang="tr-TR" sz="2400" i="1" dirty="0" err="1">
                <a:solidFill>
                  <a:schemeClr val="bg2"/>
                </a:solidFill>
                <a:latin typeface="Georgia" panose="02040502050405020303" pitchFamily="18" charset="0"/>
              </a:rPr>
              <a:t>Glomus</a:t>
            </a:r>
            <a:r>
              <a:rPr lang="tr-TR" sz="2400" i="1" dirty="0">
                <a:solidFill>
                  <a:schemeClr val="bg2"/>
                </a:solidFill>
                <a:latin typeface="Georgia" panose="02040502050405020303" pitchFamily="18" charset="0"/>
              </a:rPr>
              <a:t> </a:t>
            </a:r>
            <a:r>
              <a:rPr lang="tr-TR" sz="2400" i="1" dirty="0" err="1">
                <a:solidFill>
                  <a:schemeClr val="bg2"/>
                </a:solidFill>
                <a:latin typeface="Georgia" panose="02040502050405020303" pitchFamily="18" charset="0"/>
              </a:rPr>
              <a:t>Aortikum</a:t>
            </a:r>
            <a:r>
              <a:rPr lang="tr-TR" sz="2400" i="1" dirty="0">
                <a:solidFill>
                  <a:schemeClr val="bg2"/>
                </a:solidFill>
                <a:latin typeface="Georgia" panose="02040502050405020303" pitchFamily="18" charset="0"/>
              </a:rPr>
              <a:t> – </a:t>
            </a:r>
            <a:r>
              <a:rPr lang="tr-TR" sz="2400" i="1" dirty="0" err="1">
                <a:solidFill>
                  <a:schemeClr val="bg2"/>
                </a:solidFill>
                <a:latin typeface="Georgia" panose="02040502050405020303" pitchFamily="18" charset="0"/>
              </a:rPr>
              <a:t>Glomus</a:t>
            </a:r>
            <a:r>
              <a:rPr lang="tr-TR" sz="2400" i="1" dirty="0">
                <a:solidFill>
                  <a:schemeClr val="bg2"/>
                </a:solidFill>
                <a:latin typeface="Georgia" panose="02040502050405020303" pitchFamily="18" charset="0"/>
              </a:rPr>
              <a:t> </a:t>
            </a:r>
            <a:r>
              <a:rPr lang="tr-TR" sz="2400" i="1" dirty="0" err="1">
                <a:solidFill>
                  <a:schemeClr val="bg2"/>
                </a:solidFill>
                <a:latin typeface="Georgia" panose="02040502050405020303" pitchFamily="18" charset="0"/>
              </a:rPr>
              <a:t>Karotikum</a:t>
            </a:r>
            <a:r>
              <a:rPr lang="tr-TR" sz="2400" i="1" dirty="0">
                <a:solidFill>
                  <a:schemeClr val="bg2"/>
                </a:solidFill>
                <a:latin typeface="Georgia" panose="02040502050405020303" pitchFamily="18" charset="0"/>
              </a:rPr>
              <a:t>)</a:t>
            </a:r>
          </a:p>
          <a:p>
            <a:pPr algn="ctr" eaLnBrk="1" hangingPunct="1">
              <a:lnSpc>
                <a:spcPct val="80000"/>
              </a:lnSpc>
              <a:buFontTx/>
              <a:buNone/>
              <a:defRPr/>
            </a:pPr>
            <a:endParaRPr lang="tr-TR" sz="2400" i="1" dirty="0">
              <a:solidFill>
                <a:srgbClr val="006600"/>
              </a:solidFill>
              <a:latin typeface="Georgia" panose="02040502050405020303" pitchFamily="18" charset="0"/>
            </a:endParaRPr>
          </a:p>
          <a:p>
            <a:pPr algn="ctr" eaLnBrk="1" hangingPunct="1">
              <a:lnSpc>
                <a:spcPct val="80000"/>
              </a:lnSpc>
              <a:buFontTx/>
              <a:buNone/>
              <a:defRPr/>
            </a:pPr>
            <a:r>
              <a:rPr lang="tr-TR" sz="2400" i="1" dirty="0">
                <a:solidFill>
                  <a:srgbClr val="000099"/>
                </a:solidFill>
                <a:latin typeface="Georgia" panose="02040502050405020303" pitchFamily="18" charset="0"/>
              </a:rPr>
              <a:t>Kanda O</a:t>
            </a:r>
            <a:r>
              <a:rPr lang="tr-TR" sz="2400" i="1" baseline="-25000" dirty="0">
                <a:solidFill>
                  <a:srgbClr val="000099"/>
                </a:solidFill>
                <a:latin typeface="Georgia" panose="02040502050405020303" pitchFamily="18" charset="0"/>
              </a:rPr>
              <a:t>2</a:t>
            </a:r>
            <a:r>
              <a:rPr lang="tr-TR" sz="2400" i="1" dirty="0">
                <a:solidFill>
                  <a:srgbClr val="000099"/>
                </a:solidFill>
                <a:latin typeface="Georgia" panose="02040502050405020303" pitchFamily="18" charset="0"/>
              </a:rPr>
              <a:t> azalması</a:t>
            </a:r>
            <a:r>
              <a:rPr lang="tr-TR" sz="2400" i="1" dirty="0">
                <a:latin typeface="Georgia" panose="02040502050405020303" pitchFamily="18" charset="0"/>
              </a:rPr>
              <a:t> (</a:t>
            </a:r>
            <a:r>
              <a:rPr lang="tr-TR" sz="2400" i="1" dirty="0">
                <a:solidFill>
                  <a:srgbClr val="FF0000"/>
                </a:solidFill>
                <a:latin typeface="Georgia" panose="02040502050405020303" pitchFamily="18" charset="0"/>
              </a:rPr>
              <a:t>PO</a:t>
            </a:r>
            <a:r>
              <a:rPr lang="tr-TR" sz="2400" i="1" baseline="-25000" dirty="0">
                <a:solidFill>
                  <a:srgbClr val="FF0000"/>
                </a:solidFill>
                <a:latin typeface="Georgia" panose="02040502050405020303" pitchFamily="18" charset="0"/>
              </a:rPr>
              <a:t>2</a:t>
            </a:r>
            <a:r>
              <a:rPr lang="tr-TR" sz="2400" i="1" dirty="0">
                <a:solidFill>
                  <a:srgbClr val="FF0000"/>
                </a:solidFill>
                <a:latin typeface="Georgia" panose="02040502050405020303" pitchFamily="18" charset="0"/>
              </a:rPr>
              <a:t> </a:t>
            </a:r>
            <a:r>
              <a:rPr lang="tr-TR" sz="2400" i="1" dirty="0">
                <a:solidFill>
                  <a:schemeClr val="bg2"/>
                </a:solidFill>
                <a:latin typeface="Georgia" panose="02040502050405020303" pitchFamily="18" charset="0"/>
              </a:rPr>
              <a:t>&lt;</a:t>
            </a:r>
            <a:r>
              <a:rPr lang="tr-TR" sz="2400" i="1" dirty="0">
                <a:solidFill>
                  <a:srgbClr val="FF0000"/>
                </a:solidFill>
                <a:latin typeface="Georgia" panose="02040502050405020303" pitchFamily="18" charset="0"/>
              </a:rPr>
              <a:t> 60 </a:t>
            </a:r>
            <a:r>
              <a:rPr lang="tr-TR" sz="2400" i="1" dirty="0" err="1">
                <a:solidFill>
                  <a:srgbClr val="FF0000"/>
                </a:solidFill>
                <a:latin typeface="Georgia" panose="02040502050405020303" pitchFamily="18" charset="0"/>
              </a:rPr>
              <a:t>mmHg</a:t>
            </a:r>
            <a:r>
              <a:rPr lang="tr-TR" sz="2400" i="1" dirty="0">
                <a:latin typeface="Georgia" panose="02040502050405020303" pitchFamily="18" charset="0"/>
              </a:rPr>
              <a:t>)</a:t>
            </a:r>
          </a:p>
          <a:p>
            <a:pPr algn="ctr" eaLnBrk="1" hangingPunct="1">
              <a:lnSpc>
                <a:spcPct val="80000"/>
              </a:lnSpc>
              <a:buFontTx/>
              <a:buNone/>
              <a:defRPr/>
            </a:pPr>
            <a:r>
              <a:rPr lang="tr-TR" sz="2400" i="1" dirty="0">
                <a:solidFill>
                  <a:schemeClr val="bg2"/>
                </a:solidFill>
                <a:latin typeface="Georgia" panose="02040502050405020303" pitchFamily="18" charset="0"/>
                <a:sym typeface="Symbol" pitchFamily="18" charset="2"/>
              </a:rPr>
              <a:t></a:t>
            </a:r>
            <a:endParaRPr lang="tr-TR" sz="2400" i="1" dirty="0">
              <a:solidFill>
                <a:schemeClr val="bg2"/>
              </a:solidFill>
              <a:latin typeface="Georgia" panose="02040502050405020303" pitchFamily="18" charset="0"/>
            </a:endParaRPr>
          </a:p>
          <a:p>
            <a:pPr algn="ctr">
              <a:lnSpc>
                <a:spcPct val="80000"/>
              </a:lnSpc>
              <a:buNone/>
              <a:defRPr/>
            </a:pPr>
            <a:r>
              <a:rPr lang="tr-TR" sz="2400" i="1" dirty="0" err="1">
                <a:solidFill>
                  <a:srgbClr val="FF0000"/>
                </a:solidFill>
                <a:latin typeface="Georgia" panose="02040502050405020303" pitchFamily="18" charset="0"/>
              </a:rPr>
              <a:t>Vagus</a:t>
            </a:r>
            <a:r>
              <a:rPr lang="tr-TR" sz="2400" i="1" dirty="0">
                <a:solidFill>
                  <a:srgbClr val="FF0000"/>
                </a:solidFill>
                <a:latin typeface="Georgia" panose="02040502050405020303" pitchFamily="18" charset="0"/>
              </a:rPr>
              <a:t> ve </a:t>
            </a:r>
            <a:r>
              <a:rPr lang="tr-TR" sz="2400" i="1" dirty="0" err="1">
                <a:solidFill>
                  <a:srgbClr val="FF0000"/>
                </a:solidFill>
                <a:latin typeface="Georgia" panose="02040502050405020303" pitchFamily="18" charset="0"/>
              </a:rPr>
              <a:t>Glossofaringeus</a:t>
            </a:r>
            <a:r>
              <a:rPr lang="tr-TR" sz="2400" i="1" dirty="0">
                <a:solidFill>
                  <a:srgbClr val="FF0000"/>
                </a:solidFill>
                <a:latin typeface="Georgia" panose="02040502050405020303" pitchFamily="18" charset="0"/>
              </a:rPr>
              <a:t> </a:t>
            </a:r>
            <a:endParaRPr lang="tr-TR" sz="2400" i="1" dirty="0">
              <a:latin typeface="Georgia" panose="02040502050405020303" pitchFamily="18" charset="0"/>
            </a:endParaRPr>
          </a:p>
          <a:p>
            <a:pPr algn="ctr" eaLnBrk="1" hangingPunct="1">
              <a:lnSpc>
                <a:spcPct val="80000"/>
              </a:lnSpc>
              <a:buFontTx/>
              <a:buNone/>
              <a:defRPr/>
            </a:pPr>
            <a:r>
              <a:rPr lang="tr-TR" sz="2400" i="1" dirty="0">
                <a:solidFill>
                  <a:schemeClr val="bg2"/>
                </a:solidFill>
                <a:latin typeface="Georgia" panose="02040502050405020303" pitchFamily="18" charset="0"/>
                <a:sym typeface="Symbol" pitchFamily="18" charset="2"/>
              </a:rPr>
              <a:t></a:t>
            </a:r>
            <a:endParaRPr lang="tr-TR" sz="2400" i="1" dirty="0">
              <a:solidFill>
                <a:schemeClr val="bg2"/>
              </a:solidFill>
              <a:latin typeface="Georgia" panose="02040502050405020303" pitchFamily="18" charset="0"/>
            </a:endParaRPr>
          </a:p>
          <a:p>
            <a:pPr algn="ctr" eaLnBrk="1" hangingPunct="1">
              <a:lnSpc>
                <a:spcPct val="80000"/>
              </a:lnSpc>
              <a:buFontTx/>
              <a:buNone/>
              <a:defRPr/>
            </a:pPr>
            <a:r>
              <a:rPr lang="tr-TR" sz="2400" i="1" dirty="0" err="1">
                <a:solidFill>
                  <a:srgbClr val="008000"/>
                </a:solidFill>
                <a:latin typeface="Georgia" panose="02040502050405020303" pitchFamily="18" charset="0"/>
              </a:rPr>
              <a:t>Nukleus</a:t>
            </a:r>
            <a:r>
              <a:rPr lang="tr-TR" sz="2400" i="1" dirty="0">
                <a:solidFill>
                  <a:srgbClr val="008000"/>
                </a:solidFill>
                <a:latin typeface="Georgia" panose="02040502050405020303" pitchFamily="18" charset="0"/>
              </a:rPr>
              <a:t> </a:t>
            </a:r>
            <a:r>
              <a:rPr lang="tr-TR" sz="2400" i="1" dirty="0" err="1">
                <a:solidFill>
                  <a:srgbClr val="008000"/>
                </a:solidFill>
                <a:latin typeface="Georgia" panose="02040502050405020303" pitchFamily="18" charset="0"/>
              </a:rPr>
              <a:t>traktus</a:t>
            </a:r>
            <a:r>
              <a:rPr lang="tr-TR" sz="2400" i="1" dirty="0">
                <a:solidFill>
                  <a:srgbClr val="008000"/>
                </a:solidFill>
                <a:latin typeface="Georgia" panose="02040502050405020303" pitchFamily="18" charset="0"/>
              </a:rPr>
              <a:t> </a:t>
            </a:r>
            <a:r>
              <a:rPr lang="tr-TR" sz="2400" i="1" dirty="0" err="1">
                <a:solidFill>
                  <a:srgbClr val="008000"/>
                </a:solidFill>
                <a:latin typeface="Georgia" panose="02040502050405020303" pitchFamily="18" charset="0"/>
              </a:rPr>
              <a:t>solitaryus</a:t>
            </a:r>
            <a:endParaRPr lang="tr-TR" sz="2400" i="1" dirty="0">
              <a:solidFill>
                <a:srgbClr val="008000"/>
              </a:solidFill>
              <a:latin typeface="Georgia" panose="02040502050405020303" pitchFamily="18" charset="0"/>
            </a:endParaRPr>
          </a:p>
          <a:p>
            <a:pPr algn="ctr" eaLnBrk="1" hangingPunct="1">
              <a:lnSpc>
                <a:spcPct val="80000"/>
              </a:lnSpc>
              <a:buFontTx/>
              <a:buNone/>
              <a:defRPr/>
            </a:pPr>
            <a:r>
              <a:rPr lang="tr-TR" sz="2400" i="1" dirty="0">
                <a:solidFill>
                  <a:schemeClr val="bg2"/>
                </a:solidFill>
                <a:latin typeface="Georgia" panose="02040502050405020303" pitchFamily="18" charset="0"/>
                <a:sym typeface="Symbol" pitchFamily="18" charset="2"/>
              </a:rPr>
              <a:t></a:t>
            </a:r>
            <a:endParaRPr lang="tr-TR" sz="2400" i="1" dirty="0">
              <a:solidFill>
                <a:schemeClr val="bg2"/>
              </a:solidFill>
              <a:latin typeface="Georgia" panose="02040502050405020303" pitchFamily="18" charset="0"/>
            </a:endParaRPr>
          </a:p>
          <a:p>
            <a:pPr algn="ctr" eaLnBrk="1" hangingPunct="1">
              <a:lnSpc>
                <a:spcPct val="80000"/>
              </a:lnSpc>
              <a:buFontTx/>
              <a:buNone/>
              <a:defRPr/>
            </a:pPr>
            <a:r>
              <a:rPr lang="tr-TR" sz="2400" i="1" dirty="0">
                <a:solidFill>
                  <a:schemeClr val="tx2"/>
                </a:solidFill>
                <a:latin typeface="Georgia" panose="02040502050405020303" pitchFamily="18" charset="0"/>
              </a:rPr>
              <a:t>Sempatik deşarj artar </a:t>
            </a:r>
          </a:p>
          <a:p>
            <a:pPr algn="ctr" eaLnBrk="1" hangingPunct="1">
              <a:lnSpc>
                <a:spcPct val="80000"/>
              </a:lnSpc>
              <a:buFontTx/>
              <a:buNone/>
              <a:defRPr/>
            </a:pPr>
            <a:r>
              <a:rPr lang="tr-TR" sz="2400" i="1" dirty="0">
                <a:solidFill>
                  <a:schemeClr val="tx2"/>
                </a:solidFill>
                <a:latin typeface="Georgia" panose="02040502050405020303" pitchFamily="18" charset="0"/>
              </a:rPr>
              <a:t>Solunum sayısı artar</a:t>
            </a:r>
          </a:p>
          <a:p>
            <a:pPr algn="ctr" eaLnBrk="1" hangingPunct="1">
              <a:lnSpc>
                <a:spcPct val="80000"/>
              </a:lnSpc>
              <a:buFontTx/>
              <a:buNone/>
              <a:defRPr/>
            </a:pPr>
            <a:endParaRPr lang="tr-TR" sz="2400" dirty="0">
              <a:solidFill>
                <a:schemeClr val="tx2"/>
              </a:solidFill>
              <a:effectLst>
                <a:outerShdw blurRad="38100" dist="38100" dir="2700000" algn="tl">
                  <a:srgbClr val="C0C0C0"/>
                </a:outerShdw>
              </a:effectLst>
            </a:endParaRPr>
          </a:p>
          <a:p>
            <a:pPr algn="ctr" eaLnBrk="1" hangingPunct="1">
              <a:lnSpc>
                <a:spcPct val="80000"/>
              </a:lnSpc>
              <a:buFontTx/>
              <a:buNone/>
              <a:defRPr/>
            </a:pPr>
            <a:endParaRPr lang="tr-TR" sz="3200" dirty="0">
              <a:solidFill>
                <a:schemeClr val="bg2"/>
              </a:solidFill>
              <a:effectLst>
                <a:outerShdw blurRad="38100" dist="38100" dir="2700000" algn="tl">
                  <a:srgbClr val="C0C0C0"/>
                </a:outerShdw>
              </a:effectLst>
            </a:endParaRPr>
          </a:p>
        </p:txBody>
      </p:sp>
      <p:sp>
        <p:nvSpPr>
          <p:cNvPr id="38915" name="Text Box 6">
            <a:extLst>
              <a:ext uri="{FF2B5EF4-FFF2-40B4-BE49-F238E27FC236}">
                <a16:creationId xmlns:a16="http://schemas.microsoft.com/office/drawing/2014/main" id="{BB5323A1-0311-4C6A-82E2-E5E7F4585BD0}"/>
              </a:ext>
            </a:extLst>
          </p:cNvPr>
          <p:cNvSpPr txBox="1">
            <a:spLocks noChangeArrowheads="1"/>
          </p:cNvSpPr>
          <p:nvPr/>
        </p:nvSpPr>
        <p:spPr bwMode="auto">
          <a:xfrm>
            <a:off x="1434859" y="5301208"/>
            <a:ext cx="5075238" cy="98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tr-TR" altLang="tr-TR" sz="2000" b="1" dirty="0">
                <a:solidFill>
                  <a:srgbClr val="000000"/>
                </a:solidFill>
              </a:rPr>
              <a:t>CO2 artışı ve </a:t>
            </a:r>
            <a:r>
              <a:rPr lang="tr-TR" altLang="tr-TR" sz="2000" b="1" dirty="0" err="1">
                <a:solidFill>
                  <a:srgbClr val="000000"/>
                </a:solidFill>
              </a:rPr>
              <a:t>pH</a:t>
            </a:r>
            <a:r>
              <a:rPr lang="tr-TR" altLang="tr-TR" sz="2000" b="1" dirty="0">
                <a:solidFill>
                  <a:srgbClr val="000000"/>
                </a:solidFill>
              </a:rPr>
              <a:t> azalması </a:t>
            </a:r>
          </a:p>
          <a:p>
            <a:pPr algn="ctr" eaLnBrk="1" hangingPunct="1"/>
            <a:r>
              <a:rPr lang="tr-TR" altLang="tr-TR" sz="2000" b="1" dirty="0" err="1">
                <a:solidFill>
                  <a:srgbClr val="000000"/>
                </a:solidFill>
              </a:rPr>
              <a:t>kemoreseptörlerin</a:t>
            </a:r>
            <a:r>
              <a:rPr lang="tr-TR" altLang="tr-TR" sz="2000" b="1" dirty="0">
                <a:solidFill>
                  <a:srgbClr val="000000"/>
                </a:solidFill>
              </a:rPr>
              <a:t> duyarlılığını artırır</a:t>
            </a:r>
            <a:r>
              <a:rPr lang="tr-TR" altLang="tr-TR" b="1" dirty="0">
                <a:solidFill>
                  <a:srgbClr val="000000"/>
                </a:solidFill>
              </a:rPr>
              <a:t>.</a:t>
            </a:r>
          </a:p>
          <a:p>
            <a:pPr eaLnBrk="1" hangingPunct="1"/>
            <a:endParaRPr lang="tr-TR" altLang="tr-TR" dirty="0">
              <a:solidFill>
                <a:srgbClr val="FFFF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BE973BED-767A-419D-8A7C-F86B2E7BF7C9}"/>
              </a:ext>
            </a:extLst>
          </p:cNvPr>
          <p:cNvSpPr>
            <a:spLocks noGrp="1" noChangeArrowheads="1"/>
          </p:cNvSpPr>
          <p:nvPr>
            <p:ph type="body" idx="4294967295"/>
          </p:nvPr>
        </p:nvSpPr>
        <p:spPr>
          <a:xfrm>
            <a:off x="251520" y="296652"/>
            <a:ext cx="8101013" cy="6264696"/>
          </a:xfrm>
        </p:spPr>
        <p:txBody>
          <a:bodyPr>
            <a:normAutofit fontScale="92500" lnSpcReduction="10000"/>
          </a:bodyPr>
          <a:lstStyle/>
          <a:p>
            <a:pPr eaLnBrk="1" hangingPunct="1">
              <a:buFontTx/>
              <a:buNone/>
            </a:pPr>
            <a:r>
              <a:rPr lang="tr-TR" altLang="tr-TR" sz="2400" i="1" dirty="0">
                <a:solidFill>
                  <a:schemeClr val="tx2"/>
                </a:solidFill>
                <a:latin typeface="Georgia" panose="02040502050405020303" pitchFamily="18" charset="0"/>
              </a:rPr>
              <a:t>Santral </a:t>
            </a:r>
            <a:r>
              <a:rPr lang="tr-TR" altLang="tr-TR" sz="2400" i="1" dirty="0" err="1">
                <a:solidFill>
                  <a:schemeClr val="tx2"/>
                </a:solidFill>
                <a:latin typeface="Georgia" panose="02040502050405020303" pitchFamily="18" charset="0"/>
              </a:rPr>
              <a:t>Kemoreseptörler</a:t>
            </a:r>
            <a:endParaRPr lang="tr-TR" altLang="tr-TR" sz="2400" i="1" dirty="0">
              <a:solidFill>
                <a:schemeClr val="tx2"/>
              </a:solidFill>
              <a:latin typeface="Georgia" panose="02040502050405020303" pitchFamily="18" charset="0"/>
            </a:endParaRPr>
          </a:p>
          <a:p>
            <a:pPr eaLnBrk="1" hangingPunct="1">
              <a:buClr>
                <a:schemeClr val="tx2"/>
              </a:buClr>
              <a:buFontTx/>
              <a:buNone/>
            </a:pPr>
            <a:r>
              <a:rPr lang="tr-TR" altLang="tr-TR" sz="2400" i="1" dirty="0">
                <a:latin typeface="Georgia" panose="02040502050405020303" pitchFamily="18" charset="0"/>
              </a:rPr>
              <a:t>Özellikle merkezi sinir sistemindeki </a:t>
            </a:r>
            <a:r>
              <a:rPr lang="tr-TR" altLang="tr-TR" sz="2400" i="1" dirty="0">
                <a:solidFill>
                  <a:schemeClr val="tx2"/>
                </a:solidFill>
                <a:latin typeface="Georgia" panose="02040502050405020303" pitchFamily="18" charset="0"/>
              </a:rPr>
              <a:t>H</a:t>
            </a:r>
            <a:r>
              <a:rPr lang="tr-TR" altLang="tr-TR" sz="2400" i="1" baseline="30000" dirty="0">
                <a:solidFill>
                  <a:schemeClr val="tx2"/>
                </a:solidFill>
                <a:latin typeface="Georgia" panose="02040502050405020303" pitchFamily="18" charset="0"/>
              </a:rPr>
              <a:t>+</a:t>
            </a:r>
            <a:r>
              <a:rPr lang="tr-TR" altLang="tr-TR" sz="2400" i="1" dirty="0">
                <a:latin typeface="Georgia" panose="02040502050405020303" pitchFamily="18" charset="0"/>
              </a:rPr>
              <a:t> iyon</a:t>
            </a:r>
          </a:p>
          <a:p>
            <a:pPr eaLnBrk="1" hangingPunct="1">
              <a:buClr>
                <a:schemeClr val="tx2"/>
              </a:buClr>
              <a:buFontTx/>
              <a:buNone/>
            </a:pPr>
            <a:r>
              <a:rPr lang="tr-TR" altLang="tr-TR" sz="2400" i="1" dirty="0">
                <a:latin typeface="Georgia" panose="02040502050405020303" pitchFamily="18" charset="0"/>
              </a:rPr>
              <a:t>konsantrasyonuna duyarlılık gösterirler </a:t>
            </a:r>
          </a:p>
          <a:p>
            <a:pPr eaLnBrk="1" hangingPunct="1">
              <a:buFontTx/>
              <a:buNone/>
            </a:pPr>
            <a:endParaRPr lang="tr-TR" altLang="tr-TR" sz="2400" i="1" dirty="0">
              <a:latin typeface="Georgia" panose="02040502050405020303" pitchFamily="18" charset="0"/>
            </a:endParaRPr>
          </a:p>
          <a:p>
            <a:pPr eaLnBrk="1" hangingPunct="1">
              <a:buFontTx/>
              <a:buNone/>
            </a:pPr>
            <a:r>
              <a:rPr lang="tr-TR" altLang="tr-TR" sz="2400" i="1" dirty="0">
                <a:latin typeface="Georgia" panose="02040502050405020303" pitchFamily="18" charset="0"/>
              </a:rPr>
              <a:t>Ancak </a:t>
            </a:r>
            <a:r>
              <a:rPr lang="tr-TR" altLang="tr-TR" sz="2400" i="1" dirty="0">
                <a:solidFill>
                  <a:srgbClr val="C00000"/>
                </a:solidFill>
                <a:latin typeface="Georgia" panose="02040502050405020303" pitchFamily="18" charset="0"/>
              </a:rPr>
              <a:t>H</a:t>
            </a:r>
            <a:r>
              <a:rPr lang="tr-TR" altLang="tr-TR" sz="2400" i="1" baseline="30000" dirty="0">
                <a:solidFill>
                  <a:srgbClr val="C00000"/>
                </a:solidFill>
                <a:latin typeface="Georgia" panose="02040502050405020303" pitchFamily="18" charset="0"/>
              </a:rPr>
              <a:t>+</a:t>
            </a:r>
            <a:r>
              <a:rPr lang="tr-TR" altLang="tr-TR" sz="2400" i="1" dirty="0">
                <a:solidFill>
                  <a:srgbClr val="C00000"/>
                </a:solidFill>
                <a:latin typeface="Georgia" panose="02040502050405020303" pitchFamily="18" charset="0"/>
              </a:rPr>
              <a:t> iyonları </a:t>
            </a:r>
          </a:p>
          <a:p>
            <a:pPr eaLnBrk="1" hangingPunct="1">
              <a:buFontTx/>
              <a:buNone/>
            </a:pPr>
            <a:r>
              <a:rPr lang="tr-TR" altLang="tr-TR" sz="2400" i="1" dirty="0">
                <a:solidFill>
                  <a:srgbClr val="008000"/>
                </a:solidFill>
                <a:latin typeface="Georgia" panose="02040502050405020303" pitchFamily="18" charset="0"/>
              </a:rPr>
              <a:t>kan-beyin</a:t>
            </a:r>
            <a:r>
              <a:rPr lang="tr-TR" altLang="tr-TR" sz="2400" i="1" dirty="0">
                <a:latin typeface="Georgia" panose="02040502050405020303" pitchFamily="18" charset="0"/>
              </a:rPr>
              <a:t> bariyerini </a:t>
            </a:r>
          </a:p>
          <a:p>
            <a:pPr eaLnBrk="1" hangingPunct="1">
              <a:buFontTx/>
              <a:buNone/>
            </a:pPr>
            <a:r>
              <a:rPr lang="tr-TR" altLang="tr-TR" sz="2400" i="1" dirty="0">
                <a:latin typeface="Georgia" panose="02040502050405020303" pitchFamily="18" charset="0"/>
              </a:rPr>
              <a:t>kolay geçemez </a:t>
            </a:r>
          </a:p>
          <a:p>
            <a:pPr eaLnBrk="1" hangingPunct="1">
              <a:buFontTx/>
              <a:buNone/>
            </a:pPr>
            <a:endParaRPr lang="tr-TR" altLang="tr-TR" sz="2400" i="1" dirty="0">
              <a:latin typeface="Georgia" panose="02040502050405020303" pitchFamily="18" charset="0"/>
            </a:endParaRPr>
          </a:p>
          <a:p>
            <a:pPr eaLnBrk="1" hangingPunct="1">
              <a:buFontTx/>
              <a:buNone/>
            </a:pPr>
            <a:r>
              <a:rPr lang="tr-TR" altLang="tr-TR" sz="2400" i="1" dirty="0">
                <a:solidFill>
                  <a:schemeClr val="tx2"/>
                </a:solidFill>
                <a:latin typeface="Georgia" panose="02040502050405020303" pitchFamily="18" charset="0"/>
              </a:rPr>
              <a:t>CO</a:t>
            </a:r>
            <a:r>
              <a:rPr lang="tr-TR" altLang="tr-TR" sz="2400" i="1" baseline="-25000" dirty="0">
                <a:solidFill>
                  <a:schemeClr val="tx2"/>
                </a:solidFill>
                <a:latin typeface="Georgia" panose="02040502050405020303" pitchFamily="18" charset="0"/>
              </a:rPr>
              <a:t>2</a:t>
            </a:r>
            <a:r>
              <a:rPr lang="tr-TR" altLang="tr-TR" sz="2400" i="1" dirty="0">
                <a:solidFill>
                  <a:schemeClr val="tx2"/>
                </a:solidFill>
                <a:latin typeface="Georgia" panose="02040502050405020303" pitchFamily="18" charset="0"/>
              </a:rPr>
              <a:t> etkisini,</a:t>
            </a:r>
          </a:p>
          <a:p>
            <a:pPr eaLnBrk="1" hangingPunct="1">
              <a:buFontTx/>
              <a:buNone/>
            </a:pPr>
            <a:r>
              <a:rPr lang="tr-TR" altLang="tr-TR" sz="2400" i="1" dirty="0" err="1">
                <a:latin typeface="Georgia" panose="02040502050405020303" pitchFamily="18" charset="0"/>
              </a:rPr>
              <a:t>BOS’taki</a:t>
            </a:r>
            <a:r>
              <a:rPr lang="tr-TR" altLang="tr-TR" sz="2400" i="1" dirty="0">
                <a:latin typeface="Georgia" panose="02040502050405020303" pitchFamily="18" charset="0"/>
              </a:rPr>
              <a:t> H</a:t>
            </a:r>
            <a:r>
              <a:rPr lang="tr-TR" altLang="tr-TR" sz="2400" i="1" baseline="30000" dirty="0">
                <a:latin typeface="Georgia" panose="02040502050405020303" pitchFamily="18" charset="0"/>
              </a:rPr>
              <a:t>+</a:t>
            </a:r>
            <a:r>
              <a:rPr lang="tr-TR" altLang="tr-TR" sz="2400" i="1" dirty="0">
                <a:latin typeface="Georgia" panose="02040502050405020303" pitchFamily="18" charset="0"/>
              </a:rPr>
              <a:t> iyon </a:t>
            </a:r>
          </a:p>
          <a:p>
            <a:pPr eaLnBrk="1" hangingPunct="1">
              <a:buFontTx/>
              <a:buNone/>
            </a:pPr>
            <a:r>
              <a:rPr lang="tr-TR" altLang="tr-TR" sz="2400" i="1" dirty="0">
                <a:latin typeface="Georgia" panose="02040502050405020303" pitchFamily="18" charset="0"/>
              </a:rPr>
              <a:t>konsantrasyonunu </a:t>
            </a:r>
          </a:p>
          <a:p>
            <a:pPr eaLnBrk="1" hangingPunct="1">
              <a:buFontTx/>
              <a:buNone/>
            </a:pPr>
            <a:r>
              <a:rPr lang="tr-TR" altLang="tr-TR" sz="2400" i="1" dirty="0">
                <a:latin typeface="Georgia" panose="02040502050405020303" pitchFamily="18" charset="0"/>
              </a:rPr>
              <a:t>değiştirerek yapar</a:t>
            </a:r>
          </a:p>
          <a:p>
            <a:pPr eaLnBrk="1" hangingPunct="1">
              <a:buFontTx/>
              <a:buNone/>
            </a:pPr>
            <a:endParaRPr lang="tr-TR" altLang="tr-TR" sz="2400" i="1" dirty="0">
              <a:latin typeface="Georgia" panose="02040502050405020303" pitchFamily="18" charset="0"/>
            </a:endParaRPr>
          </a:p>
          <a:p>
            <a:pPr lvl="0">
              <a:lnSpc>
                <a:spcPct val="120000"/>
              </a:lnSpc>
              <a:buClr>
                <a:srgbClr val="A9A57C"/>
              </a:buClr>
              <a:buNone/>
            </a:pPr>
            <a:r>
              <a:rPr lang="tr-TR" altLang="tr-TR" sz="2400" i="1" dirty="0">
                <a:solidFill>
                  <a:srgbClr val="000099"/>
                </a:solidFill>
                <a:latin typeface="Georgia" panose="02040502050405020303" pitchFamily="18" charset="0"/>
              </a:rPr>
              <a:t>Kanda CO</a:t>
            </a:r>
            <a:r>
              <a:rPr lang="tr-TR" altLang="tr-TR" sz="2400" i="1" baseline="-25000" dirty="0">
                <a:solidFill>
                  <a:srgbClr val="000099"/>
                </a:solidFill>
                <a:latin typeface="Georgia" panose="02040502050405020303" pitchFamily="18" charset="0"/>
              </a:rPr>
              <a:t>2</a:t>
            </a:r>
            <a:r>
              <a:rPr lang="tr-TR" altLang="tr-TR" sz="2400" i="1" dirty="0">
                <a:solidFill>
                  <a:srgbClr val="000099"/>
                </a:solidFill>
                <a:latin typeface="Georgia" panose="02040502050405020303" pitchFamily="18" charset="0"/>
              </a:rPr>
              <a:t> artınca </a:t>
            </a:r>
          </a:p>
          <a:p>
            <a:pPr lvl="0">
              <a:lnSpc>
                <a:spcPct val="120000"/>
              </a:lnSpc>
              <a:buClr>
                <a:srgbClr val="A9A57C"/>
              </a:buClr>
              <a:buNone/>
            </a:pPr>
            <a:r>
              <a:rPr lang="tr-TR" altLang="tr-TR" sz="2400" i="1" dirty="0">
                <a:solidFill>
                  <a:srgbClr val="000099"/>
                </a:solidFill>
                <a:latin typeface="Georgia" panose="02040502050405020303" pitchFamily="18" charset="0"/>
              </a:rPr>
              <a:t>(</a:t>
            </a:r>
            <a:r>
              <a:rPr lang="tr-TR" altLang="tr-TR" sz="2400" i="1" dirty="0" err="1">
                <a:solidFill>
                  <a:srgbClr val="000099"/>
                </a:solidFill>
                <a:latin typeface="Georgia" panose="02040502050405020303" pitchFamily="18" charset="0"/>
              </a:rPr>
              <a:t>hiperkapni</a:t>
            </a:r>
            <a:r>
              <a:rPr lang="tr-TR" altLang="tr-TR" sz="2400" i="1" dirty="0">
                <a:solidFill>
                  <a:srgbClr val="000099"/>
                </a:solidFill>
                <a:latin typeface="Georgia" panose="02040502050405020303" pitchFamily="18" charset="0"/>
              </a:rPr>
              <a:t>)</a:t>
            </a:r>
          </a:p>
          <a:p>
            <a:pPr lvl="0">
              <a:lnSpc>
                <a:spcPct val="120000"/>
              </a:lnSpc>
              <a:buClr>
                <a:srgbClr val="A9A57C"/>
              </a:buClr>
              <a:buNone/>
            </a:pPr>
            <a:r>
              <a:rPr lang="tr-TR" altLang="tr-TR" sz="2400" i="1" dirty="0">
                <a:solidFill>
                  <a:srgbClr val="000099"/>
                </a:solidFill>
                <a:latin typeface="Georgia" panose="02040502050405020303" pitchFamily="18" charset="0"/>
              </a:rPr>
              <a:t>CO</a:t>
            </a:r>
            <a:r>
              <a:rPr lang="tr-TR" altLang="tr-TR" sz="2400" i="1" baseline="-25000" dirty="0">
                <a:solidFill>
                  <a:srgbClr val="000099"/>
                </a:solidFill>
                <a:latin typeface="Georgia" panose="02040502050405020303" pitchFamily="18" charset="0"/>
              </a:rPr>
              <a:t>2</a:t>
            </a:r>
            <a:r>
              <a:rPr lang="tr-TR" altLang="tr-TR" sz="2400" i="1" dirty="0">
                <a:solidFill>
                  <a:srgbClr val="000099"/>
                </a:solidFill>
                <a:latin typeface="Georgia" panose="02040502050405020303" pitchFamily="18" charset="0"/>
              </a:rPr>
              <a:t> </a:t>
            </a:r>
            <a:r>
              <a:rPr lang="tr-TR" altLang="tr-TR" sz="2400" i="1" dirty="0" err="1">
                <a:solidFill>
                  <a:srgbClr val="FF0000"/>
                </a:solidFill>
                <a:latin typeface="Georgia" panose="02040502050405020303" pitchFamily="18" charset="0"/>
              </a:rPr>
              <a:t>BOS</a:t>
            </a:r>
            <a:r>
              <a:rPr lang="tr-TR" altLang="tr-TR" sz="2400" i="1" dirty="0" err="1">
                <a:solidFill>
                  <a:srgbClr val="000099"/>
                </a:solidFill>
                <a:latin typeface="Georgia" panose="02040502050405020303" pitchFamily="18" charset="0"/>
              </a:rPr>
              <a:t>’a</a:t>
            </a:r>
            <a:r>
              <a:rPr lang="tr-TR" altLang="tr-TR" sz="2400" i="1" dirty="0">
                <a:solidFill>
                  <a:srgbClr val="000099"/>
                </a:solidFill>
                <a:latin typeface="Georgia" panose="02040502050405020303" pitchFamily="18" charset="0"/>
              </a:rPr>
              <a:t> geçer</a:t>
            </a:r>
          </a:p>
          <a:p>
            <a:pPr eaLnBrk="1" hangingPunct="1">
              <a:buFontTx/>
              <a:buNone/>
            </a:pPr>
            <a:endParaRPr lang="tr-TR" altLang="tr-TR" sz="2400" i="1" dirty="0">
              <a:latin typeface="Georgia" panose="02040502050405020303"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5138" name="Rectangle 2">
            <a:extLst>
              <a:ext uri="{FF2B5EF4-FFF2-40B4-BE49-F238E27FC236}">
                <a16:creationId xmlns:a16="http://schemas.microsoft.com/office/drawing/2014/main" id="{1E0AD108-C529-4848-A325-DD82126FFCC8}"/>
              </a:ext>
            </a:extLst>
          </p:cNvPr>
          <p:cNvSpPr>
            <a:spLocks noGrp="1" noChangeArrowheads="1"/>
          </p:cNvSpPr>
          <p:nvPr>
            <p:ph type="body" idx="4294967295"/>
          </p:nvPr>
        </p:nvSpPr>
        <p:spPr>
          <a:xfrm>
            <a:off x="1259632" y="1772816"/>
            <a:ext cx="7669212" cy="3671887"/>
          </a:xfrm>
        </p:spPr>
        <p:txBody>
          <a:bodyPr/>
          <a:lstStyle/>
          <a:p>
            <a:pPr eaLnBrk="1" hangingPunct="1">
              <a:buFontTx/>
              <a:buNone/>
              <a:defRPr/>
            </a:pPr>
            <a:r>
              <a:rPr lang="tr-TR" sz="2400" i="1" dirty="0" err="1">
                <a:solidFill>
                  <a:srgbClr val="000099"/>
                </a:solidFill>
                <a:latin typeface="Georgia" panose="02040502050405020303" pitchFamily="18" charset="0"/>
              </a:rPr>
              <a:t>Periferal</a:t>
            </a:r>
            <a:r>
              <a:rPr lang="tr-TR" sz="2400" i="1" dirty="0">
                <a:solidFill>
                  <a:srgbClr val="000099"/>
                </a:solidFill>
                <a:latin typeface="Georgia" panose="02040502050405020303" pitchFamily="18" charset="0"/>
              </a:rPr>
              <a:t> </a:t>
            </a:r>
            <a:r>
              <a:rPr lang="tr-TR" sz="2400" i="1" dirty="0" err="1">
                <a:solidFill>
                  <a:srgbClr val="000099"/>
                </a:solidFill>
                <a:latin typeface="Georgia" panose="02040502050405020303" pitchFamily="18" charset="0"/>
              </a:rPr>
              <a:t>kemoreseptörleri</a:t>
            </a:r>
            <a:r>
              <a:rPr lang="tr-TR" sz="2400" i="1" dirty="0">
                <a:solidFill>
                  <a:srgbClr val="000099"/>
                </a:solidFill>
                <a:latin typeface="Georgia" panose="02040502050405020303" pitchFamily="18" charset="0"/>
              </a:rPr>
              <a:t> uyaran</a:t>
            </a:r>
          </a:p>
          <a:p>
            <a:pPr eaLnBrk="1" hangingPunct="1">
              <a:buFontTx/>
              <a:buNone/>
              <a:defRPr/>
            </a:pPr>
            <a:endParaRPr lang="tr-TR" sz="2400" i="1" dirty="0">
              <a:solidFill>
                <a:srgbClr val="000099"/>
              </a:solidFill>
              <a:latin typeface="Georgia" panose="02040502050405020303" pitchFamily="18" charset="0"/>
            </a:endParaRPr>
          </a:p>
          <a:p>
            <a:pPr eaLnBrk="1" hangingPunct="1">
              <a:buFontTx/>
              <a:buNone/>
              <a:defRPr/>
            </a:pPr>
            <a:r>
              <a:rPr lang="tr-TR" sz="2400" i="1" dirty="0">
                <a:solidFill>
                  <a:srgbClr val="000099"/>
                </a:solidFill>
                <a:latin typeface="Georgia" panose="02040502050405020303" pitchFamily="18" charset="0"/>
              </a:rPr>
              <a:t>	</a:t>
            </a:r>
            <a:r>
              <a:rPr lang="tr-TR" sz="2400" i="1" dirty="0">
                <a:solidFill>
                  <a:schemeClr val="tx2"/>
                </a:solidFill>
                <a:latin typeface="Georgia" panose="02040502050405020303" pitchFamily="18" charset="0"/>
              </a:rPr>
              <a:t>	</a:t>
            </a:r>
            <a:r>
              <a:rPr lang="tr-TR" sz="2400" i="1" dirty="0">
                <a:solidFill>
                  <a:srgbClr val="FF0000"/>
                </a:solidFill>
                <a:latin typeface="Georgia" panose="02040502050405020303" pitchFamily="18" charset="0"/>
              </a:rPr>
              <a:t> -</a:t>
            </a:r>
            <a:r>
              <a:rPr lang="tr-TR" sz="2400" b="1" i="1" dirty="0">
                <a:solidFill>
                  <a:srgbClr val="FF0000"/>
                </a:solidFill>
                <a:latin typeface="Georgia" panose="02040502050405020303" pitchFamily="18" charset="0"/>
              </a:rPr>
              <a:t>Kandaki O</a:t>
            </a:r>
            <a:r>
              <a:rPr lang="tr-TR" sz="2400" b="1" i="1" baseline="-25000" dirty="0">
                <a:solidFill>
                  <a:srgbClr val="FF0000"/>
                </a:solidFill>
                <a:latin typeface="Georgia" panose="02040502050405020303" pitchFamily="18" charset="0"/>
              </a:rPr>
              <a:t>2</a:t>
            </a:r>
            <a:r>
              <a:rPr lang="tr-TR" sz="2400" b="1" i="1" dirty="0">
                <a:solidFill>
                  <a:srgbClr val="FF0000"/>
                </a:solidFill>
                <a:latin typeface="Georgia" panose="02040502050405020303" pitchFamily="18" charset="0"/>
              </a:rPr>
              <a:t> azlığı</a:t>
            </a:r>
            <a:r>
              <a:rPr lang="tr-TR" sz="2400" i="1" dirty="0">
                <a:solidFill>
                  <a:srgbClr val="FF0000"/>
                </a:solidFill>
                <a:latin typeface="Georgia" panose="02040502050405020303" pitchFamily="18" charset="0"/>
              </a:rPr>
              <a:t>, </a:t>
            </a:r>
            <a:r>
              <a:rPr lang="tr-TR" sz="2400" i="1" dirty="0">
                <a:latin typeface="Georgia" panose="02040502050405020303" pitchFamily="18" charset="0"/>
              </a:rPr>
              <a:t>CO</a:t>
            </a:r>
            <a:r>
              <a:rPr lang="tr-TR" sz="2400" i="1" baseline="-25000" dirty="0">
                <a:latin typeface="Georgia" panose="02040502050405020303" pitchFamily="18" charset="0"/>
              </a:rPr>
              <a:t>2</a:t>
            </a:r>
            <a:r>
              <a:rPr lang="tr-TR" sz="2400" i="1" dirty="0">
                <a:latin typeface="Georgia" panose="02040502050405020303" pitchFamily="18" charset="0"/>
              </a:rPr>
              <a:t>  ve</a:t>
            </a:r>
            <a:r>
              <a:rPr lang="tr-TR" sz="2400" i="1" baseline="-25000" dirty="0">
                <a:latin typeface="Georgia" panose="02040502050405020303" pitchFamily="18" charset="0"/>
              </a:rPr>
              <a:t> </a:t>
            </a:r>
            <a:r>
              <a:rPr lang="tr-TR" sz="2400" i="1" dirty="0">
                <a:latin typeface="Georgia" panose="02040502050405020303" pitchFamily="18" charset="0"/>
              </a:rPr>
              <a:t>H</a:t>
            </a:r>
            <a:r>
              <a:rPr lang="tr-TR" sz="2400" i="1" baseline="30000" dirty="0">
                <a:latin typeface="Georgia" panose="02040502050405020303" pitchFamily="18" charset="0"/>
              </a:rPr>
              <a:t>+ </a:t>
            </a:r>
            <a:r>
              <a:rPr lang="tr-TR" sz="2400" i="1" dirty="0">
                <a:latin typeface="Georgia" panose="02040502050405020303" pitchFamily="18" charset="0"/>
              </a:rPr>
              <a:t>fazlalığı </a:t>
            </a:r>
          </a:p>
          <a:p>
            <a:pPr eaLnBrk="1" hangingPunct="1">
              <a:buFontTx/>
              <a:buNone/>
              <a:defRPr/>
            </a:pPr>
            <a:endParaRPr lang="tr-TR" sz="2400" i="1" dirty="0">
              <a:solidFill>
                <a:schemeClr val="tx2"/>
              </a:solidFill>
              <a:latin typeface="Georgia" panose="02040502050405020303" pitchFamily="18" charset="0"/>
            </a:endParaRPr>
          </a:p>
          <a:p>
            <a:pPr eaLnBrk="1" hangingPunct="1">
              <a:buFontTx/>
              <a:buNone/>
              <a:defRPr/>
            </a:pPr>
            <a:r>
              <a:rPr lang="tr-TR" sz="2400" i="1" dirty="0">
                <a:solidFill>
                  <a:srgbClr val="000099"/>
                </a:solidFill>
                <a:latin typeface="Georgia" panose="02040502050405020303" pitchFamily="18" charset="0"/>
              </a:rPr>
              <a:t>Santral </a:t>
            </a:r>
            <a:r>
              <a:rPr lang="tr-TR" sz="2400" i="1" dirty="0" err="1">
                <a:solidFill>
                  <a:srgbClr val="000099"/>
                </a:solidFill>
                <a:latin typeface="Georgia" panose="02040502050405020303" pitchFamily="18" charset="0"/>
              </a:rPr>
              <a:t>kemoreseptörleri</a:t>
            </a:r>
            <a:r>
              <a:rPr lang="tr-TR" sz="2400" i="1" dirty="0">
                <a:solidFill>
                  <a:srgbClr val="000099"/>
                </a:solidFill>
                <a:latin typeface="Georgia" panose="02040502050405020303" pitchFamily="18" charset="0"/>
              </a:rPr>
              <a:t> uyaran</a:t>
            </a:r>
          </a:p>
          <a:p>
            <a:pPr eaLnBrk="1" hangingPunct="1">
              <a:buFontTx/>
              <a:buNone/>
              <a:defRPr/>
            </a:pPr>
            <a:endParaRPr lang="tr-TR" sz="2400" i="1" dirty="0">
              <a:solidFill>
                <a:srgbClr val="000099"/>
              </a:solidFill>
              <a:latin typeface="Georgia" panose="02040502050405020303" pitchFamily="18" charset="0"/>
            </a:endParaRPr>
          </a:p>
          <a:p>
            <a:pPr eaLnBrk="1" hangingPunct="1">
              <a:buFontTx/>
              <a:buNone/>
              <a:defRPr/>
            </a:pPr>
            <a:r>
              <a:rPr lang="tr-TR" sz="2400" i="1" dirty="0">
                <a:solidFill>
                  <a:srgbClr val="000099"/>
                </a:solidFill>
                <a:latin typeface="Georgia" panose="02040502050405020303" pitchFamily="18" charset="0"/>
              </a:rPr>
              <a:t>	</a:t>
            </a:r>
            <a:r>
              <a:rPr lang="tr-TR" sz="2400" i="1" dirty="0">
                <a:solidFill>
                  <a:schemeClr val="tx2"/>
                </a:solidFill>
                <a:latin typeface="Georgia" panose="02040502050405020303" pitchFamily="18" charset="0"/>
              </a:rPr>
              <a:t>-</a:t>
            </a:r>
            <a:r>
              <a:rPr lang="tr-TR" sz="2400" i="1" dirty="0">
                <a:solidFill>
                  <a:srgbClr val="000099"/>
                </a:solidFill>
                <a:latin typeface="Georgia" panose="02040502050405020303" pitchFamily="18" charset="0"/>
              </a:rPr>
              <a:t>Kandaki   </a:t>
            </a:r>
            <a:r>
              <a:rPr lang="tr-TR" sz="2400" i="1" dirty="0">
                <a:solidFill>
                  <a:srgbClr val="FF0000"/>
                </a:solidFill>
                <a:latin typeface="Georgia" panose="02040502050405020303" pitchFamily="18" charset="0"/>
              </a:rPr>
              <a:t>CO</a:t>
            </a:r>
            <a:r>
              <a:rPr lang="tr-TR" sz="2400" i="1" baseline="-25000" dirty="0">
                <a:solidFill>
                  <a:srgbClr val="FF0000"/>
                </a:solidFill>
                <a:latin typeface="Georgia" panose="02040502050405020303" pitchFamily="18" charset="0"/>
              </a:rPr>
              <a:t>2</a:t>
            </a:r>
            <a:r>
              <a:rPr lang="tr-TR" sz="2400" i="1" dirty="0">
                <a:solidFill>
                  <a:srgbClr val="FF0000"/>
                </a:solidFill>
                <a:latin typeface="Georgia" panose="02040502050405020303" pitchFamily="18" charset="0"/>
              </a:rPr>
              <a:t> fazlalığı</a:t>
            </a:r>
          </a:p>
          <a:p>
            <a:pPr eaLnBrk="1" hangingPunct="1">
              <a:buFontTx/>
              <a:buNone/>
              <a:defRPr/>
            </a:pPr>
            <a:r>
              <a:rPr lang="tr-TR" sz="2400" i="1" dirty="0">
                <a:solidFill>
                  <a:schemeClr val="tx2"/>
                </a:solidFill>
                <a:latin typeface="Georgia" panose="02040502050405020303" pitchFamily="18" charset="0"/>
              </a:rPr>
              <a:t>	-</a:t>
            </a:r>
            <a:r>
              <a:rPr lang="tr-TR" sz="2400" i="1" dirty="0" err="1">
                <a:solidFill>
                  <a:srgbClr val="000099"/>
                </a:solidFill>
                <a:latin typeface="Georgia" panose="02040502050405020303" pitchFamily="18" charset="0"/>
              </a:rPr>
              <a:t>BOS’taki</a:t>
            </a:r>
            <a:r>
              <a:rPr lang="tr-TR" sz="2400" i="1" dirty="0">
                <a:solidFill>
                  <a:srgbClr val="000099"/>
                </a:solidFill>
                <a:latin typeface="Georgia" panose="02040502050405020303" pitchFamily="18" charset="0"/>
              </a:rPr>
              <a:t>   </a:t>
            </a:r>
            <a:r>
              <a:rPr lang="tr-TR" sz="2400" i="1" dirty="0">
                <a:solidFill>
                  <a:srgbClr val="FF0000"/>
                </a:solidFill>
                <a:latin typeface="Georgia" panose="02040502050405020303" pitchFamily="18" charset="0"/>
              </a:rPr>
              <a:t>H</a:t>
            </a:r>
            <a:r>
              <a:rPr lang="tr-TR" sz="2400" i="1" baseline="30000" dirty="0">
                <a:solidFill>
                  <a:srgbClr val="FF0000"/>
                </a:solidFill>
                <a:latin typeface="Georgia" panose="02040502050405020303" pitchFamily="18" charset="0"/>
              </a:rPr>
              <a:t>+</a:t>
            </a:r>
            <a:r>
              <a:rPr lang="tr-TR" sz="2400" i="1" dirty="0">
                <a:solidFill>
                  <a:srgbClr val="FF0000"/>
                </a:solidFill>
                <a:latin typeface="Georgia" panose="02040502050405020303" pitchFamily="18" charset="0"/>
              </a:rPr>
              <a:t> fazlalığı</a:t>
            </a:r>
          </a:p>
          <a:p>
            <a:pPr eaLnBrk="1" hangingPunct="1">
              <a:buFontTx/>
              <a:buNone/>
              <a:defRPr/>
            </a:pPr>
            <a:endParaRPr lang="tr-TR" sz="2800" dirty="0">
              <a:solidFill>
                <a:srgbClr val="000099"/>
              </a:solidFill>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15138">
                                            <p:txEl>
                                              <p:pRg st="2" end="2"/>
                                            </p:txEl>
                                          </p:spTgt>
                                        </p:tgtEl>
                                        <p:attrNameLst>
                                          <p:attrName>style.visibility</p:attrName>
                                        </p:attrNameLst>
                                      </p:cBhvr>
                                      <p:to>
                                        <p:strVal val="visible"/>
                                      </p:to>
                                    </p:set>
                                    <p:animEffect transition="in" filter="wipe(left)">
                                      <p:cBhvr>
                                        <p:cTn id="7" dur="500"/>
                                        <p:tgtEl>
                                          <p:spTgt spid="43151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a:extLst>
              <a:ext uri="{FF2B5EF4-FFF2-40B4-BE49-F238E27FC236}">
                <a16:creationId xmlns:a16="http://schemas.microsoft.com/office/drawing/2014/main" id="{3D41F371-BF0F-418F-B6F1-C03D2AC89912}"/>
              </a:ext>
            </a:extLst>
          </p:cNvPr>
          <p:cNvSpPr>
            <a:spLocks noChangeArrowheads="1"/>
          </p:cNvSpPr>
          <p:nvPr/>
        </p:nvSpPr>
        <p:spPr bwMode="auto">
          <a:xfrm>
            <a:off x="179388" y="620713"/>
            <a:ext cx="842645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552450" indent="-5524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0000"/>
              </a:lnSpc>
              <a:spcBef>
                <a:spcPct val="20000"/>
              </a:spcBef>
            </a:pPr>
            <a:r>
              <a:rPr lang="tr-TR" altLang="tr-TR" sz="3600" b="1" i="1" u="sng" dirty="0" err="1">
                <a:solidFill>
                  <a:srgbClr val="FF0000"/>
                </a:solidFill>
                <a:latin typeface="Georgia" panose="02040502050405020303" pitchFamily="18" charset="0"/>
              </a:rPr>
              <a:t>Hering-Breuer</a:t>
            </a:r>
            <a:r>
              <a:rPr lang="tr-TR" altLang="tr-TR" sz="3600" b="1" i="1" u="sng" dirty="0">
                <a:solidFill>
                  <a:srgbClr val="FF0000"/>
                </a:solidFill>
                <a:latin typeface="Georgia" panose="02040502050405020303" pitchFamily="18" charset="0"/>
              </a:rPr>
              <a:t> </a:t>
            </a:r>
            <a:r>
              <a:rPr lang="tr-TR" altLang="tr-TR" sz="3600" b="1" i="1" u="sng" dirty="0" err="1">
                <a:solidFill>
                  <a:srgbClr val="FF0000"/>
                </a:solidFill>
                <a:latin typeface="Georgia" panose="02040502050405020303" pitchFamily="18" charset="0"/>
              </a:rPr>
              <a:t>Reﬂeksi</a:t>
            </a:r>
            <a:endParaRPr lang="tr-TR" altLang="tr-TR" sz="3600" b="1" i="1" u="sng" dirty="0">
              <a:solidFill>
                <a:srgbClr val="FF0000"/>
              </a:solidFill>
              <a:latin typeface="Georgia" panose="02040502050405020303" pitchFamily="18" charset="0"/>
            </a:endParaRPr>
          </a:p>
          <a:p>
            <a:pPr algn="ctr" eaLnBrk="1" hangingPunct="1">
              <a:lnSpc>
                <a:spcPct val="80000"/>
              </a:lnSpc>
              <a:spcBef>
                <a:spcPct val="20000"/>
              </a:spcBef>
            </a:pPr>
            <a:endParaRPr lang="tr-TR" altLang="tr-TR" sz="2800" b="1" i="1" dirty="0">
              <a:solidFill>
                <a:srgbClr val="FF0000"/>
              </a:solidFill>
              <a:latin typeface="Georgia" panose="02040502050405020303" pitchFamily="18" charset="0"/>
            </a:endParaRPr>
          </a:p>
          <a:p>
            <a:pPr algn="ctr" eaLnBrk="1" hangingPunct="1">
              <a:lnSpc>
                <a:spcPct val="80000"/>
              </a:lnSpc>
              <a:spcBef>
                <a:spcPct val="20000"/>
              </a:spcBef>
            </a:pPr>
            <a:r>
              <a:rPr lang="tr-TR" altLang="tr-TR" sz="2800" b="1" i="1" dirty="0">
                <a:solidFill>
                  <a:srgbClr val="000099"/>
                </a:solidFill>
                <a:latin typeface="Georgia" panose="02040502050405020303" pitchFamily="18" charset="0"/>
              </a:rPr>
              <a:t>Akciğer </a:t>
            </a:r>
            <a:r>
              <a:rPr lang="tr-TR" altLang="tr-TR" sz="2800" b="1" i="1" dirty="0" err="1">
                <a:solidFill>
                  <a:srgbClr val="000099"/>
                </a:solidFill>
                <a:latin typeface="Georgia" panose="02040502050405020303" pitchFamily="18" charset="0"/>
              </a:rPr>
              <a:t>inspirasyonda</a:t>
            </a:r>
            <a:r>
              <a:rPr lang="tr-TR" altLang="tr-TR" sz="2800" b="1" i="1" dirty="0">
                <a:solidFill>
                  <a:srgbClr val="000099"/>
                </a:solidFill>
                <a:latin typeface="Georgia" panose="02040502050405020303" pitchFamily="18" charset="0"/>
              </a:rPr>
              <a:t> çok gerilirse (&gt;1.5 </a:t>
            </a:r>
            <a:r>
              <a:rPr lang="tr-TR" altLang="tr-TR" sz="2800" b="1" i="1" dirty="0" err="1">
                <a:solidFill>
                  <a:srgbClr val="000099"/>
                </a:solidFill>
                <a:latin typeface="Georgia" panose="02040502050405020303" pitchFamily="18" charset="0"/>
              </a:rPr>
              <a:t>lt</a:t>
            </a:r>
            <a:r>
              <a:rPr lang="tr-TR" altLang="tr-TR" sz="2800" b="1" i="1" dirty="0">
                <a:solidFill>
                  <a:srgbClr val="000099"/>
                </a:solidFill>
                <a:latin typeface="Georgia" panose="02040502050405020303" pitchFamily="18" charset="0"/>
              </a:rPr>
              <a:t>)</a:t>
            </a:r>
          </a:p>
          <a:p>
            <a:pPr algn="ctr" eaLnBrk="1" hangingPunct="1">
              <a:lnSpc>
                <a:spcPct val="80000"/>
              </a:lnSpc>
              <a:spcBef>
                <a:spcPct val="20000"/>
              </a:spcBef>
            </a:pPr>
            <a:endParaRPr lang="tr-TR" altLang="tr-TR" sz="2800" b="1" i="1" dirty="0">
              <a:solidFill>
                <a:srgbClr val="FF0000"/>
              </a:solidFill>
              <a:latin typeface="Georgia" panose="02040502050405020303" pitchFamily="18" charset="0"/>
            </a:endParaRPr>
          </a:p>
          <a:p>
            <a:pPr algn="ctr" eaLnBrk="1" hangingPunct="1">
              <a:lnSpc>
                <a:spcPct val="80000"/>
              </a:lnSpc>
              <a:spcBef>
                <a:spcPct val="20000"/>
              </a:spcBef>
            </a:pPr>
            <a:endParaRPr lang="tr-TR" altLang="tr-TR" sz="2800" b="1" i="1" dirty="0">
              <a:solidFill>
                <a:srgbClr val="FF0000"/>
              </a:solidFill>
              <a:latin typeface="Georgia" panose="02040502050405020303" pitchFamily="18" charset="0"/>
            </a:endParaRPr>
          </a:p>
          <a:p>
            <a:pPr algn="ctr" eaLnBrk="1" hangingPunct="1">
              <a:lnSpc>
                <a:spcPct val="80000"/>
              </a:lnSpc>
              <a:spcBef>
                <a:spcPct val="20000"/>
              </a:spcBef>
            </a:pPr>
            <a:r>
              <a:rPr lang="tr-TR" altLang="tr-TR" sz="2800" b="1" i="1" dirty="0">
                <a:solidFill>
                  <a:srgbClr val="006600"/>
                </a:solidFill>
                <a:latin typeface="Georgia" panose="02040502050405020303" pitchFamily="18" charset="0"/>
              </a:rPr>
              <a:t>Gerim reseptörleri uyarılır</a:t>
            </a:r>
            <a:endParaRPr lang="tr-TR" altLang="tr-TR" sz="2800" b="1" i="1" u="sng" dirty="0">
              <a:solidFill>
                <a:srgbClr val="006600"/>
              </a:solidFill>
              <a:latin typeface="Georgia" panose="02040502050405020303" pitchFamily="18" charset="0"/>
            </a:endParaRPr>
          </a:p>
          <a:p>
            <a:pPr algn="ctr" eaLnBrk="1" hangingPunct="1">
              <a:lnSpc>
                <a:spcPct val="80000"/>
              </a:lnSpc>
              <a:spcBef>
                <a:spcPct val="20000"/>
              </a:spcBef>
            </a:pPr>
            <a:endParaRPr lang="tr-TR" altLang="tr-TR" sz="2800" b="1" i="1" dirty="0">
              <a:solidFill>
                <a:srgbClr val="006600"/>
              </a:solidFill>
              <a:latin typeface="Georgia" panose="02040502050405020303" pitchFamily="18" charset="0"/>
            </a:endParaRPr>
          </a:p>
          <a:p>
            <a:pPr algn="ctr" eaLnBrk="1" hangingPunct="1">
              <a:lnSpc>
                <a:spcPct val="80000"/>
              </a:lnSpc>
              <a:spcBef>
                <a:spcPct val="20000"/>
              </a:spcBef>
            </a:pPr>
            <a:endParaRPr lang="tr-TR" altLang="tr-TR" sz="2800" b="1" i="1" dirty="0">
              <a:solidFill>
                <a:srgbClr val="006600"/>
              </a:solidFill>
              <a:latin typeface="Georgia" panose="02040502050405020303" pitchFamily="18" charset="0"/>
            </a:endParaRPr>
          </a:p>
          <a:p>
            <a:pPr algn="ctr" eaLnBrk="1" hangingPunct="1">
              <a:lnSpc>
                <a:spcPct val="80000"/>
              </a:lnSpc>
              <a:spcBef>
                <a:spcPct val="20000"/>
              </a:spcBef>
            </a:pPr>
            <a:r>
              <a:rPr lang="tr-TR" altLang="tr-TR" sz="2800" b="1" i="1" dirty="0" err="1">
                <a:solidFill>
                  <a:srgbClr val="FF0000"/>
                </a:solidFill>
                <a:latin typeface="Georgia" panose="02040502050405020303" pitchFamily="18" charset="0"/>
              </a:rPr>
              <a:t>Vagus</a:t>
            </a:r>
            <a:r>
              <a:rPr lang="tr-TR" altLang="tr-TR" sz="2800" b="1" i="1" dirty="0">
                <a:solidFill>
                  <a:srgbClr val="FF0000"/>
                </a:solidFill>
                <a:latin typeface="Georgia" panose="02040502050405020303" pitchFamily="18" charset="0"/>
              </a:rPr>
              <a:t> yoluyla</a:t>
            </a:r>
          </a:p>
          <a:p>
            <a:pPr algn="ctr" eaLnBrk="1" hangingPunct="1">
              <a:lnSpc>
                <a:spcPct val="80000"/>
              </a:lnSpc>
              <a:spcBef>
                <a:spcPct val="20000"/>
              </a:spcBef>
            </a:pPr>
            <a:r>
              <a:rPr lang="tr-TR" altLang="tr-TR" sz="2800" b="1" i="1" dirty="0" err="1">
                <a:solidFill>
                  <a:srgbClr val="000099"/>
                </a:solidFill>
                <a:latin typeface="Georgia" panose="02040502050405020303" pitchFamily="18" charset="0"/>
              </a:rPr>
              <a:t>inspirasyon</a:t>
            </a:r>
            <a:r>
              <a:rPr lang="tr-TR" altLang="tr-TR" sz="2800" b="1" i="1" dirty="0">
                <a:solidFill>
                  <a:srgbClr val="000099"/>
                </a:solidFill>
                <a:latin typeface="Georgia" panose="02040502050405020303" pitchFamily="18" charset="0"/>
              </a:rPr>
              <a:t> sonlandırılır</a:t>
            </a:r>
          </a:p>
        </p:txBody>
      </p:sp>
      <p:sp>
        <p:nvSpPr>
          <p:cNvPr id="4289541" name="AutoShape 5">
            <a:extLst>
              <a:ext uri="{FF2B5EF4-FFF2-40B4-BE49-F238E27FC236}">
                <a16:creationId xmlns:a16="http://schemas.microsoft.com/office/drawing/2014/main" id="{9732E0D6-B1AE-49D3-80E2-6D4B8A7D6B6A}"/>
              </a:ext>
            </a:extLst>
          </p:cNvPr>
          <p:cNvSpPr>
            <a:spLocks noChangeArrowheads="1"/>
          </p:cNvSpPr>
          <p:nvPr/>
        </p:nvSpPr>
        <p:spPr bwMode="auto">
          <a:xfrm>
            <a:off x="3929063" y="2133600"/>
            <a:ext cx="215900" cy="503238"/>
          </a:xfrm>
          <a:prstGeom prst="downArrow">
            <a:avLst>
              <a:gd name="adj1" fmla="val 50000"/>
              <a:gd name="adj2" fmla="val 58272"/>
            </a:avLst>
          </a:prstGeom>
          <a:solidFill>
            <a:schemeClr val="tx1"/>
          </a:solidFill>
          <a:ln w="38100" algn="ctr">
            <a:solidFill>
              <a:schemeClr val="bg2"/>
            </a:solidFill>
            <a:miter lim="800000"/>
            <a:headEnd/>
            <a:tailEnd/>
          </a:ln>
          <a:effectLst/>
        </p:spPr>
        <p:txBody>
          <a:bodyPr wrap="none" lIns="0" tIns="0" rIns="0" bIns="0" anchor="ctr"/>
          <a:lstStyle/>
          <a:p>
            <a:pPr algn="ctr">
              <a:lnSpc>
                <a:spcPct val="80000"/>
              </a:lnSpc>
              <a:spcBef>
                <a:spcPct val="20000"/>
              </a:spcBef>
              <a:defRPr/>
            </a:pPr>
            <a:endParaRPr lang="tr-TR" sz="2400">
              <a:solidFill>
                <a:srgbClr val="FFFF00"/>
              </a:solidFill>
              <a:effectLst>
                <a:outerShdw blurRad="38100" dist="38100" dir="2700000" algn="tl">
                  <a:srgbClr val="000000">
                    <a:alpha val="43137"/>
                  </a:srgbClr>
                </a:outerShdw>
              </a:effectLst>
              <a:latin typeface="Comic Sans MS" pitchFamily="66" charset="0"/>
              <a:cs typeface="Arial"/>
            </a:endParaRPr>
          </a:p>
        </p:txBody>
      </p:sp>
      <p:sp>
        <p:nvSpPr>
          <p:cNvPr id="4289542" name="AutoShape 6">
            <a:extLst>
              <a:ext uri="{FF2B5EF4-FFF2-40B4-BE49-F238E27FC236}">
                <a16:creationId xmlns:a16="http://schemas.microsoft.com/office/drawing/2014/main" id="{852E836B-1ED1-4190-9A45-9A492EF98875}"/>
              </a:ext>
            </a:extLst>
          </p:cNvPr>
          <p:cNvSpPr>
            <a:spLocks noChangeArrowheads="1"/>
          </p:cNvSpPr>
          <p:nvPr/>
        </p:nvSpPr>
        <p:spPr bwMode="auto">
          <a:xfrm>
            <a:off x="3959225" y="3429000"/>
            <a:ext cx="215900" cy="503238"/>
          </a:xfrm>
          <a:prstGeom prst="downArrow">
            <a:avLst>
              <a:gd name="adj1" fmla="val 50000"/>
              <a:gd name="adj2" fmla="val 58272"/>
            </a:avLst>
          </a:prstGeom>
          <a:solidFill>
            <a:schemeClr val="tx1"/>
          </a:solidFill>
          <a:ln w="38100" algn="ctr">
            <a:solidFill>
              <a:schemeClr val="bg2"/>
            </a:solidFill>
            <a:miter lim="800000"/>
            <a:headEnd/>
            <a:tailEnd/>
          </a:ln>
          <a:effectLst/>
        </p:spPr>
        <p:txBody>
          <a:bodyPr wrap="none" lIns="0" tIns="0" rIns="0" bIns="0" anchor="ctr"/>
          <a:lstStyle/>
          <a:p>
            <a:pPr algn="ctr">
              <a:lnSpc>
                <a:spcPct val="80000"/>
              </a:lnSpc>
              <a:spcBef>
                <a:spcPct val="20000"/>
              </a:spcBef>
              <a:defRPr/>
            </a:pPr>
            <a:endParaRPr lang="tr-TR" sz="2400">
              <a:solidFill>
                <a:srgbClr val="FFFF00"/>
              </a:solidFill>
              <a:effectLst>
                <a:outerShdw blurRad="38100" dist="38100" dir="2700000" algn="tl">
                  <a:srgbClr val="000000">
                    <a:alpha val="43137"/>
                  </a:srgbClr>
                </a:outerShdw>
              </a:effectLst>
              <a:latin typeface="Comic Sans MS" pitchFamily="66" charset="0"/>
              <a:cs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3C564C0-DCCF-475F-9F1E-640E15D72996}"/>
              </a:ext>
            </a:extLst>
          </p:cNvPr>
          <p:cNvSpPr>
            <a:spLocks noGrp="1" noChangeArrowheads="1"/>
          </p:cNvSpPr>
          <p:nvPr>
            <p:ph type="body" idx="1"/>
          </p:nvPr>
        </p:nvSpPr>
        <p:spPr>
          <a:xfrm>
            <a:off x="395536" y="620713"/>
            <a:ext cx="7920880" cy="6237287"/>
          </a:xfrm>
        </p:spPr>
        <p:txBody>
          <a:bodyPr/>
          <a:lstStyle/>
          <a:p>
            <a:pPr eaLnBrk="1" hangingPunct="1">
              <a:buFontTx/>
              <a:buNone/>
            </a:pPr>
            <a:r>
              <a:rPr lang="tr-TR" altLang="tr-TR" i="1" u="sng" dirty="0" err="1">
                <a:solidFill>
                  <a:schemeClr val="tx2"/>
                </a:solidFill>
                <a:latin typeface="Georgia" panose="02040502050405020303" pitchFamily="18" charset="0"/>
              </a:rPr>
              <a:t>İrritan</a:t>
            </a:r>
            <a:r>
              <a:rPr lang="tr-TR" altLang="tr-TR" i="1" u="sng" dirty="0">
                <a:solidFill>
                  <a:schemeClr val="tx2"/>
                </a:solidFill>
                <a:latin typeface="Georgia" panose="02040502050405020303" pitchFamily="18" charset="0"/>
              </a:rPr>
              <a:t> reseptörler :</a:t>
            </a:r>
          </a:p>
          <a:p>
            <a:pPr eaLnBrk="1" hangingPunct="1">
              <a:buFontTx/>
              <a:buNone/>
            </a:pPr>
            <a:endParaRPr lang="tr-TR" altLang="tr-TR" sz="2800" i="1" dirty="0">
              <a:latin typeface="Georgia" panose="02040502050405020303" pitchFamily="18" charset="0"/>
            </a:endParaRPr>
          </a:p>
          <a:p>
            <a:pPr eaLnBrk="1" hangingPunct="1">
              <a:lnSpc>
                <a:spcPct val="150000"/>
              </a:lnSpc>
              <a:buFontTx/>
              <a:buNone/>
            </a:pPr>
            <a:r>
              <a:rPr lang="tr-TR" altLang="tr-TR" sz="2600" i="1" dirty="0">
                <a:latin typeface="Georgia" panose="02040502050405020303" pitchFamily="18" charset="0"/>
              </a:rPr>
              <a:t>Burun boşluğunun </a:t>
            </a:r>
            <a:r>
              <a:rPr lang="tr-TR" altLang="tr-TR" sz="2600" i="1" dirty="0" err="1">
                <a:latin typeface="Georgia" panose="02040502050405020303" pitchFamily="18" charset="0"/>
              </a:rPr>
              <a:t>irritasyonu</a:t>
            </a:r>
            <a:r>
              <a:rPr lang="tr-TR" altLang="tr-TR" sz="2600" i="1" dirty="0">
                <a:latin typeface="Georgia" panose="02040502050405020303" pitchFamily="18" charset="0"/>
              </a:rPr>
              <a:t>; </a:t>
            </a:r>
            <a:r>
              <a:rPr lang="tr-TR" altLang="tr-TR" sz="2600" i="1" dirty="0">
                <a:solidFill>
                  <a:srgbClr val="FF0000"/>
                </a:solidFill>
                <a:latin typeface="Georgia" panose="02040502050405020303" pitchFamily="18" charset="0"/>
              </a:rPr>
              <a:t>aksırık refleksine,</a:t>
            </a:r>
          </a:p>
          <a:p>
            <a:pPr eaLnBrk="1" hangingPunct="1">
              <a:lnSpc>
                <a:spcPct val="150000"/>
              </a:lnSpc>
              <a:buFontTx/>
              <a:buNone/>
            </a:pPr>
            <a:endParaRPr lang="tr-TR" altLang="tr-TR" sz="2600" i="1" dirty="0">
              <a:latin typeface="Georgia" panose="02040502050405020303" pitchFamily="18" charset="0"/>
            </a:endParaRPr>
          </a:p>
          <a:p>
            <a:pPr eaLnBrk="1" hangingPunct="1">
              <a:lnSpc>
                <a:spcPct val="150000"/>
              </a:lnSpc>
              <a:buFontTx/>
              <a:buNone/>
            </a:pPr>
            <a:r>
              <a:rPr lang="tr-TR" altLang="tr-TR" sz="2600" i="1" dirty="0" err="1">
                <a:latin typeface="Georgia" panose="02040502050405020303" pitchFamily="18" charset="0"/>
              </a:rPr>
              <a:t>Trakea</a:t>
            </a:r>
            <a:r>
              <a:rPr lang="tr-TR" altLang="tr-TR" sz="2600" i="1" dirty="0">
                <a:latin typeface="Georgia" panose="02040502050405020303" pitchFamily="18" charset="0"/>
              </a:rPr>
              <a:t>, bronş, </a:t>
            </a:r>
            <a:r>
              <a:rPr lang="tr-TR" altLang="tr-TR" sz="2600" i="1" dirty="0" err="1">
                <a:latin typeface="Georgia" panose="02040502050405020303" pitchFamily="18" charset="0"/>
              </a:rPr>
              <a:t>bronşiol</a:t>
            </a:r>
            <a:r>
              <a:rPr lang="tr-TR" altLang="tr-TR" sz="2600" i="1" dirty="0">
                <a:latin typeface="Georgia" panose="02040502050405020303" pitchFamily="18" charset="0"/>
              </a:rPr>
              <a:t> </a:t>
            </a:r>
            <a:r>
              <a:rPr lang="tr-TR" altLang="tr-TR" sz="2600" i="1" dirty="0" err="1">
                <a:latin typeface="Georgia" panose="02040502050405020303" pitchFamily="18" charset="0"/>
              </a:rPr>
              <a:t>epitelinde</a:t>
            </a:r>
            <a:r>
              <a:rPr lang="tr-TR" altLang="tr-TR" sz="2600" i="1" dirty="0">
                <a:latin typeface="Georgia" panose="02040502050405020303" pitchFamily="18" charset="0"/>
              </a:rPr>
              <a:t> AC </a:t>
            </a:r>
            <a:r>
              <a:rPr lang="tr-TR" altLang="tr-TR" sz="2600" i="1" dirty="0" err="1">
                <a:latin typeface="Georgia" panose="02040502050405020303" pitchFamily="18" charset="0"/>
              </a:rPr>
              <a:t>irritan</a:t>
            </a:r>
            <a:r>
              <a:rPr lang="tr-TR" altLang="tr-TR" sz="2600" i="1" dirty="0">
                <a:latin typeface="Georgia" panose="02040502050405020303" pitchFamily="18" charset="0"/>
              </a:rPr>
              <a:t> reseptörler denilen duyusal sinir sonlanmaları vardır. Bunlar da </a:t>
            </a:r>
            <a:r>
              <a:rPr lang="tr-TR" altLang="tr-TR" sz="2600" i="1" dirty="0">
                <a:solidFill>
                  <a:srgbClr val="FF0000"/>
                </a:solidFill>
                <a:latin typeface="Georgia" panose="02040502050405020303" pitchFamily="18" charset="0"/>
              </a:rPr>
              <a:t>öksürük refleksine </a:t>
            </a:r>
            <a:r>
              <a:rPr lang="tr-TR" altLang="tr-TR" sz="2600" i="1" dirty="0">
                <a:latin typeface="Georgia" panose="02040502050405020303" pitchFamily="18" charset="0"/>
              </a:rPr>
              <a:t>sebep olur.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04D2D04-AFF3-4E57-A600-6A98D24F093F}"/>
              </a:ext>
            </a:extLst>
          </p:cNvPr>
          <p:cNvSpPr>
            <a:spLocks noGrp="1" noChangeArrowheads="1"/>
          </p:cNvSpPr>
          <p:nvPr>
            <p:ph type="title"/>
          </p:nvPr>
        </p:nvSpPr>
        <p:spPr>
          <a:xfrm>
            <a:off x="1152354" y="188640"/>
            <a:ext cx="6651625" cy="711200"/>
          </a:xfrm>
        </p:spPr>
        <p:txBody>
          <a:bodyPr/>
          <a:lstStyle/>
          <a:p>
            <a:pPr eaLnBrk="1" hangingPunct="1"/>
            <a:r>
              <a:rPr lang="tr-TR" altLang="tr-TR" sz="3200" i="1" dirty="0">
                <a:latin typeface="Georgia" panose="02040502050405020303" pitchFamily="18" charset="0"/>
              </a:rPr>
              <a:t>Solunumun istemli kontrolü</a:t>
            </a:r>
          </a:p>
        </p:txBody>
      </p:sp>
      <p:sp>
        <p:nvSpPr>
          <p:cNvPr id="51203" name="Rectangle 3">
            <a:extLst>
              <a:ext uri="{FF2B5EF4-FFF2-40B4-BE49-F238E27FC236}">
                <a16:creationId xmlns:a16="http://schemas.microsoft.com/office/drawing/2014/main" id="{0507D046-F0DF-4C3C-A257-DE8D7D4E3E51}"/>
              </a:ext>
            </a:extLst>
          </p:cNvPr>
          <p:cNvSpPr>
            <a:spLocks noGrp="1" noChangeArrowheads="1"/>
          </p:cNvSpPr>
          <p:nvPr>
            <p:ph type="body" idx="1"/>
          </p:nvPr>
        </p:nvSpPr>
        <p:spPr>
          <a:xfrm>
            <a:off x="395535" y="836613"/>
            <a:ext cx="8429377" cy="4895850"/>
          </a:xfrm>
        </p:spPr>
        <p:txBody>
          <a:bodyPr/>
          <a:lstStyle/>
          <a:p>
            <a:pPr eaLnBrk="1" hangingPunct="1"/>
            <a:endParaRPr lang="tr-TR" altLang="tr-TR" sz="2400" i="1" dirty="0">
              <a:latin typeface="Georgia" panose="02040502050405020303" pitchFamily="18" charset="0"/>
            </a:endParaRPr>
          </a:p>
          <a:p>
            <a:pPr eaLnBrk="1" hangingPunct="1"/>
            <a:r>
              <a:rPr lang="tr-TR" altLang="tr-TR" sz="2400" i="1" dirty="0">
                <a:latin typeface="Georgia" panose="02040502050405020303" pitchFamily="18" charset="0"/>
              </a:rPr>
              <a:t>Korku, öfke gibi hissi durumlar</a:t>
            </a:r>
          </a:p>
          <a:p>
            <a:pPr eaLnBrk="1" hangingPunct="1">
              <a:buFontTx/>
              <a:buNone/>
            </a:pPr>
            <a:r>
              <a:rPr lang="tr-TR" altLang="tr-TR" sz="2400" i="1" dirty="0">
                <a:latin typeface="Georgia" panose="02040502050405020303" pitchFamily="18" charset="0"/>
              </a:rPr>
              <a:t>  (</a:t>
            </a:r>
            <a:r>
              <a:rPr lang="tr-TR" altLang="tr-TR" sz="2400" i="1" dirty="0" err="1">
                <a:latin typeface="Georgia" panose="02040502050405020303" pitchFamily="18" charset="0"/>
              </a:rPr>
              <a:t>hipotalamustaki</a:t>
            </a:r>
            <a:r>
              <a:rPr lang="tr-TR" altLang="tr-TR" sz="2400" i="1" dirty="0">
                <a:latin typeface="Georgia" panose="02040502050405020303" pitchFamily="18" charset="0"/>
              </a:rPr>
              <a:t> uyarıcı merkezlerle)</a:t>
            </a:r>
          </a:p>
          <a:p>
            <a:pPr eaLnBrk="1" hangingPunct="1">
              <a:buFontTx/>
              <a:buNone/>
            </a:pPr>
            <a:endParaRPr lang="tr-TR" altLang="tr-TR" sz="2400" i="1" dirty="0">
              <a:latin typeface="Georgia" panose="02040502050405020303" pitchFamily="18" charset="0"/>
            </a:endParaRPr>
          </a:p>
          <a:p>
            <a:pPr eaLnBrk="1" hangingPunct="1"/>
            <a:r>
              <a:rPr lang="tr-TR" altLang="tr-TR" sz="2400" i="1" dirty="0">
                <a:latin typeface="Georgia" panose="02040502050405020303" pitchFamily="18" charset="0"/>
              </a:rPr>
              <a:t>Duygusal aktivite (OSS üzerinden)</a:t>
            </a:r>
          </a:p>
          <a:p>
            <a:pPr marL="114300" indent="0" eaLnBrk="1" hangingPunct="1">
              <a:buNone/>
            </a:pPr>
            <a:endParaRPr lang="tr-TR" altLang="tr-TR" sz="2400" i="1" dirty="0">
              <a:latin typeface="Georgia" panose="02040502050405020303" pitchFamily="18" charset="0"/>
            </a:endParaRPr>
          </a:p>
          <a:p>
            <a:pPr eaLnBrk="1" hangingPunct="1"/>
            <a:r>
              <a:rPr lang="tr-TR" altLang="tr-TR" sz="2400" i="1" dirty="0">
                <a:latin typeface="Georgia" panose="02040502050405020303" pitchFamily="18" charset="0"/>
              </a:rPr>
              <a:t>Konuşma, şarkı söyleme, yüzme</a:t>
            </a:r>
          </a:p>
          <a:p>
            <a:pPr eaLnBrk="1" hangingPunct="1">
              <a:buFontTx/>
              <a:buNone/>
            </a:pPr>
            <a:r>
              <a:rPr lang="tr-TR" altLang="tr-TR" sz="2400" i="1" dirty="0">
                <a:latin typeface="Georgia" panose="02040502050405020303" pitchFamily="18" charset="0"/>
              </a:rPr>
              <a:t>   (piramidal sistem yoluyla)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7D27675F-E917-4788-BB18-4E8E33548BB1}"/>
              </a:ext>
            </a:extLst>
          </p:cNvPr>
          <p:cNvSpPr>
            <a:spLocks noGrp="1" noChangeArrowheads="1"/>
          </p:cNvSpPr>
          <p:nvPr>
            <p:ph type="title"/>
          </p:nvPr>
        </p:nvSpPr>
        <p:spPr>
          <a:xfrm>
            <a:off x="539552" y="124847"/>
            <a:ext cx="6067425" cy="863600"/>
          </a:xfrm>
        </p:spPr>
        <p:txBody>
          <a:bodyPr/>
          <a:lstStyle/>
          <a:p>
            <a:pPr eaLnBrk="1" hangingPunct="1"/>
            <a:r>
              <a:rPr lang="tr-TR" altLang="tr-TR" sz="3200" i="1" dirty="0">
                <a:latin typeface="Georgia" panose="02040502050405020303" pitchFamily="18" charset="0"/>
              </a:rPr>
              <a:t>Yaşlılık ve solunum sistemi</a:t>
            </a:r>
          </a:p>
        </p:txBody>
      </p:sp>
      <p:sp>
        <p:nvSpPr>
          <p:cNvPr id="52227" name="Rectangle 3">
            <a:extLst>
              <a:ext uri="{FF2B5EF4-FFF2-40B4-BE49-F238E27FC236}">
                <a16:creationId xmlns:a16="http://schemas.microsoft.com/office/drawing/2014/main" id="{EB418B8D-C769-4B89-9DF9-5A2E30E74F02}"/>
              </a:ext>
            </a:extLst>
          </p:cNvPr>
          <p:cNvSpPr>
            <a:spLocks noGrp="1" noChangeArrowheads="1"/>
          </p:cNvSpPr>
          <p:nvPr>
            <p:ph type="body" idx="1"/>
          </p:nvPr>
        </p:nvSpPr>
        <p:spPr>
          <a:xfrm>
            <a:off x="310357" y="1432719"/>
            <a:ext cx="5435600" cy="4297362"/>
          </a:xfrm>
        </p:spPr>
        <p:txBody>
          <a:bodyPr/>
          <a:lstStyle/>
          <a:p>
            <a:pPr eaLnBrk="1" hangingPunct="1">
              <a:lnSpc>
                <a:spcPct val="150000"/>
              </a:lnSpc>
              <a:defRPr/>
            </a:pPr>
            <a:r>
              <a:rPr lang="tr-TR" altLang="tr-TR" sz="2600" i="1" dirty="0" err="1">
                <a:latin typeface="Georgia" panose="02040502050405020303" pitchFamily="18" charset="0"/>
              </a:rPr>
              <a:t>Kompliyans</a:t>
            </a:r>
            <a:r>
              <a:rPr lang="tr-TR" altLang="tr-TR" sz="2600" i="1" dirty="0">
                <a:latin typeface="Georgia" panose="02040502050405020303" pitchFamily="18" charset="0"/>
              </a:rPr>
              <a:t> azalır, </a:t>
            </a:r>
            <a:r>
              <a:rPr lang="tr-TR" altLang="tr-TR" sz="2600" i="1" dirty="0" err="1">
                <a:latin typeface="Georgia" panose="02040502050405020303" pitchFamily="18" charset="0"/>
              </a:rPr>
              <a:t>vital</a:t>
            </a:r>
            <a:r>
              <a:rPr lang="tr-TR" altLang="tr-TR" sz="2600" i="1" dirty="0">
                <a:latin typeface="Georgia" panose="02040502050405020303" pitchFamily="18" charset="0"/>
              </a:rPr>
              <a:t> </a:t>
            </a:r>
          </a:p>
          <a:p>
            <a:pPr marL="0" indent="0" eaLnBrk="1" hangingPunct="1">
              <a:lnSpc>
                <a:spcPct val="150000"/>
              </a:lnSpc>
              <a:buFontTx/>
              <a:buNone/>
              <a:defRPr/>
            </a:pPr>
            <a:r>
              <a:rPr lang="tr-TR" altLang="tr-TR" sz="2600" i="1" dirty="0">
                <a:latin typeface="Georgia" panose="02040502050405020303" pitchFamily="18" charset="0"/>
              </a:rPr>
              <a:t>    kapasite düşer</a:t>
            </a:r>
          </a:p>
          <a:p>
            <a:pPr eaLnBrk="1" hangingPunct="1">
              <a:lnSpc>
                <a:spcPct val="150000"/>
              </a:lnSpc>
              <a:defRPr/>
            </a:pPr>
            <a:r>
              <a:rPr lang="tr-TR" altLang="tr-TR" sz="2600" i="1" dirty="0">
                <a:latin typeface="Georgia" panose="02040502050405020303" pitchFamily="18" charset="0"/>
              </a:rPr>
              <a:t>Göğüs kafesinin hareket kabiliyeti azalır</a:t>
            </a:r>
          </a:p>
          <a:p>
            <a:pPr eaLnBrk="1" hangingPunct="1">
              <a:lnSpc>
                <a:spcPct val="150000"/>
              </a:lnSpc>
              <a:defRPr/>
            </a:pPr>
            <a:r>
              <a:rPr lang="tr-TR" altLang="tr-TR" sz="2600" i="1" dirty="0">
                <a:latin typeface="Georgia" panose="02040502050405020303" pitchFamily="18" charset="0"/>
              </a:rPr>
              <a:t>Egzersiz yeteneği azalır.</a:t>
            </a:r>
          </a:p>
          <a:p>
            <a:pPr eaLnBrk="1" hangingPunct="1">
              <a:lnSpc>
                <a:spcPct val="150000"/>
              </a:lnSpc>
              <a:defRPr/>
            </a:pPr>
            <a:r>
              <a:rPr lang="tr-TR" altLang="tr-TR" sz="2600" i="1" dirty="0">
                <a:latin typeface="Georgia" panose="02040502050405020303" pitchFamily="18" charset="0"/>
              </a:rPr>
              <a:t>Solunumun dakika hacmi düşer </a:t>
            </a:r>
          </a:p>
        </p:txBody>
      </p:sp>
      <p:sp>
        <p:nvSpPr>
          <p:cNvPr id="52228" name="AutoShape 5" descr="Z">
            <a:extLst>
              <a:ext uri="{FF2B5EF4-FFF2-40B4-BE49-F238E27FC236}">
                <a16:creationId xmlns:a16="http://schemas.microsoft.com/office/drawing/2014/main" id="{E0D59A37-C6E7-432E-A0B7-688E427EB46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tr-TR" altLang="tr-TR">
              <a:solidFill>
                <a:srgbClr val="FFFF00"/>
              </a:solidFill>
              <a:latin typeface="Comic Sans MS" panose="030F0702030302020204" pitchFamily="66" charset="0"/>
            </a:endParaRPr>
          </a:p>
        </p:txBody>
      </p:sp>
      <p:sp>
        <p:nvSpPr>
          <p:cNvPr id="52229" name="AutoShape 7" descr="Z">
            <a:extLst>
              <a:ext uri="{FF2B5EF4-FFF2-40B4-BE49-F238E27FC236}">
                <a16:creationId xmlns:a16="http://schemas.microsoft.com/office/drawing/2014/main" id="{4C29C638-CFF6-4285-9148-EA7B59A6BA6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tr-TR" altLang="tr-TR">
              <a:solidFill>
                <a:srgbClr val="FFFF00"/>
              </a:solidFill>
              <a:latin typeface="Comic Sans MS" panose="030F0702030302020204" pitchFamily="66" charset="0"/>
            </a:endParaRPr>
          </a:p>
        </p:txBody>
      </p:sp>
      <p:sp>
        <p:nvSpPr>
          <p:cNvPr id="52230" name="Text Box 8">
            <a:extLst>
              <a:ext uri="{FF2B5EF4-FFF2-40B4-BE49-F238E27FC236}">
                <a16:creationId xmlns:a16="http://schemas.microsoft.com/office/drawing/2014/main" id="{E389D563-8BDC-41DD-824D-B7C061A15952}"/>
              </a:ext>
            </a:extLst>
          </p:cNvPr>
          <p:cNvSpPr txBox="1">
            <a:spLocks noChangeArrowheads="1"/>
          </p:cNvSpPr>
          <p:nvPr/>
        </p:nvSpPr>
        <p:spPr bwMode="auto">
          <a:xfrm>
            <a:off x="5632450" y="1936750"/>
            <a:ext cx="4524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tr-TR" altLang="tr-TR">
              <a:solidFill>
                <a:srgbClr val="FFFF00"/>
              </a:solidFill>
              <a:latin typeface="Comic Sans MS" panose="030F0702030302020204" pitchFamily="66" charset="0"/>
            </a:endParaRPr>
          </a:p>
        </p:txBody>
      </p:sp>
      <p:sp>
        <p:nvSpPr>
          <p:cNvPr id="52231" name="AutoShape 10" descr="Z">
            <a:extLst>
              <a:ext uri="{FF2B5EF4-FFF2-40B4-BE49-F238E27FC236}">
                <a16:creationId xmlns:a16="http://schemas.microsoft.com/office/drawing/2014/main" id="{6235587E-2C82-4BE8-AFAA-ADEA7124AA1D}"/>
              </a:ext>
            </a:extLst>
          </p:cNvPr>
          <p:cNvSpPr>
            <a:spLocks noChangeAspect="1" noChangeArrowheads="1"/>
          </p:cNvSpPr>
          <p:nvPr/>
        </p:nvSpPr>
        <p:spPr bwMode="auto">
          <a:xfrm>
            <a:off x="63500" y="-349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tr-TR" altLang="tr-TR">
              <a:solidFill>
                <a:srgbClr val="FFFF00"/>
              </a:solidFill>
              <a:latin typeface="Comic Sans MS" panose="030F0702030302020204" pitchFamily="66"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AF93D889-6EAB-4712-A093-0270F762969E}"/>
              </a:ext>
            </a:extLst>
          </p:cNvPr>
          <p:cNvSpPr>
            <a:spLocks noGrp="1" noChangeArrowheads="1"/>
          </p:cNvSpPr>
          <p:nvPr>
            <p:ph type="title"/>
          </p:nvPr>
        </p:nvSpPr>
        <p:spPr>
          <a:xfrm>
            <a:off x="395536" y="404664"/>
            <a:ext cx="8670106" cy="720725"/>
          </a:xfrm>
        </p:spPr>
        <p:txBody>
          <a:bodyPr/>
          <a:lstStyle/>
          <a:p>
            <a:pPr eaLnBrk="1" hangingPunct="1"/>
            <a:br>
              <a:rPr lang="tr-TR" altLang="tr-TR" sz="2400" i="1" dirty="0">
                <a:latin typeface="Georgia" panose="02040502050405020303" pitchFamily="18" charset="0"/>
              </a:rPr>
            </a:br>
            <a:r>
              <a:rPr lang="tr-TR" altLang="tr-TR" sz="2400" i="1" dirty="0">
                <a:latin typeface="Georgia" panose="02040502050405020303" pitchFamily="18" charset="0"/>
              </a:rPr>
              <a:t>SOLUNUM SİSTEMİ İLE İLGİLİ BAZI HASTALIKLAR</a:t>
            </a:r>
            <a:br>
              <a:rPr lang="tr-TR" altLang="tr-TR" sz="2400" dirty="0"/>
            </a:br>
            <a:endParaRPr lang="tr-TR" altLang="tr-TR" sz="2400" dirty="0"/>
          </a:p>
        </p:txBody>
      </p:sp>
      <p:sp>
        <p:nvSpPr>
          <p:cNvPr id="109571" name="Rectangle 3">
            <a:extLst>
              <a:ext uri="{FF2B5EF4-FFF2-40B4-BE49-F238E27FC236}">
                <a16:creationId xmlns:a16="http://schemas.microsoft.com/office/drawing/2014/main" id="{9868B449-2B50-463D-A484-A66072C95310}"/>
              </a:ext>
            </a:extLst>
          </p:cNvPr>
          <p:cNvSpPr>
            <a:spLocks noGrp="1" noChangeArrowheads="1"/>
          </p:cNvSpPr>
          <p:nvPr>
            <p:ph type="body" idx="1"/>
          </p:nvPr>
        </p:nvSpPr>
        <p:spPr>
          <a:xfrm>
            <a:off x="473894" y="981075"/>
            <a:ext cx="7338466" cy="6164263"/>
          </a:xfrm>
        </p:spPr>
        <p:txBody>
          <a:bodyPr/>
          <a:lstStyle/>
          <a:p>
            <a:endParaRPr lang="tr-TR" altLang="tr-TR" sz="2400" i="1" dirty="0">
              <a:latin typeface="Georgia" panose="02040502050405020303" pitchFamily="18" charset="0"/>
            </a:endParaRPr>
          </a:p>
          <a:p>
            <a:r>
              <a:rPr lang="tr-TR" altLang="tr-TR" sz="2400" i="1" dirty="0">
                <a:latin typeface="Georgia" panose="02040502050405020303" pitchFamily="18" charset="0"/>
              </a:rPr>
              <a:t>Nezle (</a:t>
            </a:r>
            <a:r>
              <a:rPr lang="tr-TR" altLang="tr-TR" sz="2400" i="1" dirty="0" err="1">
                <a:latin typeface="Georgia" panose="02040502050405020303" pitchFamily="18" charset="0"/>
              </a:rPr>
              <a:t>rinit</a:t>
            </a:r>
            <a:r>
              <a:rPr lang="tr-TR" altLang="tr-TR" sz="2400" i="1" dirty="0">
                <a:latin typeface="Georgia" panose="02040502050405020303" pitchFamily="18" charset="0"/>
              </a:rPr>
              <a:t>): </a:t>
            </a:r>
          </a:p>
          <a:p>
            <a:pPr lvl="1"/>
            <a:r>
              <a:rPr lang="tr-TR" altLang="tr-TR" sz="2000" b="0" i="1" dirty="0">
                <a:latin typeface="Georgia" panose="02040502050405020303" pitchFamily="18" charset="0"/>
              </a:rPr>
              <a:t>Burun zarının iltihabıdır. </a:t>
            </a:r>
          </a:p>
          <a:p>
            <a:endParaRPr lang="tr-TR" altLang="tr-TR" sz="2400" b="0" i="1" dirty="0">
              <a:latin typeface="Georgia" panose="02040502050405020303" pitchFamily="18" charset="0"/>
            </a:endParaRPr>
          </a:p>
          <a:p>
            <a:pPr eaLnBrk="1" hangingPunct="1"/>
            <a:r>
              <a:rPr lang="tr-TR" altLang="tr-TR" sz="2400" i="1" dirty="0">
                <a:latin typeface="Georgia" panose="02040502050405020303" pitchFamily="18" charset="0"/>
              </a:rPr>
              <a:t>Larenjit: </a:t>
            </a:r>
            <a:r>
              <a:rPr lang="tr-TR" altLang="tr-TR" sz="2400" b="0" i="1" dirty="0" err="1">
                <a:latin typeface="Georgia" panose="02040502050405020303" pitchFamily="18" charset="0"/>
              </a:rPr>
              <a:t>Larenksin</a:t>
            </a:r>
            <a:r>
              <a:rPr lang="tr-TR" altLang="tr-TR" sz="2400" b="0" i="1" dirty="0">
                <a:latin typeface="Georgia" panose="02040502050405020303" pitchFamily="18" charset="0"/>
              </a:rPr>
              <a:t> iltihabıdır.</a:t>
            </a:r>
          </a:p>
          <a:p>
            <a:pPr eaLnBrk="1" hangingPunct="1"/>
            <a:endParaRPr lang="tr-TR" altLang="tr-TR" sz="2400" b="0" i="1" dirty="0">
              <a:latin typeface="Georgia" panose="02040502050405020303" pitchFamily="18" charset="0"/>
            </a:endParaRPr>
          </a:p>
          <a:p>
            <a:pPr eaLnBrk="1" hangingPunct="1"/>
            <a:r>
              <a:rPr lang="tr-TR" altLang="tr-TR" sz="2400" i="1" dirty="0">
                <a:latin typeface="Georgia" panose="02040502050405020303" pitchFamily="18" charset="0"/>
              </a:rPr>
              <a:t>Astım: </a:t>
            </a:r>
            <a:r>
              <a:rPr lang="tr-TR" altLang="tr-TR" sz="2400" b="0" i="1" dirty="0">
                <a:latin typeface="Georgia" panose="02040502050405020303" pitchFamily="18" charset="0"/>
              </a:rPr>
              <a:t>Solunum  güçlüğünün genel adıdır. Çeşitleri vardır</a:t>
            </a:r>
          </a:p>
        </p:txBody>
      </p:sp>
    </p:spTree>
  </p:cSld>
  <p:clrMapOvr>
    <a:masterClrMapping/>
  </p:clrMapOvr>
  <p:transition advTm="0">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fade">
                                      <p:cBhvr>
                                        <p:cTn id="7" dur="1000"/>
                                        <p:tgtEl>
                                          <p:spTgt spid="109570"/>
                                        </p:tgtEl>
                                      </p:cBhvr>
                                    </p:animEffect>
                                    <p:anim calcmode="lin" valueType="num">
                                      <p:cBhvr>
                                        <p:cTn id="8" dur="1000" fill="hold"/>
                                        <p:tgtEl>
                                          <p:spTgt spid="109570"/>
                                        </p:tgtEl>
                                        <p:attrNameLst>
                                          <p:attrName>ppt_x</p:attrName>
                                        </p:attrNameLst>
                                      </p:cBhvr>
                                      <p:tavLst>
                                        <p:tav tm="0">
                                          <p:val>
                                            <p:strVal val="#ppt_x"/>
                                          </p:val>
                                        </p:tav>
                                        <p:tav tm="100000">
                                          <p:val>
                                            <p:strVal val="#ppt_x"/>
                                          </p:val>
                                        </p:tav>
                                      </p:tavLst>
                                    </p:anim>
                                    <p:anim calcmode="lin" valueType="num">
                                      <p:cBhvr>
                                        <p:cTn id="9" dur="898" decel="100000" fill="hold"/>
                                        <p:tgtEl>
                                          <p:spTgt spid="10957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957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9571">
                                            <p:txEl>
                                              <p:pRg st="1" end="1"/>
                                            </p:txEl>
                                          </p:spTgt>
                                        </p:tgtEl>
                                        <p:attrNameLst>
                                          <p:attrName>style.visibility</p:attrName>
                                        </p:attrNameLst>
                                      </p:cBhvr>
                                      <p:to>
                                        <p:strVal val="visible"/>
                                      </p:to>
                                    </p:set>
                                    <p:animEffect transition="in" filter="fade">
                                      <p:cBhvr>
                                        <p:cTn id="15" dur="1000"/>
                                        <p:tgtEl>
                                          <p:spTgt spid="109571">
                                            <p:txEl>
                                              <p:pRg st="1" end="1"/>
                                            </p:txEl>
                                          </p:spTgt>
                                        </p:tgtEl>
                                      </p:cBhvr>
                                    </p:animEffect>
                                    <p:anim calcmode="lin" valueType="num">
                                      <p:cBhvr>
                                        <p:cTn id="16" dur="1000" fill="hold"/>
                                        <p:tgtEl>
                                          <p:spTgt spid="109571">
                                            <p:txEl>
                                              <p:pRg st="1" end="1"/>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09571">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09571">
                                            <p:txEl>
                                              <p:pRg st="1" end="1"/>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109571">
                                            <p:txEl>
                                              <p:pRg st="2" end="2"/>
                                            </p:txEl>
                                          </p:spTgt>
                                        </p:tgtEl>
                                        <p:attrNameLst>
                                          <p:attrName>style.visibility</p:attrName>
                                        </p:attrNameLst>
                                      </p:cBhvr>
                                      <p:to>
                                        <p:strVal val="visible"/>
                                      </p:to>
                                    </p:set>
                                    <p:animEffect transition="in" filter="fade">
                                      <p:cBhvr>
                                        <p:cTn id="21" dur="1000"/>
                                        <p:tgtEl>
                                          <p:spTgt spid="109571">
                                            <p:txEl>
                                              <p:pRg st="2" end="2"/>
                                            </p:txEl>
                                          </p:spTgt>
                                        </p:tgtEl>
                                      </p:cBhvr>
                                    </p:animEffect>
                                    <p:anim calcmode="lin" valueType="num">
                                      <p:cBhvr>
                                        <p:cTn id="22" dur="1000" fill="hold"/>
                                        <p:tgtEl>
                                          <p:spTgt spid="109571">
                                            <p:txEl>
                                              <p:pRg st="2" end="2"/>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109571">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10957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09571">
                                            <p:txEl>
                                              <p:pRg st="4" end="4"/>
                                            </p:txEl>
                                          </p:spTgt>
                                        </p:tgtEl>
                                        <p:attrNameLst>
                                          <p:attrName>style.visibility</p:attrName>
                                        </p:attrNameLst>
                                      </p:cBhvr>
                                      <p:to>
                                        <p:strVal val="visible"/>
                                      </p:to>
                                    </p:set>
                                    <p:animEffect transition="in" filter="fade">
                                      <p:cBhvr>
                                        <p:cTn id="29" dur="1000"/>
                                        <p:tgtEl>
                                          <p:spTgt spid="109571">
                                            <p:txEl>
                                              <p:pRg st="4" end="4"/>
                                            </p:txEl>
                                          </p:spTgt>
                                        </p:tgtEl>
                                      </p:cBhvr>
                                    </p:animEffect>
                                    <p:anim calcmode="lin" valueType="num">
                                      <p:cBhvr>
                                        <p:cTn id="30" dur="1000" fill="hold"/>
                                        <p:tgtEl>
                                          <p:spTgt spid="109571">
                                            <p:txEl>
                                              <p:pRg st="4" end="4"/>
                                            </p:txEl>
                                          </p:spTgt>
                                        </p:tgtEl>
                                        <p:attrNameLst>
                                          <p:attrName>ppt_x</p:attrName>
                                        </p:attrNameLst>
                                      </p:cBhvr>
                                      <p:tavLst>
                                        <p:tav tm="0">
                                          <p:val>
                                            <p:strVal val="#ppt_x"/>
                                          </p:val>
                                        </p:tav>
                                        <p:tav tm="100000">
                                          <p:val>
                                            <p:strVal val="#ppt_x"/>
                                          </p:val>
                                        </p:tav>
                                      </p:tavLst>
                                    </p:anim>
                                    <p:anim calcmode="lin" valueType="num">
                                      <p:cBhvr>
                                        <p:cTn id="31" dur="898" decel="100000" fill="hold"/>
                                        <p:tgtEl>
                                          <p:spTgt spid="109571">
                                            <p:txEl>
                                              <p:pRg st="4" end="4"/>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898"/>
                                          </p:stCondLst>
                                        </p:cTn>
                                        <p:tgtEl>
                                          <p:spTgt spid="109571">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109571">
                                            <p:txEl>
                                              <p:pRg st="6" end="6"/>
                                            </p:txEl>
                                          </p:spTgt>
                                        </p:tgtEl>
                                        <p:attrNameLst>
                                          <p:attrName>style.visibility</p:attrName>
                                        </p:attrNameLst>
                                      </p:cBhvr>
                                      <p:to>
                                        <p:strVal val="visible"/>
                                      </p:to>
                                    </p:set>
                                    <p:animEffect transition="in" filter="fade">
                                      <p:cBhvr>
                                        <p:cTn id="37" dur="1000"/>
                                        <p:tgtEl>
                                          <p:spTgt spid="109571">
                                            <p:txEl>
                                              <p:pRg st="6" end="6"/>
                                            </p:txEl>
                                          </p:spTgt>
                                        </p:tgtEl>
                                      </p:cBhvr>
                                    </p:animEffect>
                                    <p:anim calcmode="lin" valueType="num">
                                      <p:cBhvr>
                                        <p:cTn id="38" dur="1000" fill="hold"/>
                                        <p:tgtEl>
                                          <p:spTgt spid="109571">
                                            <p:txEl>
                                              <p:pRg st="6" end="6"/>
                                            </p:txEl>
                                          </p:spTgt>
                                        </p:tgtEl>
                                        <p:attrNameLst>
                                          <p:attrName>ppt_x</p:attrName>
                                        </p:attrNameLst>
                                      </p:cBhvr>
                                      <p:tavLst>
                                        <p:tav tm="0">
                                          <p:val>
                                            <p:strVal val="#ppt_x"/>
                                          </p:val>
                                        </p:tav>
                                        <p:tav tm="100000">
                                          <p:val>
                                            <p:strVal val="#ppt_x"/>
                                          </p:val>
                                        </p:tav>
                                      </p:tavLst>
                                    </p:anim>
                                    <p:anim calcmode="lin" valueType="num">
                                      <p:cBhvr>
                                        <p:cTn id="39" dur="898" decel="100000" fill="hold"/>
                                        <p:tgtEl>
                                          <p:spTgt spid="109571">
                                            <p:txEl>
                                              <p:pRg st="6" end="6"/>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898"/>
                                          </p:stCondLst>
                                        </p:cTn>
                                        <p:tgtEl>
                                          <p:spTgt spid="109571">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4B193144-6E08-466A-978A-50DF5ACB6842}"/>
              </a:ext>
            </a:extLst>
          </p:cNvPr>
          <p:cNvSpPr>
            <a:spLocks noGrp="1" noChangeArrowheads="1"/>
          </p:cNvSpPr>
          <p:nvPr>
            <p:ph type="title"/>
          </p:nvPr>
        </p:nvSpPr>
        <p:spPr>
          <a:xfrm>
            <a:off x="539552" y="260648"/>
            <a:ext cx="8280598" cy="687387"/>
          </a:xfrm>
        </p:spPr>
        <p:txBody>
          <a:bodyPr/>
          <a:lstStyle/>
          <a:p>
            <a:pPr eaLnBrk="1" hangingPunct="1"/>
            <a:br>
              <a:rPr lang="tr-TR" altLang="tr-TR" sz="2400" i="1" dirty="0">
                <a:latin typeface="Georgia" panose="02040502050405020303" pitchFamily="18" charset="0"/>
              </a:rPr>
            </a:br>
            <a:r>
              <a:rPr lang="tr-TR" altLang="tr-TR" sz="2400" i="1" dirty="0">
                <a:latin typeface="Georgia" panose="02040502050405020303" pitchFamily="18" charset="0"/>
              </a:rPr>
              <a:t>SOLUNUM SİSTEMİ İLE İLGİLİ BAZI HASTALIKLAR</a:t>
            </a:r>
            <a:br>
              <a:rPr lang="tr-TR" altLang="tr-TR" sz="2400" i="1" dirty="0">
                <a:latin typeface="Georgia" panose="02040502050405020303" pitchFamily="18" charset="0"/>
              </a:rPr>
            </a:br>
            <a:endParaRPr lang="tr-TR" altLang="tr-TR" sz="2400" i="1" dirty="0">
              <a:latin typeface="Georgia" panose="02040502050405020303" pitchFamily="18" charset="0"/>
            </a:endParaRPr>
          </a:p>
        </p:txBody>
      </p:sp>
      <p:sp>
        <p:nvSpPr>
          <p:cNvPr id="109571" name="Rectangle 3">
            <a:extLst>
              <a:ext uri="{FF2B5EF4-FFF2-40B4-BE49-F238E27FC236}">
                <a16:creationId xmlns:a16="http://schemas.microsoft.com/office/drawing/2014/main" id="{552E8AA8-4AF0-45B7-BE77-CF9EDC9C5153}"/>
              </a:ext>
            </a:extLst>
          </p:cNvPr>
          <p:cNvSpPr>
            <a:spLocks noGrp="1" noChangeArrowheads="1"/>
          </p:cNvSpPr>
          <p:nvPr>
            <p:ph type="body" idx="1"/>
          </p:nvPr>
        </p:nvSpPr>
        <p:spPr>
          <a:xfrm>
            <a:off x="323850" y="1340768"/>
            <a:ext cx="7488510" cy="5517232"/>
          </a:xfrm>
        </p:spPr>
        <p:txBody>
          <a:bodyPr/>
          <a:lstStyle/>
          <a:p>
            <a:pPr eaLnBrk="1" hangingPunct="1"/>
            <a:r>
              <a:rPr lang="tr-TR" altLang="tr-TR" sz="2400" i="1" dirty="0">
                <a:latin typeface="Georgia" panose="02040502050405020303" pitchFamily="18" charset="0"/>
              </a:rPr>
              <a:t>Amfizem:</a:t>
            </a:r>
          </a:p>
          <a:p>
            <a:pPr lvl="1" eaLnBrk="1" hangingPunct="1"/>
            <a:r>
              <a:rPr lang="tr-TR" altLang="tr-TR" sz="2000" b="0" i="1" dirty="0">
                <a:latin typeface="Georgia" panose="02040502050405020303" pitchFamily="18" charset="0"/>
              </a:rPr>
              <a:t>Dokunun şişmesi anlamına gelir. </a:t>
            </a:r>
          </a:p>
          <a:p>
            <a:pPr lvl="1" eaLnBrk="1" hangingPunct="1"/>
            <a:r>
              <a:rPr lang="tr-TR" altLang="tr-TR" sz="2000" b="0" i="1" dirty="0">
                <a:latin typeface="Georgia" panose="02040502050405020303" pitchFamily="18" charset="0"/>
              </a:rPr>
              <a:t>Yaşlılarda, özellikle sigara içenler ile havası kirli olan şehirlerde  yaşayanlarda daha yaygındır. </a:t>
            </a:r>
          </a:p>
          <a:p>
            <a:pPr lvl="1" eaLnBrk="1" hangingPunct="1"/>
            <a:r>
              <a:rPr lang="tr-TR" altLang="tr-TR" sz="2000" b="0" i="1" dirty="0" err="1">
                <a:latin typeface="Georgia" panose="02040502050405020303" pitchFamily="18" charset="0"/>
              </a:rPr>
              <a:t>Bronşiyoller</a:t>
            </a:r>
            <a:r>
              <a:rPr lang="tr-TR" altLang="tr-TR" sz="2000" b="0" i="1" dirty="0">
                <a:latin typeface="Georgia" panose="02040502050405020303" pitchFamily="18" charset="0"/>
              </a:rPr>
              <a:t> anormal olarak genişler, alveol çeperleri parçalanır. </a:t>
            </a:r>
          </a:p>
          <a:p>
            <a:pPr lvl="1" eaLnBrk="1" hangingPunct="1"/>
            <a:endParaRPr lang="tr-TR" altLang="tr-TR" sz="2000" b="0" i="1" dirty="0">
              <a:latin typeface="Georgia" panose="02040502050405020303" pitchFamily="18" charset="0"/>
            </a:endParaRPr>
          </a:p>
          <a:p>
            <a:pPr eaLnBrk="1" hangingPunct="1"/>
            <a:r>
              <a:rPr lang="tr-TR" altLang="tr-TR" sz="2400" i="1" dirty="0" err="1">
                <a:latin typeface="Georgia" panose="02040502050405020303" pitchFamily="18" charset="0"/>
              </a:rPr>
              <a:t>Pnömoni</a:t>
            </a:r>
            <a:r>
              <a:rPr lang="tr-TR" altLang="tr-TR" sz="2400" i="1" dirty="0">
                <a:latin typeface="Georgia" panose="02040502050405020303" pitchFamily="18" charset="0"/>
              </a:rPr>
              <a:t> (zatürre):</a:t>
            </a:r>
          </a:p>
          <a:p>
            <a:pPr lvl="1" eaLnBrk="1" hangingPunct="1"/>
            <a:r>
              <a:rPr lang="tr-TR" altLang="tr-TR" sz="2000" b="0" i="1" dirty="0">
                <a:latin typeface="Georgia" panose="02040502050405020303" pitchFamily="18" charset="0"/>
              </a:rPr>
              <a:t>Alveollerin sıvı ile dolduğu durumun genel adıdır. </a:t>
            </a:r>
          </a:p>
          <a:p>
            <a:pPr lvl="1" eaLnBrk="1" hangingPunct="1"/>
            <a:r>
              <a:rPr lang="tr-TR" altLang="tr-TR" i="1" dirty="0">
                <a:latin typeface="Georgia" panose="02040502050405020303" pitchFamily="18" charset="0"/>
              </a:rPr>
              <a:t>E</a:t>
            </a:r>
            <a:r>
              <a:rPr lang="tr-TR" altLang="tr-TR" sz="2000" b="0" i="1" dirty="0">
                <a:latin typeface="Georgia" panose="02040502050405020303" pitchFamily="18" charset="0"/>
              </a:rPr>
              <a:t>n önemli ve yaygın  sebep  </a:t>
            </a:r>
            <a:r>
              <a:rPr lang="tr-TR" altLang="tr-TR" sz="2000" i="1" dirty="0">
                <a:latin typeface="Georgia" panose="02040502050405020303" pitchFamily="18" charset="0"/>
              </a:rPr>
              <a:t>streptokok</a:t>
            </a:r>
            <a:r>
              <a:rPr lang="tr-TR" altLang="tr-TR" sz="2000" b="0" i="1" dirty="0">
                <a:latin typeface="Georgia" panose="02040502050405020303" pitchFamily="18" charset="0"/>
              </a:rPr>
              <a:t>  cinsi bakterilerdir.</a:t>
            </a:r>
          </a:p>
          <a:p>
            <a:pPr lvl="1" eaLnBrk="1" hangingPunct="1"/>
            <a:endParaRPr lang="tr-TR" altLang="tr-TR" sz="2000" b="0" dirty="0"/>
          </a:p>
        </p:txBody>
      </p:sp>
    </p:spTree>
  </p:cSld>
  <p:clrMapOvr>
    <a:masterClrMapping/>
  </p:clrMapOvr>
  <p:transition advTm="0">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fade">
                                      <p:cBhvr>
                                        <p:cTn id="7" dur="1000"/>
                                        <p:tgtEl>
                                          <p:spTgt spid="109570"/>
                                        </p:tgtEl>
                                      </p:cBhvr>
                                    </p:animEffect>
                                    <p:anim calcmode="lin" valueType="num">
                                      <p:cBhvr>
                                        <p:cTn id="8" dur="1000" fill="hold"/>
                                        <p:tgtEl>
                                          <p:spTgt spid="109570"/>
                                        </p:tgtEl>
                                        <p:attrNameLst>
                                          <p:attrName>ppt_x</p:attrName>
                                        </p:attrNameLst>
                                      </p:cBhvr>
                                      <p:tavLst>
                                        <p:tav tm="0">
                                          <p:val>
                                            <p:strVal val="#ppt_x"/>
                                          </p:val>
                                        </p:tav>
                                        <p:tav tm="100000">
                                          <p:val>
                                            <p:strVal val="#ppt_x"/>
                                          </p:val>
                                        </p:tav>
                                      </p:tavLst>
                                    </p:anim>
                                    <p:anim calcmode="lin" valueType="num">
                                      <p:cBhvr>
                                        <p:cTn id="9" dur="898" decel="100000" fill="hold"/>
                                        <p:tgtEl>
                                          <p:spTgt spid="10957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957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9571">
                                            <p:txEl>
                                              <p:pRg st="0" end="0"/>
                                            </p:txEl>
                                          </p:spTgt>
                                        </p:tgtEl>
                                        <p:attrNameLst>
                                          <p:attrName>style.visibility</p:attrName>
                                        </p:attrNameLst>
                                      </p:cBhvr>
                                      <p:to>
                                        <p:strVal val="visible"/>
                                      </p:to>
                                    </p:set>
                                    <p:animEffect transition="in" filter="fade">
                                      <p:cBhvr>
                                        <p:cTn id="15" dur="1000"/>
                                        <p:tgtEl>
                                          <p:spTgt spid="109571">
                                            <p:txEl>
                                              <p:pRg st="0" end="0"/>
                                            </p:txEl>
                                          </p:spTgt>
                                        </p:tgtEl>
                                      </p:cBhvr>
                                    </p:animEffect>
                                    <p:anim calcmode="lin" valueType="num">
                                      <p:cBhvr>
                                        <p:cTn id="16" dur="1000" fill="hold"/>
                                        <p:tgtEl>
                                          <p:spTgt spid="10957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0957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09571">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109571">
                                            <p:txEl>
                                              <p:pRg st="1" end="1"/>
                                            </p:txEl>
                                          </p:spTgt>
                                        </p:tgtEl>
                                        <p:attrNameLst>
                                          <p:attrName>style.visibility</p:attrName>
                                        </p:attrNameLst>
                                      </p:cBhvr>
                                      <p:to>
                                        <p:strVal val="visible"/>
                                      </p:to>
                                    </p:set>
                                    <p:animEffect transition="in" filter="fade">
                                      <p:cBhvr>
                                        <p:cTn id="21" dur="1000"/>
                                        <p:tgtEl>
                                          <p:spTgt spid="109571">
                                            <p:txEl>
                                              <p:pRg st="1" end="1"/>
                                            </p:txEl>
                                          </p:spTgt>
                                        </p:tgtEl>
                                      </p:cBhvr>
                                    </p:animEffect>
                                    <p:anim calcmode="lin" valueType="num">
                                      <p:cBhvr>
                                        <p:cTn id="22" dur="1000" fill="hold"/>
                                        <p:tgtEl>
                                          <p:spTgt spid="109571">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109571">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109571">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09571">
                                            <p:txEl>
                                              <p:pRg st="2" end="2"/>
                                            </p:txEl>
                                          </p:spTgt>
                                        </p:tgtEl>
                                        <p:attrNameLst>
                                          <p:attrName>style.visibility</p:attrName>
                                        </p:attrNameLst>
                                      </p:cBhvr>
                                      <p:to>
                                        <p:strVal val="visible"/>
                                      </p:to>
                                    </p:set>
                                    <p:animEffect transition="in" filter="fade">
                                      <p:cBhvr>
                                        <p:cTn id="27" dur="1000"/>
                                        <p:tgtEl>
                                          <p:spTgt spid="109571">
                                            <p:txEl>
                                              <p:pRg st="2" end="2"/>
                                            </p:txEl>
                                          </p:spTgt>
                                        </p:tgtEl>
                                      </p:cBhvr>
                                    </p:animEffect>
                                    <p:anim calcmode="lin" valueType="num">
                                      <p:cBhvr>
                                        <p:cTn id="28" dur="1000" fill="hold"/>
                                        <p:tgtEl>
                                          <p:spTgt spid="109571">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109571">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109571">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109571">
                                            <p:txEl>
                                              <p:pRg st="3" end="3"/>
                                            </p:txEl>
                                          </p:spTgt>
                                        </p:tgtEl>
                                        <p:attrNameLst>
                                          <p:attrName>style.visibility</p:attrName>
                                        </p:attrNameLst>
                                      </p:cBhvr>
                                      <p:to>
                                        <p:strVal val="visible"/>
                                      </p:to>
                                    </p:set>
                                    <p:animEffect transition="in" filter="fade">
                                      <p:cBhvr>
                                        <p:cTn id="33" dur="1000"/>
                                        <p:tgtEl>
                                          <p:spTgt spid="109571">
                                            <p:txEl>
                                              <p:pRg st="3" end="3"/>
                                            </p:txEl>
                                          </p:spTgt>
                                        </p:tgtEl>
                                      </p:cBhvr>
                                    </p:animEffect>
                                    <p:anim calcmode="lin" valueType="num">
                                      <p:cBhvr>
                                        <p:cTn id="34" dur="1000" fill="hold"/>
                                        <p:tgtEl>
                                          <p:spTgt spid="109571">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109571">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109571">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37" presetClass="entr" presetSubtype="0" fill="hold" grpId="0" nodeType="clickEffect">
                                  <p:stCondLst>
                                    <p:cond delay="0"/>
                                  </p:stCondLst>
                                  <p:childTnLst>
                                    <p:set>
                                      <p:cBhvr>
                                        <p:cTn id="40" dur="1" fill="hold">
                                          <p:stCondLst>
                                            <p:cond delay="0"/>
                                          </p:stCondLst>
                                        </p:cTn>
                                        <p:tgtEl>
                                          <p:spTgt spid="109571">
                                            <p:txEl>
                                              <p:pRg st="5" end="5"/>
                                            </p:txEl>
                                          </p:spTgt>
                                        </p:tgtEl>
                                        <p:attrNameLst>
                                          <p:attrName>style.visibility</p:attrName>
                                        </p:attrNameLst>
                                      </p:cBhvr>
                                      <p:to>
                                        <p:strVal val="visible"/>
                                      </p:to>
                                    </p:set>
                                    <p:animEffect transition="in" filter="fade">
                                      <p:cBhvr>
                                        <p:cTn id="41" dur="1000"/>
                                        <p:tgtEl>
                                          <p:spTgt spid="109571">
                                            <p:txEl>
                                              <p:pRg st="5" end="5"/>
                                            </p:txEl>
                                          </p:spTgt>
                                        </p:tgtEl>
                                      </p:cBhvr>
                                    </p:animEffect>
                                    <p:anim calcmode="lin" valueType="num">
                                      <p:cBhvr>
                                        <p:cTn id="42" dur="1000" fill="hold"/>
                                        <p:tgtEl>
                                          <p:spTgt spid="109571">
                                            <p:txEl>
                                              <p:pRg st="5" end="5"/>
                                            </p:txEl>
                                          </p:spTgt>
                                        </p:tgtEl>
                                        <p:attrNameLst>
                                          <p:attrName>ppt_x</p:attrName>
                                        </p:attrNameLst>
                                      </p:cBhvr>
                                      <p:tavLst>
                                        <p:tav tm="0">
                                          <p:val>
                                            <p:strVal val="#ppt_x"/>
                                          </p:val>
                                        </p:tav>
                                        <p:tav tm="100000">
                                          <p:val>
                                            <p:strVal val="#ppt_x"/>
                                          </p:val>
                                        </p:tav>
                                      </p:tavLst>
                                    </p:anim>
                                    <p:anim calcmode="lin" valueType="num">
                                      <p:cBhvr>
                                        <p:cTn id="43" dur="898" decel="100000" fill="hold"/>
                                        <p:tgtEl>
                                          <p:spTgt spid="109571">
                                            <p:txEl>
                                              <p:pRg st="5" end="5"/>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898"/>
                                          </p:stCondLst>
                                        </p:cTn>
                                        <p:tgtEl>
                                          <p:spTgt spid="109571">
                                            <p:txEl>
                                              <p:pRg st="5" end="5"/>
                                            </p:txEl>
                                          </p:spTgt>
                                        </p:tgtEl>
                                        <p:attrNameLst>
                                          <p:attrName>ppt_y</p:attrName>
                                        </p:attrNameLst>
                                      </p:cBhvr>
                                      <p:tavLst>
                                        <p:tav tm="0">
                                          <p:val>
                                            <p:strVal val="#ppt_y-.03"/>
                                          </p:val>
                                        </p:tav>
                                        <p:tav tm="100000">
                                          <p:val>
                                            <p:strVal val="#ppt_y"/>
                                          </p:val>
                                        </p:tav>
                                      </p:tavLst>
                                    </p:anim>
                                  </p:childTnLst>
                                </p:cTn>
                              </p:par>
                              <p:par>
                                <p:cTn id="45" presetID="37" presetClass="entr" presetSubtype="0" fill="hold" grpId="0" nodeType="withEffect">
                                  <p:stCondLst>
                                    <p:cond delay="0"/>
                                  </p:stCondLst>
                                  <p:childTnLst>
                                    <p:set>
                                      <p:cBhvr>
                                        <p:cTn id="46" dur="1" fill="hold">
                                          <p:stCondLst>
                                            <p:cond delay="0"/>
                                          </p:stCondLst>
                                        </p:cTn>
                                        <p:tgtEl>
                                          <p:spTgt spid="109571">
                                            <p:txEl>
                                              <p:pRg st="6" end="6"/>
                                            </p:txEl>
                                          </p:spTgt>
                                        </p:tgtEl>
                                        <p:attrNameLst>
                                          <p:attrName>style.visibility</p:attrName>
                                        </p:attrNameLst>
                                      </p:cBhvr>
                                      <p:to>
                                        <p:strVal val="visible"/>
                                      </p:to>
                                    </p:set>
                                    <p:animEffect transition="in" filter="fade">
                                      <p:cBhvr>
                                        <p:cTn id="47" dur="1000"/>
                                        <p:tgtEl>
                                          <p:spTgt spid="109571">
                                            <p:txEl>
                                              <p:pRg st="6" end="6"/>
                                            </p:txEl>
                                          </p:spTgt>
                                        </p:tgtEl>
                                      </p:cBhvr>
                                    </p:animEffect>
                                    <p:anim calcmode="lin" valueType="num">
                                      <p:cBhvr>
                                        <p:cTn id="48" dur="1000" fill="hold"/>
                                        <p:tgtEl>
                                          <p:spTgt spid="109571">
                                            <p:txEl>
                                              <p:pRg st="6" end="6"/>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109571">
                                            <p:txEl>
                                              <p:pRg st="6" end="6"/>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109571">
                                            <p:txEl>
                                              <p:pRg st="6" end="6"/>
                                            </p:txEl>
                                          </p:spTgt>
                                        </p:tgtEl>
                                        <p:attrNameLst>
                                          <p:attrName>ppt_y</p:attrName>
                                        </p:attrNameLst>
                                      </p:cBhvr>
                                      <p:tavLst>
                                        <p:tav tm="0">
                                          <p:val>
                                            <p:strVal val="#ppt_y-.03"/>
                                          </p:val>
                                        </p:tav>
                                        <p:tav tm="100000">
                                          <p:val>
                                            <p:strVal val="#ppt_y"/>
                                          </p:val>
                                        </p:tav>
                                      </p:tavLst>
                                    </p:anim>
                                  </p:childTnLst>
                                </p:cTn>
                              </p:par>
                              <p:par>
                                <p:cTn id="51" presetID="37" presetClass="entr" presetSubtype="0" fill="hold" grpId="0" nodeType="withEffect">
                                  <p:stCondLst>
                                    <p:cond delay="0"/>
                                  </p:stCondLst>
                                  <p:childTnLst>
                                    <p:set>
                                      <p:cBhvr>
                                        <p:cTn id="52" dur="1" fill="hold">
                                          <p:stCondLst>
                                            <p:cond delay="0"/>
                                          </p:stCondLst>
                                        </p:cTn>
                                        <p:tgtEl>
                                          <p:spTgt spid="109571">
                                            <p:txEl>
                                              <p:pRg st="7" end="7"/>
                                            </p:txEl>
                                          </p:spTgt>
                                        </p:tgtEl>
                                        <p:attrNameLst>
                                          <p:attrName>style.visibility</p:attrName>
                                        </p:attrNameLst>
                                      </p:cBhvr>
                                      <p:to>
                                        <p:strVal val="visible"/>
                                      </p:to>
                                    </p:set>
                                    <p:animEffect transition="in" filter="fade">
                                      <p:cBhvr>
                                        <p:cTn id="53" dur="1000"/>
                                        <p:tgtEl>
                                          <p:spTgt spid="109571">
                                            <p:txEl>
                                              <p:pRg st="7" end="7"/>
                                            </p:txEl>
                                          </p:spTgt>
                                        </p:tgtEl>
                                      </p:cBhvr>
                                    </p:animEffect>
                                    <p:anim calcmode="lin" valueType="num">
                                      <p:cBhvr>
                                        <p:cTn id="54" dur="1000" fill="hold"/>
                                        <p:tgtEl>
                                          <p:spTgt spid="109571">
                                            <p:txEl>
                                              <p:pRg st="7" end="7"/>
                                            </p:txEl>
                                          </p:spTgt>
                                        </p:tgtEl>
                                        <p:attrNameLst>
                                          <p:attrName>ppt_x</p:attrName>
                                        </p:attrNameLst>
                                      </p:cBhvr>
                                      <p:tavLst>
                                        <p:tav tm="0">
                                          <p:val>
                                            <p:strVal val="#ppt_x"/>
                                          </p:val>
                                        </p:tav>
                                        <p:tav tm="100000">
                                          <p:val>
                                            <p:strVal val="#ppt_x"/>
                                          </p:val>
                                        </p:tav>
                                      </p:tavLst>
                                    </p:anim>
                                    <p:anim calcmode="lin" valueType="num">
                                      <p:cBhvr>
                                        <p:cTn id="55" dur="898" decel="100000" fill="hold"/>
                                        <p:tgtEl>
                                          <p:spTgt spid="109571">
                                            <p:txEl>
                                              <p:pRg st="7" end="7"/>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898"/>
                                          </p:stCondLst>
                                        </p:cTn>
                                        <p:tgtEl>
                                          <p:spTgt spid="109571">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C6B62343-E289-4DD9-818F-6611ABCEBCAA}"/>
              </a:ext>
            </a:extLst>
          </p:cNvPr>
          <p:cNvSpPr>
            <a:spLocks noGrp="1" noChangeArrowheads="1"/>
          </p:cNvSpPr>
          <p:nvPr>
            <p:ph type="title"/>
          </p:nvPr>
        </p:nvSpPr>
        <p:spPr>
          <a:xfrm>
            <a:off x="395536" y="332656"/>
            <a:ext cx="8496052" cy="1135063"/>
          </a:xfrm>
        </p:spPr>
        <p:txBody>
          <a:bodyPr/>
          <a:lstStyle/>
          <a:p>
            <a:pPr eaLnBrk="1" hangingPunct="1"/>
            <a:r>
              <a:rPr lang="tr-TR" altLang="tr-TR" sz="2400" i="1" dirty="0">
                <a:latin typeface="Georgia" panose="02040502050405020303" pitchFamily="18" charset="0"/>
              </a:rPr>
              <a:t>SOLUNUM SİSTEMİ İLE İLGİLİ BAZI HASTALIKLAR</a:t>
            </a:r>
            <a:br>
              <a:rPr lang="tr-TR" altLang="tr-TR" sz="2400" i="1" dirty="0">
                <a:latin typeface="Georgia" panose="02040502050405020303" pitchFamily="18" charset="0"/>
              </a:rPr>
            </a:br>
            <a:endParaRPr lang="tr-TR" altLang="tr-TR" sz="2400" i="1" dirty="0">
              <a:latin typeface="Georgia" panose="02040502050405020303" pitchFamily="18" charset="0"/>
            </a:endParaRPr>
          </a:p>
        </p:txBody>
      </p:sp>
      <p:sp>
        <p:nvSpPr>
          <p:cNvPr id="109571" name="Rectangle 3">
            <a:extLst>
              <a:ext uri="{FF2B5EF4-FFF2-40B4-BE49-F238E27FC236}">
                <a16:creationId xmlns:a16="http://schemas.microsoft.com/office/drawing/2014/main" id="{7CA79D6F-6E35-4946-A6BA-E57EC0497EF9}"/>
              </a:ext>
            </a:extLst>
          </p:cNvPr>
          <p:cNvSpPr>
            <a:spLocks noGrp="1" noChangeArrowheads="1"/>
          </p:cNvSpPr>
          <p:nvPr>
            <p:ph type="body" idx="1"/>
          </p:nvPr>
        </p:nvSpPr>
        <p:spPr>
          <a:xfrm>
            <a:off x="395536" y="1628800"/>
            <a:ext cx="7848872" cy="5040288"/>
          </a:xfrm>
        </p:spPr>
        <p:txBody>
          <a:bodyPr/>
          <a:lstStyle/>
          <a:p>
            <a:r>
              <a:rPr lang="tr-TR" altLang="tr-TR" sz="2400" i="1" dirty="0">
                <a:latin typeface="Georgia" panose="02040502050405020303" pitchFamily="18" charset="0"/>
              </a:rPr>
              <a:t>Verem (tüberküloz):</a:t>
            </a:r>
          </a:p>
          <a:p>
            <a:pPr lvl="1"/>
            <a:r>
              <a:rPr lang="tr-TR" altLang="tr-TR" sz="2000" b="0" i="1" dirty="0" err="1">
                <a:latin typeface="Georgia" panose="02040502050405020303" pitchFamily="18" charset="0"/>
              </a:rPr>
              <a:t>Mycobacterium</a:t>
            </a:r>
            <a:r>
              <a:rPr lang="tr-TR" altLang="tr-TR" sz="2000" b="0" i="1" dirty="0">
                <a:latin typeface="Georgia" panose="02040502050405020303" pitchFamily="18" charset="0"/>
              </a:rPr>
              <a:t> </a:t>
            </a:r>
            <a:r>
              <a:rPr lang="tr-TR" altLang="tr-TR" sz="2000" b="0" i="1" dirty="0" err="1">
                <a:latin typeface="Georgia" panose="02040502050405020303" pitchFamily="18" charset="0"/>
              </a:rPr>
              <a:t>tuberculosis</a:t>
            </a:r>
            <a:r>
              <a:rPr lang="tr-TR" altLang="tr-TR" sz="2000" b="0" i="1" dirty="0">
                <a:latin typeface="Georgia" panose="02040502050405020303" pitchFamily="18" charset="0"/>
              </a:rPr>
              <a:t> ‘in sebep olduğu bulaşıcı bir hastalıktır. </a:t>
            </a:r>
          </a:p>
          <a:p>
            <a:pPr lvl="1"/>
            <a:r>
              <a:rPr lang="tr-TR" altLang="tr-TR" sz="2000" b="0" i="1" dirty="0">
                <a:latin typeface="Georgia" panose="02040502050405020303" pitchFamily="18" charset="0"/>
              </a:rPr>
              <a:t>Vücudun diğer organlarında da vereme rastlanır, fakat en çok akciğerleri tutar. </a:t>
            </a:r>
          </a:p>
          <a:p>
            <a:pPr lvl="1"/>
            <a:endParaRPr lang="tr-TR" altLang="tr-TR" sz="2000" b="0" i="1" dirty="0">
              <a:latin typeface="Georgia" panose="02040502050405020303" pitchFamily="18" charset="0"/>
            </a:endParaRPr>
          </a:p>
          <a:p>
            <a:r>
              <a:rPr lang="tr-TR" altLang="tr-TR" sz="2400" i="1" dirty="0" err="1">
                <a:latin typeface="Georgia" panose="02040502050405020303" pitchFamily="18" charset="0"/>
              </a:rPr>
              <a:t>Plörezi</a:t>
            </a:r>
            <a:r>
              <a:rPr lang="tr-TR" altLang="tr-TR" sz="2400" i="1" dirty="0">
                <a:latin typeface="Georgia" panose="02040502050405020303" pitchFamily="18" charset="0"/>
              </a:rPr>
              <a:t> (zatülcenp):</a:t>
            </a:r>
          </a:p>
          <a:p>
            <a:pPr lvl="1"/>
            <a:r>
              <a:rPr lang="tr-TR" altLang="tr-TR" sz="2000" b="0" i="1" dirty="0">
                <a:latin typeface="Georgia" panose="02040502050405020303" pitchFamily="18" charset="0"/>
              </a:rPr>
              <a:t>Plevra iltihabıdır. Hastalığın bir çok çeşidi ve safhası vardır.</a:t>
            </a:r>
          </a:p>
          <a:p>
            <a:pPr lvl="1"/>
            <a:endParaRPr lang="tr-TR" altLang="tr-TR" sz="2000" b="0" dirty="0"/>
          </a:p>
          <a:p>
            <a:endParaRPr lang="tr-TR" altLang="tr-TR" sz="2400" b="0" dirty="0"/>
          </a:p>
        </p:txBody>
      </p:sp>
    </p:spTree>
  </p:cSld>
  <p:clrMapOvr>
    <a:masterClrMapping/>
  </p:clrMapOvr>
  <p:transition advTm="0">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fade">
                                      <p:cBhvr>
                                        <p:cTn id="7" dur="1000"/>
                                        <p:tgtEl>
                                          <p:spTgt spid="109570"/>
                                        </p:tgtEl>
                                      </p:cBhvr>
                                    </p:animEffect>
                                    <p:anim calcmode="lin" valueType="num">
                                      <p:cBhvr>
                                        <p:cTn id="8" dur="1000" fill="hold"/>
                                        <p:tgtEl>
                                          <p:spTgt spid="109570"/>
                                        </p:tgtEl>
                                        <p:attrNameLst>
                                          <p:attrName>ppt_x</p:attrName>
                                        </p:attrNameLst>
                                      </p:cBhvr>
                                      <p:tavLst>
                                        <p:tav tm="0">
                                          <p:val>
                                            <p:strVal val="#ppt_x"/>
                                          </p:val>
                                        </p:tav>
                                        <p:tav tm="100000">
                                          <p:val>
                                            <p:strVal val="#ppt_x"/>
                                          </p:val>
                                        </p:tav>
                                      </p:tavLst>
                                    </p:anim>
                                    <p:anim calcmode="lin" valueType="num">
                                      <p:cBhvr>
                                        <p:cTn id="9" dur="898" decel="100000" fill="hold"/>
                                        <p:tgtEl>
                                          <p:spTgt spid="10957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957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9571">
                                            <p:txEl>
                                              <p:pRg st="0" end="0"/>
                                            </p:txEl>
                                          </p:spTgt>
                                        </p:tgtEl>
                                        <p:attrNameLst>
                                          <p:attrName>style.visibility</p:attrName>
                                        </p:attrNameLst>
                                      </p:cBhvr>
                                      <p:to>
                                        <p:strVal val="visible"/>
                                      </p:to>
                                    </p:set>
                                    <p:animEffect transition="in" filter="fade">
                                      <p:cBhvr>
                                        <p:cTn id="15" dur="1000"/>
                                        <p:tgtEl>
                                          <p:spTgt spid="109571">
                                            <p:txEl>
                                              <p:pRg st="0" end="0"/>
                                            </p:txEl>
                                          </p:spTgt>
                                        </p:tgtEl>
                                      </p:cBhvr>
                                    </p:animEffect>
                                    <p:anim calcmode="lin" valueType="num">
                                      <p:cBhvr>
                                        <p:cTn id="16" dur="1000" fill="hold"/>
                                        <p:tgtEl>
                                          <p:spTgt spid="10957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0957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09571">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109571">
                                            <p:txEl>
                                              <p:pRg st="1" end="1"/>
                                            </p:txEl>
                                          </p:spTgt>
                                        </p:tgtEl>
                                        <p:attrNameLst>
                                          <p:attrName>style.visibility</p:attrName>
                                        </p:attrNameLst>
                                      </p:cBhvr>
                                      <p:to>
                                        <p:strVal val="visible"/>
                                      </p:to>
                                    </p:set>
                                    <p:animEffect transition="in" filter="fade">
                                      <p:cBhvr>
                                        <p:cTn id="21" dur="1000"/>
                                        <p:tgtEl>
                                          <p:spTgt spid="109571">
                                            <p:txEl>
                                              <p:pRg st="1" end="1"/>
                                            </p:txEl>
                                          </p:spTgt>
                                        </p:tgtEl>
                                      </p:cBhvr>
                                    </p:animEffect>
                                    <p:anim calcmode="lin" valueType="num">
                                      <p:cBhvr>
                                        <p:cTn id="22" dur="1000" fill="hold"/>
                                        <p:tgtEl>
                                          <p:spTgt spid="109571">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109571">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109571">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09571">
                                            <p:txEl>
                                              <p:pRg st="2" end="2"/>
                                            </p:txEl>
                                          </p:spTgt>
                                        </p:tgtEl>
                                        <p:attrNameLst>
                                          <p:attrName>style.visibility</p:attrName>
                                        </p:attrNameLst>
                                      </p:cBhvr>
                                      <p:to>
                                        <p:strVal val="visible"/>
                                      </p:to>
                                    </p:set>
                                    <p:animEffect transition="in" filter="fade">
                                      <p:cBhvr>
                                        <p:cTn id="27" dur="1000"/>
                                        <p:tgtEl>
                                          <p:spTgt spid="109571">
                                            <p:txEl>
                                              <p:pRg st="2" end="2"/>
                                            </p:txEl>
                                          </p:spTgt>
                                        </p:tgtEl>
                                      </p:cBhvr>
                                    </p:animEffect>
                                    <p:anim calcmode="lin" valueType="num">
                                      <p:cBhvr>
                                        <p:cTn id="28" dur="1000" fill="hold"/>
                                        <p:tgtEl>
                                          <p:spTgt spid="109571">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109571">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10957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109571">
                                            <p:txEl>
                                              <p:pRg st="4" end="4"/>
                                            </p:txEl>
                                          </p:spTgt>
                                        </p:tgtEl>
                                        <p:attrNameLst>
                                          <p:attrName>style.visibility</p:attrName>
                                        </p:attrNameLst>
                                      </p:cBhvr>
                                      <p:to>
                                        <p:strVal val="visible"/>
                                      </p:to>
                                    </p:set>
                                    <p:animEffect transition="in" filter="fade">
                                      <p:cBhvr>
                                        <p:cTn id="35" dur="1000"/>
                                        <p:tgtEl>
                                          <p:spTgt spid="109571">
                                            <p:txEl>
                                              <p:pRg st="4" end="4"/>
                                            </p:txEl>
                                          </p:spTgt>
                                        </p:tgtEl>
                                      </p:cBhvr>
                                    </p:animEffect>
                                    <p:anim calcmode="lin" valueType="num">
                                      <p:cBhvr>
                                        <p:cTn id="36" dur="1000" fill="hold"/>
                                        <p:tgtEl>
                                          <p:spTgt spid="109571">
                                            <p:txEl>
                                              <p:pRg st="4" end="4"/>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109571">
                                            <p:txEl>
                                              <p:pRg st="4" end="4"/>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109571">
                                            <p:txEl>
                                              <p:pRg st="4" end="4"/>
                                            </p:txEl>
                                          </p:spTgt>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109571">
                                            <p:txEl>
                                              <p:pRg st="5" end="5"/>
                                            </p:txEl>
                                          </p:spTgt>
                                        </p:tgtEl>
                                        <p:attrNameLst>
                                          <p:attrName>style.visibility</p:attrName>
                                        </p:attrNameLst>
                                      </p:cBhvr>
                                      <p:to>
                                        <p:strVal val="visible"/>
                                      </p:to>
                                    </p:set>
                                    <p:animEffect transition="in" filter="fade">
                                      <p:cBhvr>
                                        <p:cTn id="41" dur="1000"/>
                                        <p:tgtEl>
                                          <p:spTgt spid="109571">
                                            <p:txEl>
                                              <p:pRg st="5" end="5"/>
                                            </p:txEl>
                                          </p:spTgt>
                                        </p:tgtEl>
                                      </p:cBhvr>
                                    </p:animEffect>
                                    <p:anim calcmode="lin" valueType="num">
                                      <p:cBhvr>
                                        <p:cTn id="42" dur="1000" fill="hold"/>
                                        <p:tgtEl>
                                          <p:spTgt spid="109571">
                                            <p:txEl>
                                              <p:pRg st="5" end="5"/>
                                            </p:txEl>
                                          </p:spTgt>
                                        </p:tgtEl>
                                        <p:attrNameLst>
                                          <p:attrName>ppt_x</p:attrName>
                                        </p:attrNameLst>
                                      </p:cBhvr>
                                      <p:tavLst>
                                        <p:tav tm="0">
                                          <p:val>
                                            <p:strVal val="#ppt_x"/>
                                          </p:val>
                                        </p:tav>
                                        <p:tav tm="100000">
                                          <p:val>
                                            <p:strVal val="#ppt_x"/>
                                          </p:val>
                                        </p:tav>
                                      </p:tavLst>
                                    </p:anim>
                                    <p:anim calcmode="lin" valueType="num">
                                      <p:cBhvr>
                                        <p:cTn id="43" dur="898" decel="100000" fill="hold"/>
                                        <p:tgtEl>
                                          <p:spTgt spid="109571">
                                            <p:txEl>
                                              <p:pRg st="5" end="5"/>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898"/>
                                          </p:stCondLst>
                                        </p:cTn>
                                        <p:tgtEl>
                                          <p:spTgt spid="109571">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a:extLst>
              <a:ext uri="{FF2B5EF4-FFF2-40B4-BE49-F238E27FC236}">
                <a16:creationId xmlns:a16="http://schemas.microsoft.com/office/drawing/2014/main" id="{C0400E2F-0367-4727-9279-15CDAD8725EA}"/>
              </a:ext>
            </a:extLst>
          </p:cNvPr>
          <p:cNvSpPr>
            <a:spLocks noGrp="1" noChangeArrowheads="1"/>
          </p:cNvSpPr>
          <p:nvPr>
            <p:ph type="body" idx="1"/>
          </p:nvPr>
        </p:nvSpPr>
        <p:spPr>
          <a:xfrm>
            <a:off x="71438" y="0"/>
            <a:ext cx="8244978" cy="4114800"/>
          </a:xfrm>
        </p:spPr>
        <p:txBody>
          <a:bodyPr/>
          <a:lstStyle/>
          <a:p>
            <a:pPr algn="ctr" eaLnBrk="1" hangingPunct="1">
              <a:lnSpc>
                <a:spcPct val="150000"/>
              </a:lnSpc>
              <a:buFontTx/>
              <a:buNone/>
            </a:pPr>
            <a:r>
              <a:rPr lang="tr-TR" altLang="tr-TR" i="1" dirty="0">
                <a:latin typeface="Georgia" panose="02040502050405020303" pitchFamily="18" charset="0"/>
              </a:rPr>
              <a:t>  Sigara içenlerin akciğer kanserine yakalanma ihtimalleri, içmeyenlere göre </a:t>
            </a:r>
            <a:r>
              <a:rPr lang="tr-TR" altLang="tr-TR" i="1" dirty="0">
                <a:solidFill>
                  <a:srgbClr val="FF3300"/>
                </a:solidFill>
                <a:latin typeface="Georgia" panose="02040502050405020303" pitchFamily="18" charset="0"/>
              </a:rPr>
              <a:t>20 kat fazladır</a:t>
            </a:r>
            <a:r>
              <a:rPr lang="tr-TR" altLang="tr-TR" i="1" dirty="0">
                <a:latin typeface="Georgia" panose="02040502050405020303" pitchFamily="18" charset="0"/>
              </a:rPr>
              <a:t> </a:t>
            </a:r>
            <a:r>
              <a:rPr lang="tr-TR" altLang="tr-TR" i="1" dirty="0">
                <a:solidFill>
                  <a:srgbClr val="FF3300"/>
                </a:solidFill>
                <a:latin typeface="Georgia" panose="02040502050405020303" pitchFamily="18" charset="0"/>
              </a:rPr>
              <a:t>!!!</a:t>
            </a:r>
          </a:p>
        </p:txBody>
      </p:sp>
      <p:sp>
        <p:nvSpPr>
          <p:cNvPr id="4" name="Metin Yer Tutucusu 2">
            <a:extLst>
              <a:ext uri="{FF2B5EF4-FFF2-40B4-BE49-F238E27FC236}">
                <a16:creationId xmlns:a16="http://schemas.microsoft.com/office/drawing/2014/main" id="{20C3BE47-A29A-4FEA-9B6B-A0870F697F62}"/>
              </a:ext>
            </a:extLst>
          </p:cNvPr>
          <p:cNvSpPr txBox="1">
            <a:spLocks/>
          </p:cNvSpPr>
          <p:nvPr/>
        </p:nvSpPr>
        <p:spPr>
          <a:xfrm>
            <a:off x="317470" y="908720"/>
            <a:ext cx="7632848" cy="475252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endParaRPr lang="tr-TR" dirty="0"/>
          </a:p>
          <a:p>
            <a:r>
              <a:rPr lang="tr-TR" dirty="0"/>
              <a:t>Sigarada bulunan nikotin akciğerlerde bulunan </a:t>
            </a:r>
            <a:r>
              <a:rPr lang="tr-TR" dirty="0" err="1"/>
              <a:t>bronşiyollerin</a:t>
            </a:r>
            <a:r>
              <a:rPr lang="tr-TR" dirty="0"/>
              <a:t> daralmasına neden olarak akciğerlere giren çıkan hava akımına karşı direnci artırır. </a:t>
            </a:r>
            <a:r>
              <a:rPr lang="tr-TR" dirty="0" err="1"/>
              <a:t>Bronşiyol</a:t>
            </a:r>
            <a:r>
              <a:rPr lang="tr-TR" dirty="0"/>
              <a:t> çeperlerini harap eder.</a:t>
            </a:r>
          </a:p>
          <a:p>
            <a:pPr marL="114300" indent="0">
              <a:buFont typeface="Arial" pitchFamily="34" charset="0"/>
              <a:buNone/>
            </a:pPr>
            <a:endParaRPr lang="tr-TR" dirty="0"/>
          </a:p>
          <a:p>
            <a:r>
              <a:rPr lang="tr-TR" dirty="0"/>
              <a:t>Sigara dumanındaki CO kanda hemoglobin ile bağlanarak kanın </a:t>
            </a:r>
            <a:r>
              <a:rPr lang="tr-TR" dirty="0" err="1"/>
              <a:t>kanın</a:t>
            </a:r>
            <a:r>
              <a:rPr lang="tr-TR" dirty="0"/>
              <a:t> O</a:t>
            </a:r>
            <a:r>
              <a:rPr lang="tr-TR" baseline="-25000" dirty="0"/>
              <a:t>2</a:t>
            </a:r>
            <a:r>
              <a:rPr lang="tr-TR" dirty="0"/>
              <a:t> taşıma kapasitesini azaltır.</a:t>
            </a:r>
          </a:p>
          <a:p>
            <a:endParaRPr lang="tr-TR" dirty="0"/>
          </a:p>
          <a:p>
            <a:r>
              <a:rPr lang="tr-TR" dirty="0"/>
              <a:t>Sigarada bulunan katran akciğer kanseri riskini artırır</a:t>
            </a:r>
          </a:p>
          <a:p>
            <a:endParaRPr lang="tr-TR" dirty="0"/>
          </a:p>
          <a:p>
            <a:pPr marL="114300" indent="0">
              <a:buNone/>
            </a:pPr>
            <a:endParaRPr lang="tr-TR" dirty="0"/>
          </a:p>
          <a:p>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19672" y="2132856"/>
            <a:ext cx="6457528" cy="4267944"/>
          </a:xfrm>
        </p:spPr>
        <p:txBody>
          <a:bodyPr>
            <a:normAutofit/>
          </a:bodyPr>
          <a:lstStyle/>
          <a:p>
            <a:pPr marL="114300" indent="0">
              <a:buNone/>
            </a:pPr>
            <a:r>
              <a:rPr lang="tr-TR" sz="8000" dirty="0"/>
              <a:t>Teşekkürler</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1374</TotalTime>
  <Words>2415</Words>
  <Application>Microsoft Office PowerPoint</Application>
  <PresentationFormat>Ekran Gösterisi (4:3)</PresentationFormat>
  <Paragraphs>343</Paragraphs>
  <Slides>45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45</vt:i4>
      </vt:variant>
    </vt:vector>
  </HeadingPairs>
  <TitlesOfParts>
    <vt:vector size="51" baseType="lpstr">
      <vt:lpstr>Arial</vt:lpstr>
      <vt:lpstr>Calibri</vt:lpstr>
      <vt:lpstr>Cambria</vt:lpstr>
      <vt:lpstr>Comic Sans MS</vt:lpstr>
      <vt:lpstr>Georgia</vt:lpstr>
      <vt:lpstr>Bitişiklik</vt:lpstr>
      <vt:lpstr>SOLUNUM SİSTEMİ</vt:lpstr>
      <vt:lpstr>PowerPoint Sunusu</vt:lpstr>
      <vt:lpstr>SOLUNUM SİSTEMİNİN GÖREVLERİ</vt:lpstr>
      <vt:lpstr>SOLUNUM SİSTEMİNİN KASLARI</vt:lpstr>
      <vt:lpstr>PowerPoint Sunusu</vt:lpstr>
      <vt:lpstr>PowerPoint Sunusu</vt:lpstr>
      <vt:lpstr>PowerPoint Sunusu</vt:lpstr>
      <vt:lpstr>ÜST HAVA YOLLARI</vt:lpstr>
      <vt:lpstr>İLETİCİ HAVA YOLLARI</vt:lpstr>
      <vt:lpstr>PowerPoint Sunusu</vt:lpstr>
      <vt:lpstr>ALVEOLAR HAVA YOLLARI</vt:lpstr>
      <vt:lpstr>PowerPoint Sunusu</vt:lpstr>
      <vt:lpstr>SOLUNUM</vt:lpstr>
      <vt:lpstr>PowerPoint Sunusu</vt:lpstr>
      <vt:lpstr>AKCİĞER VENTİLASYONU</vt:lpstr>
      <vt:lpstr>Akciğer hacim ve kapasiteleri</vt:lpstr>
      <vt:lpstr>PowerPoint Sunusu</vt:lpstr>
      <vt:lpstr>PowerPoint Sunusu</vt:lpstr>
      <vt:lpstr>Solunum Tipleri</vt:lpstr>
      <vt:lpstr>Kanda Solunum Gazlarının Difüzyonu</vt:lpstr>
      <vt:lpstr>Gazların parsiyel basınçları</vt:lpstr>
      <vt:lpstr>Trakea havası</vt:lpstr>
      <vt:lpstr>Alveol Havası</vt:lpstr>
      <vt:lpstr>Gazların Taşınması (O2)</vt:lpstr>
      <vt:lpstr>Gazların Taşınması (O2)</vt:lpstr>
      <vt:lpstr>Dokularda Hemoglobinden Serbestlenen Oksijen Miktarı</vt:lpstr>
      <vt:lpstr>Gazların Taşınması (CO2)</vt:lpstr>
      <vt:lpstr>Karbonik Asidin Oluşumu </vt:lpstr>
      <vt:lpstr>Hemoglobine Bağlanan Karbondioksit</vt:lpstr>
      <vt:lpstr>Solunumun Kontrolü ve Düzenlenmesi  </vt:lpstr>
      <vt:lpstr>PowerPoint Sunusu</vt:lpstr>
      <vt:lpstr>PowerPoint Sunusu</vt:lpstr>
      <vt:lpstr>PowerPoint Sunusu</vt:lpstr>
      <vt:lpstr>PowerPoint Sunusu</vt:lpstr>
      <vt:lpstr>PowerPoint Sunusu</vt:lpstr>
      <vt:lpstr>PowerPoint Sunusu</vt:lpstr>
      <vt:lpstr>PowerPoint Sunusu</vt:lpstr>
      <vt:lpstr>PowerPoint Sunusu</vt:lpstr>
      <vt:lpstr>Solunumun istemli kontrolü</vt:lpstr>
      <vt:lpstr>Yaşlılık ve solunum sistemi</vt:lpstr>
      <vt:lpstr> SOLUNUM SİSTEMİ İLE İLGİLİ BAZI HASTALIKLAR </vt:lpstr>
      <vt:lpstr> SOLUNUM SİSTEMİ İLE İLGİLİ BAZI HASTALIKLAR </vt:lpstr>
      <vt:lpstr>SOLUNUM SİSTEMİ İLE İLGİLİ BAZI HASTALIKLAR </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SOLUNUM</dc:title>
  <dc:creator>epiti</dc:creator>
  <cp:lastModifiedBy>süleyman emre kocacan</cp:lastModifiedBy>
  <cp:revision>98</cp:revision>
  <dcterms:created xsi:type="dcterms:W3CDTF">2016-03-10T13:32:10Z</dcterms:created>
  <dcterms:modified xsi:type="dcterms:W3CDTF">2020-01-20T18:38:07Z</dcterms:modified>
</cp:coreProperties>
</file>