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C26C6E1C-54DB-4355-9791-80ED0DAB23FE}" type="datetimeFigureOut">
              <a:rPr lang="tr-TR" smtClean="0"/>
              <a:t>21.03.2020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52DCD0AB-A5FB-4A14-AD25-48A5814022A9}"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C26C6E1C-54DB-4355-9791-80ED0DAB23FE}" type="datetimeFigureOut">
              <a:rPr lang="tr-TR" smtClean="0"/>
              <a:t>21.03.2020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52DCD0AB-A5FB-4A14-AD25-48A5814022A9}"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C26C6E1C-54DB-4355-9791-80ED0DAB23FE}" type="datetimeFigureOut">
              <a:rPr lang="tr-TR" smtClean="0"/>
              <a:t>21.03.2020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52DCD0AB-A5FB-4A14-AD25-48A5814022A9}"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C26C6E1C-54DB-4355-9791-80ED0DAB23FE}" type="datetimeFigureOut">
              <a:rPr lang="tr-TR" smtClean="0"/>
              <a:t>21.03.2020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52DCD0AB-A5FB-4A14-AD25-48A5814022A9}"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C26C6E1C-54DB-4355-9791-80ED0DAB23FE}" type="datetimeFigureOut">
              <a:rPr lang="tr-TR" smtClean="0"/>
              <a:t>21.03.2020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52DCD0AB-A5FB-4A14-AD25-48A5814022A9}"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C26C6E1C-54DB-4355-9791-80ED0DAB23FE}" type="datetimeFigureOut">
              <a:rPr lang="tr-TR" smtClean="0"/>
              <a:t>21.03.2020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52DCD0AB-A5FB-4A14-AD25-48A5814022A9}"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C26C6E1C-54DB-4355-9791-80ED0DAB23FE}" type="datetimeFigureOut">
              <a:rPr lang="tr-TR" smtClean="0"/>
              <a:t>21.03.2020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52DCD0AB-A5FB-4A14-AD25-48A5814022A9}"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C26C6E1C-54DB-4355-9791-80ED0DAB23FE}" type="datetimeFigureOut">
              <a:rPr lang="tr-TR" smtClean="0"/>
              <a:t>21.03.2020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52DCD0AB-A5FB-4A14-AD25-48A5814022A9}"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C26C6E1C-54DB-4355-9791-80ED0DAB23FE}" type="datetimeFigureOut">
              <a:rPr lang="tr-TR" smtClean="0"/>
              <a:t>21.03.2020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52DCD0AB-A5FB-4A14-AD25-48A5814022A9}"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C26C6E1C-54DB-4355-9791-80ED0DAB23FE}" type="datetimeFigureOut">
              <a:rPr lang="tr-TR" smtClean="0"/>
              <a:t>21.03.2020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52DCD0AB-A5FB-4A14-AD25-48A5814022A9}"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C26C6E1C-54DB-4355-9791-80ED0DAB23FE}" type="datetimeFigureOut">
              <a:rPr lang="tr-TR" smtClean="0"/>
              <a:t>21.03.2020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52DCD0AB-A5FB-4A14-AD25-48A5814022A9}"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6C6E1C-54DB-4355-9791-80ED0DAB23FE}" type="datetimeFigureOut">
              <a:rPr lang="tr-TR" smtClean="0"/>
              <a:t>21.03.2020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DCD0AB-A5FB-4A14-AD25-48A5814022A9}"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pikaplog.com/havayolu-tasimaciligi"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0" y="2285992"/>
            <a:ext cx="9144000" cy="1470025"/>
          </a:xfrm>
        </p:spPr>
        <p:txBody>
          <a:bodyPr>
            <a:normAutofit/>
          </a:bodyPr>
          <a:lstStyle/>
          <a:p>
            <a:r>
              <a:rPr lang="tr-TR" sz="3600" b="1" dirty="0" smtClean="0"/>
              <a:t>ULAŞIM COĞRAFYASI</a:t>
            </a:r>
            <a:endParaRPr lang="tr-TR" sz="3600" b="1" dirty="0"/>
          </a:p>
        </p:txBody>
      </p:sp>
      <p:sp>
        <p:nvSpPr>
          <p:cNvPr id="3" name="2 Alt Başlık"/>
          <p:cNvSpPr>
            <a:spLocks noGrp="1"/>
          </p:cNvSpPr>
          <p:nvPr>
            <p:ph type="subTitle" idx="1"/>
          </p:nvPr>
        </p:nvSpPr>
        <p:spPr>
          <a:xfrm>
            <a:off x="1428728" y="5072074"/>
            <a:ext cx="6400800" cy="971560"/>
          </a:xfrm>
        </p:spPr>
        <p:txBody>
          <a:bodyPr>
            <a:normAutofit/>
          </a:bodyPr>
          <a:lstStyle/>
          <a:p>
            <a:r>
              <a:rPr lang="tr-TR" sz="2400" b="1" dirty="0" smtClean="0">
                <a:solidFill>
                  <a:schemeClr val="tx1"/>
                </a:solidFill>
              </a:rPr>
              <a:t>Dersin Sorumlusu</a:t>
            </a:r>
          </a:p>
          <a:p>
            <a:r>
              <a:rPr lang="tr-TR" sz="2400" b="1" dirty="0" smtClean="0">
                <a:solidFill>
                  <a:schemeClr val="tx1"/>
                </a:solidFill>
              </a:rPr>
              <a:t>Dr. </a:t>
            </a:r>
            <a:r>
              <a:rPr lang="tr-TR" sz="2400" b="1" dirty="0" err="1" smtClean="0">
                <a:solidFill>
                  <a:schemeClr val="tx1"/>
                </a:solidFill>
              </a:rPr>
              <a:t>Öğr</a:t>
            </a:r>
            <a:r>
              <a:rPr lang="tr-TR" sz="2400" b="1" dirty="0" smtClean="0">
                <a:solidFill>
                  <a:schemeClr val="tx1"/>
                </a:solidFill>
              </a:rPr>
              <a:t>. Üyesi Fatih ALTUĞ</a:t>
            </a:r>
            <a:endParaRPr lang="tr-TR" sz="2400" b="1" dirty="0">
              <a:solidFill>
                <a:schemeClr val="tx1"/>
              </a:solidFill>
            </a:endParaRPr>
          </a:p>
        </p:txBody>
      </p:sp>
      <p:pic>
        <p:nvPicPr>
          <p:cNvPr id="6" name="Picture 1" descr="http://www.omu.edu.tr/sites/all/themes/anasayfa/images/Kurumsal/omu-logotr.jpg"/>
          <p:cNvPicPr>
            <a:picLocks noChangeAspect="1" noChangeArrowheads="1"/>
          </p:cNvPicPr>
          <p:nvPr/>
        </p:nvPicPr>
        <p:blipFill>
          <a:blip r:embed="rId2"/>
          <a:srcRect/>
          <a:stretch>
            <a:fillRect/>
          </a:stretch>
        </p:blipFill>
        <p:spPr bwMode="auto">
          <a:xfrm>
            <a:off x="7562220" y="142852"/>
            <a:ext cx="1438936" cy="1428760"/>
          </a:xfrm>
          <a:prstGeom prst="rect">
            <a:avLst/>
          </a:prstGeom>
          <a:noFill/>
        </p:spPr>
      </p:pic>
      <p:pic>
        <p:nvPicPr>
          <p:cNvPr id="7" name="Picture 1" descr="http://www.omu.edu.tr/sites/all/themes/anasayfa/images/Kurumsal/omu-logotr.jpg"/>
          <p:cNvPicPr>
            <a:picLocks noChangeAspect="1" noChangeArrowheads="1"/>
          </p:cNvPicPr>
          <p:nvPr/>
        </p:nvPicPr>
        <p:blipFill>
          <a:blip r:embed="rId2"/>
          <a:srcRect/>
          <a:stretch>
            <a:fillRect/>
          </a:stretch>
        </p:blipFill>
        <p:spPr bwMode="auto">
          <a:xfrm>
            <a:off x="214282" y="142852"/>
            <a:ext cx="1438936" cy="1428760"/>
          </a:xfrm>
          <a:prstGeom prst="rect">
            <a:avLst/>
          </a:prstGeom>
          <a:noFill/>
        </p:spPr>
      </p:pic>
      <p:sp>
        <p:nvSpPr>
          <p:cNvPr id="8" name="Rectangle 4"/>
          <p:cNvSpPr>
            <a:spLocks noChangeArrowheads="1"/>
          </p:cNvSpPr>
          <p:nvPr/>
        </p:nvSpPr>
        <p:spPr bwMode="auto">
          <a:xfrm>
            <a:off x="0" y="42860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ONDOKUZ MAYIS </a:t>
            </a:r>
            <a:r>
              <a:rPr kumimoji="0" lang="tr-TR" sz="1600" b="1" i="0" u="none" strike="noStrike" cap="none" normalizeH="0" baseline="0" dirty="0" smtClean="0">
                <a:ln>
                  <a:noFill/>
                </a:ln>
                <a:solidFill>
                  <a:schemeClr val="tx1"/>
                </a:solidFill>
                <a:effectLst/>
                <a:latin typeface="Calibri"/>
                <a:ea typeface="Calibri" pitchFamily="34" charset="0"/>
                <a:cs typeface="Times New Roman" pitchFamily="18" charset="0"/>
              </a:rPr>
              <a:t>Ü</a:t>
            </a:r>
            <a:r>
              <a:rPr kumimoji="0" lang="tr-TR"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NİVERSİTESİ</a:t>
            </a:r>
            <a:endParaRPr kumimoji="0" lang="tr-TR"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FEN-EDEBİYAT FAK</a:t>
            </a:r>
            <a:r>
              <a:rPr kumimoji="0" lang="tr-TR" sz="1600" b="1" i="0" u="none" strike="noStrike" cap="none" normalizeH="0" baseline="0" dirty="0" smtClean="0">
                <a:ln>
                  <a:noFill/>
                </a:ln>
                <a:solidFill>
                  <a:schemeClr val="tx1"/>
                </a:solidFill>
                <a:effectLst/>
                <a:latin typeface="Calibri"/>
                <a:ea typeface="Calibri" pitchFamily="34" charset="0"/>
                <a:cs typeface="Times New Roman" pitchFamily="18" charset="0"/>
              </a:rPr>
              <a:t>Ü</a:t>
            </a:r>
            <a:r>
              <a:rPr kumimoji="0" lang="tr-TR"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LTESİ </a:t>
            </a:r>
            <a:endParaRPr kumimoji="0" lang="tr-TR"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COĞRAFYA B</a:t>
            </a:r>
            <a:r>
              <a:rPr kumimoji="0" lang="tr-TR" sz="1600" b="1" i="0" u="none" strike="noStrike" cap="none" normalizeH="0" baseline="0" dirty="0" smtClean="0">
                <a:ln>
                  <a:noFill/>
                </a:ln>
                <a:solidFill>
                  <a:schemeClr val="tx1"/>
                </a:solidFill>
                <a:effectLst/>
                <a:latin typeface="Calibri"/>
                <a:ea typeface="Calibri" pitchFamily="34" charset="0"/>
                <a:cs typeface="Times New Roman" pitchFamily="18" charset="0"/>
              </a:rPr>
              <a:t>Ö</a:t>
            </a:r>
            <a:r>
              <a:rPr kumimoji="0" lang="tr-TR"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L</a:t>
            </a:r>
            <a:r>
              <a:rPr kumimoji="0" lang="tr-TR" sz="1600" b="1" i="0" u="none" strike="noStrike" cap="none" normalizeH="0" baseline="0" dirty="0" smtClean="0">
                <a:ln>
                  <a:noFill/>
                </a:ln>
                <a:solidFill>
                  <a:schemeClr val="tx1"/>
                </a:solidFill>
                <a:effectLst/>
                <a:latin typeface="Calibri"/>
                <a:ea typeface="Calibri" pitchFamily="34" charset="0"/>
                <a:cs typeface="Times New Roman" pitchFamily="18" charset="0"/>
              </a:rPr>
              <a:t>Ü</a:t>
            </a:r>
            <a:r>
              <a:rPr kumimoji="0" lang="tr-TR"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M</a:t>
            </a:r>
            <a:r>
              <a:rPr kumimoji="0" lang="tr-TR" sz="1600" b="1" i="0" u="none" strike="noStrike" cap="none" normalizeH="0" baseline="0" dirty="0" smtClean="0">
                <a:ln>
                  <a:noFill/>
                </a:ln>
                <a:solidFill>
                  <a:schemeClr val="tx1"/>
                </a:solidFill>
                <a:effectLst/>
                <a:latin typeface="Calibri"/>
                <a:ea typeface="Calibri" pitchFamily="34" charset="0"/>
                <a:cs typeface="Times New Roman" pitchFamily="18" charset="0"/>
              </a:rPr>
              <a:t>Ü</a:t>
            </a:r>
            <a:endParaRPr kumimoji="0" lang="tr-T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Karayolları</a:t>
            </a:r>
            <a:endParaRPr lang="tr-TR" dirty="0"/>
          </a:p>
        </p:txBody>
      </p:sp>
      <p:sp>
        <p:nvSpPr>
          <p:cNvPr id="3" name="İçerik Yer Tutucusu 2"/>
          <p:cNvSpPr>
            <a:spLocks noGrp="1"/>
          </p:cNvSpPr>
          <p:nvPr>
            <p:ph idx="1"/>
          </p:nvPr>
        </p:nvSpPr>
        <p:spPr>
          <a:xfrm>
            <a:off x="457200" y="1600200"/>
            <a:ext cx="8435280" cy="5069160"/>
          </a:xfrm>
        </p:spPr>
        <p:txBody>
          <a:bodyPr>
            <a:normAutofit lnSpcReduction="10000"/>
          </a:bodyPr>
          <a:lstStyle/>
          <a:p>
            <a:r>
              <a:rPr lang="tr-TR" sz="2400" dirty="0" smtClean="0"/>
              <a:t>İlk ve en eski taşıma biçimidir.</a:t>
            </a:r>
          </a:p>
          <a:p>
            <a:endParaRPr lang="tr-TR" sz="2400" dirty="0"/>
          </a:p>
          <a:p>
            <a:r>
              <a:rPr lang="tr-TR" sz="2400" dirty="0" smtClean="0"/>
              <a:t>İlk insanlar, keçi yollarını ve yürüyebilecekleri her yeri yol olarak kullandı. </a:t>
            </a:r>
          </a:p>
          <a:p>
            <a:endParaRPr lang="tr-TR" sz="2400" dirty="0"/>
          </a:p>
          <a:p>
            <a:r>
              <a:rPr lang="tr-TR" sz="2400" dirty="0" smtClean="0"/>
              <a:t>Yaklaşık 10 bin yıl önce, keçi yollarını düzenli kullanabilmek için, engel oluşturan kaya ve devrilmiş ağaçları temizlediler.</a:t>
            </a:r>
          </a:p>
          <a:p>
            <a:endParaRPr lang="tr-TR" sz="2400" dirty="0"/>
          </a:p>
          <a:p>
            <a:r>
              <a:rPr lang="tr-TR" sz="2400" dirty="0" smtClean="0"/>
              <a:t>İlk taş kaplı sokak, Ur kentinde geliştirildikten sonra İranlılar krallar yolunu yaptı. </a:t>
            </a:r>
          </a:p>
          <a:p>
            <a:endParaRPr lang="tr-TR" sz="2400" dirty="0"/>
          </a:p>
          <a:p>
            <a:r>
              <a:rPr lang="tr-TR" sz="2400" dirty="0" smtClean="0"/>
              <a:t>Romalılar karayollarını mükemmelleştirip ilk karayolu ağını kurdu</a:t>
            </a:r>
          </a:p>
          <a:p>
            <a:endParaRPr lang="tr-TR" sz="2400" dirty="0"/>
          </a:p>
        </p:txBody>
      </p:sp>
    </p:spTree>
    <p:extLst>
      <p:ext uri="{BB962C8B-B14F-4D97-AF65-F5344CB8AC3E}">
        <p14:creationId xmlns:p14="http://schemas.microsoft.com/office/powerpoint/2010/main" xmlns="" val="2144424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16632"/>
            <a:ext cx="8856984" cy="6408712"/>
          </a:xfrm>
        </p:spPr>
        <p:txBody>
          <a:bodyPr>
            <a:noAutofit/>
          </a:bodyPr>
          <a:lstStyle/>
          <a:p>
            <a:r>
              <a:rPr lang="tr-TR" sz="2400" dirty="0" smtClean="0"/>
              <a:t>Mezopotamyalılar, yük taşımak için merdivene benzeyen ahşap düzeneğin bir ucunu sığıra bağlayıp diğer ucunu yerde bırakıp sürükleyerek yük taşımayı keşfetti. </a:t>
            </a:r>
          </a:p>
          <a:p>
            <a:endParaRPr lang="tr-TR" sz="2400" dirty="0"/>
          </a:p>
          <a:p>
            <a:r>
              <a:rPr lang="tr-TR" sz="2400" dirty="0" smtClean="0"/>
              <a:t>Mezopotamyalılar tekerleği keşfetti, ama önceleri seramikçi çarkı olarak kullandı. </a:t>
            </a:r>
          </a:p>
          <a:p>
            <a:endParaRPr lang="tr-TR" sz="2400" dirty="0"/>
          </a:p>
          <a:p>
            <a:r>
              <a:rPr lang="tr-TR" sz="2400" dirty="0" smtClean="0"/>
              <a:t>Sümerler, merdivene benzeyen aracın yerde kalan ucuna tekerlek takarak ilk kağnıyı M.Ö. 3000’de icat etti. </a:t>
            </a:r>
          </a:p>
          <a:p>
            <a:endParaRPr lang="tr-TR" sz="2400" dirty="0"/>
          </a:p>
          <a:p>
            <a:r>
              <a:rPr lang="tr-TR" sz="2400" dirty="0" smtClean="0"/>
              <a:t>Kağnıların rahat hareket etmesi için yolları düzleştirip genişlettiler. Dört tekerlekli yük arabası, M.Ö. 2500’de yine Mezopotamya’da yapıldı. </a:t>
            </a:r>
          </a:p>
          <a:p>
            <a:r>
              <a:rPr lang="tr-TR" sz="2400" dirty="0" smtClean="0"/>
              <a:t>Tekerlekli arabalar nedeniyle yolların gelişmesi hızlandı. M.Ö. 4.000’de Mezopotamya’da Ur kentinde, yayalar için ilk taş kaplı sokak yapılmıştı. Hindistan’da ilk tuğla kaplı yol M.Ö. 3.000’de yapıldı</a:t>
            </a:r>
            <a:endParaRPr lang="tr-TR" sz="2400" dirty="0"/>
          </a:p>
        </p:txBody>
      </p:sp>
    </p:spTree>
    <p:extLst>
      <p:ext uri="{BB962C8B-B14F-4D97-AF65-F5344CB8AC3E}">
        <p14:creationId xmlns:p14="http://schemas.microsoft.com/office/powerpoint/2010/main" xmlns="" val="4086439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88640"/>
            <a:ext cx="8784976" cy="6669360"/>
          </a:xfrm>
        </p:spPr>
        <p:txBody>
          <a:bodyPr>
            <a:normAutofit/>
          </a:bodyPr>
          <a:lstStyle/>
          <a:p>
            <a:r>
              <a:rPr lang="tr-TR" sz="2400" dirty="0" smtClean="0"/>
              <a:t>Pers İmparatoru I. </a:t>
            </a:r>
            <a:r>
              <a:rPr lang="tr-TR" sz="2400" dirty="0" err="1" smtClean="0"/>
              <a:t>Daryus</a:t>
            </a:r>
            <a:r>
              <a:rPr lang="tr-TR" sz="2400" dirty="0" smtClean="0"/>
              <a:t> M.Ö. 500’de İran’dan Ege kıyılarına uzanan Krallar Yolu’nu yaptırdı. </a:t>
            </a:r>
          </a:p>
          <a:p>
            <a:endParaRPr lang="tr-TR" sz="2400" dirty="0"/>
          </a:p>
          <a:p>
            <a:r>
              <a:rPr lang="tr-TR" sz="2400" dirty="0" smtClean="0"/>
              <a:t>Susa’dan İzmir yakınındaki Sardis kentine yaya olarak 90 günde ulaşılırdı. </a:t>
            </a:r>
          </a:p>
          <a:p>
            <a:endParaRPr lang="tr-TR" sz="2400" dirty="0"/>
          </a:p>
          <a:p>
            <a:r>
              <a:rPr lang="tr-TR" sz="2400" dirty="0" smtClean="0"/>
              <a:t>Krallar Yolu sayesinde </a:t>
            </a:r>
            <a:r>
              <a:rPr lang="tr-TR" sz="2400" dirty="0" err="1" smtClean="0"/>
              <a:t>Daryus’un</a:t>
            </a:r>
            <a:r>
              <a:rPr lang="tr-TR" sz="2400" dirty="0" smtClean="0"/>
              <a:t> haber taşıyan kuryeleri Sardis’e 7 günde ulaştı. Bu yol Roma İmparatorluğu döneminde de hizmet verdi. </a:t>
            </a:r>
          </a:p>
          <a:p>
            <a:endParaRPr lang="tr-TR" sz="2400" dirty="0"/>
          </a:p>
          <a:p>
            <a:r>
              <a:rPr lang="tr-TR" sz="2400" dirty="0" smtClean="0"/>
              <a:t>Romalılar, dünyanın en gelişmiş ve uzun karayolu ağını inşa etti. </a:t>
            </a:r>
          </a:p>
          <a:p>
            <a:endParaRPr lang="tr-TR" sz="2400" dirty="0"/>
          </a:p>
          <a:p>
            <a:r>
              <a:rPr lang="tr-TR" sz="2400" dirty="0" smtClean="0"/>
              <a:t>İmparatorluğa bağlı ülkelerden Roma’ya ulaşmak bu ağ sayesinde mümkün oldu. </a:t>
            </a:r>
            <a:endParaRPr lang="tr-TR" sz="2400" dirty="0"/>
          </a:p>
        </p:txBody>
      </p:sp>
    </p:spTree>
    <p:extLst>
      <p:ext uri="{BB962C8B-B14F-4D97-AF65-F5344CB8AC3E}">
        <p14:creationId xmlns:p14="http://schemas.microsoft.com/office/powerpoint/2010/main" xmlns="" val="4191223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332656"/>
            <a:ext cx="8712968" cy="6264696"/>
          </a:xfrm>
        </p:spPr>
        <p:txBody>
          <a:bodyPr>
            <a:normAutofit/>
          </a:bodyPr>
          <a:lstStyle/>
          <a:p>
            <a:r>
              <a:rPr lang="tr-TR" sz="2400" dirty="0" smtClean="0"/>
              <a:t>Asıl amaç, Roma savaş arabaları ve orduların seri olarak istedikleri ülkeye ulaşmasıydı. Yolların toplam uzunluğu 80 bin kilometreydi ve genellikle cetvelle çizilmiş gibi düz hatlarda ilerlerdi. Yollar kaya, çakıl ve taş kaplama malzemeleriyle yapıldığı için yağmur ve kardan etkilenmezdi. </a:t>
            </a:r>
          </a:p>
          <a:p>
            <a:endParaRPr lang="tr-TR" sz="2400" dirty="0"/>
          </a:p>
          <a:p>
            <a:r>
              <a:rPr lang="tr-TR" sz="2400" dirty="0" smtClean="0"/>
              <a:t>Yol yapımında uyulması gereken yönetmeliğe göre yolun eni düz kısımlarda 2,45 metre ve dönemeçlerde 4,90 metre olmalıydı. </a:t>
            </a:r>
          </a:p>
          <a:p>
            <a:endParaRPr lang="tr-TR" sz="2400" dirty="0"/>
          </a:p>
          <a:p>
            <a:r>
              <a:rPr lang="tr-TR" sz="2400" dirty="0" smtClean="0"/>
              <a:t>Kentler arasındaki mesafeyi gösteren kilometre taşları vardı. </a:t>
            </a:r>
          </a:p>
          <a:p>
            <a:endParaRPr lang="tr-TR" sz="2400" dirty="0"/>
          </a:p>
          <a:p>
            <a:r>
              <a:rPr lang="tr-TR" sz="2400" dirty="0" smtClean="0"/>
              <a:t>Taşlar, yol kenarına belirli aralıklarda dikilirdi. Çapı 50 cm, silindir şeklinde ve 1,5 metre yükseklikte olurdu. </a:t>
            </a:r>
          </a:p>
          <a:p>
            <a:endParaRPr lang="tr-TR" sz="2400" dirty="0"/>
          </a:p>
        </p:txBody>
      </p:sp>
    </p:spTree>
    <p:extLst>
      <p:ext uri="{BB962C8B-B14F-4D97-AF65-F5344CB8AC3E}">
        <p14:creationId xmlns:p14="http://schemas.microsoft.com/office/powerpoint/2010/main" xmlns="" val="1659974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332656"/>
            <a:ext cx="8712968" cy="6408712"/>
          </a:xfrm>
        </p:spPr>
        <p:txBody>
          <a:bodyPr>
            <a:normAutofit/>
          </a:bodyPr>
          <a:lstStyle/>
          <a:p>
            <a:r>
              <a:rPr lang="tr-TR" sz="2400" dirty="0" smtClean="0"/>
              <a:t>İlk kez M.Ö. 600’lerde Babil’de yol yapımında asfalt kullanılmıştı. </a:t>
            </a:r>
          </a:p>
          <a:p>
            <a:endParaRPr lang="tr-TR" sz="2400" dirty="0"/>
          </a:p>
          <a:p>
            <a:r>
              <a:rPr lang="tr-TR" sz="2400" dirty="0" smtClean="0"/>
              <a:t>Irak’ta M.S. 750’lerde asfalt yollar yapıldı ve Bağdat’taki asfalt yollar çok ilgi çekti. </a:t>
            </a:r>
          </a:p>
          <a:p>
            <a:endParaRPr lang="tr-TR" sz="2400" dirty="0"/>
          </a:p>
          <a:p>
            <a:r>
              <a:rPr lang="tr-TR" sz="2400" dirty="0" smtClean="0"/>
              <a:t>Avrupa’da ise asfalt yol yapımı Bağdat’tan 1.000 yıl sonra başlayabildi. </a:t>
            </a:r>
          </a:p>
          <a:p>
            <a:endParaRPr lang="tr-TR" sz="2400" dirty="0"/>
          </a:p>
          <a:p>
            <a:r>
              <a:rPr lang="tr-TR" sz="2400" dirty="0" smtClean="0"/>
              <a:t>Avrupalılar, sağlam zemine kaliteli yol yapmayı öğrendikten sonra asfalt yol yapabildi. </a:t>
            </a:r>
          </a:p>
          <a:p>
            <a:endParaRPr lang="tr-TR" sz="2400" dirty="0"/>
          </a:p>
          <a:p>
            <a:r>
              <a:rPr lang="tr-TR" sz="2400" dirty="0" smtClean="0"/>
              <a:t>Kaliteli yol konusunda, İngiltere tüm Avrupa’ya öncülük etti. İngilizler, özel şirketlerin paralı karayolu inşa etmesini sağlayan yasalar çıkarmıştı. Şirketler, 1750’den itibaren İngiltere’de ilk kaliteli paralı yolları yapmaya başladı</a:t>
            </a:r>
            <a:endParaRPr lang="tr-TR" sz="2400" dirty="0"/>
          </a:p>
        </p:txBody>
      </p:sp>
    </p:spTree>
    <p:extLst>
      <p:ext uri="{BB962C8B-B14F-4D97-AF65-F5344CB8AC3E}">
        <p14:creationId xmlns:p14="http://schemas.microsoft.com/office/powerpoint/2010/main" xmlns="" val="1184959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1052736"/>
            <a:ext cx="8291264" cy="3672408"/>
          </a:xfrm>
        </p:spPr>
        <p:txBody>
          <a:bodyPr>
            <a:normAutofit/>
          </a:bodyPr>
          <a:lstStyle/>
          <a:p>
            <a:r>
              <a:rPr lang="tr-TR" sz="2400" dirty="0" smtClean="0"/>
              <a:t>İngiltere’de J. </a:t>
            </a:r>
            <a:r>
              <a:rPr lang="tr-TR" sz="2400" dirty="0" err="1" smtClean="0"/>
              <a:t>McAdam</a:t>
            </a:r>
            <a:r>
              <a:rPr lang="tr-TR" sz="2400" dirty="0" smtClean="0"/>
              <a:t> adlı bir girişimci, modern asfalt yolların yapılmasının yolunu açtı. </a:t>
            </a:r>
          </a:p>
          <a:p>
            <a:endParaRPr lang="tr-TR" sz="2400" dirty="0"/>
          </a:p>
          <a:p>
            <a:r>
              <a:rPr lang="tr-TR" sz="2400" dirty="0" smtClean="0"/>
              <a:t>Yolların uzun ömürlü olması için yolu doğal zeminden biraz daha yüksek tuttu. </a:t>
            </a:r>
            <a:endParaRPr lang="tr-TR" sz="2400" dirty="0"/>
          </a:p>
        </p:txBody>
      </p:sp>
    </p:spTree>
    <p:extLst>
      <p:ext uri="{BB962C8B-B14F-4D97-AF65-F5344CB8AC3E}">
        <p14:creationId xmlns:p14="http://schemas.microsoft.com/office/powerpoint/2010/main" xmlns="" val="2825874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404664"/>
            <a:ext cx="8291264" cy="5721499"/>
          </a:xfrm>
        </p:spPr>
        <p:txBody>
          <a:bodyPr>
            <a:normAutofit lnSpcReduction="10000"/>
          </a:bodyPr>
          <a:lstStyle/>
          <a:p>
            <a:r>
              <a:rPr lang="tr-TR" sz="2400" dirty="0"/>
              <a:t>Karayollarının gelişmesini etkileyen en önemli olay motorlu araçların keşfi olmuştur. </a:t>
            </a:r>
            <a:endParaRPr lang="tr-TR" sz="2400" dirty="0" smtClean="0"/>
          </a:p>
          <a:p>
            <a:endParaRPr lang="tr-TR" sz="2400" dirty="0"/>
          </a:p>
          <a:p>
            <a:r>
              <a:rPr lang="tr-TR" sz="2400" dirty="0" smtClean="0"/>
              <a:t>İlk </a:t>
            </a:r>
            <a:r>
              <a:rPr lang="tr-TR" sz="2400" dirty="0"/>
              <a:t>motorlu taşıtlar sınırlı yolcu taşıyabilen otomobillerdi. </a:t>
            </a:r>
            <a:endParaRPr lang="tr-TR" sz="2400" dirty="0" smtClean="0"/>
          </a:p>
          <a:p>
            <a:endParaRPr lang="tr-TR" sz="2400" dirty="0"/>
          </a:p>
          <a:p>
            <a:r>
              <a:rPr lang="tr-TR" sz="2400" dirty="0" smtClean="0"/>
              <a:t>Otobüs </a:t>
            </a:r>
            <a:r>
              <a:rPr lang="tr-TR" sz="2400" dirty="0"/>
              <a:t>daha sonraları, troleybüsler ise yirminci yüzyılda ortaya çıktı. </a:t>
            </a:r>
            <a:endParaRPr lang="tr-TR" sz="2400" dirty="0" smtClean="0"/>
          </a:p>
          <a:p>
            <a:endParaRPr lang="tr-TR" sz="2400" dirty="0"/>
          </a:p>
          <a:p>
            <a:r>
              <a:rPr lang="tr-TR" sz="2400" dirty="0" err="1" smtClean="0"/>
              <a:t>Ondokuzuncu</a:t>
            </a:r>
            <a:r>
              <a:rPr lang="tr-TR" sz="2400" dirty="0" smtClean="0"/>
              <a:t> </a:t>
            </a:r>
            <a:r>
              <a:rPr lang="tr-TR" sz="2400" dirty="0"/>
              <a:t>yüzyılın sonlarına doğru kamyonların da çoğaldığını görüyoruz. </a:t>
            </a:r>
            <a:endParaRPr lang="tr-TR" sz="2400" dirty="0" smtClean="0"/>
          </a:p>
          <a:p>
            <a:endParaRPr lang="tr-TR" sz="2400" dirty="0"/>
          </a:p>
          <a:p>
            <a:r>
              <a:rPr lang="tr-TR" sz="2400" dirty="0" smtClean="0"/>
              <a:t>Günümüzde </a:t>
            </a:r>
            <a:r>
              <a:rPr lang="tr-TR" sz="2400" dirty="0"/>
              <a:t>motorlu taşıtlar çeşitli binek otoları yanında, çok değişik yükler taşıyan ve çok değişik amaçlarda kullanılan tiplerdedirler.</a:t>
            </a:r>
          </a:p>
        </p:txBody>
      </p:sp>
    </p:spTree>
    <p:extLst>
      <p:ext uri="{BB962C8B-B14F-4D97-AF65-F5344CB8AC3E}">
        <p14:creationId xmlns:p14="http://schemas.microsoft.com/office/powerpoint/2010/main" xmlns="" val="488005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404664"/>
            <a:ext cx="8640960" cy="6264696"/>
          </a:xfrm>
        </p:spPr>
        <p:txBody>
          <a:bodyPr>
            <a:noAutofit/>
          </a:bodyPr>
          <a:lstStyle/>
          <a:p>
            <a:pPr fontAlgn="base"/>
            <a:r>
              <a:rPr lang="tr-TR" sz="2400" dirty="0"/>
              <a:t>Karayolu ulaşımının yeryüzündeki dağılışının anlaşılmasında, motorlu araçların miktarı yanında, karayollarının dağılışının da bilinmesi gerekir. </a:t>
            </a:r>
            <a:r>
              <a:rPr lang="tr-TR" sz="2400" dirty="0" smtClean="0"/>
              <a:t>A</a:t>
            </a:r>
          </a:p>
          <a:p>
            <a:pPr fontAlgn="base"/>
            <a:r>
              <a:rPr lang="tr-TR" sz="2400" dirty="0" err="1" smtClean="0"/>
              <a:t>ncak</a:t>
            </a:r>
            <a:r>
              <a:rPr lang="tr-TR" sz="2400" dirty="0" smtClean="0"/>
              <a:t> </a:t>
            </a:r>
            <a:r>
              <a:rPr lang="tr-TR" sz="2400" dirty="0"/>
              <a:t>karayolu ulaşımı sektörünün bölgesel önemi ya da bölgeler, ülkelerarası karşılaştırılmalar için hem motorlu araç hem de karayolları miktarlarının nüfus ve </a:t>
            </a:r>
            <a:r>
              <a:rPr lang="tr-TR" sz="2400" dirty="0" smtClean="0"/>
              <a:t>yüzölçümleriyle </a:t>
            </a:r>
            <a:r>
              <a:rPr lang="tr-TR" sz="2400" dirty="0"/>
              <a:t>oranlanması </a:t>
            </a:r>
            <a:r>
              <a:rPr lang="tr-TR" sz="2400" dirty="0" smtClean="0"/>
              <a:t>söz konusudur</a:t>
            </a:r>
            <a:r>
              <a:rPr lang="tr-TR" sz="2400" dirty="0"/>
              <a:t>.</a:t>
            </a:r>
          </a:p>
          <a:p>
            <a:pPr fontAlgn="base"/>
            <a:r>
              <a:rPr lang="tr-TR" sz="2400" dirty="0"/>
              <a:t>Belli başlı ülkelerde, </a:t>
            </a:r>
            <a:r>
              <a:rPr lang="tr-TR" sz="2400" dirty="0" err="1"/>
              <a:t>yanlızca</a:t>
            </a:r>
            <a:r>
              <a:rPr lang="tr-TR" sz="2400" dirty="0"/>
              <a:t> karayollarının uzunluğu ele alındığı durumda daha gelişmiş ülkelerin önde geldiği görülmektedir. </a:t>
            </a:r>
            <a:endParaRPr lang="tr-TR" sz="2400" dirty="0" smtClean="0"/>
          </a:p>
          <a:p>
            <a:pPr fontAlgn="base"/>
            <a:endParaRPr lang="tr-TR" sz="2400" dirty="0"/>
          </a:p>
          <a:p>
            <a:pPr fontAlgn="base"/>
            <a:r>
              <a:rPr lang="tr-TR" sz="2400" dirty="0" smtClean="0"/>
              <a:t>Yol </a:t>
            </a:r>
            <a:r>
              <a:rPr lang="tr-TR" sz="2400" dirty="0"/>
              <a:t>yoğunluğu dünyada önde gelen ülkelerden İngiltere’de yoğunluk 138 km’dir. Avrupa ülkelerinin hemen hepsi yol yoğunluğu bakımından yüksek miktarlara sahiptir. Avrupa kıtası dışında, ABD, Kanada, Japonya, Brezilya ve Arjantin karayollarının gelişmiş olduğu ve yoğunluk kazandığı diğer ülkeler arasındadır.</a:t>
            </a:r>
          </a:p>
          <a:p>
            <a:endParaRPr lang="tr-TR" sz="2400" dirty="0"/>
          </a:p>
        </p:txBody>
      </p:sp>
    </p:spTree>
    <p:extLst>
      <p:ext uri="{BB962C8B-B14F-4D97-AF65-F5344CB8AC3E}">
        <p14:creationId xmlns:p14="http://schemas.microsoft.com/office/powerpoint/2010/main" xmlns="" val="4941520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404664"/>
            <a:ext cx="8568952" cy="6453336"/>
          </a:xfrm>
        </p:spPr>
        <p:txBody>
          <a:bodyPr>
            <a:normAutofit fontScale="92500" lnSpcReduction="20000"/>
          </a:bodyPr>
          <a:lstStyle/>
          <a:p>
            <a:r>
              <a:rPr lang="tr-TR" sz="2400" dirty="0" smtClean="0"/>
              <a:t>Karayollarını da</a:t>
            </a:r>
            <a:r>
              <a:rPr lang="tr-TR" sz="2400" dirty="0"/>
              <a:t>, demiryollarında olduğu gibi, teknik gelişmeler, otoyolları ortaya çıkarmıştır. </a:t>
            </a:r>
            <a:endParaRPr lang="tr-TR" sz="2400" dirty="0" smtClean="0"/>
          </a:p>
          <a:p>
            <a:endParaRPr lang="tr-TR" sz="2400" dirty="0"/>
          </a:p>
          <a:p>
            <a:r>
              <a:rPr lang="tr-TR" sz="2400" dirty="0" smtClean="0"/>
              <a:t>Otoyolların </a:t>
            </a:r>
            <a:r>
              <a:rPr lang="tr-TR" sz="2400" dirty="0"/>
              <a:t>dünyadaki dağılışına bakıldığında bunların en çok Batı Avrupa, Kuzey Amerika ve Japonya’da yoğunlaştıkları görülmektedir</a:t>
            </a:r>
            <a:r>
              <a:rPr lang="tr-TR" sz="2400" dirty="0" smtClean="0"/>
              <a:t>.</a:t>
            </a:r>
          </a:p>
          <a:p>
            <a:endParaRPr lang="tr-TR" sz="2400" dirty="0"/>
          </a:p>
          <a:p>
            <a:pPr fontAlgn="base"/>
            <a:r>
              <a:rPr lang="tr-TR" sz="2400" dirty="0"/>
              <a:t>Avrupa kıtası karayollarının en yoğun olduğu alandır. </a:t>
            </a:r>
            <a:endParaRPr lang="tr-TR" sz="2400" dirty="0" smtClean="0"/>
          </a:p>
          <a:p>
            <a:pPr fontAlgn="base"/>
            <a:endParaRPr lang="tr-TR" sz="2400" dirty="0"/>
          </a:p>
          <a:p>
            <a:pPr fontAlgn="base"/>
            <a:r>
              <a:rPr lang="tr-TR" sz="2400" dirty="0" smtClean="0"/>
              <a:t>Şehirsel </a:t>
            </a:r>
            <a:r>
              <a:rPr lang="tr-TR" sz="2400" dirty="0"/>
              <a:t>yerleşmeler ve sanayi faaliyetlerinin de yoğun olduğu bu kıtada karayolları ağı, demiryollarında da olduğu gibi, ülkelerin sınırları içinde oluşmuş yolların, ülke sınırları dışındakilerle birleşmesiyle oluşturulmuştur. </a:t>
            </a:r>
            <a:endParaRPr lang="tr-TR" sz="2400" dirty="0" smtClean="0"/>
          </a:p>
          <a:p>
            <a:pPr fontAlgn="base"/>
            <a:endParaRPr lang="tr-TR" sz="2400" dirty="0"/>
          </a:p>
          <a:p>
            <a:pPr fontAlgn="base"/>
            <a:r>
              <a:rPr lang="tr-TR" sz="2400" dirty="0" smtClean="0"/>
              <a:t>Bunda </a:t>
            </a:r>
            <a:r>
              <a:rPr lang="tr-TR" sz="2400" dirty="0"/>
              <a:t>da Avrupa ülkeleri arasında ekonomik ve siyasal bağlantıların güçlenmesi büyük rol oynamıştır</a:t>
            </a:r>
            <a:r>
              <a:rPr lang="tr-TR" sz="2400" dirty="0" smtClean="0"/>
              <a:t>.</a:t>
            </a:r>
          </a:p>
          <a:p>
            <a:pPr fontAlgn="base"/>
            <a:endParaRPr lang="tr-TR" sz="2400" dirty="0"/>
          </a:p>
          <a:p>
            <a:pPr fontAlgn="base"/>
            <a:r>
              <a:rPr lang="tr-TR" sz="2400" dirty="0"/>
              <a:t>Yüzölçümleriyle oranlandığında Avrupa ülkeleri arasında 1000 km2’de 55.6 km otoyol uzunluğuyla Hollanda birinci gelmektedir. Bunu 53.7 km ile Belçika, 35.3 km ile İsviçre, 20.2 km ile Lüksemburg izler.</a:t>
            </a:r>
          </a:p>
          <a:p>
            <a:endParaRPr lang="tr-TR" sz="2400" dirty="0"/>
          </a:p>
        </p:txBody>
      </p:sp>
    </p:spTree>
    <p:extLst>
      <p:ext uri="{BB962C8B-B14F-4D97-AF65-F5344CB8AC3E}">
        <p14:creationId xmlns:p14="http://schemas.microsoft.com/office/powerpoint/2010/main" xmlns="" val="1747700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8605" y="764704"/>
            <a:ext cx="8965395" cy="511256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527158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268760"/>
            <a:ext cx="8507288" cy="4857403"/>
          </a:xfrm>
        </p:spPr>
        <p:txBody>
          <a:bodyPr>
            <a:normAutofit/>
          </a:bodyPr>
          <a:lstStyle/>
          <a:p>
            <a:r>
              <a:rPr lang="tr-TR" sz="2400" dirty="0"/>
              <a:t>Havacılık faaliyetleri insanlık tarihi kadar eski olmasına karşın, 10. ve 19. yüzyıllar arasında yapılan pek çok çalışma modern havacılığın doğmasına zemin oluşturmuştur. </a:t>
            </a:r>
            <a:endParaRPr lang="tr-TR" sz="2400" dirty="0" smtClean="0"/>
          </a:p>
          <a:p>
            <a:endParaRPr lang="tr-TR" sz="2400" dirty="0"/>
          </a:p>
          <a:p>
            <a:r>
              <a:rPr lang="tr-TR" sz="2400" dirty="0" smtClean="0"/>
              <a:t>Bilimsel </a:t>
            </a:r>
            <a:r>
              <a:rPr lang="tr-TR" sz="2400" dirty="0"/>
              <a:t>olarak insanların ayaklarının yerden kesilebileceği </a:t>
            </a:r>
            <a:r>
              <a:rPr lang="tr-TR" sz="2400" dirty="0" err="1"/>
              <a:t>Lagari</a:t>
            </a:r>
            <a:r>
              <a:rPr lang="tr-TR" sz="2400" dirty="0"/>
              <a:t> Hasan Çelebi, </a:t>
            </a:r>
            <a:r>
              <a:rPr lang="tr-TR" sz="2400" dirty="0" err="1"/>
              <a:t>Hazarfen</a:t>
            </a:r>
            <a:r>
              <a:rPr lang="tr-TR" sz="2400" dirty="0"/>
              <a:t> Ahmet Çelebi, Erzurumlu İsmail Hakkı Efendi, Bebekli Atıf Bey, Oflu İsmail Bey ve Leonardo da Vinci’nin çalışmaları ve 19 Ocak 1784’te balonla uçmayı başaran </a:t>
            </a:r>
            <a:r>
              <a:rPr lang="tr-TR" sz="2400" dirty="0" err="1"/>
              <a:t>Montgolfier</a:t>
            </a:r>
            <a:r>
              <a:rPr lang="tr-TR" sz="2400" dirty="0"/>
              <a:t> Kardeşler vasıtasıyla gösterilmiştir (Yalçın, 2013) </a:t>
            </a:r>
          </a:p>
          <a:p>
            <a:endParaRPr lang="tr-TR" sz="2400" dirty="0"/>
          </a:p>
        </p:txBody>
      </p:sp>
      <p:sp>
        <p:nvSpPr>
          <p:cNvPr id="4" name="Başlık 1"/>
          <p:cNvSpPr>
            <a:spLocks noGrp="1"/>
          </p:cNvSpPr>
          <p:nvPr>
            <p:ph type="title"/>
          </p:nvPr>
        </p:nvSpPr>
        <p:spPr/>
        <p:txBody>
          <a:bodyPr/>
          <a:lstStyle/>
          <a:p>
            <a:r>
              <a:rPr lang="tr-TR" dirty="0" smtClean="0"/>
              <a:t>Havayolları</a:t>
            </a:r>
            <a:endParaRPr lang="tr-TR" dirty="0"/>
          </a:p>
        </p:txBody>
      </p:sp>
    </p:spTree>
    <p:extLst>
      <p:ext uri="{BB962C8B-B14F-4D97-AF65-F5344CB8AC3E}">
        <p14:creationId xmlns:p14="http://schemas.microsoft.com/office/powerpoint/2010/main" xmlns="" val="4139584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476672"/>
            <a:ext cx="8496944" cy="6048672"/>
          </a:xfrm>
        </p:spPr>
        <p:txBody>
          <a:bodyPr>
            <a:normAutofit/>
          </a:bodyPr>
          <a:lstStyle/>
          <a:p>
            <a:r>
              <a:rPr lang="tr-TR" sz="2400" dirty="0"/>
              <a:t>Havacılık tarihi </a:t>
            </a:r>
            <a:r>
              <a:rPr lang="tr-TR" sz="2400" dirty="0" err="1"/>
              <a:t>Montgolfier</a:t>
            </a:r>
            <a:r>
              <a:rPr lang="tr-TR" sz="2400" dirty="0"/>
              <a:t> kardeşlerin balonu bulmasına dayandırılsa da 1871 yılında havadan ağır bir maketi pervane yardımıyla uçurmayı ilk başaran kişi Albert </a:t>
            </a:r>
            <a:r>
              <a:rPr lang="tr-TR" sz="2400" dirty="0" err="1"/>
              <a:t>Penaud</a:t>
            </a:r>
            <a:r>
              <a:rPr lang="tr-TR" sz="2400" dirty="0"/>
              <a:t> adlı bir Fransız mühendistir. </a:t>
            </a:r>
            <a:endParaRPr lang="tr-TR" sz="2400" dirty="0" smtClean="0"/>
          </a:p>
          <a:p>
            <a:endParaRPr lang="tr-TR" sz="2400" dirty="0"/>
          </a:p>
          <a:p>
            <a:r>
              <a:rPr lang="tr-TR" sz="2400" dirty="0" smtClean="0"/>
              <a:t>Bu </a:t>
            </a:r>
            <a:r>
              <a:rPr lang="tr-TR" sz="2400" dirty="0"/>
              <a:t>olaydan 19 yıl sonra </a:t>
            </a:r>
            <a:r>
              <a:rPr lang="tr-TR" sz="2400" dirty="0" err="1"/>
              <a:t>Clement</a:t>
            </a:r>
            <a:r>
              <a:rPr lang="tr-TR" sz="2400" dirty="0"/>
              <a:t> </a:t>
            </a:r>
            <a:r>
              <a:rPr lang="tr-TR" sz="2400" dirty="0" err="1"/>
              <a:t>Ader</a:t>
            </a:r>
            <a:r>
              <a:rPr lang="tr-TR" sz="2400" dirty="0"/>
              <a:t> yerden havalanmayı başaran ilk motorlu aracı geliştirmiştir. </a:t>
            </a:r>
            <a:endParaRPr lang="tr-TR" sz="2400" dirty="0" smtClean="0"/>
          </a:p>
          <a:p>
            <a:endParaRPr lang="tr-TR" sz="2400" dirty="0"/>
          </a:p>
          <a:p>
            <a:r>
              <a:rPr lang="tr-TR" sz="2400" dirty="0" smtClean="0"/>
              <a:t>ABD’de </a:t>
            </a:r>
            <a:r>
              <a:rPr lang="tr-TR" sz="2400" dirty="0"/>
              <a:t>1896’da planörle uçma çalışmalarına başlayan ve 1903 yılında planöre motor takarak 38 km uçmayı başaran Wright kardeşlerin bu başarısı havacılık tarihinde bir dönüm noktası olmuştur (Yalçın: 2013; Bilgin, 1998: 69).</a:t>
            </a:r>
          </a:p>
          <a:p>
            <a:endParaRPr lang="tr-TR" sz="2400" dirty="0"/>
          </a:p>
        </p:txBody>
      </p:sp>
    </p:spTree>
    <p:extLst>
      <p:ext uri="{BB962C8B-B14F-4D97-AF65-F5344CB8AC3E}">
        <p14:creationId xmlns:p14="http://schemas.microsoft.com/office/powerpoint/2010/main" xmlns="" val="39815031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sz="2400" dirty="0"/>
              <a:t>Askeri çevrelerin de dikkatini çeken bu durum karşısında uçak teknolojisi sürekli gelişmiş, Birinci Dünya Savaşından sonra ayrı bir sektör ve teknoloji olarak ortaya çıkmıştır. </a:t>
            </a:r>
            <a:endParaRPr lang="tr-TR" sz="2400" dirty="0" smtClean="0"/>
          </a:p>
          <a:p>
            <a:endParaRPr lang="tr-TR" sz="2400" dirty="0"/>
          </a:p>
          <a:p>
            <a:r>
              <a:rPr lang="tr-TR" sz="2400" dirty="0" smtClean="0"/>
              <a:t>Savaş </a:t>
            </a:r>
            <a:r>
              <a:rPr lang="tr-TR" sz="2400" dirty="0"/>
              <a:t>sonrasında sivil alanda da gelişmeler olmuş ve uçaklar sivil alanda kullanılmaya başlamıştır. </a:t>
            </a:r>
            <a:endParaRPr lang="tr-TR" sz="2400" dirty="0" smtClean="0"/>
          </a:p>
          <a:p>
            <a:endParaRPr lang="tr-TR" sz="2400" dirty="0"/>
          </a:p>
          <a:p>
            <a:r>
              <a:rPr lang="tr-TR" sz="2400" dirty="0" smtClean="0"/>
              <a:t>İkinci </a:t>
            </a:r>
            <a:r>
              <a:rPr lang="tr-TR" sz="2400" dirty="0"/>
              <a:t>Dünya Savaşı havacılık teknolojilerinin büyük bir atılım yapmasına vesile olmuştur (Bilgin, 1998: 70).</a:t>
            </a:r>
          </a:p>
          <a:p>
            <a:endParaRPr lang="tr-TR" sz="2400" dirty="0"/>
          </a:p>
        </p:txBody>
      </p:sp>
    </p:spTree>
    <p:extLst>
      <p:ext uri="{BB962C8B-B14F-4D97-AF65-F5344CB8AC3E}">
        <p14:creationId xmlns:p14="http://schemas.microsoft.com/office/powerpoint/2010/main" xmlns="" val="3129085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404664"/>
            <a:ext cx="8219256" cy="5721499"/>
          </a:xfrm>
        </p:spPr>
        <p:txBody>
          <a:bodyPr>
            <a:normAutofit/>
          </a:bodyPr>
          <a:lstStyle/>
          <a:p>
            <a:r>
              <a:rPr lang="tr-TR" sz="2400" dirty="0"/>
              <a:t>Dünya havacılık tarihinde uçaklar ilk defa Trablusgarp Savaşı’nda İtalyanlar tarafından Türklere karşı kullanılırken, Türkler, Romenler, Bulgarlar ve Sırplar Balkan harbinde birbirlerine karşı kullanmışlardır. </a:t>
            </a:r>
            <a:endParaRPr lang="tr-TR" sz="2400" dirty="0" smtClean="0"/>
          </a:p>
          <a:p>
            <a:endParaRPr lang="tr-TR" sz="2400" dirty="0"/>
          </a:p>
          <a:p>
            <a:r>
              <a:rPr lang="tr-TR" sz="2400" dirty="0" smtClean="0"/>
              <a:t>Birinci </a:t>
            </a:r>
            <a:r>
              <a:rPr lang="tr-TR" sz="2400" dirty="0"/>
              <a:t>Dünya Savaşı’nda İngiliz, Alman ve Fransızların uçak üretimi toplam 200.000 uçak ve 250.000 uçak motoru olmuştur. </a:t>
            </a:r>
            <a:endParaRPr lang="tr-TR" sz="2400" dirty="0" smtClean="0"/>
          </a:p>
          <a:p>
            <a:endParaRPr lang="tr-TR" sz="2400" dirty="0"/>
          </a:p>
          <a:p>
            <a:r>
              <a:rPr lang="tr-TR" sz="2400" dirty="0" smtClean="0"/>
              <a:t>İkinci </a:t>
            </a:r>
            <a:r>
              <a:rPr lang="tr-TR" sz="2400" dirty="0"/>
              <a:t>Dünya Savaşı’nda ise uçak üretiminin 1 milyonu geçtiği tahmin edilmektedir (</a:t>
            </a:r>
            <a:r>
              <a:rPr lang="tr-TR" sz="2400" dirty="0" err="1"/>
              <a:t>Bocutoğlu</a:t>
            </a:r>
            <a:r>
              <a:rPr lang="tr-TR" sz="2400" dirty="0"/>
              <a:t> ve </a:t>
            </a:r>
            <a:r>
              <a:rPr lang="tr-TR" sz="2400" dirty="0" err="1"/>
              <a:t>Dinçaslan</a:t>
            </a:r>
            <a:r>
              <a:rPr lang="tr-TR" sz="2400" dirty="0"/>
              <a:t>, 2014; Yalçın, 2013; 2010; 2011). </a:t>
            </a:r>
          </a:p>
          <a:p>
            <a:endParaRPr lang="tr-TR" sz="2400" dirty="0"/>
          </a:p>
        </p:txBody>
      </p:sp>
    </p:spTree>
    <p:extLst>
      <p:ext uri="{BB962C8B-B14F-4D97-AF65-F5344CB8AC3E}">
        <p14:creationId xmlns:p14="http://schemas.microsoft.com/office/powerpoint/2010/main" xmlns="" val="1857568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sz="2400" dirty="0"/>
              <a:t>Havayolu ulaşımı, I. Dünya Savaşı’ndan sonra hızla gelişti. İlk seferler 1919’da Fransa’da başladı. </a:t>
            </a:r>
            <a:endParaRPr lang="tr-TR" sz="2400" dirty="0" smtClean="0"/>
          </a:p>
          <a:p>
            <a:endParaRPr lang="tr-TR" sz="2400" dirty="0"/>
          </a:p>
          <a:p>
            <a:r>
              <a:rPr lang="tr-TR" sz="2400" dirty="0" smtClean="0"/>
              <a:t>Atlantik </a:t>
            </a:r>
            <a:r>
              <a:rPr lang="tr-TR" sz="2400" dirty="0"/>
              <a:t>seferleri 1930’da başladı. Havayolu ulaşımı uçak, yakıt, havaalanı, yol unsurlarını kapsar. </a:t>
            </a:r>
            <a:endParaRPr lang="tr-TR" sz="2400" dirty="0" smtClean="0"/>
          </a:p>
          <a:p>
            <a:endParaRPr lang="tr-TR" sz="2400" dirty="0"/>
          </a:p>
          <a:p>
            <a:r>
              <a:rPr lang="tr-TR" sz="2400" dirty="0" smtClean="0"/>
              <a:t>Havaalanları </a:t>
            </a:r>
            <a:r>
              <a:rPr lang="tr-TR" sz="2400" dirty="0"/>
              <a:t>büyük, küçük, hafif, basit uçakları kabul etmelerine göre sınıflanırlar. </a:t>
            </a:r>
            <a:endParaRPr lang="tr-TR" sz="2400" dirty="0" smtClean="0"/>
          </a:p>
          <a:p>
            <a:endParaRPr lang="tr-TR" sz="2400" dirty="0"/>
          </a:p>
          <a:p>
            <a:r>
              <a:rPr lang="tr-TR" sz="2400" dirty="0" smtClean="0"/>
              <a:t>ABD’de </a:t>
            </a:r>
            <a:r>
              <a:rPr lang="tr-TR" sz="2400" dirty="0"/>
              <a:t>10 binden fazla havaalanı bulunmaktadır.</a:t>
            </a:r>
          </a:p>
        </p:txBody>
      </p:sp>
      <p:sp>
        <p:nvSpPr>
          <p:cNvPr id="4" name="Başlık 3"/>
          <p:cNvSpPr>
            <a:spLocks noGrp="1"/>
          </p:cNvSpPr>
          <p:nvPr>
            <p:ph type="title"/>
          </p:nvPr>
        </p:nvSpPr>
        <p:spPr/>
        <p:txBody>
          <a:bodyPr/>
          <a:lstStyle/>
          <a:p>
            <a:endParaRPr lang="tr-TR"/>
          </a:p>
        </p:txBody>
      </p:sp>
    </p:spTree>
    <p:extLst>
      <p:ext uri="{BB962C8B-B14F-4D97-AF65-F5344CB8AC3E}">
        <p14:creationId xmlns:p14="http://schemas.microsoft.com/office/powerpoint/2010/main" xmlns="" val="25016246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476672"/>
            <a:ext cx="8496944" cy="6192688"/>
          </a:xfrm>
        </p:spPr>
        <p:txBody>
          <a:bodyPr>
            <a:normAutofit lnSpcReduction="10000"/>
          </a:bodyPr>
          <a:lstStyle/>
          <a:p>
            <a:r>
              <a:rPr lang="tr-TR" sz="2400" dirty="0"/>
              <a:t>Günümüzde </a:t>
            </a:r>
            <a:r>
              <a:rPr lang="tr-TR" sz="2400" dirty="0">
                <a:hlinkClick r:id="rId2"/>
              </a:rPr>
              <a:t>havayolu taşımacılığı</a:t>
            </a:r>
            <a:r>
              <a:rPr lang="tr-TR" sz="2400" dirty="0"/>
              <a:t>; hızla gelişen teknolojik gelişmelerinde neticesinde en </a:t>
            </a:r>
            <a:r>
              <a:rPr lang="tr-TR" sz="2400" dirty="0" err="1"/>
              <a:t>güvenli,en</a:t>
            </a:r>
            <a:r>
              <a:rPr lang="tr-TR" sz="2400" dirty="0"/>
              <a:t> etkin ve en konforlu ulaşım araçlarından biri haline gelmiştir. </a:t>
            </a:r>
            <a:endParaRPr lang="tr-TR" sz="2400" dirty="0" smtClean="0"/>
          </a:p>
          <a:p>
            <a:endParaRPr lang="tr-TR" sz="2400" dirty="0"/>
          </a:p>
          <a:p>
            <a:r>
              <a:rPr lang="tr-TR" sz="2400" dirty="0" smtClean="0"/>
              <a:t>Bunun </a:t>
            </a:r>
            <a:r>
              <a:rPr lang="tr-TR" sz="2400" dirty="0"/>
              <a:t>sonucunda uzak yerlere yolculuklar daha kısa sürede gerçekleşmekte ve bu insanlığa hem kültürel alanda, kültürlerin bir birleri ile daha kolay etkileşimi açısından ve </a:t>
            </a:r>
            <a:r>
              <a:rPr lang="tr-TR" sz="2400" dirty="0" smtClean="0"/>
              <a:t>hem de </a:t>
            </a:r>
            <a:r>
              <a:rPr lang="tr-TR" sz="2400" dirty="0"/>
              <a:t>ticari açıdan çok önemli avantajlar sağlamaktadır</a:t>
            </a:r>
            <a:r>
              <a:rPr lang="tr-TR" sz="2400" dirty="0" smtClean="0"/>
              <a:t>.</a:t>
            </a:r>
          </a:p>
          <a:p>
            <a:endParaRPr lang="tr-TR" sz="2400" dirty="0"/>
          </a:p>
          <a:p>
            <a:r>
              <a:rPr lang="tr-TR" sz="2400" dirty="0" smtClean="0"/>
              <a:t>Giderek </a:t>
            </a:r>
            <a:r>
              <a:rPr lang="tr-TR" sz="2400" dirty="0"/>
              <a:t>küreselleşen bir dünyada şu veya bu ülkenin vatandaşı olmanın ötesinde bir dünya vatandaşı olma açısından üzerinde yaşanılan dünyanın herhangi bir noktasına fazla zahmet çekmeden ulaşabilmek günümüz modern dünyasının olmazsa olmazlarından </a:t>
            </a:r>
            <a:r>
              <a:rPr lang="tr-TR" sz="2400" dirty="0" err="1"/>
              <a:t>belkide</a:t>
            </a:r>
            <a:r>
              <a:rPr lang="tr-TR" sz="2400" dirty="0"/>
              <a:t> en önemlisidir</a:t>
            </a:r>
            <a:r>
              <a:rPr lang="tr-TR" sz="2400" dirty="0" smtClean="0"/>
              <a:t>.</a:t>
            </a:r>
          </a:p>
          <a:p>
            <a:r>
              <a:rPr lang="tr-TR" sz="2400" dirty="0" smtClean="0"/>
              <a:t>Bu </a:t>
            </a:r>
            <a:r>
              <a:rPr lang="tr-TR" sz="2400" dirty="0"/>
              <a:t>açıdan hava yolu ile ulaşım hem hızlılık , hem konfor ve hem de etkinlik açısından insanlığa daha cazip hale gelmiştir.</a:t>
            </a:r>
          </a:p>
        </p:txBody>
      </p:sp>
    </p:spTree>
    <p:extLst>
      <p:ext uri="{BB962C8B-B14F-4D97-AF65-F5344CB8AC3E}">
        <p14:creationId xmlns:p14="http://schemas.microsoft.com/office/powerpoint/2010/main" xmlns="" val="17582023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404664"/>
            <a:ext cx="8568952" cy="6264696"/>
          </a:xfrm>
        </p:spPr>
        <p:txBody>
          <a:bodyPr>
            <a:normAutofit/>
          </a:bodyPr>
          <a:lstStyle/>
          <a:p>
            <a:r>
              <a:rPr lang="tr-TR" sz="2400" dirty="0"/>
              <a:t>Havayolu taşımacılığı; geçen yüzyılın başlarından itibaren günümüze devrim niteliğinde çok büyük genişlemelere sahne olmuştur. </a:t>
            </a:r>
            <a:endParaRPr lang="tr-TR" sz="2400" dirty="0" smtClean="0"/>
          </a:p>
          <a:p>
            <a:endParaRPr lang="tr-TR" sz="2400" dirty="0"/>
          </a:p>
          <a:p>
            <a:r>
              <a:rPr lang="tr-TR" sz="2400" dirty="0" smtClean="0"/>
              <a:t>Öyle </a:t>
            </a:r>
            <a:r>
              <a:rPr lang="tr-TR" sz="2400" dirty="0"/>
              <a:t>ki ; daha geçen yüzyılın başlarında Avrupa kıtasından , Amerika kıtasına ya da uzak doğuya </a:t>
            </a:r>
            <a:r>
              <a:rPr lang="tr-TR" sz="2400" dirty="0" smtClean="0"/>
              <a:t>yolculuklar </a:t>
            </a:r>
            <a:r>
              <a:rPr lang="tr-TR" sz="2400" dirty="0"/>
              <a:t>gerek deniz yolu ve gerekse kara yolu ile gerçekleşmekte idi ve buda günler alan çok zahmetli bir işti. </a:t>
            </a:r>
            <a:endParaRPr lang="tr-TR" sz="2400" dirty="0" smtClean="0"/>
          </a:p>
          <a:p>
            <a:endParaRPr lang="tr-TR" sz="2400" dirty="0"/>
          </a:p>
          <a:p>
            <a:r>
              <a:rPr lang="tr-TR" sz="2400" dirty="0" smtClean="0"/>
              <a:t>Çok </a:t>
            </a:r>
            <a:r>
              <a:rPr lang="tr-TR" sz="2400" dirty="0"/>
              <a:t>zorunlu hallerin dışında bu yolculuklara çıkan insan sayısı azdı. </a:t>
            </a:r>
            <a:endParaRPr lang="tr-TR" sz="2400" dirty="0" smtClean="0"/>
          </a:p>
          <a:p>
            <a:endParaRPr lang="tr-TR" sz="2400" dirty="0"/>
          </a:p>
          <a:p>
            <a:r>
              <a:rPr lang="tr-TR" sz="2400" dirty="0" smtClean="0"/>
              <a:t>Ama </a:t>
            </a:r>
            <a:r>
              <a:rPr lang="tr-TR" sz="2400" dirty="0"/>
              <a:t>günümüzde hava yolu taşımacılığı sayesinde farklı mekanlara gitmek ve farklı kültürleri tanımak oldukça kolaylaşmış ve turizm olgusu bu bağlamda büyük ilerlemeler kaydetmiştir.</a:t>
            </a:r>
          </a:p>
        </p:txBody>
      </p:sp>
    </p:spTree>
    <p:extLst>
      <p:ext uri="{BB962C8B-B14F-4D97-AF65-F5344CB8AC3E}">
        <p14:creationId xmlns:p14="http://schemas.microsoft.com/office/powerpoint/2010/main" xmlns="" val="3272573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sz="2400" dirty="0"/>
              <a:t>Havayolu taşımacılığının bu denli kolaylaşması turizm hareketlerinin artmasına neden olmuştur. </a:t>
            </a:r>
            <a:endParaRPr lang="tr-TR" sz="2400" dirty="0" smtClean="0"/>
          </a:p>
          <a:p>
            <a:endParaRPr lang="tr-TR" sz="2400" dirty="0"/>
          </a:p>
          <a:p>
            <a:r>
              <a:rPr lang="tr-TR" sz="2400" dirty="0" smtClean="0"/>
              <a:t>Öyle </a:t>
            </a:r>
            <a:r>
              <a:rPr lang="tr-TR" sz="2400" dirty="0"/>
              <a:t>ki; bu gün dünyada yaklaşık 500 milyon insan şu veya bu nedenle havayolu taşımacılığı sayesinde yer değiştirmektedir. Bunun neticesinde de havayolu taşımacılığı muazzam geniş ve büyük bir sektör halini almıştır.</a:t>
            </a:r>
          </a:p>
        </p:txBody>
      </p:sp>
    </p:spTree>
    <p:extLst>
      <p:ext uri="{BB962C8B-B14F-4D97-AF65-F5344CB8AC3E}">
        <p14:creationId xmlns:p14="http://schemas.microsoft.com/office/powerpoint/2010/main" xmlns="" val="2022082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332656"/>
            <a:ext cx="8640960" cy="6525344"/>
          </a:xfrm>
        </p:spPr>
        <p:txBody>
          <a:bodyPr>
            <a:normAutofit/>
          </a:bodyPr>
          <a:lstStyle/>
          <a:p>
            <a:r>
              <a:rPr lang="tr-TR" sz="2400" dirty="0"/>
              <a:t>1953’te havayolları tarafından taşınan yolcu sayısı ilk kez 50 milyonun üzerine çıktı</a:t>
            </a:r>
            <a:r>
              <a:rPr lang="tr-TR" sz="2400" dirty="0" smtClean="0"/>
              <a:t>.</a:t>
            </a:r>
          </a:p>
          <a:p>
            <a:endParaRPr lang="tr-TR" sz="2400" dirty="0"/>
          </a:p>
          <a:p>
            <a:r>
              <a:rPr lang="tr-TR" sz="2400" dirty="0"/>
              <a:t>2017 yılı itibarıyla dünya genelinde yılda yaklaşık 7,6 milyar yolcu havayolu ile seyahat </a:t>
            </a:r>
            <a:r>
              <a:rPr lang="tr-TR" sz="2400" dirty="0" smtClean="0"/>
              <a:t>ediyor.</a:t>
            </a:r>
          </a:p>
          <a:p>
            <a:endParaRPr lang="tr-TR" sz="2400" dirty="0"/>
          </a:p>
          <a:p>
            <a:r>
              <a:rPr lang="tr-TR" sz="2400" dirty="0"/>
              <a:t>2040 yılında dünya genelinde uçakla seyahat edenlerin sayısı </a:t>
            </a:r>
            <a:r>
              <a:rPr lang="tr-TR" sz="2400" b="1" dirty="0"/>
              <a:t>22,2 </a:t>
            </a:r>
            <a:r>
              <a:rPr lang="tr-TR" sz="2400" b="1" dirty="0" err="1"/>
              <a:t>milyara</a:t>
            </a:r>
            <a:r>
              <a:rPr lang="tr-TR" sz="2400" dirty="0" err="1"/>
              <a:t>ulaşacak</a:t>
            </a:r>
            <a:r>
              <a:rPr lang="tr-TR" sz="2400" dirty="0" smtClean="0"/>
              <a:t>.</a:t>
            </a:r>
          </a:p>
          <a:p>
            <a:endParaRPr lang="tr-TR" sz="2400" dirty="0"/>
          </a:p>
          <a:p>
            <a:r>
              <a:rPr lang="tr-TR" sz="2400" dirty="0"/>
              <a:t>Bir başka deyişle, 25 sene içerisinde </a:t>
            </a:r>
            <a:r>
              <a:rPr lang="tr-TR" sz="2400" dirty="0" smtClean="0"/>
              <a:t>sektördeki </a:t>
            </a:r>
            <a:r>
              <a:rPr lang="tr-TR" sz="2400" dirty="0"/>
              <a:t>yolcu sayısı üçe katlanacak</a:t>
            </a:r>
            <a:r>
              <a:rPr lang="tr-TR" sz="2400" dirty="0" smtClean="0"/>
              <a:t>.</a:t>
            </a:r>
          </a:p>
          <a:p>
            <a:endParaRPr lang="tr-TR" sz="2400" dirty="0"/>
          </a:p>
          <a:p>
            <a:r>
              <a:rPr lang="tr-TR" sz="2400" dirty="0"/>
              <a:t>Bu muazzam büyümeye en büyük katkı, %38,8 oranıyla Asya-Pasifik bölgesinden gelecek. Avrupa ve Orta Doğu, en fazla büyüyen ikinci ve üçüncü pazar olacak</a:t>
            </a:r>
            <a:r>
              <a:rPr lang="tr-TR" sz="2400" dirty="0" smtClean="0"/>
              <a:t>.</a:t>
            </a:r>
            <a:endParaRPr lang="tr-TR" sz="2400" dirty="0"/>
          </a:p>
        </p:txBody>
      </p:sp>
    </p:spTree>
    <p:extLst>
      <p:ext uri="{BB962C8B-B14F-4D97-AF65-F5344CB8AC3E}">
        <p14:creationId xmlns:p14="http://schemas.microsoft.com/office/powerpoint/2010/main" xmlns="" val="36815860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sz="2400" dirty="0" smtClean="0"/>
              <a:t>Dünyadaki kargo hizmetlerinin % 8’i havayolu ile sağlanmaktadır. </a:t>
            </a:r>
          </a:p>
          <a:p>
            <a:endParaRPr lang="tr-TR" sz="2400" dirty="0"/>
          </a:p>
          <a:p>
            <a:r>
              <a:rPr lang="tr-TR" sz="2400" dirty="0" smtClean="0"/>
              <a:t>Taşınan ürünler de genel olarak yatırım ve ileri teknoloji ürünleri, araba ve kimyasal parçalar, makine parçaları, ısı hassasiyeti olan ürünler ile maddi değeri yüksek hammaddelerdir.</a:t>
            </a:r>
          </a:p>
          <a:p>
            <a:endParaRPr lang="tr-TR" sz="2400" dirty="0"/>
          </a:p>
        </p:txBody>
      </p:sp>
    </p:spTree>
    <p:extLst>
      <p:ext uri="{BB962C8B-B14F-4D97-AF65-F5344CB8AC3E}">
        <p14:creationId xmlns:p14="http://schemas.microsoft.com/office/powerpoint/2010/main" xmlns="" val="21738960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t>Havaalanları</a:t>
            </a:r>
            <a:endParaRPr lang="tr-TR" sz="3600" b="1" dirty="0"/>
          </a:p>
        </p:txBody>
      </p:sp>
      <p:sp>
        <p:nvSpPr>
          <p:cNvPr id="3" name="İçerik Yer Tutucusu 2"/>
          <p:cNvSpPr>
            <a:spLocks noGrp="1"/>
          </p:cNvSpPr>
          <p:nvPr>
            <p:ph idx="1"/>
          </p:nvPr>
        </p:nvSpPr>
        <p:spPr/>
        <p:txBody>
          <a:bodyPr/>
          <a:lstStyle/>
          <a:p>
            <a:endParaRPr lang="tr-TR"/>
          </a:p>
        </p:txBody>
      </p:sp>
      <p:sp>
        <p:nvSpPr>
          <p:cNvPr id="4" name="AutoShape 2" descr="havaalanlarÄ± haritasÄ± ile ilgili gÃ¶rsel sonucu"/>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16388"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23875" y="1200150"/>
            <a:ext cx="8096250" cy="467712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0247275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219075"/>
            <a:ext cx="9036496" cy="64198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981207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87624" y="836712"/>
            <a:ext cx="6670821" cy="537969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7129098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99592" y="1124744"/>
            <a:ext cx="7757822" cy="449728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8173266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1"/>
          <p:cNvSpPr txBox="1">
            <a:spLocks/>
          </p:cNvSpPr>
          <p:nvPr/>
        </p:nvSpPr>
        <p:spPr>
          <a:xfrm>
            <a:off x="457200" y="2564904"/>
            <a:ext cx="8229600" cy="85010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sz="3600" b="1" dirty="0" smtClean="0"/>
              <a:t>İletişim Coğrafyası</a:t>
            </a:r>
            <a:endParaRPr lang="tr-TR" sz="3600" b="1" dirty="0"/>
          </a:p>
        </p:txBody>
      </p:sp>
    </p:spTree>
    <p:extLst>
      <p:ext uri="{BB962C8B-B14F-4D97-AF65-F5344CB8AC3E}">
        <p14:creationId xmlns:p14="http://schemas.microsoft.com/office/powerpoint/2010/main" xmlns="" val="33123388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476672"/>
            <a:ext cx="8568952" cy="5472608"/>
          </a:xfrm>
        </p:spPr>
        <p:txBody>
          <a:bodyPr>
            <a:noAutofit/>
          </a:bodyPr>
          <a:lstStyle/>
          <a:p>
            <a:r>
              <a:rPr lang="tr-TR" sz="2800" dirty="0" smtClean="0"/>
              <a:t>Bilgi aktarımı, insanların ve malların hareketi kadar önemlidir. </a:t>
            </a:r>
          </a:p>
          <a:p>
            <a:endParaRPr lang="tr-TR" sz="2800" dirty="0"/>
          </a:p>
          <a:p>
            <a:r>
              <a:rPr lang="tr-TR" sz="2800" dirty="0" smtClean="0"/>
              <a:t>Bilgi ekonomik kalkınmayı ve politik özgürlüğü kolaylaştırır.</a:t>
            </a:r>
          </a:p>
          <a:p>
            <a:endParaRPr lang="tr-TR" sz="2800" dirty="0"/>
          </a:p>
          <a:p>
            <a:r>
              <a:rPr lang="tr-TR" sz="2800" dirty="0" smtClean="0"/>
              <a:t>Bilginin dolaşımı ve bilgiye erişim özellikle büyük ekonomilerin işleyişi, devamlılığı ve verimliliği için hayati öneme sahiptir.</a:t>
            </a:r>
          </a:p>
          <a:p>
            <a:endParaRPr lang="tr-TR" sz="2800" dirty="0"/>
          </a:p>
          <a:p>
            <a:r>
              <a:rPr lang="tr-TR" sz="2800" dirty="0" smtClean="0"/>
              <a:t>Kapitalizmin tarihsel gelişiminde olduğu gibi günümüzde de bilgi önemli bir faktördür.</a:t>
            </a:r>
          </a:p>
          <a:p>
            <a:endParaRPr lang="tr-TR" sz="2800" dirty="0" smtClean="0"/>
          </a:p>
          <a:p>
            <a:endParaRPr lang="tr-TR" sz="2800" dirty="0" smtClean="0"/>
          </a:p>
        </p:txBody>
      </p:sp>
    </p:spTree>
    <p:extLst>
      <p:ext uri="{BB962C8B-B14F-4D97-AF65-F5344CB8AC3E}">
        <p14:creationId xmlns:p14="http://schemas.microsoft.com/office/powerpoint/2010/main" xmlns="" val="7288135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188640"/>
            <a:ext cx="8784976" cy="6264696"/>
          </a:xfrm>
        </p:spPr>
        <p:txBody>
          <a:bodyPr>
            <a:noAutofit/>
          </a:bodyPr>
          <a:lstStyle/>
          <a:p>
            <a:r>
              <a:rPr lang="tr-TR" sz="2800" dirty="0" smtClean="0"/>
              <a:t>Telekomünikasyon ve iletişimin teknolojik boyutu </a:t>
            </a:r>
            <a:r>
              <a:rPr lang="tr-TR" sz="2800" dirty="0"/>
              <a:t>yeni bir olgu değildir. </a:t>
            </a:r>
            <a:endParaRPr lang="tr-TR" sz="2800" dirty="0" smtClean="0"/>
          </a:p>
          <a:p>
            <a:endParaRPr lang="tr-TR" sz="2800" dirty="0" smtClean="0"/>
          </a:p>
          <a:p>
            <a:r>
              <a:rPr lang="tr-TR" sz="2800" dirty="0" smtClean="0"/>
              <a:t>Günümüz iletişiminin ilk formu 1844’de </a:t>
            </a:r>
            <a:r>
              <a:rPr lang="tr-TR" sz="2800" dirty="0" err="1" smtClean="0"/>
              <a:t>Samuel</a:t>
            </a:r>
            <a:r>
              <a:rPr lang="tr-TR" sz="2800" dirty="0" smtClean="0"/>
              <a:t> </a:t>
            </a:r>
            <a:r>
              <a:rPr lang="tr-TR" sz="2800" dirty="0" err="1" smtClean="0"/>
              <a:t>Morse’nin</a:t>
            </a:r>
            <a:r>
              <a:rPr lang="tr-TR" sz="2800" dirty="0" smtClean="0"/>
              <a:t> telgrafı icat etmesiyle başladı ve bu tarihten itibaren iletişimin ulaşıma olan bağımlılığı ortadan kalmaya başladı.</a:t>
            </a:r>
          </a:p>
          <a:p>
            <a:endParaRPr lang="tr-TR" sz="2800" dirty="0"/>
          </a:p>
          <a:p>
            <a:r>
              <a:rPr lang="tr-TR" sz="2800" dirty="0" smtClean="0"/>
              <a:t>Telgraf sayesinde malların takibi, </a:t>
            </a:r>
            <a:r>
              <a:rPr lang="tr-TR" sz="2800" dirty="0" err="1" smtClean="0"/>
              <a:t>tedariği</a:t>
            </a:r>
            <a:r>
              <a:rPr lang="tr-TR" sz="2800" dirty="0" smtClean="0"/>
              <a:t>, uluslararası piyasaların takibi kolaylaştı ve </a:t>
            </a:r>
            <a:r>
              <a:rPr lang="tr-TR" sz="2800" dirty="0" err="1" smtClean="0"/>
              <a:t>uluslararsı</a:t>
            </a:r>
            <a:r>
              <a:rPr lang="tr-TR" sz="2800" dirty="0" smtClean="0"/>
              <a:t> ticaret daha etkin bir şekilde yürütülmeye başlandı.</a:t>
            </a:r>
          </a:p>
          <a:p>
            <a:endParaRPr lang="tr-TR" sz="2800" dirty="0"/>
          </a:p>
          <a:p>
            <a:r>
              <a:rPr lang="tr-TR" sz="2800" dirty="0" smtClean="0"/>
              <a:t>ABD 1844’te 40 mil kablodan oluşan telgraf hattı 1952’de 23.000 mile çıktı.</a:t>
            </a:r>
          </a:p>
          <a:p>
            <a:pPr marL="0" indent="0">
              <a:buNone/>
            </a:pPr>
            <a:r>
              <a:rPr lang="tr-TR" sz="2800" dirty="0" smtClean="0"/>
              <a:t> </a:t>
            </a:r>
          </a:p>
        </p:txBody>
      </p:sp>
    </p:spTree>
    <p:extLst>
      <p:ext uri="{BB962C8B-B14F-4D97-AF65-F5344CB8AC3E}">
        <p14:creationId xmlns:p14="http://schemas.microsoft.com/office/powerpoint/2010/main" xmlns="" val="27175535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260648"/>
            <a:ext cx="8784976" cy="6480720"/>
          </a:xfrm>
        </p:spPr>
        <p:txBody>
          <a:bodyPr>
            <a:normAutofit lnSpcReduction="10000"/>
          </a:bodyPr>
          <a:lstStyle/>
          <a:p>
            <a:r>
              <a:rPr lang="tr-TR" sz="2800" dirty="0"/>
              <a:t>İlk kıtalararası telgraf hattı 1861'de kuruldu, 1868'de ilk transatlantik telgraf hattı kuruldu ve böylece küreselleşme ve zamanın mekanı sıkıştırma süreci hızlandı. </a:t>
            </a:r>
            <a:endParaRPr lang="tr-TR" sz="2800" dirty="0" smtClean="0"/>
          </a:p>
          <a:p>
            <a:endParaRPr lang="tr-TR" sz="2800" dirty="0"/>
          </a:p>
          <a:p>
            <a:r>
              <a:rPr lang="tr-TR" sz="2800" dirty="0" smtClean="0"/>
              <a:t>1876 ​​yılında telefonun icadıyla iletişimi hızı ve seviyesi artmış, bu durum firmaların </a:t>
            </a:r>
            <a:r>
              <a:rPr lang="tr-TR" sz="2800" dirty="0" err="1" smtClean="0"/>
              <a:t>mekansal</a:t>
            </a:r>
            <a:r>
              <a:rPr lang="tr-TR" sz="2800" dirty="0" smtClean="0"/>
              <a:t> dağılımını da etkilemiştir.</a:t>
            </a:r>
          </a:p>
          <a:p>
            <a:endParaRPr lang="tr-TR" sz="2800" dirty="0"/>
          </a:p>
          <a:p>
            <a:r>
              <a:rPr lang="tr-TR" sz="2800" dirty="0" smtClean="0"/>
              <a:t>Örneğin firmaların yönetim kısımları merkezi kentlere kayarken üretim ve dağıtım tesisleri arasındaki </a:t>
            </a:r>
            <a:r>
              <a:rPr lang="tr-TR" sz="2800" dirty="0" err="1" smtClean="0"/>
              <a:t>koordinasyo</a:t>
            </a:r>
            <a:r>
              <a:rPr lang="tr-TR" sz="2800" dirty="0" smtClean="0"/>
              <a:t> ise telefon ile sağlanıyordu. </a:t>
            </a:r>
          </a:p>
          <a:p>
            <a:endParaRPr lang="tr-TR" sz="2800" dirty="0"/>
          </a:p>
          <a:p>
            <a:r>
              <a:rPr lang="tr-TR" sz="2800" dirty="0" smtClean="0"/>
              <a:t>Bu durun büyük firmaların ulusal sınırların dışına çıkmalarını kolaylaştırdı.</a:t>
            </a:r>
          </a:p>
        </p:txBody>
      </p:sp>
    </p:spTree>
    <p:extLst>
      <p:ext uri="{BB962C8B-B14F-4D97-AF65-F5344CB8AC3E}">
        <p14:creationId xmlns:p14="http://schemas.microsoft.com/office/powerpoint/2010/main" xmlns="" val="30620714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548680"/>
            <a:ext cx="8640960" cy="5904656"/>
          </a:xfrm>
        </p:spPr>
        <p:txBody>
          <a:bodyPr>
            <a:noAutofit/>
          </a:bodyPr>
          <a:lstStyle/>
          <a:p>
            <a:r>
              <a:rPr lang="tr-TR" sz="2800" dirty="0"/>
              <a:t>1920'lerde, otomobil ve </a:t>
            </a:r>
            <a:r>
              <a:rPr lang="tr-TR" sz="2800" dirty="0" smtClean="0"/>
              <a:t>çekirdek aile olgusunun yaygınlaşması, orta sınıfın giderek bunlara daha fazla erişebilmesi telefonu daha da önemli hale getirmiş, hatta telefon sayesinde arkadaşlık ağları ve sosyal etkinliklerin biçimleri değişmiştir.</a:t>
            </a:r>
          </a:p>
          <a:p>
            <a:endParaRPr lang="tr-TR" sz="2800" dirty="0" smtClean="0"/>
          </a:p>
          <a:p>
            <a:r>
              <a:rPr lang="tr-TR" sz="2800" dirty="0" smtClean="0"/>
              <a:t>1950’lerde doğrudan çevirmeli telefonlar devreye girmiş, santraller ortadan kalkmış, uluslararası telefon hatları yaygınlaşmıştır.</a:t>
            </a:r>
          </a:p>
          <a:p>
            <a:endParaRPr lang="tr-TR" sz="2800" dirty="0" smtClean="0"/>
          </a:p>
          <a:p>
            <a:r>
              <a:rPr lang="tr-TR" sz="2800" dirty="0" smtClean="0"/>
              <a:t>Bugün bu olgu akıllı telefonlar aracılığı ile hızla işlemekte ve biçim değiştirmektedir.</a:t>
            </a:r>
          </a:p>
        </p:txBody>
      </p:sp>
    </p:spTree>
    <p:extLst>
      <p:ext uri="{BB962C8B-B14F-4D97-AF65-F5344CB8AC3E}">
        <p14:creationId xmlns:p14="http://schemas.microsoft.com/office/powerpoint/2010/main" xmlns="" val="179659245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72550"/>
            <a:ext cx="9144000" cy="67129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4552630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260648"/>
            <a:ext cx="8784976" cy="6408712"/>
          </a:xfrm>
        </p:spPr>
        <p:txBody>
          <a:bodyPr>
            <a:normAutofit fontScale="85000" lnSpcReduction="20000"/>
          </a:bodyPr>
          <a:lstStyle/>
          <a:p>
            <a:r>
              <a:rPr lang="tr-TR" dirty="0" smtClean="0"/>
              <a:t>Telefonlar, bir ülkenin iletişim altyapısının tespitinde ortak bir ölçü birimidir.</a:t>
            </a:r>
          </a:p>
          <a:p>
            <a:endParaRPr lang="tr-TR" dirty="0"/>
          </a:p>
          <a:p>
            <a:r>
              <a:rPr lang="tr-TR" dirty="0" smtClean="0"/>
              <a:t>Telefona erişim oranları ekonomik olarak gelişmekte olan dünyada en yüksektir.</a:t>
            </a:r>
          </a:p>
          <a:p>
            <a:endParaRPr lang="tr-TR" dirty="0"/>
          </a:p>
          <a:p>
            <a:r>
              <a:rPr lang="tr-TR" dirty="0" smtClean="0"/>
              <a:t>Afrika, dünya nüfusunun% 15'ini oluşturmasına rağmen dünya telefonlarının % 1'inden daha azına sahiptir ve dünya nüfusunun yarısı hiçbir zaman telefon görüşmesi yapmamıştır. </a:t>
            </a:r>
          </a:p>
          <a:p>
            <a:endParaRPr lang="tr-TR" dirty="0"/>
          </a:p>
          <a:p>
            <a:r>
              <a:rPr lang="tr-TR" dirty="0" smtClean="0"/>
              <a:t>Ancak sabit hatlar hızla sübvanse ediliyor veya kablosuz teknolojilerle değiştiriliyor; aslında, bugün sabit telefonlardan daha fazla cep telefonu var.</a:t>
            </a:r>
          </a:p>
          <a:p>
            <a:endParaRPr lang="tr-TR" dirty="0" smtClean="0"/>
          </a:p>
          <a:p>
            <a:r>
              <a:rPr lang="tr-TR" dirty="0" smtClean="0"/>
              <a:t>Gelişmekte olan ülkeler için, kablosuz teknolojiler</a:t>
            </a:r>
            <a:r>
              <a:rPr lang="tr-TR" dirty="0"/>
              <a:t> </a:t>
            </a:r>
            <a:r>
              <a:rPr lang="tr-TR" dirty="0" smtClean="0"/>
              <a:t>telefonlara erişme fırsatlarını artırmıştır. </a:t>
            </a:r>
          </a:p>
          <a:p>
            <a:endParaRPr lang="tr-TR" dirty="0"/>
          </a:p>
          <a:p>
            <a:pPr marL="0" indent="0">
              <a:buNone/>
            </a:pPr>
            <a:endParaRPr lang="tr-TR" dirty="0"/>
          </a:p>
        </p:txBody>
      </p:sp>
    </p:spTree>
    <p:extLst>
      <p:ext uri="{BB962C8B-B14F-4D97-AF65-F5344CB8AC3E}">
        <p14:creationId xmlns:p14="http://schemas.microsoft.com/office/powerpoint/2010/main" xmlns="" val="11866760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260648"/>
            <a:ext cx="8856984" cy="6408712"/>
          </a:xfrm>
        </p:spPr>
        <p:txBody>
          <a:bodyPr>
            <a:normAutofit/>
          </a:bodyPr>
          <a:lstStyle/>
          <a:p>
            <a:r>
              <a:rPr lang="tr-TR" sz="2800" dirty="0" smtClean="0"/>
              <a:t>Yirminci </a:t>
            </a:r>
            <a:r>
              <a:rPr lang="tr-TR" sz="2800" dirty="0"/>
              <a:t>yüzyılın sonlarındaki </a:t>
            </a:r>
            <a:r>
              <a:rPr lang="tr-TR" sz="2800" dirty="0" err="1" smtClean="0"/>
              <a:t>mikroelektronik</a:t>
            </a:r>
            <a:r>
              <a:rPr lang="tr-TR" sz="2800" dirty="0" smtClean="0"/>
              <a:t> devrim telekomünikasyon sektörünün en </a:t>
            </a:r>
            <a:r>
              <a:rPr lang="tr-TR" sz="2800" dirty="0" err="1" smtClean="0"/>
              <a:t>hılı</a:t>
            </a:r>
            <a:r>
              <a:rPr lang="tr-TR" sz="2800" dirty="0" smtClean="0"/>
              <a:t> yayılan ve ekonomik olarak büyüye sektörü haline getirmiştir.</a:t>
            </a:r>
          </a:p>
          <a:p>
            <a:endParaRPr lang="tr-TR" sz="2800" dirty="0" smtClean="0"/>
          </a:p>
          <a:p>
            <a:r>
              <a:rPr lang="tr-TR" sz="2800" dirty="0" smtClean="0"/>
              <a:t>İşlem </a:t>
            </a:r>
            <a:r>
              <a:rPr lang="tr-TR" sz="2800" dirty="0"/>
              <a:t>gücündeki yenilikler, bilgisayarlı sistemlerin verileri analiz etme ve aktarma becerilerinde belirgin artışlara yol </a:t>
            </a:r>
            <a:r>
              <a:rPr lang="tr-TR" sz="2800" dirty="0" smtClean="0"/>
              <a:t>açmıştır.</a:t>
            </a:r>
          </a:p>
          <a:p>
            <a:endParaRPr lang="tr-TR" sz="2800" dirty="0"/>
          </a:p>
          <a:p>
            <a:r>
              <a:rPr lang="tr-TR" sz="2800" dirty="0" smtClean="0"/>
              <a:t>Büyük </a:t>
            </a:r>
            <a:r>
              <a:rPr lang="tr-TR" sz="2800" dirty="0"/>
              <a:t>miktarda </a:t>
            </a:r>
            <a:r>
              <a:rPr lang="tr-TR" sz="2800" dirty="0" smtClean="0"/>
              <a:t>bilgi bu teknolojiler sayesinde anlık bir zamanda dünya üzerindeki herhangi bir noktaya aktarılırken, bu anlık süre içerisinde yeryüzünde milyarlarca </a:t>
            </a:r>
            <a:r>
              <a:rPr lang="tr-TR" sz="2800" dirty="0" err="1" smtClean="0"/>
              <a:t>terabyte’lık</a:t>
            </a:r>
            <a:r>
              <a:rPr lang="tr-TR" sz="2800" dirty="0" smtClean="0"/>
              <a:t> veri akışını sürdürmektedir.</a:t>
            </a:r>
          </a:p>
          <a:p>
            <a:endParaRPr lang="tr-TR" sz="2800" dirty="0" smtClean="0"/>
          </a:p>
          <a:p>
            <a:endParaRPr lang="tr-TR" sz="2800" dirty="0"/>
          </a:p>
        </p:txBody>
      </p:sp>
    </p:spTree>
    <p:extLst>
      <p:ext uri="{BB962C8B-B14F-4D97-AF65-F5344CB8AC3E}">
        <p14:creationId xmlns:p14="http://schemas.microsoft.com/office/powerpoint/2010/main" xmlns="" val="6952764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476672"/>
            <a:ext cx="8568952" cy="5544616"/>
          </a:xfrm>
        </p:spPr>
        <p:txBody>
          <a:bodyPr>
            <a:normAutofit/>
          </a:bodyPr>
          <a:lstStyle/>
          <a:p>
            <a:r>
              <a:rPr lang="tr-TR" sz="2800" dirty="0" smtClean="0"/>
              <a:t>Bu bilgi akışı «dijital kapitalizm için çok önemlidir.</a:t>
            </a:r>
          </a:p>
          <a:p>
            <a:endParaRPr lang="tr-TR" sz="2800" dirty="0"/>
          </a:p>
          <a:p>
            <a:r>
              <a:rPr lang="tr-TR" sz="2800" dirty="0" smtClean="0"/>
              <a:t>Özellikle </a:t>
            </a:r>
            <a:r>
              <a:rPr lang="tr-TR" sz="2800" dirty="0" err="1" smtClean="0"/>
              <a:t>ÇUŞ’lar</a:t>
            </a:r>
            <a:r>
              <a:rPr lang="tr-TR" sz="2800" dirty="0" smtClean="0"/>
              <a:t> çok sayıda kendine bağlı olan şirketler ile bu sayede koordinasyon sağlamaktalar, piyasaları takip ve kontrol etmekteler</a:t>
            </a:r>
          </a:p>
          <a:p>
            <a:endParaRPr lang="tr-TR" sz="2800" dirty="0"/>
          </a:p>
          <a:p>
            <a:r>
              <a:rPr lang="tr-TR" sz="2800" dirty="0" smtClean="0"/>
              <a:t>Bu </a:t>
            </a:r>
            <a:r>
              <a:rPr lang="tr-TR" sz="2800" dirty="0"/>
              <a:t>nedenle, telekomünikasyonlar, küreselleşme ve dünya ekonomisi ile ilgili daha geniş konuların anlaşılması, şirketler ve ulus-devletler arasındaki karmaşık ilişkiler de dahil olmak üzere önemlidir.</a:t>
            </a:r>
          </a:p>
          <a:p>
            <a:endParaRPr lang="tr-TR" sz="2800" dirty="0"/>
          </a:p>
        </p:txBody>
      </p:sp>
    </p:spTree>
    <p:extLst>
      <p:ext uri="{BB962C8B-B14F-4D97-AF65-F5344CB8AC3E}">
        <p14:creationId xmlns:p14="http://schemas.microsoft.com/office/powerpoint/2010/main" xmlns="" val="42340299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88640"/>
            <a:ext cx="8229600" cy="850106"/>
          </a:xfrm>
        </p:spPr>
        <p:txBody>
          <a:bodyPr>
            <a:normAutofit/>
          </a:bodyPr>
          <a:lstStyle/>
          <a:p>
            <a:r>
              <a:rPr lang="tr-TR" sz="3600" b="1" dirty="0"/>
              <a:t>Fiber-Optik ve Uydu </a:t>
            </a:r>
            <a:r>
              <a:rPr lang="tr-TR" sz="3600" b="1" dirty="0" smtClean="0"/>
              <a:t>Sistemleri</a:t>
            </a:r>
            <a:endParaRPr lang="tr-TR" sz="3600" b="1" dirty="0"/>
          </a:p>
        </p:txBody>
      </p:sp>
      <p:sp>
        <p:nvSpPr>
          <p:cNvPr id="3" name="İçerik Yer Tutucusu 2"/>
          <p:cNvSpPr>
            <a:spLocks noGrp="1"/>
          </p:cNvSpPr>
          <p:nvPr>
            <p:ph idx="1"/>
          </p:nvPr>
        </p:nvSpPr>
        <p:spPr>
          <a:xfrm>
            <a:off x="179512" y="1124744"/>
            <a:ext cx="8820472" cy="5544616"/>
          </a:xfrm>
        </p:spPr>
        <p:txBody>
          <a:bodyPr>
            <a:normAutofit fontScale="92500" lnSpcReduction="20000"/>
          </a:bodyPr>
          <a:lstStyle/>
          <a:p>
            <a:r>
              <a:rPr lang="tr-TR" sz="2800" dirty="0" smtClean="0"/>
              <a:t>Günümüzde, iki teknoloji </a:t>
            </a:r>
            <a:r>
              <a:rPr lang="tr-TR" sz="2800" dirty="0"/>
              <a:t>(</a:t>
            </a:r>
            <a:r>
              <a:rPr lang="tr-TR" sz="2800" dirty="0" smtClean="0"/>
              <a:t>uydular ve fiber optikler) küresel telekomünikasyon endüstrisinin temelidir. </a:t>
            </a:r>
          </a:p>
          <a:p>
            <a:endParaRPr lang="tr-TR" sz="2800" dirty="0"/>
          </a:p>
          <a:p>
            <a:r>
              <a:rPr lang="tr-TR" sz="2800" dirty="0" smtClean="0"/>
              <a:t>Her iki teknolojinin de iletim kapasiteleri, </a:t>
            </a:r>
            <a:r>
              <a:rPr lang="tr-TR" sz="2800" dirty="0"/>
              <a:t>yirminci yüzyılın sonlarında </a:t>
            </a:r>
            <a:r>
              <a:rPr lang="tr-TR" sz="2800" dirty="0" err="1"/>
              <a:t>mikroelektronik</a:t>
            </a:r>
            <a:r>
              <a:rPr lang="tr-TR" sz="2800" dirty="0"/>
              <a:t> </a:t>
            </a:r>
            <a:r>
              <a:rPr lang="tr-TR" sz="2800" dirty="0" smtClean="0"/>
              <a:t>devrinin ortaya çıkmasıyla hızla büyüdü. </a:t>
            </a:r>
          </a:p>
          <a:p>
            <a:endParaRPr lang="tr-TR" sz="2800" dirty="0"/>
          </a:p>
          <a:p>
            <a:r>
              <a:rPr lang="tr-TR" sz="2800" dirty="0" smtClean="0"/>
              <a:t>Çokuluslu şirketler, bankalar ve medya holdingleri, genellikle, eş zamanlı olarak ya ortak mülkiyetli tesisler ya da paylaşılan kurumsal ağlardan kiralanan devreler şeklinde her iki teknolojiyi de kullanırlar. </a:t>
            </a:r>
          </a:p>
          <a:p>
            <a:endParaRPr lang="tr-TR" sz="2800" dirty="0"/>
          </a:p>
          <a:p>
            <a:r>
              <a:rPr lang="tr-TR" sz="2800" dirty="0" smtClean="0"/>
              <a:t>Kabaca 1000 fiber optik ve iki düzine kamu ve özel uydu firması uluslararası telekomünikasyon hizmeti vermektedir.</a:t>
            </a:r>
          </a:p>
        </p:txBody>
      </p:sp>
    </p:spTree>
    <p:extLst>
      <p:ext uri="{BB962C8B-B14F-4D97-AF65-F5344CB8AC3E}">
        <p14:creationId xmlns:p14="http://schemas.microsoft.com/office/powerpoint/2010/main" xmlns="" val="30120196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260649"/>
            <a:ext cx="8229600" cy="3744416"/>
          </a:xfrm>
        </p:spPr>
        <p:txBody>
          <a:bodyPr>
            <a:noAutofit/>
          </a:bodyPr>
          <a:lstStyle/>
          <a:p>
            <a:pPr algn="ctr"/>
            <a:r>
              <a:rPr lang="tr-TR" sz="2400" dirty="0"/>
              <a:t>Fiber optik, insanın saç teli kalınlığında ve çok hassas üretilmiş saf bir cam ip üzerinden ışığın iletilmesi prensibiyle çalışan bir sistemdir. </a:t>
            </a:r>
            <a:endParaRPr lang="tr-TR" sz="2400" dirty="0" smtClean="0"/>
          </a:p>
          <a:p>
            <a:pPr algn="ctr"/>
            <a:r>
              <a:rPr lang="tr-TR" sz="2400" dirty="0" smtClean="0"/>
              <a:t>Bu </a:t>
            </a:r>
            <a:r>
              <a:rPr lang="tr-TR" sz="2400" dirty="0"/>
              <a:t>şekilde üretilmiş kabloların tercih edilmesinin en büyük sebebi, çevresel şartların ağır olduğu; nemli, rutubetli, elektriksel alan parazitlerinin yoğun olduğu yerlerden etkilenmemesi ve her zaman stabil bir bağlantı sunmasıdır. </a:t>
            </a:r>
            <a:endParaRPr lang="tr-TR" sz="2400" dirty="0" smtClean="0"/>
          </a:p>
          <a:p>
            <a:r>
              <a:rPr lang="tr-TR" sz="2400" dirty="0" smtClean="0"/>
              <a:t>Fiber </a:t>
            </a:r>
            <a:r>
              <a:rPr lang="tr-TR" sz="2400" dirty="0"/>
              <a:t>optik kablolar, iletimi ışık hızıyla yani saniyede 300 bin km’lik hızla gerçekleştirirler. Bu yönleri sebebiyle uzak mesafelere veri aktarımı için tasarlanmışlardır.</a:t>
            </a:r>
          </a:p>
        </p:txBody>
      </p:sp>
      <p:sp>
        <p:nvSpPr>
          <p:cNvPr id="5" name="AutoShape 2" descr="fiber.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415146" y="4077072"/>
            <a:ext cx="3693357" cy="277001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1078908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404664"/>
            <a:ext cx="8496944" cy="6192688"/>
          </a:xfrm>
        </p:spPr>
        <p:txBody>
          <a:bodyPr>
            <a:normAutofit fontScale="92500"/>
          </a:bodyPr>
          <a:lstStyle/>
          <a:p>
            <a:r>
              <a:rPr lang="tr-TR" dirty="0" smtClean="0"/>
              <a:t>Büyük </a:t>
            </a:r>
            <a:r>
              <a:rPr lang="tr-TR" dirty="0"/>
              <a:t>ölçüde çakışsa da, uydu ve fiber optik iletim sağlayıcıları ayrı pazar </a:t>
            </a:r>
            <a:r>
              <a:rPr lang="tr-TR" dirty="0" err="1"/>
              <a:t>segmentleri</a:t>
            </a:r>
            <a:r>
              <a:rPr lang="tr-TR" dirty="0"/>
              <a:t> oluştururlar. </a:t>
            </a:r>
            <a:endParaRPr lang="tr-TR" dirty="0" smtClean="0"/>
          </a:p>
          <a:p>
            <a:endParaRPr lang="tr-TR" dirty="0"/>
          </a:p>
          <a:p>
            <a:r>
              <a:rPr lang="tr-TR" dirty="0" smtClean="0"/>
              <a:t>Fiber</a:t>
            </a:r>
            <a:r>
              <a:rPr lang="tr-TR" dirty="0"/>
              <a:t>, veri aktarımı için büyük şirketler ve elektronik fon transfer sistemleri için finansal kurumlar tarafından büyük ölçüde tercih edilmektedir. </a:t>
            </a:r>
            <a:endParaRPr lang="tr-TR" dirty="0" smtClean="0"/>
          </a:p>
          <a:p>
            <a:endParaRPr lang="tr-TR" dirty="0"/>
          </a:p>
          <a:p>
            <a:r>
              <a:rPr lang="tr-TR" dirty="0" smtClean="0"/>
              <a:t>Uydular </a:t>
            </a:r>
            <a:r>
              <a:rPr lang="tr-TR" dirty="0"/>
              <a:t>uluslararası televizyon taşıyıcıları tarafından daha sık kullanılma eğilimindedir. </a:t>
            </a:r>
            <a:endParaRPr lang="tr-TR" dirty="0" smtClean="0"/>
          </a:p>
          <a:p>
            <a:endParaRPr lang="tr-TR" dirty="0"/>
          </a:p>
          <a:p>
            <a:r>
              <a:rPr lang="tr-TR" dirty="0" smtClean="0"/>
              <a:t>Telefon </a:t>
            </a:r>
            <a:r>
              <a:rPr lang="tr-TR" dirty="0"/>
              <a:t>ve İnternet servis sağlayıcıları her ikisini de kullanır. </a:t>
            </a:r>
          </a:p>
        </p:txBody>
      </p:sp>
    </p:spTree>
    <p:extLst>
      <p:ext uri="{BB962C8B-B14F-4D97-AF65-F5344CB8AC3E}">
        <p14:creationId xmlns:p14="http://schemas.microsoft.com/office/powerpoint/2010/main" xmlns="" val="33325879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404664"/>
            <a:ext cx="8435280" cy="6048672"/>
          </a:xfrm>
        </p:spPr>
        <p:txBody>
          <a:bodyPr>
            <a:normAutofit/>
          </a:bodyPr>
          <a:lstStyle/>
          <a:p>
            <a:r>
              <a:rPr lang="tr-TR" sz="2800" dirty="0"/>
              <a:t>İki tip telekomünikasyon taşıyıcısı coğrafi olarak da farklılaşmaktadır: </a:t>
            </a:r>
            <a:r>
              <a:rPr lang="tr-TR" sz="2800" dirty="0" smtClean="0"/>
              <a:t>Örneğin düşük yoğunluklu alanlar yani kırsal bölgeler ve uzak alanların iletişimi için uydular fiberlere gör daha optimaldir.</a:t>
            </a:r>
          </a:p>
          <a:p>
            <a:endParaRPr lang="tr-TR" sz="2800" dirty="0"/>
          </a:p>
          <a:p>
            <a:r>
              <a:rPr lang="tr-TR" sz="2800" dirty="0" err="1"/>
              <a:t>Fiberoptik</a:t>
            </a:r>
            <a:r>
              <a:rPr lang="tr-TR" sz="2800" dirty="0"/>
              <a:t> taşıyıcılar, </a:t>
            </a:r>
            <a:r>
              <a:rPr lang="tr-TR" sz="2800" dirty="0" smtClean="0"/>
              <a:t>müşteri yoğunluğunun fazla olduğu büyük metropollerde tercih edilir.</a:t>
            </a:r>
          </a:p>
          <a:p>
            <a:endParaRPr lang="tr-TR" sz="2800" dirty="0"/>
          </a:p>
          <a:p>
            <a:r>
              <a:rPr lang="tr-TR" sz="2800" dirty="0" smtClean="0"/>
              <a:t>Uydular</a:t>
            </a:r>
            <a:r>
              <a:rPr lang="tr-TR" sz="2800" dirty="0"/>
              <a:t>, noktadan bölgeye dağıtım ağları için idealdir; Fiber optik hatlar, özellikle güvenlik büyük bir endişe söz konusu olduğunda, noktadan noktaya iletişim için tercih edilir.</a:t>
            </a:r>
            <a:endParaRPr lang="tr-TR" sz="2800" dirty="0" smtClean="0"/>
          </a:p>
          <a:p>
            <a:endParaRPr lang="tr-TR" sz="2800" dirty="0"/>
          </a:p>
        </p:txBody>
      </p:sp>
    </p:spTree>
    <p:extLst>
      <p:ext uri="{BB962C8B-B14F-4D97-AF65-F5344CB8AC3E}">
        <p14:creationId xmlns:p14="http://schemas.microsoft.com/office/powerpoint/2010/main" xmlns="" val="19845405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476672"/>
            <a:ext cx="8568952" cy="6048672"/>
          </a:xfrm>
        </p:spPr>
        <p:txBody>
          <a:bodyPr>
            <a:normAutofit fontScale="85000" lnSpcReduction="20000"/>
          </a:bodyPr>
          <a:lstStyle/>
          <a:p>
            <a:r>
              <a:rPr lang="tr-TR" dirty="0" smtClean="0"/>
              <a:t>Tarihsel </a:t>
            </a:r>
            <a:r>
              <a:rPr lang="tr-TR" dirty="0"/>
              <a:t>olarak, her teknolojinin önceliği zamanla değişmiştir. </a:t>
            </a:r>
            <a:endParaRPr lang="tr-TR" dirty="0" smtClean="0"/>
          </a:p>
          <a:p>
            <a:endParaRPr lang="tr-TR" dirty="0"/>
          </a:p>
          <a:p>
            <a:r>
              <a:rPr lang="tr-TR" dirty="0" smtClean="0"/>
              <a:t>1959'dan </a:t>
            </a:r>
            <a:r>
              <a:rPr lang="tr-TR" dirty="0"/>
              <a:t>1980'e kadar (yani, fiber optiklerin icadından önce), uydular, düşük kapasiteye sahip </a:t>
            </a:r>
            <a:r>
              <a:rPr lang="tr-TR" dirty="0" smtClean="0"/>
              <a:t>bakır </a:t>
            </a:r>
            <a:r>
              <a:rPr lang="tr-TR" dirty="0"/>
              <a:t>kablo hatlarından </a:t>
            </a:r>
            <a:r>
              <a:rPr lang="tr-TR" dirty="0" smtClean="0"/>
              <a:t>daha önemliydi.  </a:t>
            </a:r>
          </a:p>
          <a:p>
            <a:endParaRPr lang="tr-TR" dirty="0"/>
          </a:p>
          <a:p>
            <a:r>
              <a:rPr lang="tr-TR" dirty="0" smtClean="0"/>
              <a:t>1970'lerden </a:t>
            </a:r>
            <a:r>
              <a:rPr lang="tr-TR" dirty="0"/>
              <a:t>günümüze kadar </a:t>
            </a:r>
            <a:r>
              <a:rPr lang="tr-TR" dirty="0" err="1"/>
              <a:t>mikroelektronikteki</a:t>
            </a:r>
            <a:r>
              <a:rPr lang="tr-TR" dirty="0"/>
              <a:t> yenilikler, fiber optik hatların </a:t>
            </a:r>
            <a:r>
              <a:rPr lang="tr-TR" dirty="0" smtClean="0"/>
              <a:t>önemini artırmıştır.</a:t>
            </a:r>
          </a:p>
          <a:p>
            <a:endParaRPr lang="tr-TR" dirty="0"/>
          </a:p>
          <a:p>
            <a:r>
              <a:rPr lang="tr-TR" dirty="0" smtClean="0"/>
              <a:t>Veri aktarımı/transferi 1990'ların </a:t>
            </a:r>
            <a:r>
              <a:rPr lang="tr-TR" dirty="0"/>
              <a:t>teknolojisine oranla yaklaşık 30 kat daha yüksek iletim hızlarına sahip oldular.</a:t>
            </a:r>
          </a:p>
          <a:p>
            <a:endParaRPr lang="tr-TR" dirty="0" smtClean="0"/>
          </a:p>
          <a:p>
            <a:r>
              <a:rPr lang="tr-TR" dirty="0" smtClean="0"/>
              <a:t>2000’lerle birlikte uydu </a:t>
            </a:r>
            <a:r>
              <a:rPr lang="tr-TR" dirty="0"/>
              <a:t>endüstrisi, kablosuz </a:t>
            </a:r>
            <a:r>
              <a:rPr lang="tr-TR" dirty="0" smtClean="0"/>
              <a:t>ağlar ve </a:t>
            </a:r>
            <a:r>
              <a:rPr lang="tr-TR" dirty="0"/>
              <a:t>cep telefonu trafiğinin büyümesi nedeniyle bir yeniden </a:t>
            </a:r>
            <a:r>
              <a:rPr lang="tr-TR" dirty="0" smtClean="0"/>
              <a:t>önem kazanmaya başladı.</a:t>
            </a:r>
          </a:p>
          <a:p>
            <a:endParaRPr lang="tr-TR" dirty="0"/>
          </a:p>
        </p:txBody>
      </p:sp>
    </p:spTree>
    <p:extLst>
      <p:ext uri="{BB962C8B-B14F-4D97-AF65-F5344CB8AC3E}">
        <p14:creationId xmlns:p14="http://schemas.microsoft.com/office/powerpoint/2010/main" xmlns="" val="39066268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04813" y="757238"/>
            <a:ext cx="8334375" cy="53435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411636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t>Telekomünikasyon ve </a:t>
            </a:r>
            <a:r>
              <a:rPr lang="tr-TR" sz="3600" b="1" dirty="0" smtClean="0"/>
              <a:t>Coğrafya</a:t>
            </a:r>
            <a:endParaRPr lang="tr-TR" sz="3600" b="1" dirty="0"/>
          </a:p>
        </p:txBody>
      </p:sp>
      <p:sp>
        <p:nvSpPr>
          <p:cNvPr id="3" name="İçerik Yer Tutucusu 2"/>
          <p:cNvSpPr>
            <a:spLocks noGrp="1"/>
          </p:cNvSpPr>
          <p:nvPr>
            <p:ph idx="1"/>
          </p:nvPr>
        </p:nvSpPr>
        <p:spPr>
          <a:xfrm>
            <a:off x="457200" y="1960240"/>
            <a:ext cx="8229600" cy="4277072"/>
          </a:xfrm>
        </p:spPr>
        <p:txBody>
          <a:bodyPr>
            <a:normAutofit/>
          </a:bodyPr>
          <a:lstStyle/>
          <a:p>
            <a:r>
              <a:rPr lang="tr-TR" sz="2800" dirty="0"/>
              <a:t>İletişim hızı gerçekten de coğrafyayı/mekanı yuttu mu</a:t>
            </a:r>
            <a:r>
              <a:rPr lang="tr-TR" sz="2800" dirty="0" smtClean="0"/>
              <a:t>?</a:t>
            </a:r>
          </a:p>
          <a:p>
            <a:endParaRPr lang="tr-TR" sz="2800" dirty="0"/>
          </a:p>
          <a:p>
            <a:r>
              <a:rPr lang="tr-TR" sz="2800" dirty="0" smtClean="0"/>
              <a:t>Ya da telekomünikasyon/zaman coğrafyanın sonu anlamına mı gelir?</a:t>
            </a:r>
          </a:p>
          <a:p>
            <a:endParaRPr lang="tr-TR" sz="2800" dirty="0" smtClean="0"/>
          </a:p>
          <a:p>
            <a:r>
              <a:rPr lang="tr-TR" sz="2800" dirty="0" smtClean="0"/>
              <a:t>Kimilerine göre abartılı da olsa bunun cevabı </a:t>
            </a:r>
            <a:r>
              <a:rPr lang="tr-TR" sz="2800" b="1" dirty="0" smtClean="0"/>
              <a:t>evet.!!!</a:t>
            </a:r>
          </a:p>
          <a:p>
            <a:pPr marL="0" indent="0">
              <a:buNone/>
            </a:pPr>
            <a:endParaRPr lang="tr-TR" sz="2800" dirty="0"/>
          </a:p>
        </p:txBody>
      </p:sp>
    </p:spTree>
    <p:extLst>
      <p:ext uri="{BB962C8B-B14F-4D97-AF65-F5344CB8AC3E}">
        <p14:creationId xmlns:p14="http://schemas.microsoft.com/office/powerpoint/2010/main" xmlns="" val="7650747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764704"/>
            <a:ext cx="8640960" cy="5544616"/>
          </a:xfrm>
        </p:spPr>
        <p:txBody>
          <a:bodyPr>
            <a:normAutofit/>
          </a:bodyPr>
          <a:lstStyle/>
          <a:p>
            <a:r>
              <a:rPr lang="tr-TR" sz="2800" dirty="0" smtClean="0"/>
              <a:t>Bu </a:t>
            </a:r>
            <a:r>
              <a:rPr lang="tr-TR" sz="2800" dirty="0"/>
              <a:t>tür görüşler, telekomünikasyon ile yerel ekonomik, sosyal ve politik koşullar arasındaki karmaşık ilişkileri göz ardı eden basit, ütopik bir teknolojik </a:t>
            </a:r>
            <a:r>
              <a:rPr lang="tr-TR" sz="2800" b="1" dirty="0"/>
              <a:t>determinizme </a:t>
            </a:r>
            <a:r>
              <a:rPr lang="tr-TR" sz="2800" dirty="0"/>
              <a:t>dayanır. </a:t>
            </a:r>
            <a:endParaRPr lang="tr-TR" sz="2800" dirty="0" smtClean="0"/>
          </a:p>
          <a:p>
            <a:endParaRPr lang="tr-TR" sz="2800" dirty="0"/>
          </a:p>
          <a:p>
            <a:r>
              <a:rPr lang="tr-TR" sz="2800" dirty="0" smtClean="0"/>
              <a:t>Örneğin</a:t>
            </a:r>
            <a:r>
              <a:rPr lang="tr-TR" sz="2800" dirty="0"/>
              <a:t>, telekomünikasyonun herkesin evden </a:t>
            </a:r>
            <a:r>
              <a:rPr lang="tr-TR" sz="2800" dirty="0" smtClean="0"/>
              <a:t>çalışarak mekanı ortadan kaldırdığı ileri sürülse de şehirlerin fonksiyonları ve şehirlerin sürekli olarak </a:t>
            </a:r>
            <a:r>
              <a:rPr lang="tr-TR" sz="2800" dirty="0" err="1" smtClean="0"/>
              <a:t>mekansal</a:t>
            </a:r>
            <a:r>
              <a:rPr lang="tr-TR" sz="2800" dirty="0" smtClean="0"/>
              <a:t> büyümeleri mekanın ortadan kalkmadığını göstermektedir.</a:t>
            </a:r>
            <a:endParaRPr lang="tr-TR" sz="2800" dirty="0"/>
          </a:p>
        </p:txBody>
      </p:sp>
    </p:spTree>
    <p:extLst>
      <p:ext uri="{BB962C8B-B14F-4D97-AF65-F5344CB8AC3E}">
        <p14:creationId xmlns:p14="http://schemas.microsoft.com/office/powerpoint/2010/main" xmlns="" val="14434916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404664"/>
            <a:ext cx="8496944" cy="6048672"/>
          </a:xfrm>
        </p:spPr>
        <p:txBody>
          <a:bodyPr>
            <a:normAutofit fontScale="85000" lnSpcReduction="10000"/>
          </a:bodyPr>
          <a:lstStyle/>
          <a:p>
            <a:r>
              <a:rPr lang="tr-TR" dirty="0"/>
              <a:t>Aslında, telekomünikasyonlar genellikle yüz yüze toplantılar için zayıf bir </a:t>
            </a:r>
            <a:r>
              <a:rPr lang="tr-TR" dirty="0" smtClean="0"/>
              <a:t>alternatiftir.</a:t>
            </a:r>
          </a:p>
          <a:p>
            <a:endParaRPr lang="tr-TR" dirty="0"/>
          </a:p>
          <a:p>
            <a:r>
              <a:rPr lang="tr-TR" dirty="0" smtClean="0"/>
              <a:t>Özellikle  kurum içi etkileşimler, bilgi alış-verişi ve diğer etkinlikler </a:t>
            </a:r>
            <a:r>
              <a:rPr lang="tr-TR" dirty="0" err="1" smtClean="0"/>
              <a:t>yüzyüze</a:t>
            </a:r>
            <a:r>
              <a:rPr lang="tr-TR" dirty="0" smtClean="0"/>
              <a:t> etkileşimler ile meydana gelir.</a:t>
            </a:r>
          </a:p>
          <a:p>
            <a:endParaRPr lang="tr-TR" dirty="0"/>
          </a:p>
          <a:p>
            <a:r>
              <a:rPr lang="tr-TR" dirty="0" err="1" smtClean="0"/>
              <a:t>Yüzyüze</a:t>
            </a:r>
            <a:r>
              <a:rPr lang="tr-TR" dirty="0" smtClean="0"/>
              <a:t> iletişimlerin gerçekleşmesi ise mekan ve </a:t>
            </a:r>
            <a:r>
              <a:rPr lang="tr-TR" dirty="0" err="1" smtClean="0"/>
              <a:t>mekansal</a:t>
            </a:r>
            <a:r>
              <a:rPr lang="tr-TR" dirty="0" smtClean="0"/>
              <a:t> yakınlık gerektirir.</a:t>
            </a:r>
          </a:p>
          <a:p>
            <a:endParaRPr lang="tr-TR" dirty="0"/>
          </a:p>
          <a:p>
            <a:endParaRPr lang="tr-TR" dirty="0" smtClean="0"/>
          </a:p>
          <a:p>
            <a:r>
              <a:rPr lang="tr-TR" dirty="0" smtClean="0"/>
              <a:t>Bu nedenle telekomünikasyon rutin ve standartlaştırılmış veri biçimlerinin aktarımı için ideal olsa da kişiler arası etkileşim için hala yeterli değildir.</a:t>
            </a:r>
          </a:p>
          <a:p>
            <a:endParaRPr lang="tr-TR" dirty="0"/>
          </a:p>
        </p:txBody>
      </p:sp>
    </p:spTree>
    <p:extLst>
      <p:ext uri="{BB962C8B-B14F-4D97-AF65-F5344CB8AC3E}">
        <p14:creationId xmlns:p14="http://schemas.microsoft.com/office/powerpoint/2010/main" xmlns="" val="421913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16632"/>
            <a:ext cx="8856984" cy="6552728"/>
          </a:xfrm>
        </p:spPr>
        <p:txBody>
          <a:bodyPr>
            <a:noAutofit/>
          </a:bodyPr>
          <a:lstStyle/>
          <a:p>
            <a:r>
              <a:rPr lang="tr-TR" sz="2600" dirty="0" smtClean="0"/>
              <a:t>Diğer taraftan günümüzde teknolojik üstünlüğe sahip bölgelerin rekabet gücü daha fazladır. Çünkü bu bölgeler diğerlerine göre daha fazla firma çekebilmekte ve teknolojik alt yapı ile bu firmaların verimliliğini artırmaktadırlar.</a:t>
            </a:r>
          </a:p>
          <a:p>
            <a:endParaRPr lang="tr-TR" sz="2600" dirty="0" smtClean="0"/>
          </a:p>
          <a:p>
            <a:r>
              <a:rPr lang="tr-TR" sz="2600" dirty="0"/>
              <a:t>Bununla birlikte, bilgi sistemleri, akıllı </a:t>
            </a:r>
            <a:r>
              <a:rPr lang="tr-TR" sz="2600" dirty="0" smtClean="0"/>
              <a:t>ölçüm teknikleri, </a:t>
            </a:r>
            <a:r>
              <a:rPr lang="tr-TR" sz="2600" dirty="0"/>
              <a:t>elektronik yol fiyatlandırma, senkronize trafik ışıkları, otomatik geçiş ücretleri ve turnikeler, otomatik yol haritaları </a:t>
            </a:r>
            <a:r>
              <a:rPr lang="tr-TR" sz="2600" dirty="0" smtClean="0"/>
              <a:t>gibi </a:t>
            </a:r>
            <a:r>
              <a:rPr lang="tr-TR" sz="2600" dirty="0"/>
              <a:t>çeşitli </a:t>
            </a:r>
            <a:r>
              <a:rPr lang="tr-TR" sz="2600" dirty="0" smtClean="0"/>
              <a:t>gelişmeler akıllı yollar e akıllı kentler konseptini oluşturmaktadır. </a:t>
            </a:r>
          </a:p>
          <a:p>
            <a:endParaRPr lang="tr-TR" sz="2600" dirty="0"/>
          </a:p>
          <a:p>
            <a:r>
              <a:rPr lang="tr-TR" sz="2600" dirty="0" smtClean="0"/>
              <a:t>On dokuzuncu yüzyılın demiryolu yolu sistemi ve yirminci yüzyılın devletlerarası otoban sistemi gibi, fiber optik kablolar, uydular ve kablosuz ağların bilgi otoyolu milyarlarca bilgisayara, telefona, fakslara ve diğer elektronik ürünlere bağlantı sağlıyor. </a:t>
            </a:r>
            <a:endParaRPr lang="tr-TR" sz="2600" dirty="0"/>
          </a:p>
        </p:txBody>
      </p:sp>
    </p:spTree>
    <p:extLst>
      <p:ext uri="{BB962C8B-B14F-4D97-AF65-F5344CB8AC3E}">
        <p14:creationId xmlns:p14="http://schemas.microsoft.com/office/powerpoint/2010/main" xmlns="" val="20707449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sz="2800" dirty="0"/>
              <a:t>Ancak bu üstünlüklerini gelecekte yitireceklerdir.</a:t>
            </a:r>
          </a:p>
          <a:p>
            <a:endParaRPr lang="tr-TR" sz="2800" dirty="0"/>
          </a:p>
          <a:p>
            <a:r>
              <a:rPr lang="tr-TR" sz="2800" dirty="0"/>
              <a:t>Şöyle ki, telekomünikasyon alt yapısı artık kırsal bölgelere kadar yayılmaktadır. Bu sayede kısa bir zaman içinde bölgeler arasındaki teknolojik farklar kapanacak, bölgeler birbirine yakınsayacak ve  görece rekabet üstünlüğünü elinde bulunduran bölgelerde verimlilik artış hızı yavaşlayacaktır.</a:t>
            </a:r>
          </a:p>
          <a:p>
            <a:endParaRPr lang="tr-TR" sz="2800" dirty="0"/>
          </a:p>
        </p:txBody>
      </p:sp>
    </p:spTree>
    <p:extLst>
      <p:ext uri="{BB962C8B-B14F-4D97-AF65-F5344CB8AC3E}">
        <p14:creationId xmlns:p14="http://schemas.microsoft.com/office/powerpoint/2010/main" xmlns="" val="7941895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t>İNTERNET </a:t>
            </a:r>
            <a:r>
              <a:rPr lang="tr-TR" sz="3600" b="1" dirty="0" smtClean="0"/>
              <a:t>COĞRAFYASI</a:t>
            </a:r>
            <a:endParaRPr lang="tr-TR" sz="3600" b="1" dirty="0"/>
          </a:p>
        </p:txBody>
      </p:sp>
      <p:sp>
        <p:nvSpPr>
          <p:cNvPr id="3" name="İçerik Yer Tutucusu 2"/>
          <p:cNvSpPr>
            <a:spLocks noGrp="1"/>
          </p:cNvSpPr>
          <p:nvPr>
            <p:ph idx="1"/>
          </p:nvPr>
        </p:nvSpPr>
        <p:spPr>
          <a:xfrm>
            <a:off x="107504" y="1340768"/>
            <a:ext cx="8867328" cy="5256584"/>
          </a:xfrm>
        </p:spPr>
        <p:txBody>
          <a:bodyPr>
            <a:normAutofit/>
          </a:bodyPr>
          <a:lstStyle/>
          <a:p>
            <a:r>
              <a:rPr lang="tr-TR" sz="2800" dirty="0" smtClean="0"/>
              <a:t>Dünyanın telekomünikasyon altyapısını oluşturan çeşitli ağlar arasında en büyük ve en ünlüsü internettir.</a:t>
            </a:r>
          </a:p>
          <a:p>
            <a:endParaRPr lang="tr-TR" sz="2800" dirty="0" smtClean="0"/>
          </a:p>
          <a:p>
            <a:r>
              <a:rPr lang="tr-TR" sz="2800" dirty="0" smtClean="0"/>
              <a:t> Bu sistem e-posta, telefon görüşmeleri, TV programları ve diğer video görüntüleri, metin ve müzik dahil olmak üzere evlere, ofislere ve fabrikalara birçok hizmet sunmaktadır. </a:t>
            </a:r>
          </a:p>
          <a:p>
            <a:endParaRPr lang="tr-TR" sz="2800" dirty="0"/>
          </a:p>
          <a:p>
            <a:r>
              <a:rPr lang="tr-TR" sz="2800" dirty="0"/>
              <a:t>D</a:t>
            </a:r>
            <a:r>
              <a:rPr lang="tr-TR" sz="2800" dirty="0" smtClean="0"/>
              <a:t>ijital gerçeklik milyonlarca insanın günlük yaşamlarının bir parçası olmuş ve bir çok insan için onsuz yaşam artık düşünülemez hale gelmiştir. </a:t>
            </a:r>
            <a:endParaRPr lang="tr-TR" sz="2800" dirty="0"/>
          </a:p>
        </p:txBody>
      </p:sp>
    </p:spTree>
    <p:extLst>
      <p:ext uri="{BB962C8B-B14F-4D97-AF65-F5344CB8AC3E}">
        <p14:creationId xmlns:p14="http://schemas.microsoft.com/office/powerpoint/2010/main" xmlns="" val="19486223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548680"/>
            <a:ext cx="8363272" cy="5577483"/>
          </a:xfrm>
        </p:spPr>
        <p:txBody>
          <a:bodyPr>
            <a:normAutofit/>
          </a:bodyPr>
          <a:lstStyle/>
          <a:p>
            <a:r>
              <a:rPr lang="tr-TR" sz="2800" dirty="0"/>
              <a:t>E-postadan çevrimiçi </a:t>
            </a:r>
            <a:r>
              <a:rPr lang="tr-TR" sz="2800" dirty="0" smtClean="0"/>
              <a:t>alışverişe, </a:t>
            </a:r>
            <a:r>
              <a:rPr lang="tr-TR" sz="2800" dirty="0"/>
              <a:t>bankacılıktan hava yolu ve otel restorasyonlarına, </a:t>
            </a:r>
            <a:r>
              <a:rPr lang="tr-TR" sz="2800" dirty="0" smtClean="0"/>
              <a:t>sohbet </a:t>
            </a:r>
            <a:r>
              <a:rPr lang="tr-TR" sz="2800" dirty="0"/>
              <a:t>odalarına, </a:t>
            </a:r>
            <a:r>
              <a:rPr lang="tr-TR" sz="2800" dirty="0" smtClean="0"/>
              <a:t>müzik indirmeden TV yayınlarına bir çok hizmete internet sayesinde ulaşılmaktadır. </a:t>
            </a:r>
          </a:p>
          <a:p>
            <a:endParaRPr lang="tr-TR" sz="2800" dirty="0"/>
          </a:p>
          <a:p>
            <a:r>
              <a:rPr lang="tr-TR" sz="2800" dirty="0" smtClean="0"/>
              <a:t>Bilgi ve internet </a:t>
            </a:r>
            <a:r>
              <a:rPr lang="tr-TR" sz="2800" dirty="0"/>
              <a:t>bir </a:t>
            </a:r>
            <a:r>
              <a:rPr lang="tr-TR" sz="2800" dirty="0" err="1" smtClean="0"/>
              <a:t>lükst</a:t>
            </a:r>
            <a:r>
              <a:rPr lang="tr-TR" sz="2800" dirty="0" smtClean="0"/>
              <a:t> olmaktan ziyade ekonomik </a:t>
            </a:r>
            <a:r>
              <a:rPr lang="tr-TR" sz="2800" dirty="0"/>
              <a:t>olarak gelişmiş dünyada çok sayıda insan için </a:t>
            </a:r>
            <a:r>
              <a:rPr lang="tr-TR" sz="2800" dirty="0" smtClean="0"/>
              <a:t>artık bir </a:t>
            </a:r>
            <a:r>
              <a:rPr lang="tr-TR" sz="2800" dirty="0"/>
              <a:t>zorunluluktur. </a:t>
            </a:r>
            <a:endParaRPr lang="tr-TR" sz="2800" dirty="0" smtClean="0"/>
          </a:p>
          <a:p>
            <a:endParaRPr lang="tr-TR" sz="2800" dirty="0"/>
          </a:p>
          <a:p>
            <a:r>
              <a:rPr lang="tr-TR" sz="2800" dirty="0" smtClean="0"/>
              <a:t>Matbaa </a:t>
            </a:r>
            <a:r>
              <a:rPr lang="tr-TR" sz="2800" dirty="0"/>
              <a:t>ve otomobil gibi, İnternet de çalışma, etkileşim, </a:t>
            </a:r>
            <a:r>
              <a:rPr lang="tr-TR" sz="2800" dirty="0" smtClean="0"/>
              <a:t>tüketim </a:t>
            </a:r>
            <a:r>
              <a:rPr lang="tr-TR" sz="2800" dirty="0"/>
              <a:t>ve yaşama biçimlerimizi önemli ölçüde değiştirdi.</a:t>
            </a:r>
          </a:p>
          <a:p>
            <a:endParaRPr lang="tr-TR" sz="2400" dirty="0"/>
          </a:p>
        </p:txBody>
      </p:sp>
    </p:spTree>
    <p:extLst>
      <p:ext uri="{BB962C8B-B14F-4D97-AF65-F5344CB8AC3E}">
        <p14:creationId xmlns:p14="http://schemas.microsoft.com/office/powerpoint/2010/main" xmlns="" val="32373121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88640"/>
            <a:ext cx="8229600" cy="634082"/>
          </a:xfrm>
        </p:spPr>
        <p:txBody>
          <a:bodyPr>
            <a:normAutofit fontScale="90000"/>
          </a:bodyPr>
          <a:lstStyle/>
          <a:p>
            <a:r>
              <a:rPr lang="tr-TR" sz="3600" b="1" dirty="0"/>
              <a:t>İnternetin Kökenleri ve </a:t>
            </a:r>
            <a:r>
              <a:rPr lang="tr-TR" sz="3600" b="1" dirty="0" smtClean="0"/>
              <a:t>Büyümesi</a:t>
            </a:r>
            <a:endParaRPr lang="tr-TR" sz="3600" b="1" dirty="0"/>
          </a:p>
        </p:txBody>
      </p:sp>
      <p:sp>
        <p:nvSpPr>
          <p:cNvPr id="3" name="İçerik Yer Tutucusu 2"/>
          <p:cNvSpPr>
            <a:spLocks noGrp="1"/>
          </p:cNvSpPr>
          <p:nvPr>
            <p:ph idx="1"/>
          </p:nvPr>
        </p:nvSpPr>
        <p:spPr>
          <a:xfrm>
            <a:off x="251520" y="980728"/>
            <a:ext cx="8928992" cy="5145435"/>
          </a:xfrm>
        </p:spPr>
        <p:txBody>
          <a:bodyPr>
            <a:noAutofit/>
          </a:bodyPr>
          <a:lstStyle/>
          <a:p>
            <a:r>
              <a:rPr lang="tr-TR" sz="2800" dirty="0" smtClean="0"/>
              <a:t>İnternet, 1960'larda ABD Savunma Bakanlığı Savunma Ajansı Araştırma Projeleri Yönetimi (DARPA) tarafından nükleer bir saldırıya dayanacak şekilde tasarlanmıştır. </a:t>
            </a:r>
          </a:p>
          <a:p>
            <a:endParaRPr lang="tr-TR" sz="2800" dirty="0"/>
          </a:p>
          <a:p>
            <a:r>
              <a:rPr lang="tr-TR" sz="2800" dirty="0" smtClean="0"/>
              <a:t>1980'lerde, İnternet'in kontrolü Ulusal Bilim Vakfı'na devredildi ve 1990'larda kontrol, telekomünikasyon şirketlerinin bir konsorsiyumu aracılığıyla özelleştirildi. </a:t>
            </a:r>
          </a:p>
          <a:p>
            <a:endParaRPr lang="tr-TR" sz="2800" dirty="0"/>
          </a:p>
          <a:p>
            <a:r>
              <a:rPr lang="tr-TR" sz="2800" dirty="0" smtClean="0"/>
              <a:t>İnternet, paket anahtarlama, TCP / IP (İletim Kontrol Protokolü / İnternet Protokolü) ve </a:t>
            </a:r>
            <a:r>
              <a:rPr lang="tr-TR" sz="2800" dirty="0" err="1" smtClean="0"/>
              <a:t>ISDN'nin</a:t>
            </a:r>
            <a:r>
              <a:rPr lang="tr-TR" sz="2800" dirty="0" smtClean="0"/>
              <a:t> teknolojik yenilikleri ile mevcut telefon, fiber optik ve uydu sistemlerinin entegrasyonu ile internet küresel ölçekte ele aldı. </a:t>
            </a:r>
          </a:p>
        </p:txBody>
      </p:sp>
    </p:spTree>
    <p:extLst>
      <p:ext uri="{BB962C8B-B14F-4D97-AF65-F5344CB8AC3E}">
        <p14:creationId xmlns:p14="http://schemas.microsoft.com/office/powerpoint/2010/main" xmlns="" val="18401770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27584" y="802274"/>
            <a:ext cx="7848872" cy="570712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4829879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260648"/>
            <a:ext cx="9073008" cy="5433467"/>
          </a:xfrm>
        </p:spPr>
        <p:txBody>
          <a:bodyPr>
            <a:noAutofit/>
          </a:bodyPr>
          <a:lstStyle/>
          <a:p>
            <a:r>
              <a:rPr lang="tr-TR" sz="2800" dirty="0"/>
              <a:t>1990'larda, Avrupa'da geliştirilen grafiksel </a:t>
            </a:r>
            <a:r>
              <a:rPr lang="tr-TR" sz="2800" dirty="0" err="1"/>
              <a:t>arayüzler</a:t>
            </a:r>
            <a:r>
              <a:rPr lang="tr-TR" sz="2800" dirty="0"/>
              <a:t>, İnternet'in kullanımını basitleştirerek, World </a:t>
            </a:r>
            <a:r>
              <a:rPr lang="tr-TR" sz="2800" dirty="0" err="1"/>
              <a:t>Wide</a:t>
            </a:r>
            <a:r>
              <a:rPr lang="tr-TR" sz="2800" dirty="0"/>
              <a:t> </a:t>
            </a:r>
            <a:r>
              <a:rPr lang="tr-TR" sz="2800" dirty="0" err="1"/>
              <a:t>Web'in</a:t>
            </a:r>
            <a:r>
              <a:rPr lang="tr-TR" sz="2800" dirty="0"/>
              <a:t> oluşturulmasına yol açmıştır. </a:t>
            </a:r>
            <a:endParaRPr lang="tr-TR" sz="2800" dirty="0" smtClean="0"/>
          </a:p>
          <a:p>
            <a:endParaRPr lang="tr-TR" sz="2800" dirty="0"/>
          </a:p>
          <a:p>
            <a:r>
              <a:rPr lang="tr-TR" sz="2800" dirty="0" smtClean="0"/>
              <a:t>İnternetin </a:t>
            </a:r>
            <a:r>
              <a:rPr lang="tr-TR" sz="2800" dirty="0"/>
              <a:t>büyümesi olağanüstü </a:t>
            </a:r>
            <a:r>
              <a:rPr lang="tr-TR" sz="2800" dirty="0" smtClean="0"/>
              <a:t>olmuştur ve  </a:t>
            </a:r>
            <a:r>
              <a:rPr lang="tr-TR" sz="2800" dirty="0"/>
              <a:t>aslında, dünya tarihinde en hızlı yayılan teknolojidir. </a:t>
            </a:r>
            <a:endParaRPr lang="tr-TR" sz="2800" dirty="0" smtClean="0"/>
          </a:p>
          <a:p>
            <a:endParaRPr lang="tr-TR" sz="2800" dirty="0"/>
          </a:p>
          <a:p>
            <a:r>
              <a:rPr lang="tr-TR" sz="2800" dirty="0" smtClean="0"/>
              <a:t>Teknolojik </a:t>
            </a:r>
            <a:r>
              <a:rPr lang="tr-TR" sz="2800" dirty="0"/>
              <a:t>değişiklikler gelecekte İnternet'in faydasını ve popülerliğini artıracaktır. </a:t>
            </a:r>
            <a:endParaRPr lang="tr-TR" sz="2800" dirty="0" smtClean="0"/>
          </a:p>
          <a:p>
            <a:endParaRPr lang="tr-TR" sz="2800" dirty="0"/>
          </a:p>
          <a:p>
            <a:r>
              <a:rPr lang="tr-TR" sz="2800" dirty="0" smtClean="0"/>
              <a:t>Cep </a:t>
            </a:r>
            <a:r>
              <a:rPr lang="tr-TR" sz="2800" dirty="0"/>
              <a:t>telefonları, tüketicilerin internete herhangi bir yerden, evde veya ofiste değil, erişebilmelerini mümkün kılmaktadır. </a:t>
            </a:r>
            <a:endParaRPr lang="tr-TR" sz="2800" dirty="0" smtClean="0"/>
          </a:p>
          <a:p>
            <a:endParaRPr lang="tr-TR" sz="2800" dirty="0"/>
          </a:p>
          <a:p>
            <a:endParaRPr lang="tr-TR" sz="2800" dirty="0"/>
          </a:p>
        </p:txBody>
      </p:sp>
    </p:spTree>
    <p:extLst>
      <p:ext uri="{BB962C8B-B14F-4D97-AF65-F5344CB8AC3E}">
        <p14:creationId xmlns:p14="http://schemas.microsoft.com/office/powerpoint/2010/main" xmlns="" val="18399471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836712"/>
            <a:ext cx="8784976" cy="5760640"/>
          </a:xfrm>
        </p:spPr>
        <p:txBody>
          <a:bodyPr>
            <a:noAutofit/>
          </a:bodyPr>
          <a:lstStyle/>
          <a:p>
            <a:r>
              <a:rPr lang="tr-TR" sz="2800" dirty="0"/>
              <a:t>İnternet'in yayılmasının bir sonraki aşaması, gündelik tüketiciler için gerçek bilgi devrimini üretecektir: TV kalitesinde video ve sesle harekete geçirilen komutlar, eğlence, iletişim ve alışveriş için kullanışlı, pratik bir ev cihazı olarak İnternet'ten keyif almalarını sağlayacaktır. </a:t>
            </a:r>
          </a:p>
          <a:p>
            <a:endParaRPr lang="tr-TR" sz="2800" dirty="0"/>
          </a:p>
          <a:p>
            <a:r>
              <a:rPr lang="tr-TR" sz="2800" dirty="0"/>
              <a:t>2010 yılının ortalarında, yaklaşık 1.9 milyar insan ya da 200'den fazla ülkede dünya nüfusunun yaklaşık% 29'u internete bağlanmıştır. </a:t>
            </a:r>
            <a:endParaRPr lang="tr-TR" sz="2800" dirty="0" smtClean="0"/>
          </a:p>
          <a:p>
            <a:endParaRPr lang="tr-TR" sz="2800" dirty="0"/>
          </a:p>
          <a:p>
            <a:r>
              <a:rPr lang="tr-TR" sz="2800" dirty="0"/>
              <a:t>Bununla birlikte, dünyanın en büyük bölgeleri arasında İnternet erişim oranlarında (erişim düzeyi olanların yüzdesi) büyük değişiklikler vardır</a:t>
            </a:r>
            <a:r>
              <a:rPr lang="tr-TR" sz="2800" dirty="0" smtClean="0"/>
              <a:t>.</a:t>
            </a:r>
          </a:p>
          <a:p>
            <a:endParaRPr lang="tr-TR" sz="2800" dirty="0"/>
          </a:p>
          <a:p>
            <a:endParaRPr lang="tr-TR" sz="2400" dirty="0"/>
          </a:p>
        </p:txBody>
      </p:sp>
    </p:spTree>
    <p:extLst>
      <p:ext uri="{BB962C8B-B14F-4D97-AF65-F5344CB8AC3E}">
        <p14:creationId xmlns:p14="http://schemas.microsoft.com/office/powerpoint/2010/main" xmlns="" val="38241440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052736"/>
            <a:ext cx="8784976" cy="5616624"/>
          </a:xfrm>
        </p:spPr>
        <p:txBody>
          <a:bodyPr>
            <a:normAutofit/>
          </a:bodyPr>
          <a:lstStyle/>
          <a:p>
            <a:r>
              <a:rPr lang="tr-TR" sz="2800" dirty="0"/>
              <a:t> Afrika'nın bazı bölgelerinde% 0,2'den İskandinavya'da% 86'ya kadar çıkmaktadır. </a:t>
            </a:r>
          </a:p>
          <a:p>
            <a:endParaRPr lang="tr-TR" sz="2800" dirty="0"/>
          </a:p>
          <a:p>
            <a:r>
              <a:rPr lang="tr-TR" sz="2800" dirty="0"/>
              <a:t>ABD'de internet erişimi, hanelerin% 65'ini ve nüfusun% 77'sini oluşturuyor</a:t>
            </a:r>
            <a:r>
              <a:rPr lang="tr-TR" sz="2800" dirty="0" smtClean="0"/>
              <a:t>.</a:t>
            </a:r>
          </a:p>
          <a:p>
            <a:endParaRPr lang="tr-TR" sz="2800" dirty="0"/>
          </a:p>
          <a:p>
            <a:r>
              <a:rPr lang="tr-TR" sz="2800" dirty="0" smtClean="0"/>
              <a:t>Ülkeler </a:t>
            </a:r>
            <a:r>
              <a:rPr lang="tr-TR" sz="2800" dirty="0"/>
              <a:t>arası internete erişimdeki eşitsizlikler, ekonomik olarak gelişmiş ve gelişmekte olan dünyalar arasındaki uzun zamandır devam eden </a:t>
            </a:r>
            <a:r>
              <a:rPr lang="tr-TR" sz="2800" dirty="0" smtClean="0"/>
              <a:t>ayrışmayı yansıtmaktadır</a:t>
            </a:r>
          </a:p>
          <a:p>
            <a:endParaRPr lang="tr-TR" sz="2800" dirty="0"/>
          </a:p>
          <a:p>
            <a:endParaRPr lang="tr-TR" sz="2800" dirty="0"/>
          </a:p>
        </p:txBody>
      </p:sp>
    </p:spTree>
    <p:extLst>
      <p:ext uri="{BB962C8B-B14F-4D97-AF65-F5344CB8AC3E}">
        <p14:creationId xmlns:p14="http://schemas.microsoft.com/office/powerpoint/2010/main" xmlns="" val="28627601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332656"/>
            <a:ext cx="8435280" cy="5793507"/>
          </a:xfrm>
        </p:spPr>
        <p:txBody>
          <a:bodyPr>
            <a:noAutofit/>
          </a:bodyPr>
          <a:lstStyle/>
          <a:p>
            <a:r>
              <a:rPr lang="tr-TR" sz="2400" dirty="0" smtClean="0"/>
              <a:t>Dünyanın </a:t>
            </a:r>
            <a:r>
              <a:rPr lang="tr-TR" sz="2400" dirty="0"/>
              <a:t>en yüksek </a:t>
            </a:r>
            <a:r>
              <a:rPr lang="tr-TR" sz="2400" dirty="0" err="1"/>
              <a:t>penetrasyon</a:t>
            </a:r>
            <a:r>
              <a:rPr lang="tr-TR" sz="2400" dirty="0"/>
              <a:t> oranı Norveç'tedir (% 85.7). Avrupa'da, en büyük bağlantı Hollanda (% 85), Danimarka (% 84) ve Finlandiya (% 83) gibi nispeten varlıklı ülkelerdedir; Doğu Avrupa oldukça geride kalıyor ve Rusya'da nüfusun sadece% 27'si İnternet kullanıyor. </a:t>
            </a:r>
            <a:endParaRPr lang="tr-TR" sz="2400" dirty="0" smtClean="0"/>
          </a:p>
          <a:p>
            <a:endParaRPr lang="tr-TR" sz="2400" dirty="0"/>
          </a:p>
          <a:p>
            <a:r>
              <a:rPr lang="tr-TR" sz="2400" dirty="0" smtClean="0"/>
              <a:t>Asya'da</a:t>
            </a:r>
            <a:r>
              <a:rPr lang="tr-TR" sz="2400" dirty="0"/>
              <a:t>, erişim Güney Kore (% 77) ve Japonya'da (% 74) en yüksektir; Çin'in yaklaşık% 25'i, sayıları hızla artmakta ve şimdiden 338 milyondan fazla kullanıcıya ulaşmaktadır. </a:t>
            </a:r>
            <a:endParaRPr lang="tr-TR" sz="2400" dirty="0" smtClean="0"/>
          </a:p>
          <a:p>
            <a:endParaRPr lang="tr-TR" sz="2400" dirty="0"/>
          </a:p>
          <a:p>
            <a:r>
              <a:rPr lang="tr-TR" sz="2400" dirty="0" smtClean="0"/>
              <a:t>Latin </a:t>
            </a:r>
            <a:r>
              <a:rPr lang="tr-TR" sz="2400" dirty="0"/>
              <a:t>Amerika'da, en büyük kullanıcı sayısı Brezilya'da (% 34) ve Meksika'da (% 25) bulunuyor. </a:t>
            </a:r>
            <a:endParaRPr lang="tr-TR" sz="2400" dirty="0" smtClean="0"/>
          </a:p>
          <a:p>
            <a:endParaRPr lang="tr-TR" sz="2400" dirty="0"/>
          </a:p>
          <a:p>
            <a:r>
              <a:rPr lang="tr-TR" sz="2400" dirty="0" smtClean="0"/>
              <a:t>Afrika </a:t>
            </a:r>
            <a:r>
              <a:rPr lang="tr-TR" sz="2400" dirty="0"/>
              <a:t>kıtasında, İnternet büyük ölçüde Güney Afrika ile sınırlıdır. Her durumda, kişi başına düşen gelir anahtardır; </a:t>
            </a:r>
          </a:p>
        </p:txBody>
      </p:sp>
    </p:spTree>
    <p:extLst>
      <p:ext uri="{BB962C8B-B14F-4D97-AF65-F5344CB8AC3E}">
        <p14:creationId xmlns:p14="http://schemas.microsoft.com/office/powerpoint/2010/main" xmlns="" val="13638016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3569" y="727360"/>
            <a:ext cx="7826756" cy="543794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0889966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0648"/>
            <a:ext cx="8229600" cy="778098"/>
          </a:xfrm>
        </p:spPr>
        <p:txBody>
          <a:bodyPr>
            <a:normAutofit/>
          </a:bodyPr>
          <a:lstStyle/>
          <a:p>
            <a:r>
              <a:rPr lang="tr-TR" sz="3600" b="1" dirty="0"/>
              <a:t>İnternetin Sosyal </a:t>
            </a:r>
            <a:r>
              <a:rPr lang="tr-TR" sz="3600" b="1" dirty="0" smtClean="0"/>
              <a:t>Etkileri</a:t>
            </a:r>
            <a:endParaRPr lang="tr-TR" sz="3600" b="1" dirty="0"/>
          </a:p>
        </p:txBody>
      </p:sp>
      <p:sp>
        <p:nvSpPr>
          <p:cNvPr id="3" name="İçerik Yer Tutucusu 2"/>
          <p:cNvSpPr>
            <a:spLocks noGrp="1"/>
          </p:cNvSpPr>
          <p:nvPr>
            <p:ph idx="1"/>
          </p:nvPr>
        </p:nvSpPr>
        <p:spPr>
          <a:xfrm>
            <a:off x="323528" y="1556792"/>
            <a:ext cx="8363272" cy="4320480"/>
          </a:xfrm>
        </p:spPr>
        <p:txBody>
          <a:bodyPr>
            <a:normAutofit/>
          </a:bodyPr>
          <a:lstStyle/>
          <a:p>
            <a:r>
              <a:rPr lang="tr-TR" sz="2800" dirty="0" smtClean="0"/>
              <a:t>Kişisel sosyal hayatın bilgisayar ağları ile birbirine bağlandığı bilgi ve iletişim çağında mekanların karşılıklı ilişkileri de yeni bir form kazanmaya başlamıştır.</a:t>
            </a:r>
          </a:p>
          <a:p>
            <a:endParaRPr lang="tr-TR" sz="2800" dirty="0"/>
          </a:p>
          <a:p>
            <a:r>
              <a:rPr lang="tr-TR" sz="2800" dirty="0" smtClean="0"/>
              <a:t>Siber temasların yüz yüze olanlardan farklı olması, telekomünikasyonların sadece dünya hakkında bildiğimiz şeyleri değil, aynı zamanda bunu nasıl bildiğimiz ve deneyimlediğimizi de değiştirmiştir.</a:t>
            </a:r>
          </a:p>
        </p:txBody>
      </p:sp>
    </p:spTree>
    <p:extLst>
      <p:ext uri="{BB962C8B-B14F-4D97-AF65-F5344CB8AC3E}">
        <p14:creationId xmlns:p14="http://schemas.microsoft.com/office/powerpoint/2010/main" xmlns="" val="15339782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476672"/>
            <a:ext cx="8964488" cy="6192688"/>
          </a:xfrm>
        </p:spPr>
        <p:txBody>
          <a:bodyPr>
            <a:normAutofit fontScale="85000" lnSpcReduction="20000"/>
          </a:bodyPr>
          <a:lstStyle/>
          <a:p>
            <a:r>
              <a:rPr lang="tr-TR" dirty="0" smtClean="0"/>
              <a:t>İnternet günlük hayatta bir çok aktivite için kullanılmasının yanı sıra özellikle marjinal grupların kendini ifade edebildiği ve daha fazla taraftar bulabildiği bir alanda oluşturmaktadır.</a:t>
            </a:r>
          </a:p>
          <a:p>
            <a:endParaRPr lang="tr-TR" dirty="0"/>
          </a:p>
          <a:p>
            <a:r>
              <a:rPr lang="tr-TR" dirty="0" smtClean="0"/>
              <a:t>Bu anlamda internet </a:t>
            </a:r>
            <a:r>
              <a:rPr lang="tr-TR" dirty="0"/>
              <a:t>yerel </a:t>
            </a:r>
            <a:r>
              <a:rPr lang="tr-TR" dirty="0" smtClean="0"/>
              <a:t>olanın </a:t>
            </a:r>
            <a:r>
              <a:rPr lang="tr-TR" dirty="0"/>
              <a:t>küreselleşmesine izin verir. </a:t>
            </a:r>
            <a:endParaRPr lang="tr-TR" dirty="0" smtClean="0"/>
          </a:p>
          <a:p>
            <a:endParaRPr lang="tr-TR" dirty="0"/>
          </a:p>
          <a:p>
            <a:r>
              <a:rPr lang="tr-TR" dirty="0" smtClean="0"/>
              <a:t>Gerçekten de internet </a:t>
            </a:r>
            <a:r>
              <a:rPr lang="tr-TR" dirty="0" err="1" smtClean="0"/>
              <a:t>sosyo-psikoloik</a:t>
            </a:r>
            <a:r>
              <a:rPr lang="tr-TR" dirty="0" smtClean="0"/>
              <a:t> anlamda bu grupların yeniden inşasını gerçekleştirmekte, toplumsal dönüşümü hızlandırmaktadır.</a:t>
            </a:r>
          </a:p>
          <a:p>
            <a:endParaRPr lang="tr-TR" dirty="0"/>
          </a:p>
          <a:p>
            <a:r>
              <a:rPr lang="tr-TR" dirty="0" smtClean="0"/>
              <a:t>Son </a:t>
            </a:r>
            <a:r>
              <a:rPr lang="tr-TR" dirty="0"/>
              <a:t>olarak, internetin yasadışı veya ahlaksız amaçlarla kullanıldığı “karanlık tarafı” olarak adlandırılabilecek bir </a:t>
            </a:r>
            <a:r>
              <a:rPr lang="tr-TR" dirty="0" smtClean="0"/>
              <a:t>yönü de vardır</a:t>
            </a:r>
            <a:r>
              <a:rPr lang="tr-TR" dirty="0"/>
              <a:t>. </a:t>
            </a:r>
            <a:endParaRPr lang="tr-TR" dirty="0" smtClean="0"/>
          </a:p>
          <a:p>
            <a:endParaRPr lang="tr-TR" dirty="0"/>
          </a:p>
          <a:p>
            <a:r>
              <a:rPr lang="tr-TR" dirty="0" smtClean="0"/>
              <a:t>Örneğin bilgisayar </a:t>
            </a:r>
            <a:r>
              <a:rPr lang="tr-TR" dirty="0"/>
              <a:t>korsanları</a:t>
            </a:r>
            <a:r>
              <a:rPr lang="tr-TR" dirty="0" smtClean="0"/>
              <a:t>,, </a:t>
            </a:r>
            <a:r>
              <a:rPr lang="tr-TR" dirty="0"/>
              <a:t>bilgisayar güvenlik sistemlerine sık sık zarar </a:t>
            </a:r>
            <a:r>
              <a:rPr lang="tr-TR" dirty="0" smtClean="0"/>
              <a:t>verir.</a:t>
            </a:r>
            <a:endParaRPr lang="tr-TR" dirty="0"/>
          </a:p>
          <a:p>
            <a:endParaRPr lang="tr-TR" dirty="0"/>
          </a:p>
        </p:txBody>
      </p:sp>
    </p:spTree>
    <p:extLst>
      <p:ext uri="{BB962C8B-B14F-4D97-AF65-F5344CB8AC3E}">
        <p14:creationId xmlns:p14="http://schemas.microsoft.com/office/powerpoint/2010/main" xmlns="" val="5903203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16632"/>
            <a:ext cx="8229600" cy="778098"/>
          </a:xfrm>
        </p:spPr>
        <p:txBody>
          <a:bodyPr>
            <a:normAutofit/>
          </a:bodyPr>
          <a:lstStyle/>
          <a:p>
            <a:r>
              <a:rPr lang="tr-TR" sz="3600" b="1" dirty="0" smtClean="0"/>
              <a:t>E-Ticaret</a:t>
            </a:r>
            <a:endParaRPr lang="tr-TR" sz="3600" b="1" dirty="0"/>
          </a:p>
        </p:txBody>
      </p:sp>
      <p:sp>
        <p:nvSpPr>
          <p:cNvPr id="3" name="İçerik Yer Tutucusu 2"/>
          <p:cNvSpPr>
            <a:spLocks noGrp="1"/>
          </p:cNvSpPr>
          <p:nvPr>
            <p:ph idx="1"/>
          </p:nvPr>
        </p:nvSpPr>
        <p:spPr>
          <a:xfrm>
            <a:off x="251520" y="1052736"/>
            <a:ext cx="8892480" cy="5616624"/>
          </a:xfrm>
        </p:spPr>
        <p:txBody>
          <a:bodyPr>
            <a:normAutofit fontScale="77500" lnSpcReduction="20000"/>
          </a:bodyPr>
          <a:lstStyle/>
          <a:p>
            <a:r>
              <a:rPr lang="tr-TR" dirty="0" smtClean="0"/>
              <a:t>Telekomünikasyonun işletmeler üzerinde yarattığı etkiler, hem işletmeler hem de müşteriler arasındaki bağlantı açısından önemlidir.</a:t>
            </a:r>
          </a:p>
          <a:p>
            <a:endParaRPr lang="tr-TR" dirty="0" smtClean="0"/>
          </a:p>
          <a:p>
            <a:r>
              <a:rPr lang="tr-TR" dirty="0" smtClean="0"/>
              <a:t>Genel anlamda, bilgi teknolojisi, kurumlar arasındaki işlem maliyetlerini düşürür ve bu da verimliliği artırmaya yardımcı olur. </a:t>
            </a:r>
          </a:p>
          <a:p>
            <a:endParaRPr lang="tr-TR" dirty="0" smtClean="0"/>
          </a:p>
          <a:p>
            <a:r>
              <a:rPr lang="tr-TR" dirty="0" smtClean="0"/>
              <a:t>Bazı yazarlara göre, bu tür sistemlerin, küresel rekabetin sağlanmasına tepki olarak birçok şirketin yeniden yapılandırılmasında etkili olduğunu iddia ediyorlar, çünkü bunlar daha düz kurumsal hiyerarşiler lehine düşüyorlar. </a:t>
            </a:r>
          </a:p>
          <a:p>
            <a:endParaRPr lang="tr-TR" dirty="0"/>
          </a:p>
          <a:p>
            <a:r>
              <a:rPr lang="tr-TR" dirty="0" smtClean="0"/>
              <a:t>Birçok firma, firma içindeki bilgi akışını hızlandırarak ve aracıları ve dağıtım maliyetlerini azaltarak maliyetleri düşürerek daha fazla üretkenlik aradı. </a:t>
            </a:r>
            <a:endParaRPr lang="tr-TR" dirty="0"/>
          </a:p>
        </p:txBody>
      </p:sp>
    </p:spTree>
    <p:extLst>
      <p:ext uri="{BB962C8B-B14F-4D97-AF65-F5344CB8AC3E}">
        <p14:creationId xmlns:p14="http://schemas.microsoft.com/office/powerpoint/2010/main" xmlns="" val="11814087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332656"/>
            <a:ext cx="8784976" cy="5793507"/>
          </a:xfrm>
        </p:spPr>
        <p:txBody>
          <a:bodyPr>
            <a:normAutofit/>
          </a:bodyPr>
          <a:lstStyle/>
          <a:p>
            <a:r>
              <a:rPr lang="tr-TR" sz="2800" dirty="0"/>
              <a:t>E-ticaretin önemli bir </a:t>
            </a:r>
            <a:r>
              <a:rPr lang="tr-TR" sz="2800" dirty="0" smtClean="0"/>
              <a:t>versiyonu elektronik </a:t>
            </a:r>
            <a:r>
              <a:rPr lang="tr-TR" sz="2800" dirty="0"/>
              <a:t>veri alışverişi (EDI) sistemleri ile ilgilidir. </a:t>
            </a:r>
            <a:endParaRPr lang="tr-TR" sz="2800" dirty="0" smtClean="0"/>
          </a:p>
          <a:p>
            <a:endParaRPr lang="tr-TR" sz="2800" dirty="0"/>
          </a:p>
          <a:p>
            <a:r>
              <a:rPr lang="tr-TR" sz="2800" dirty="0" smtClean="0"/>
              <a:t>EDI</a:t>
            </a:r>
            <a:r>
              <a:rPr lang="tr-TR" sz="2800" dirty="0"/>
              <a:t>, elektronik veri değişimi, firmalar arasında ve içinde standart iş belgelerinin elektronik hareketi olarak tanımlanabilir. </a:t>
            </a:r>
            <a:endParaRPr lang="tr-TR" sz="2800" dirty="0" smtClean="0"/>
          </a:p>
          <a:p>
            <a:endParaRPr lang="tr-TR" sz="2800" dirty="0"/>
          </a:p>
          <a:p>
            <a:r>
              <a:rPr lang="tr-TR" sz="2800" dirty="0" smtClean="0"/>
              <a:t>EDI</a:t>
            </a:r>
            <a:r>
              <a:rPr lang="tr-TR" sz="2800" dirty="0"/>
              <a:t>, verilerin yeniden yapılandırılmadan ağa bağlı bilgisayarlar arasında aktarılmasına izin veren yapılandırılmış, makine tarafından alınabilen bir veri formatı </a:t>
            </a:r>
            <a:r>
              <a:rPr lang="tr-TR" sz="2800" dirty="0" smtClean="0"/>
              <a:t>kullanır</a:t>
            </a:r>
            <a:r>
              <a:rPr lang="tr-TR" sz="2800" dirty="0"/>
              <a:t> </a:t>
            </a:r>
            <a:r>
              <a:rPr lang="tr-TR" sz="2800" dirty="0" smtClean="0"/>
              <a:t>(e-mail gibi)</a:t>
            </a:r>
            <a:endParaRPr lang="tr-TR" sz="2800" dirty="0"/>
          </a:p>
          <a:p>
            <a:endParaRPr lang="tr-TR" sz="2800" dirty="0"/>
          </a:p>
        </p:txBody>
      </p:sp>
    </p:spTree>
    <p:extLst>
      <p:ext uri="{BB962C8B-B14F-4D97-AF65-F5344CB8AC3E}">
        <p14:creationId xmlns:p14="http://schemas.microsoft.com/office/powerpoint/2010/main" xmlns="" val="3160116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548680"/>
            <a:ext cx="8964488" cy="6021288"/>
          </a:xfrm>
        </p:spPr>
        <p:txBody>
          <a:bodyPr>
            <a:normAutofit fontScale="77500" lnSpcReduction="20000"/>
          </a:bodyPr>
          <a:lstStyle/>
          <a:p>
            <a:r>
              <a:rPr lang="tr-TR" dirty="0" err="1" smtClean="0"/>
              <a:t>EDI'nin</a:t>
            </a:r>
            <a:r>
              <a:rPr lang="tr-TR" dirty="0" smtClean="0"/>
              <a:t> </a:t>
            </a:r>
            <a:r>
              <a:rPr lang="tr-TR" dirty="0"/>
              <a:t>yaygın kullanımı, güncellenmiş reklam, çevrimiçi ürün katalogları, satış ve envanter verilerinin paylaşımı, </a:t>
            </a:r>
            <a:r>
              <a:rPr lang="tr-TR" dirty="0" err="1"/>
              <a:t>satınalma</a:t>
            </a:r>
            <a:r>
              <a:rPr lang="tr-TR" dirty="0"/>
              <a:t> siparişlerinin sunulması, sözleşmeler, faturalar, ödemeler, teslimat çizelgeleri, ürün güncellemeleri ve iş gücü alımını içerir. </a:t>
            </a:r>
            <a:endParaRPr lang="tr-TR" dirty="0" smtClean="0"/>
          </a:p>
          <a:p>
            <a:endParaRPr lang="tr-TR" dirty="0"/>
          </a:p>
          <a:p>
            <a:r>
              <a:rPr lang="tr-TR" dirty="0" smtClean="0"/>
              <a:t>E-ticaret</a:t>
            </a:r>
            <a:r>
              <a:rPr lang="tr-TR" dirty="0"/>
              <a:t>, </a:t>
            </a:r>
            <a:r>
              <a:rPr lang="tr-TR" dirty="0" smtClean="0"/>
              <a:t>gecikmeleri, pazarlama </a:t>
            </a:r>
            <a:r>
              <a:rPr lang="tr-TR" dirty="0"/>
              <a:t>ve teslimat maliyetlerini azaltır ve </a:t>
            </a:r>
            <a:r>
              <a:rPr lang="tr-TR" dirty="0" smtClean="0"/>
              <a:t>müşteriye daha hızlı hizmetler sunar.</a:t>
            </a:r>
          </a:p>
          <a:p>
            <a:endParaRPr lang="tr-TR" dirty="0"/>
          </a:p>
          <a:p>
            <a:r>
              <a:rPr lang="tr-TR" dirty="0" smtClean="0"/>
              <a:t>1993'te</a:t>
            </a:r>
            <a:r>
              <a:rPr lang="tr-TR" dirty="0"/>
              <a:t>, tüm Web </a:t>
            </a:r>
            <a:r>
              <a:rPr lang="tr-TR" dirty="0" smtClean="0"/>
              <a:t>sitelerinin % </a:t>
            </a:r>
            <a:r>
              <a:rPr lang="tr-TR" dirty="0"/>
              <a:t>2'si ticari (yani “</a:t>
            </a:r>
            <a:r>
              <a:rPr lang="tr-TR" dirty="0" err="1"/>
              <a:t>dot</a:t>
            </a:r>
            <a:r>
              <a:rPr lang="tr-TR" dirty="0"/>
              <a:t>-com”) sitelerdi; 2008 yılına kadar,% 70'i </a:t>
            </a:r>
            <a:r>
              <a:rPr lang="tr-TR" dirty="0" smtClean="0"/>
              <a:t>. </a:t>
            </a:r>
          </a:p>
          <a:p>
            <a:endParaRPr lang="tr-TR" dirty="0"/>
          </a:p>
          <a:p>
            <a:r>
              <a:rPr lang="tr-TR" dirty="0" smtClean="0"/>
              <a:t>İnternet </a:t>
            </a:r>
            <a:r>
              <a:rPr lang="tr-TR" dirty="0"/>
              <a:t>ile alışveriş sadece erişim (örneğin, bir modem), bir kredi kartı </a:t>
            </a:r>
            <a:r>
              <a:rPr lang="tr-TR" dirty="0" smtClean="0"/>
              <a:t> ile mümkündür. </a:t>
            </a:r>
          </a:p>
          <a:p>
            <a:endParaRPr lang="tr-TR" dirty="0"/>
          </a:p>
          <a:p>
            <a:r>
              <a:rPr lang="tr-TR" dirty="0" smtClean="0"/>
              <a:t>Dünya </a:t>
            </a:r>
            <a:r>
              <a:rPr lang="tr-TR" dirty="0"/>
              <a:t>çapında 700'den fazla gazetenin de dahil olduğu elektronik yayıncılık, basılı metnin aksine, ses ve grafiklerle tamamlanabilen e-kitap ve e-dergilere yayıldı. </a:t>
            </a:r>
          </a:p>
        </p:txBody>
      </p:sp>
    </p:spTree>
    <p:extLst>
      <p:ext uri="{BB962C8B-B14F-4D97-AF65-F5344CB8AC3E}">
        <p14:creationId xmlns:p14="http://schemas.microsoft.com/office/powerpoint/2010/main" xmlns="" val="16338385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88640"/>
            <a:ext cx="8229600" cy="850106"/>
          </a:xfrm>
        </p:spPr>
        <p:txBody>
          <a:bodyPr>
            <a:normAutofit/>
          </a:bodyPr>
          <a:lstStyle/>
          <a:p>
            <a:r>
              <a:rPr lang="tr-TR" sz="3600" b="1" dirty="0" smtClean="0"/>
              <a:t>E-Devlet</a:t>
            </a:r>
            <a:endParaRPr lang="tr-TR" sz="3600" b="1" dirty="0"/>
          </a:p>
        </p:txBody>
      </p:sp>
      <p:sp>
        <p:nvSpPr>
          <p:cNvPr id="3" name="İçerik Yer Tutucusu 2"/>
          <p:cNvSpPr>
            <a:spLocks noGrp="1"/>
          </p:cNvSpPr>
          <p:nvPr>
            <p:ph idx="1"/>
          </p:nvPr>
        </p:nvSpPr>
        <p:spPr>
          <a:xfrm>
            <a:off x="107504" y="764704"/>
            <a:ext cx="9073008" cy="5976664"/>
          </a:xfrm>
        </p:spPr>
        <p:txBody>
          <a:bodyPr>
            <a:noAutofit/>
          </a:bodyPr>
          <a:lstStyle/>
          <a:p>
            <a:r>
              <a:rPr lang="tr-TR" sz="2800" dirty="0" smtClean="0"/>
              <a:t>Hükümet ve sosyal hizmet bilgilerinin çevrimiçi olarak kullanılmasıdır.</a:t>
            </a:r>
          </a:p>
          <a:p>
            <a:endParaRPr lang="tr-TR" sz="2800" dirty="0" smtClean="0"/>
          </a:p>
          <a:p>
            <a:r>
              <a:rPr lang="tr-TR" sz="2800" dirty="0" smtClean="0"/>
              <a:t>Internet meraklısı bir topluluğun oluşturulmasına yönelik ilk adımdır, ancak sadece ilk adımdır. </a:t>
            </a:r>
          </a:p>
          <a:p>
            <a:endParaRPr lang="tr-TR" sz="2800" dirty="0"/>
          </a:p>
          <a:p>
            <a:r>
              <a:rPr lang="tr-TR" sz="2800" dirty="0" smtClean="0"/>
              <a:t>E-DEVLET İnsanların bu tür bilgilere erişimini arttırmakta, daha iyi bilgilendirilmiş bir vatandaş yaratmanın önemli bir işlevini yerine getirir. </a:t>
            </a:r>
          </a:p>
          <a:p>
            <a:endParaRPr lang="tr-TR" sz="2800" dirty="0"/>
          </a:p>
          <a:p>
            <a:r>
              <a:rPr lang="tr-TR" sz="2800" dirty="0" smtClean="0"/>
              <a:t>Bilgi teknolojisinin bu alandaki en büyük potansiyeli, geleneksel olarak yeniden yapılandırmayı mümkün kılan yerel yönetimlerin doğasını dönüştürmede yatar.</a:t>
            </a:r>
          </a:p>
        </p:txBody>
      </p:sp>
    </p:spTree>
    <p:extLst>
      <p:ext uri="{BB962C8B-B14F-4D97-AF65-F5344CB8AC3E}">
        <p14:creationId xmlns:p14="http://schemas.microsoft.com/office/powerpoint/2010/main" xmlns="" val="3614189824"/>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3309</Words>
  <Application>Microsoft Office PowerPoint</Application>
  <PresentationFormat>Ekran Gösterisi (4:3)</PresentationFormat>
  <Paragraphs>320</Paragraphs>
  <Slides>60</Slides>
  <Notes>0</Notes>
  <HiddenSlides>0</HiddenSlides>
  <MMClips>0</MMClips>
  <ScaleCrop>false</ScaleCrop>
  <HeadingPairs>
    <vt:vector size="4" baseType="variant">
      <vt:variant>
        <vt:lpstr>Tema</vt:lpstr>
      </vt:variant>
      <vt:variant>
        <vt:i4>1</vt:i4>
      </vt:variant>
      <vt:variant>
        <vt:lpstr>Slayt Başlıkları</vt:lpstr>
      </vt:variant>
      <vt:variant>
        <vt:i4>60</vt:i4>
      </vt:variant>
    </vt:vector>
  </HeadingPairs>
  <TitlesOfParts>
    <vt:vector size="61" baseType="lpstr">
      <vt:lpstr>Ofis Teması</vt:lpstr>
      <vt:lpstr>ULAŞIM COĞRAFYASI</vt:lpstr>
      <vt:lpstr>Karayolları</vt:lpstr>
      <vt:lpstr>Slayt 3</vt:lpstr>
      <vt:lpstr>Slayt 4</vt:lpstr>
      <vt:lpstr>Slayt 5</vt:lpstr>
      <vt:lpstr>Slayt 6</vt:lpstr>
      <vt:lpstr>Slayt 7</vt:lpstr>
      <vt:lpstr>Slayt 8</vt:lpstr>
      <vt:lpstr>Slayt 9</vt:lpstr>
      <vt:lpstr>Slayt 10</vt:lpstr>
      <vt:lpstr>Slayt 11</vt:lpstr>
      <vt:lpstr>Havayolları</vt:lpstr>
      <vt:lpstr>Slayt 13</vt:lpstr>
      <vt:lpstr>Slayt 14</vt:lpstr>
      <vt:lpstr>Slayt 15</vt:lpstr>
      <vt:lpstr>Slayt 16</vt:lpstr>
      <vt:lpstr>Slayt 17</vt:lpstr>
      <vt:lpstr>Slayt 18</vt:lpstr>
      <vt:lpstr>Slayt 19</vt:lpstr>
      <vt:lpstr>Slayt 20</vt:lpstr>
      <vt:lpstr>Slayt 21</vt:lpstr>
      <vt:lpstr>Havaalanları</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Fiber-Optik ve Uydu Sistemleri</vt:lpstr>
      <vt:lpstr>Slayt 36</vt:lpstr>
      <vt:lpstr>Slayt 37</vt:lpstr>
      <vt:lpstr>Slayt 38</vt:lpstr>
      <vt:lpstr>Slayt 39</vt:lpstr>
      <vt:lpstr>Slayt 40</vt:lpstr>
      <vt:lpstr>Telekomünikasyon ve Coğrafya</vt:lpstr>
      <vt:lpstr>Slayt 42</vt:lpstr>
      <vt:lpstr>Slayt 43</vt:lpstr>
      <vt:lpstr>Slayt 44</vt:lpstr>
      <vt:lpstr>Slayt 45</vt:lpstr>
      <vt:lpstr>İNTERNET COĞRAFYASI</vt:lpstr>
      <vt:lpstr>Slayt 47</vt:lpstr>
      <vt:lpstr>İnternetin Kökenleri ve Büyümesi</vt:lpstr>
      <vt:lpstr>Slayt 49</vt:lpstr>
      <vt:lpstr>Slayt 50</vt:lpstr>
      <vt:lpstr>Slayt 51</vt:lpstr>
      <vt:lpstr>Slayt 52</vt:lpstr>
      <vt:lpstr>Slayt 53</vt:lpstr>
      <vt:lpstr>Slayt 54</vt:lpstr>
      <vt:lpstr>İnternetin Sosyal Etkileri</vt:lpstr>
      <vt:lpstr>Slayt 56</vt:lpstr>
      <vt:lpstr>E-Ticaret</vt:lpstr>
      <vt:lpstr>Slayt 58</vt:lpstr>
      <vt:lpstr>Slayt 59</vt:lpstr>
      <vt:lpstr>E-Devlet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ULAŞIM COĞRAFYASI</dc:title>
  <dc:creator>fth</dc:creator>
  <cp:lastModifiedBy>fth</cp:lastModifiedBy>
  <cp:revision>1</cp:revision>
  <dcterms:created xsi:type="dcterms:W3CDTF">2020-03-21T14:14:52Z</dcterms:created>
  <dcterms:modified xsi:type="dcterms:W3CDTF">2020-03-21T14:17:38Z</dcterms:modified>
</cp:coreProperties>
</file>