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7" r:id="rId2"/>
    <p:sldId id="262"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9" r:id="rId22"/>
    <p:sldId id="280" r:id="rId23"/>
    <p:sldId id="281"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9598440-D915-42C9-B3D3-91888F2DEF1F}" type="datetimeFigureOut">
              <a:rPr lang="tr-TR" smtClean="0"/>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B21E62F-CF32-4C4A-BE5C-BE9AC7D2ECFE}"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598440-D915-42C9-B3D3-91888F2DEF1F}" type="datetimeFigureOut">
              <a:rPr lang="tr-TR" smtClean="0"/>
              <a:t>19.03.2020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21E62F-CF32-4C4A-BE5C-BE9AC7D2ECFE}"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459041"/>
            <a:ext cx="7772400" cy="1470025"/>
          </a:xfrm>
        </p:spPr>
        <p:txBody>
          <a:bodyPr/>
          <a:lstStyle/>
          <a:p>
            <a:r>
              <a:rPr lang="tr-TR" b="1" dirty="0"/>
              <a:t>ŞEHİR COĞRAFYASI </a:t>
            </a:r>
            <a:endParaRPr lang="tr-TR" dirty="0"/>
          </a:p>
        </p:txBody>
      </p:sp>
      <p:sp>
        <p:nvSpPr>
          <p:cNvPr id="3" name="2 Alt Başlık"/>
          <p:cNvSpPr>
            <a:spLocks noGrp="1"/>
          </p:cNvSpPr>
          <p:nvPr>
            <p:ph type="subTitle" idx="1"/>
          </p:nvPr>
        </p:nvSpPr>
        <p:spPr>
          <a:xfrm>
            <a:off x="1371600" y="5029208"/>
            <a:ext cx="6400800" cy="1257312"/>
          </a:xfrm>
        </p:spPr>
        <p:txBody>
          <a:bodyPr>
            <a:normAutofit/>
          </a:bodyPr>
          <a:lstStyle/>
          <a:p>
            <a:r>
              <a:rPr lang="tr-TR" sz="2000" b="1" dirty="0">
                <a:solidFill>
                  <a:schemeClr val="tx1"/>
                </a:solidFill>
              </a:rPr>
              <a:t>Dersin Sorumlusu</a:t>
            </a:r>
            <a:endParaRPr lang="tr-TR" sz="2000" dirty="0">
              <a:solidFill>
                <a:schemeClr val="tx1"/>
              </a:solidFill>
            </a:endParaRPr>
          </a:p>
          <a:p>
            <a:r>
              <a:rPr lang="tr-TR" sz="2000" b="1" dirty="0">
                <a:solidFill>
                  <a:schemeClr val="tx1"/>
                </a:solidFill>
              </a:rPr>
              <a:t>Dr. </a:t>
            </a:r>
            <a:r>
              <a:rPr lang="tr-TR" sz="2000" b="1" dirty="0" err="1">
                <a:solidFill>
                  <a:schemeClr val="tx1"/>
                </a:solidFill>
              </a:rPr>
              <a:t>Öğr</a:t>
            </a:r>
            <a:r>
              <a:rPr lang="tr-TR" sz="2000" b="1" dirty="0">
                <a:solidFill>
                  <a:schemeClr val="tx1"/>
                </a:solidFill>
              </a:rPr>
              <a:t>. Üyesi Fatih </a:t>
            </a:r>
            <a:r>
              <a:rPr lang="tr-TR" sz="2000" b="1" dirty="0" smtClean="0">
                <a:solidFill>
                  <a:schemeClr val="tx1"/>
                </a:solidFill>
              </a:rPr>
              <a:t>ALTUĞ</a:t>
            </a:r>
            <a:endParaRPr lang="tr-TR" sz="2000" dirty="0">
              <a:solidFill>
                <a:schemeClr val="tx1"/>
              </a:solidFill>
            </a:endParaRPr>
          </a:p>
        </p:txBody>
      </p:sp>
      <p:pic>
        <p:nvPicPr>
          <p:cNvPr id="4098" name="Resim 2" descr="http://www.omu.edu.tr/sites/all/themes/anasayfa/images/Kurumsal/omu-logotr.jpg"/>
          <p:cNvPicPr>
            <a:picLocks noChangeAspect="1" noChangeArrowheads="1"/>
          </p:cNvPicPr>
          <p:nvPr/>
        </p:nvPicPr>
        <p:blipFill>
          <a:blip r:embed="rId2"/>
          <a:srcRect/>
          <a:stretch>
            <a:fillRect/>
          </a:stretch>
        </p:blipFill>
        <p:spPr bwMode="auto">
          <a:xfrm>
            <a:off x="166664" y="214290"/>
            <a:ext cx="1119188" cy="1114425"/>
          </a:xfrm>
          <a:prstGeom prst="rect">
            <a:avLst/>
          </a:prstGeom>
          <a:noFill/>
        </p:spPr>
      </p:pic>
      <p:pic>
        <p:nvPicPr>
          <p:cNvPr id="4097" name="Picture 1" descr="http://www.omu.edu.tr/sites/all/themes/anasayfa/images/Kurumsal/omu-logotr.jpg"/>
          <p:cNvPicPr>
            <a:picLocks noChangeAspect="1" noChangeArrowheads="1"/>
          </p:cNvPicPr>
          <p:nvPr/>
        </p:nvPicPr>
        <p:blipFill>
          <a:blip r:embed="rId2"/>
          <a:srcRect/>
          <a:stretch>
            <a:fillRect/>
          </a:stretch>
        </p:blipFill>
        <p:spPr bwMode="auto">
          <a:xfrm>
            <a:off x="7807356" y="285728"/>
            <a:ext cx="1122362" cy="1114425"/>
          </a:xfrm>
          <a:prstGeom prst="rect">
            <a:avLst/>
          </a:prstGeom>
          <a:noFill/>
        </p:spPr>
      </p:pic>
      <p:sp>
        <p:nvSpPr>
          <p:cNvPr id="4099"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
        <p:nvSpPr>
          <p:cNvPr id="4100" name="Rectangle 4"/>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ONDOKUZ MAYIS </a:t>
            </a:r>
            <a:r>
              <a:rPr kumimoji="0" lang="tr-TR" sz="1600" b="1" i="0" u="none" strike="noStrike" cap="none" normalizeH="0" baseline="0" smtClean="0">
                <a:ln>
                  <a:noFill/>
                </a:ln>
                <a:solidFill>
                  <a:schemeClr val="tx1"/>
                </a:solidFill>
                <a:effectLst/>
                <a:latin typeface="Calibri"/>
                <a:ea typeface="Calibri" pitchFamily="34" charset="0"/>
                <a:cs typeface="Times New Roman" pitchFamily="18" charset="0"/>
              </a:rPr>
              <a:t>Ü</a:t>
            </a:r>
            <a:r>
              <a:rPr kumimoji="0" lang="tr-TR" sz="16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NİVERSİTESİ</a:t>
            </a:r>
            <a:endParaRPr kumimoji="0" lang="tr-TR" sz="8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FEN-EDEBİYAT FAK</a:t>
            </a:r>
            <a:r>
              <a:rPr kumimoji="0" lang="tr-TR" sz="1600" b="1" i="0" u="none" strike="noStrike" cap="none" normalizeH="0" baseline="0" smtClean="0">
                <a:ln>
                  <a:noFill/>
                </a:ln>
                <a:solidFill>
                  <a:schemeClr val="tx1"/>
                </a:solidFill>
                <a:effectLst/>
                <a:latin typeface="Calibri"/>
                <a:ea typeface="Calibri" pitchFamily="34" charset="0"/>
                <a:cs typeface="Times New Roman" pitchFamily="18" charset="0"/>
              </a:rPr>
              <a:t>Ü</a:t>
            </a:r>
            <a:r>
              <a:rPr kumimoji="0" lang="tr-TR" sz="16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LTESİ </a:t>
            </a:r>
            <a:endParaRPr kumimoji="0" lang="tr-TR" sz="8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COĞRAFYA B</a:t>
            </a:r>
            <a:r>
              <a:rPr kumimoji="0" lang="tr-TR" sz="1600" b="1" i="0" u="none" strike="noStrike" cap="none" normalizeH="0" baseline="0" smtClean="0">
                <a:ln>
                  <a:noFill/>
                </a:ln>
                <a:solidFill>
                  <a:schemeClr val="tx1"/>
                </a:solidFill>
                <a:effectLst/>
                <a:latin typeface="Calibri"/>
                <a:ea typeface="Calibri" pitchFamily="34" charset="0"/>
                <a:cs typeface="Times New Roman" pitchFamily="18" charset="0"/>
              </a:rPr>
              <a:t>Ö</a:t>
            </a:r>
            <a:r>
              <a:rPr kumimoji="0" lang="tr-TR" sz="16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L</a:t>
            </a:r>
            <a:r>
              <a:rPr kumimoji="0" lang="tr-TR" sz="1600" b="1" i="0" u="none" strike="noStrike" cap="none" normalizeH="0" baseline="0" smtClean="0">
                <a:ln>
                  <a:noFill/>
                </a:ln>
                <a:solidFill>
                  <a:schemeClr val="tx1"/>
                </a:solidFill>
                <a:effectLst/>
                <a:latin typeface="Calibri"/>
                <a:ea typeface="Calibri" pitchFamily="34" charset="0"/>
                <a:cs typeface="Times New Roman" pitchFamily="18" charset="0"/>
              </a:rPr>
              <a:t>Ü</a:t>
            </a:r>
            <a:r>
              <a:rPr kumimoji="0" lang="tr-TR" sz="16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M</a:t>
            </a:r>
            <a:r>
              <a:rPr kumimoji="0" lang="tr-TR" sz="1600" b="1" i="0" u="none" strike="noStrike" cap="none" normalizeH="0" baseline="0" smtClean="0">
                <a:ln>
                  <a:noFill/>
                </a:ln>
                <a:solidFill>
                  <a:schemeClr val="tx1"/>
                </a:solidFill>
                <a:effectLst/>
                <a:latin typeface="Calibri"/>
                <a:ea typeface="Calibri" pitchFamily="34" charset="0"/>
                <a:cs typeface="Times New Roman" pitchFamily="18" charset="0"/>
              </a:rPr>
              <a:t>Ü</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p:txBody>
          <a:bodyPr/>
          <a:lstStyle/>
          <a:p>
            <a:endParaRPr lang="tr-TR"/>
          </a:p>
        </p:txBody>
      </p:sp>
      <p:sp>
        <p:nvSpPr>
          <p:cNvPr id="4" name="1 Başlık"/>
          <p:cNvSpPr>
            <a:spLocks noGrp="1"/>
          </p:cNvSpPr>
          <p:nvPr>
            <p:ph type="ctrTitle"/>
          </p:nvPr>
        </p:nvSpPr>
        <p:spPr/>
        <p:txBody>
          <a:bodyPr>
            <a:normAutofit/>
          </a:bodyPr>
          <a:lstStyle/>
          <a:p>
            <a:pPr lvl="0"/>
            <a:r>
              <a:rPr lang="tr-TR" b="1" dirty="0" smtClean="0"/>
              <a:t>7. Şehirlerin </a:t>
            </a:r>
            <a:r>
              <a:rPr lang="tr-TR" b="1" dirty="0"/>
              <a:t>Fonksiyonel </a:t>
            </a:r>
            <a:r>
              <a:rPr lang="tr-TR" b="1" dirty="0" smtClean="0"/>
              <a:t>Sınıflandırılması</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2800" dirty="0"/>
              <a:t> İş, işlev görev anlamına gelen fonksiyon kavramı ilk kez sosyolog </a:t>
            </a:r>
            <a:r>
              <a:rPr lang="tr-TR" sz="2800" dirty="0" err="1"/>
              <a:t>Herbert</a:t>
            </a:r>
            <a:r>
              <a:rPr lang="tr-TR" sz="2800" dirty="0"/>
              <a:t> </a:t>
            </a:r>
            <a:r>
              <a:rPr lang="tr-TR" sz="2800" dirty="0" err="1"/>
              <a:t>Spencer</a:t>
            </a:r>
            <a:r>
              <a:rPr lang="tr-TR" sz="2800" dirty="0"/>
              <a:t> tarafından kullanılmıştır. </a:t>
            </a:r>
            <a:endParaRPr lang="tr-TR" sz="2800" dirty="0" smtClean="0"/>
          </a:p>
          <a:p>
            <a:pPr algn="just"/>
            <a:endParaRPr lang="tr-TR" sz="2800" dirty="0"/>
          </a:p>
          <a:p>
            <a:pPr algn="just"/>
            <a:r>
              <a:rPr lang="tr-TR" sz="2800" dirty="0" smtClean="0"/>
              <a:t>Günlük </a:t>
            </a:r>
            <a:r>
              <a:rPr lang="tr-TR" sz="2800" dirty="0"/>
              <a:t>dilde bir araç, makine, sistem veya kurum çalışıyorsa, bir işe yarıyorsa kendisinden beklenen görevi yerine getiriyorsa onun fonksiyonunu yaptığından ya da fonksiyonel olduğundan söz edilir.</a:t>
            </a:r>
          </a:p>
          <a:p>
            <a:pPr algn="just">
              <a:buNone/>
            </a:pPr>
            <a:endParaRPr lang="tr-TR" sz="2800" dirty="0"/>
          </a:p>
        </p:txBody>
      </p:sp>
      <p:sp>
        <p:nvSpPr>
          <p:cNvPr id="5" name="4 Başlık"/>
          <p:cNvSpPr>
            <a:spLocks noGrp="1"/>
          </p:cNvSpPr>
          <p:nvPr>
            <p:ph type="title"/>
          </p:nvPr>
        </p:nvSpPr>
        <p:spPr/>
        <p:txBody>
          <a:bodyPr>
            <a:normAutofit/>
          </a:bodyPr>
          <a:lstStyle/>
          <a:p>
            <a:pPr lvl="1" algn="ctr" rtl="0">
              <a:spcBef>
                <a:spcPct val="0"/>
              </a:spcBef>
            </a:pPr>
            <a:r>
              <a:rPr kumimoji="0" lang="tr-TR"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7.1. F</a:t>
            </a:r>
            <a:r>
              <a:rPr kumimoji="0" lang="tr-TR" sz="2400" b="1" i="0" u="none" strike="noStrike" cap="none" normalizeH="0" baseline="0" dirty="0" smtClean="0" bmk="">
                <a:ln>
                  <a:noFill/>
                </a:ln>
                <a:solidFill>
                  <a:srgbClr val="000000"/>
                </a:solidFill>
                <a:effectLst/>
                <a:latin typeface="Times New Roman" pitchFamily="18" charset="0"/>
                <a:ea typeface="Times New Roman" pitchFamily="18" charset="0"/>
                <a:cs typeface="Times New Roman" pitchFamily="18" charset="0"/>
              </a:rPr>
              <a:t>onksiyon Kavramı ve Şehirlerin Fonksiyonel Sınıflandırılması</a:t>
            </a:r>
            <a:endParaRPr lang="tr-TR"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857916"/>
          </a:xfrm>
        </p:spPr>
        <p:txBody>
          <a:bodyPr>
            <a:normAutofit fontScale="92500" lnSpcReduction="10000"/>
          </a:bodyPr>
          <a:lstStyle/>
          <a:p>
            <a:pPr algn="just"/>
            <a:r>
              <a:rPr lang="tr-TR" sz="2800" dirty="0"/>
              <a:t>Coğrafyada bu kavram ilk kez 1891 yılında F. </a:t>
            </a:r>
            <a:r>
              <a:rPr lang="tr-TR" sz="2800" dirty="0" err="1"/>
              <a:t>Ratzel</a:t>
            </a:r>
            <a:r>
              <a:rPr lang="tr-TR" sz="2800" dirty="0"/>
              <a:t> tarafından kullanılmıştır. </a:t>
            </a:r>
            <a:endParaRPr lang="tr-TR" sz="2800" dirty="0" smtClean="0"/>
          </a:p>
          <a:p>
            <a:pPr algn="just"/>
            <a:endParaRPr lang="tr-TR" sz="2800" dirty="0"/>
          </a:p>
          <a:p>
            <a:pPr algn="just"/>
            <a:r>
              <a:rPr lang="tr-TR" sz="2800" dirty="0" smtClean="0"/>
              <a:t>Kavram </a:t>
            </a:r>
            <a:r>
              <a:rPr lang="tr-TR" sz="2800" dirty="0"/>
              <a:t>fizyoloji biriminden ödünç alınmış ve bugüne kadar gerek coğrafyacılar gerekse şehir plancıları tarafından kullanılmıştır. </a:t>
            </a:r>
            <a:endParaRPr lang="tr-TR" sz="2800" dirty="0" smtClean="0"/>
          </a:p>
          <a:p>
            <a:pPr algn="just"/>
            <a:endParaRPr lang="tr-TR" sz="2800" dirty="0"/>
          </a:p>
          <a:p>
            <a:pPr algn="just"/>
            <a:r>
              <a:rPr lang="tr-TR" sz="2800" dirty="0" smtClean="0"/>
              <a:t>Burada </a:t>
            </a:r>
            <a:r>
              <a:rPr lang="tr-TR" sz="2800" dirty="0"/>
              <a:t>şehir insana benzetilmiştir. Nasıl her insanın bir mesleği veya görev varsa şehirlerinde bir görevi veya varoluş nedeni bulunmaktadır. </a:t>
            </a:r>
            <a:endParaRPr lang="tr-TR" sz="2800" dirty="0" smtClean="0"/>
          </a:p>
          <a:p>
            <a:pPr algn="just"/>
            <a:endParaRPr lang="tr-TR" sz="2800" dirty="0"/>
          </a:p>
          <a:p>
            <a:pPr algn="just"/>
            <a:r>
              <a:rPr lang="tr-TR" sz="2800" dirty="0" smtClean="0"/>
              <a:t>Fonksiyonlar</a:t>
            </a:r>
            <a:r>
              <a:rPr lang="tr-TR" sz="2800" dirty="0"/>
              <a:t>, şehirle bölgesi arasındaki ilişkilerin yansımasıdır. Şehirsel fonksiyonlarda şehrin bu ilişkiler sistemindeki yerine bağlı olarak belirmektedir.</a:t>
            </a:r>
          </a:p>
          <a:p>
            <a:pPr algn="just"/>
            <a:endParaRPr lang="tr-TR"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357166"/>
            <a:ext cx="8358246" cy="5768997"/>
          </a:xfrm>
        </p:spPr>
        <p:txBody>
          <a:bodyPr>
            <a:normAutofit lnSpcReduction="10000"/>
          </a:bodyPr>
          <a:lstStyle/>
          <a:p>
            <a:pPr algn="just"/>
            <a:r>
              <a:rPr lang="tr-TR" sz="2800" dirty="0"/>
              <a:t>Ruşen Keleşe göre, kentsel işlevin iki anlamı vardır. Bunlardan birincisi insanların bir kentten sunmasını, karşılamasını bekledikleri barınma, ticaret, yönetim, dinlenme ve eğlenme ulaşım ve benzeri gibi iş görür ve öteki etkinliklerden her biridir</a:t>
            </a:r>
            <a:r>
              <a:rPr lang="tr-TR" sz="2800" dirty="0" smtClean="0"/>
              <a:t>.</a:t>
            </a:r>
          </a:p>
          <a:p>
            <a:pPr algn="just"/>
            <a:endParaRPr lang="tr-TR" sz="2800" dirty="0"/>
          </a:p>
          <a:p>
            <a:pPr algn="just"/>
            <a:r>
              <a:rPr lang="tr-TR" sz="2800" dirty="0"/>
              <a:t>İkincisi ise ancak kentlerde bulunabilen kırsal yerleşmeler de sağlanma </a:t>
            </a:r>
            <a:r>
              <a:rPr lang="tr-TR" sz="2800" dirty="0" smtClean="0"/>
              <a:t>imkanı </a:t>
            </a:r>
            <a:r>
              <a:rPr lang="tr-TR" sz="2800" dirty="0"/>
              <a:t>olmayan faaliyetlerdir</a:t>
            </a:r>
            <a:r>
              <a:rPr lang="tr-TR" sz="2800" dirty="0" smtClean="0"/>
              <a:t>.</a:t>
            </a:r>
          </a:p>
          <a:p>
            <a:pPr algn="just"/>
            <a:endParaRPr lang="tr-TR" sz="2800" dirty="0"/>
          </a:p>
          <a:p>
            <a:pPr algn="just"/>
            <a:r>
              <a:rPr lang="tr-TR" sz="2800" dirty="0"/>
              <a:t>Şehir coğrafyasında fonksiyon kavramı bir şehir yerleşmesinin ortaya çıkışını, gelişimini ve büyümesini mümkün kılan faaliyetler olarak tanımlanmaktadır.</a:t>
            </a:r>
          </a:p>
          <a:p>
            <a:pPr algn="just"/>
            <a:endParaRPr lang="tr-TR"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768997"/>
          </a:xfrm>
        </p:spPr>
        <p:txBody>
          <a:bodyPr>
            <a:noAutofit/>
          </a:bodyPr>
          <a:lstStyle/>
          <a:p>
            <a:pPr algn="just"/>
            <a:r>
              <a:rPr lang="tr-TR" sz="2800" b="1" dirty="0"/>
              <a:t>Şehirlerin fonksiyonel sınıflandırılması</a:t>
            </a:r>
            <a:endParaRPr lang="tr-TR" sz="2800" dirty="0"/>
          </a:p>
          <a:p>
            <a:pPr algn="just"/>
            <a:r>
              <a:rPr lang="tr-TR" sz="2800" dirty="0"/>
              <a:t>Şehirleri sınıflandırmanın temel nedeni onların dağılışını birbirleriyle ve hizmet alanları ile ilişkilerini anlamaktır. </a:t>
            </a:r>
            <a:endParaRPr lang="tr-TR" sz="2800" dirty="0" smtClean="0"/>
          </a:p>
          <a:p>
            <a:pPr algn="just"/>
            <a:endParaRPr lang="tr-TR" sz="2800" dirty="0" smtClean="0"/>
          </a:p>
          <a:p>
            <a:pPr algn="just"/>
            <a:r>
              <a:rPr lang="tr-TR" sz="2800" dirty="0" smtClean="0"/>
              <a:t>Şehirlerin </a:t>
            </a:r>
            <a:r>
              <a:rPr lang="tr-TR" sz="2800" dirty="0"/>
              <a:t>fonksiyonel sınıflandırılması farklı şekillerde yapılmıştır. Bunlardan biri geçmişi 20. yüzyılın ilk yıllarına kadar uzanan niteliksel sınıflandırmadır. </a:t>
            </a:r>
            <a:endParaRPr lang="tr-TR" sz="2800" dirty="0" smtClean="0"/>
          </a:p>
          <a:p>
            <a:pPr algn="just"/>
            <a:endParaRPr lang="tr-TR" sz="2800" dirty="0"/>
          </a:p>
          <a:p>
            <a:pPr algn="just"/>
            <a:r>
              <a:rPr lang="tr-TR" sz="2800" dirty="0" smtClean="0"/>
              <a:t>Daha </a:t>
            </a:r>
            <a:r>
              <a:rPr lang="tr-TR" sz="2800" dirty="0"/>
              <a:t>çok öznel olan bu tür sınıflandırmalar kabul görmemiştir.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768997"/>
          </a:xfrm>
        </p:spPr>
        <p:txBody>
          <a:bodyPr>
            <a:noAutofit/>
          </a:bodyPr>
          <a:lstStyle/>
          <a:p>
            <a:pPr algn="just"/>
            <a:r>
              <a:rPr lang="tr-TR" sz="2800" dirty="0" smtClean="0"/>
              <a:t>Niteliksel </a:t>
            </a:r>
            <a:r>
              <a:rPr lang="tr-TR" sz="2800" dirty="0"/>
              <a:t>sınıflandırmaya göre şehirlerin belirli faaliyetlerde uzmanlaşması uygun özel konumlar veya coğrafi şartlara bağlıdır. </a:t>
            </a:r>
            <a:endParaRPr lang="tr-TR" sz="2800" dirty="0" smtClean="0"/>
          </a:p>
          <a:p>
            <a:pPr algn="just"/>
            <a:endParaRPr lang="tr-TR" sz="2800" dirty="0"/>
          </a:p>
          <a:p>
            <a:pPr algn="just"/>
            <a:r>
              <a:rPr lang="tr-TR" sz="2800" dirty="0" err="1" smtClean="0"/>
              <a:t>Tower</a:t>
            </a:r>
            <a:r>
              <a:rPr lang="tr-TR" sz="2800" dirty="0" smtClean="0"/>
              <a:t> </a:t>
            </a:r>
            <a:r>
              <a:rPr lang="tr-TR" sz="2800" dirty="0"/>
              <a:t>1905 yılında ABD şehirlerini bu şekilde ele almıştır. </a:t>
            </a:r>
            <a:endParaRPr lang="tr-TR" sz="2800" dirty="0" smtClean="0"/>
          </a:p>
          <a:p>
            <a:pPr algn="just"/>
            <a:endParaRPr lang="tr-TR" sz="2800" dirty="0"/>
          </a:p>
          <a:p>
            <a:pPr algn="just"/>
            <a:r>
              <a:rPr lang="tr-TR" sz="2800" dirty="0" smtClean="0"/>
              <a:t>Ona </a:t>
            </a:r>
            <a:r>
              <a:rPr lang="tr-TR" sz="2800" dirty="0"/>
              <a:t>göre insanların şehirlerde toplanmasının ticari sanayi ve politik faaliyetler gibi üç önemli nedeni vardır.</a:t>
            </a:r>
          </a:p>
          <a:p>
            <a:pPr algn="just"/>
            <a:endParaRPr lang="tr-TR"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483245"/>
          </a:xfrm>
        </p:spPr>
        <p:txBody>
          <a:bodyPr>
            <a:normAutofit fontScale="92500" lnSpcReduction="10000"/>
          </a:bodyPr>
          <a:lstStyle/>
          <a:p>
            <a:pPr algn="just"/>
            <a:r>
              <a:rPr lang="tr-TR" sz="2800" dirty="0"/>
              <a:t>New York, New </a:t>
            </a:r>
            <a:r>
              <a:rPr lang="tr-TR" sz="2800" dirty="0" err="1"/>
              <a:t>Orleans</a:t>
            </a:r>
            <a:r>
              <a:rPr lang="tr-TR" sz="2800" dirty="0"/>
              <a:t>, Chicago ve San Francisco ticari açıdan öneme sahiptir oysa Pittsburgh ve Birmingham sanayi sayesinde ortaya çıkmışlardır. </a:t>
            </a:r>
            <a:endParaRPr lang="tr-TR" sz="2800" dirty="0" smtClean="0"/>
          </a:p>
          <a:p>
            <a:pPr algn="just"/>
            <a:endParaRPr lang="tr-TR" sz="2800" dirty="0"/>
          </a:p>
          <a:p>
            <a:pPr algn="just"/>
            <a:r>
              <a:rPr lang="tr-TR" sz="2800" dirty="0" smtClean="0"/>
              <a:t>Washington </a:t>
            </a:r>
            <a:r>
              <a:rPr lang="tr-TR" sz="2800" dirty="0"/>
              <a:t>ve diğer devlet başkentleri politik merkezlerdir. </a:t>
            </a:r>
            <a:endParaRPr lang="tr-TR" sz="2800" dirty="0" smtClean="0"/>
          </a:p>
          <a:p>
            <a:pPr algn="just"/>
            <a:endParaRPr lang="tr-TR" sz="2800" dirty="0"/>
          </a:p>
          <a:p>
            <a:pPr algn="just"/>
            <a:r>
              <a:rPr lang="tr-TR" sz="2800" dirty="0" smtClean="0"/>
              <a:t>Ancak </a:t>
            </a:r>
            <a:r>
              <a:rPr lang="tr-TR" sz="2800" dirty="0"/>
              <a:t>yukarıdaki özelliklere sahip olmayan yerlerde vardır ki bunlar varlıkları iklim veya lokasyon gibi elverişli coğrafi şartlara bağlıdırlar. </a:t>
            </a:r>
            <a:endParaRPr lang="tr-TR" sz="2800" dirty="0" smtClean="0"/>
          </a:p>
          <a:p>
            <a:pPr algn="just"/>
            <a:endParaRPr lang="tr-TR" sz="2800" dirty="0"/>
          </a:p>
          <a:p>
            <a:pPr algn="just"/>
            <a:r>
              <a:rPr lang="tr-TR" sz="2800" dirty="0" smtClean="0"/>
              <a:t>Bu </a:t>
            </a:r>
            <a:r>
              <a:rPr lang="tr-TR" sz="2800" dirty="0"/>
              <a:t>gibi yerler sağlıkla ilgili turizm merkezidir Atlantik </a:t>
            </a:r>
            <a:r>
              <a:rPr lang="tr-TR" sz="2800" dirty="0" err="1"/>
              <a:t>City</a:t>
            </a:r>
            <a:r>
              <a:rPr lang="tr-TR" sz="2800" dirty="0"/>
              <a:t> gibi.</a:t>
            </a:r>
          </a:p>
          <a:p>
            <a:pPr algn="just"/>
            <a:endParaRPr lang="tr-TR"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2800" dirty="0"/>
              <a:t>Başka bir sınıflandırma 1921 yılında </a:t>
            </a:r>
            <a:r>
              <a:rPr lang="tr-TR" sz="2800" dirty="0" err="1"/>
              <a:t>Aurosseau</a:t>
            </a:r>
            <a:r>
              <a:rPr lang="tr-TR" sz="2800" dirty="0"/>
              <a:t> tarafından yapılmıştır. </a:t>
            </a:r>
            <a:endParaRPr lang="tr-TR" sz="2800" dirty="0" smtClean="0"/>
          </a:p>
          <a:p>
            <a:pPr algn="just"/>
            <a:endParaRPr lang="tr-TR" sz="2800" dirty="0"/>
          </a:p>
          <a:p>
            <a:pPr algn="just"/>
            <a:r>
              <a:rPr lang="tr-TR" sz="2800" dirty="0" smtClean="0"/>
              <a:t>Bu </a:t>
            </a:r>
            <a:r>
              <a:rPr lang="tr-TR" sz="2800" dirty="0"/>
              <a:t>çalışmada Avrupa ve özellikle Fransa seçilmiş daha çok mimari sitil ve şehir morfolojisi dikkate alınarak şehirler altı başlık altında sınıflandırılmıştır: yönetim, savunma, kültür, üretim, ulaşım ve rekreasyon.</a:t>
            </a:r>
          </a:p>
          <a:p>
            <a:pPr algn="just"/>
            <a:endParaRPr lang="tr-TR"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197493"/>
          </a:xfrm>
        </p:spPr>
        <p:txBody>
          <a:bodyPr>
            <a:normAutofit/>
          </a:bodyPr>
          <a:lstStyle/>
          <a:p>
            <a:pPr algn="just"/>
            <a:r>
              <a:rPr lang="tr-TR" sz="2800" dirty="0"/>
              <a:t>1945 yılında Taylor bir sınıflandırma yapmıştır. Determinizmden etkilenmiştir. </a:t>
            </a:r>
            <a:endParaRPr lang="tr-TR" sz="2800" dirty="0" smtClean="0"/>
          </a:p>
          <a:p>
            <a:pPr algn="just"/>
            <a:endParaRPr lang="tr-TR" sz="2800" dirty="0"/>
          </a:p>
          <a:p>
            <a:pPr algn="just"/>
            <a:r>
              <a:rPr lang="tr-TR" sz="2800" dirty="0" smtClean="0"/>
              <a:t>Daha </a:t>
            </a:r>
            <a:r>
              <a:rPr lang="tr-TR" sz="2800" dirty="0"/>
              <a:t>çok beşeri bir sınıflandırma yapmış, çünkü o şehirleri sınıflandırılırken gençlik, yaşlılık ve olgunluk gibi insan hayatının gelişimi aşamalarını dikkate almıştır. </a:t>
            </a:r>
            <a:endParaRPr lang="tr-TR" sz="2800" dirty="0" smtClean="0"/>
          </a:p>
          <a:p>
            <a:pPr algn="just"/>
            <a:endParaRPr lang="tr-TR" sz="2800" dirty="0"/>
          </a:p>
          <a:p>
            <a:pPr algn="just"/>
            <a:r>
              <a:rPr lang="tr-TR" sz="2800" dirty="0" smtClean="0"/>
              <a:t>Bu </a:t>
            </a:r>
            <a:r>
              <a:rPr lang="tr-TR" sz="2800" dirty="0"/>
              <a:t>organik veya evrimsel yaklaşımda Taylor, şehir içi arazi kullanımındaki farklılaşma ile şehir büyüklüğü arasında ilişki kurmaktadır.</a:t>
            </a:r>
          </a:p>
          <a:p>
            <a:pPr algn="just"/>
            <a:endParaRPr lang="tr-TR"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697559"/>
          </a:xfrm>
        </p:spPr>
        <p:txBody>
          <a:bodyPr>
            <a:noAutofit/>
          </a:bodyPr>
          <a:lstStyle/>
          <a:p>
            <a:pPr algn="just"/>
            <a:r>
              <a:rPr lang="tr-TR" sz="2800" b="1" dirty="0"/>
              <a:t>Çocuksu:</a:t>
            </a:r>
            <a:r>
              <a:rPr lang="tr-TR" sz="2800" dirty="0"/>
              <a:t> Bu şehirler 5000’e kadar nüfusa sahip olup, iç düzene sahip değildirler. Yani şehir içi arazi kullanımında farklılaşma yoktur. Oturma alanları ve dükkanlar gelişigüzel dağılmışlardır. Fabrika bulunmamaktadır</a:t>
            </a:r>
            <a:r>
              <a:rPr lang="tr-TR" sz="2800" dirty="0" smtClean="0"/>
              <a:t>.</a:t>
            </a:r>
          </a:p>
          <a:p>
            <a:pPr algn="just"/>
            <a:endParaRPr lang="tr-TR" sz="2800" dirty="0"/>
          </a:p>
          <a:p>
            <a:pPr algn="just"/>
            <a:r>
              <a:rPr lang="tr-TR" sz="2800" b="1" dirty="0"/>
              <a:t>Genç:</a:t>
            </a:r>
            <a:r>
              <a:rPr lang="tr-TR" sz="2800" dirty="0"/>
              <a:t> Bu şehirlerin nüfusu 5000-20.000 arasında değişmekte arazi kullanımında farklılaşmanın başlangıç aşaması yaşanmaktadır</a:t>
            </a:r>
            <a:r>
              <a:rPr lang="tr-TR" sz="2800" dirty="0" smtClean="0"/>
              <a:t>.</a:t>
            </a:r>
          </a:p>
          <a:p>
            <a:pPr algn="just"/>
            <a:endParaRPr lang="tr-TR" sz="2800" dirty="0"/>
          </a:p>
          <a:p>
            <a:pPr algn="just"/>
            <a:r>
              <a:rPr lang="tr-TR" sz="2800" b="1" dirty="0"/>
              <a:t>Ergen:</a:t>
            </a:r>
            <a:r>
              <a:rPr lang="tr-TR" sz="2800" dirty="0"/>
              <a:t> Fabrikaların çoğalması ve şehirsel faaliyetlerin dağılma eğilimi bu şehirlerin belirgin özelliklerdir.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697559"/>
          </a:xfrm>
        </p:spPr>
        <p:txBody>
          <a:bodyPr>
            <a:noAutofit/>
          </a:bodyPr>
          <a:lstStyle/>
          <a:p>
            <a:pPr algn="just"/>
            <a:r>
              <a:rPr lang="tr-TR" sz="2800" b="1" dirty="0" smtClean="0"/>
              <a:t>Erken </a:t>
            </a:r>
            <a:r>
              <a:rPr lang="tr-TR" sz="2800" b="1" dirty="0"/>
              <a:t>olgun:</a:t>
            </a:r>
            <a:r>
              <a:rPr lang="tr-TR" sz="2800" dirty="0"/>
              <a:t> Konut yaşam alanlarında sınıfsal farklılaşma yaşanmaktadır. </a:t>
            </a:r>
            <a:endParaRPr lang="tr-TR" sz="2800" dirty="0" smtClean="0"/>
          </a:p>
          <a:p>
            <a:pPr algn="just"/>
            <a:endParaRPr lang="tr-TR" sz="2800" dirty="0"/>
          </a:p>
          <a:p>
            <a:pPr algn="just"/>
            <a:r>
              <a:rPr lang="tr-TR" sz="2800" b="1" dirty="0"/>
              <a:t>Olgun:</a:t>
            </a:r>
            <a:r>
              <a:rPr lang="tr-TR" sz="2800" dirty="0"/>
              <a:t> Bu şehirlerde nüfus miktarı 50.000 veya üzerindedir. Oturma sanayi ve ticaret alanlarında farklılaşma çok belirgindir. </a:t>
            </a:r>
            <a:endParaRPr lang="tr-TR" sz="2800" dirty="0" smtClean="0"/>
          </a:p>
          <a:p>
            <a:pPr algn="just"/>
            <a:endParaRPr lang="tr-TR" sz="2800" dirty="0"/>
          </a:p>
          <a:p>
            <a:pPr algn="just"/>
            <a:r>
              <a:rPr lang="tr-TR" sz="2800" b="1" dirty="0"/>
              <a:t>Yaşlı veya bunamış:</a:t>
            </a:r>
            <a:r>
              <a:rPr lang="tr-TR" sz="2800" dirty="0"/>
              <a:t> Şehrin büyük bir kısmı terk edilmiş toplum önemini büyük ölçüde yitirmiştir</a:t>
            </a:r>
          </a:p>
          <a:p>
            <a:pPr algn="just"/>
            <a:endParaRPr lang="tr-TR"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554683"/>
          </a:xfrm>
        </p:spPr>
        <p:txBody>
          <a:bodyPr>
            <a:normAutofit/>
          </a:bodyPr>
          <a:lstStyle/>
          <a:p>
            <a:pPr algn="just"/>
            <a:r>
              <a:rPr lang="tr-TR" sz="2800" dirty="0"/>
              <a:t>Türkiye’de şehirsel fonksiyonlarla ilgili ilk çalışma 1965 yılında Erol </a:t>
            </a:r>
            <a:r>
              <a:rPr lang="tr-TR" sz="2800" dirty="0" err="1"/>
              <a:t>Tümertekin</a:t>
            </a:r>
            <a:r>
              <a:rPr lang="tr-TR" sz="2800" dirty="0"/>
              <a:t> tarafından  </a:t>
            </a:r>
            <a:r>
              <a:rPr lang="tr-TR" sz="2800" dirty="0" err="1"/>
              <a:t>Harris</a:t>
            </a:r>
            <a:r>
              <a:rPr lang="tr-TR" sz="2800" dirty="0"/>
              <a:t> metoduna göre yapılmıştır. </a:t>
            </a:r>
            <a:endParaRPr lang="tr-TR" sz="2800" dirty="0" smtClean="0"/>
          </a:p>
          <a:p>
            <a:pPr algn="just"/>
            <a:endParaRPr lang="tr-TR" sz="2800" dirty="0"/>
          </a:p>
          <a:p>
            <a:pPr algn="just"/>
            <a:r>
              <a:rPr lang="tr-TR" sz="2800" dirty="0" err="1" smtClean="0"/>
              <a:t>Yüceşahin</a:t>
            </a:r>
            <a:r>
              <a:rPr lang="tr-TR" sz="2800" dirty="0" smtClean="0"/>
              <a:t> </a:t>
            </a:r>
            <a:r>
              <a:rPr lang="tr-TR" sz="2800" dirty="0"/>
              <a:t>(2007) ise Türkiye‘de şehirlerin hakim fonksiyonlarını 1980 2000 yılları arasında Nelson metoduna göre ele almıştır. </a:t>
            </a:r>
            <a:endParaRPr lang="tr-TR" sz="2800" dirty="0" smtClean="0"/>
          </a:p>
          <a:p>
            <a:pPr algn="just"/>
            <a:endParaRPr lang="tr-TR" sz="2800" dirty="0"/>
          </a:p>
          <a:p>
            <a:pPr algn="just"/>
            <a:r>
              <a:rPr lang="tr-TR" sz="2800" dirty="0" smtClean="0"/>
              <a:t>Çalışma </a:t>
            </a:r>
            <a:r>
              <a:rPr lang="tr-TR" sz="2800" dirty="0"/>
              <a:t>Türkiye şehirlerini imalat, madencilik, inşaat, ticaret, finans, ulaşım, iletişim ve tarım şehirleri olarak sekiz alt başlığa göre sınıflandırmıştır.</a:t>
            </a:r>
          </a:p>
          <a:p>
            <a:pPr algn="just"/>
            <a:endParaRPr lang="tr-TR"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2714620"/>
            <a:ext cx="8229600" cy="1143000"/>
          </a:xfrm>
        </p:spPr>
        <p:txBody>
          <a:bodyPr>
            <a:normAutofit/>
          </a:bodyPr>
          <a:lstStyle/>
          <a:p>
            <a:pPr lvl="1" algn="ctr" rtl="0">
              <a:spcBef>
                <a:spcPct val="0"/>
              </a:spcBef>
            </a:pPr>
            <a:r>
              <a:rPr lang="tr-TR" sz="2800" b="1" dirty="0" smtClean="0"/>
              <a:t>7.2. Başlıca </a:t>
            </a:r>
            <a:r>
              <a:rPr lang="tr-TR" sz="2800" b="1" dirty="0"/>
              <a:t>Şehirsel </a:t>
            </a:r>
            <a:r>
              <a:rPr lang="tr-TR" sz="2800" b="1" dirty="0" smtClean="0"/>
              <a:t>Fonksiyonlar</a:t>
            </a:r>
            <a:endParaRPr lang="tr-TR"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85728"/>
            <a:ext cx="8229600" cy="1143000"/>
          </a:xfrm>
        </p:spPr>
        <p:txBody>
          <a:bodyPr>
            <a:normAutofit/>
          </a:bodyPr>
          <a:lstStyle/>
          <a:p>
            <a:pPr lvl="2" algn="ctr" rtl="0">
              <a:spcBef>
                <a:spcPct val="0"/>
              </a:spcBef>
            </a:pPr>
            <a:r>
              <a:rPr lang="tr-TR" sz="2800" b="1" dirty="0" smtClean="0"/>
              <a:t>7.2.1. İdari Fonksiyon</a:t>
            </a:r>
            <a:endParaRPr lang="tr-TR" sz="2800" dirty="0"/>
          </a:p>
        </p:txBody>
      </p:sp>
      <p:sp>
        <p:nvSpPr>
          <p:cNvPr id="3" name="2 İçerik Yer Tutucusu"/>
          <p:cNvSpPr>
            <a:spLocks noGrp="1"/>
          </p:cNvSpPr>
          <p:nvPr>
            <p:ph idx="1"/>
          </p:nvPr>
        </p:nvSpPr>
        <p:spPr>
          <a:xfrm>
            <a:off x="457200" y="1428736"/>
            <a:ext cx="8329642" cy="5000660"/>
          </a:xfrm>
        </p:spPr>
        <p:txBody>
          <a:bodyPr>
            <a:normAutofit lnSpcReduction="10000"/>
          </a:bodyPr>
          <a:lstStyle/>
          <a:p>
            <a:pPr algn="just"/>
            <a:r>
              <a:rPr lang="tr-TR" sz="2800" dirty="0"/>
              <a:t>Şehirsel fonksiyonlardan biri yönetim fonksiyonudur. Ticaret, sanayi ve kültürel fonksiyonlar hemen hemen eşzamanlı olarak ortaya çıktıkları halde, yönetim fonksiyonu devlet yöneticileri tarafından sonradan verilir. Yönetim fonksiyonu sadece şehirlere ait bir fonksiyon da değildir. </a:t>
            </a:r>
            <a:endParaRPr lang="tr-TR" sz="2800" dirty="0" smtClean="0"/>
          </a:p>
          <a:p>
            <a:pPr algn="just"/>
            <a:endParaRPr lang="tr-TR" sz="2800" dirty="0"/>
          </a:p>
          <a:p>
            <a:pPr algn="just"/>
            <a:r>
              <a:rPr lang="tr-TR" sz="2800" dirty="0" smtClean="0"/>
              <a:t>Ancak </a:t>
            </a:r>
            <a:r>
              <a:rPr lang="tr-TR" sz="2800" dirty="0"/>
              <a:t>şehirsel yönetim fonksiyonu belirli bir etki alanına sahiptir. Merkezi fonksiyonlardan biri olan yönetim fonksiyonunun belirlenmesi ile birlikte şehirlerde bir takım gelişmeler olur ve buna bağlı olarak nüfusları artar.</a:t>
            </a:r>
          </a:p>
          <a:p>
            <a:pPr algn="just"/>
            <a:endParaRPr lang="tr-TR"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6000792"/>
          </a:xfrm>
        </p:spPr>
        <p:txBody>
          <a:bodyPr>
            <a:normAutofit fontScale="92500" lnSpcReduction="10000"/>
          </a:bodyPr>
          <a:lstStyle/>
          <a:p>
            <a:pPr algn="just"/>
            <a:r>
              <a:rPr lang="tr-TR" sz="2800" dirty="0"/>
              <a:t>Yönetim fonksiyonunun tarihi boyutu da vardır. Başka bir değişle, yönetim fonksiyonunda zamanla değişiklikler meydana gelebilmektedir. </a:t>
            </a:r>
            <a:endParaRPr lang="tr-TR" sz="2800" dirty="0" smtClean="0"/>
          </a:p>
          <a:p>
            <a:pPr algn="just"/>
            <a:endParaRPr lang="tr-TR" sz="2800" dirty="0"/>
          </a:p>
          <a:p>
            <a:pPr algn="just"/>
            <a:r>
              <a:rPr lang="tr-TR" sz="2800" dirty="0" smtClean="0"/>
              <a:t>Bu </a:t>
            </a:r>
            <a:r>
              <a:rPr lang="tr-TR" sz="2800" dirty="0"/>
              <a:t>durumun başlıca nedenleri politik görüşte, nüfus yapısında ve dağılışında meydana gelen değişikliklerdir. </a:t>
            </a:r>
            <a:endParaRPr lang="tr-TR" sz="2800" dirty="0" smtClean="0"/>
          </a:p>
          <a:p>
            <a:pPr algn="just"/>
            <a:endParaRPr lang="tr-TR" sz="2800" dirty="0"/>
          </a:p>
          <a:p>
            <a:pPr algn="just"/>
            <a:r>
              <a:rPr lang="tr-TR" sz="2800" dirty="0" smtClean="0"/>
              <a:t>Politik </a:t>
            </a:r>
            <a:r>
              <a:rPr lang="tr-TR" sz="2800" dirty="0"/>
              <a:t>görüşte meydana gelen değişiklikler ve bunun şehirlere olan etkisini Anadolu topraklarında örneklemek kolaydır. </a:t>
            </a:r>
            <a:endParaRPr lang="tr-TR" sz="2800" dirty="0" smtClean="0"/>
          </a:p>
          <a:p>
            <a:pPr algn="just"/>
            <a:endParaRPr lang="tr-TR" sz="2800" dirty="0"/>
          </a:p>
          <a:p>
            <a:pPr algn="just"/>
            <a:r>
              <a:rPr lang="tr-TR" sz="2800" dirty="0" smtClean="0"/>
              <a:t>Gerek </a:t>
            </a:r>
            <a:r>
              <a:rPr lang="tr-TR" sz="2800" dirty="0"/>
              <a:t>Selçuklular döneminde gerekse Osmanlı devleti döneminde başkentin sürekli değiştiği görülmektedir,  yine cumhuriyetin ilanından sonra Ankara’nın başkent olması da buna bir örnektir.</a:t>
            </a:r>
          </a:p>
          <a:p>
            <a:pPr algn="just"/>
            <a:endParaRPr lang="tr-TR"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588961"/>
            <a:ext cx="8115328" cy="5697559"/>
          </a:xfrm>
        </p:spPr>
        <p:txBody>
          <a:bodyPr>
            <a:normAutofit/>
          </a:bodyPr>
          <a:lstStyle/>
          <a:p>
            <a:pPr algn="just"/>
            <a:r>
              <a:rPr lang="tr-TR" sz="2800" dirty="0"/>
              <a:t>Ülkemizde idari bölünüş durağan değil dinamiktir 1960’lı yıllara kadar ilçe sayısındaki artışlar, nüfus sayısındaki artışlara bağlanabileceği halde; son zamanlardaki artışlar daha çok politik bir takım kararların sonucudur. </a:t>
            </a:r>
            <a:endParaRPr lang="tr-TR" sz="2800" dirty="0" smtClean="0"/>
          </a:p>
          <a:p>
            <a:pPr algn="just"/>
            <a:endParaRPr lang="tr-TR" sz="2800" dirty="0"/>
          </a:p>
          <a:p>
            <a:pPr algn="just"/>
            <a:r>
              <a:rPr lang="tr-TR" sz="2800" dirty="0" smtClean="0"/>
              <a:t>Son </a:t>
            </a:r>
            <a:r>
              <a:rPr lang="tr-TR" sz="2800" dirty="0"/>
              <a:t>zamanlarda meydana gelen il, ilçe sayısındaki artışları da aynı nedene bağlamak mümkündür</a:t>
            </a:r>
            <a:r>
              <a:rPr lang="tr-TR" sz="2800" dirty="0" smtClean="0"/>
              <a:t>.</a:t>
            </a:r>
          </a:p>
          <a:p>
            <a:pPr algn="just"/>
            <a:endParaRPr lang="tr-TR" sz="2800" dirty="0"/>
          </a:p>
          <a:p>
            <a:pPr algn="just"/>
            <a:r>
              <a:rPr lang="tr-TR" sz="2800" dirty="0" smtClean="0"/>
              <a:t> </a:t>
            </a:r>
            <a:r>
              <a:rPr lang="tr-TR" sz="2800" dirty="0"/>
              <a:t>Şehir coğrafyasında idari bölünüşte meydana gelen bu değişikliklerin bazı sonuçları vardır.</a:t>
            </a:r>
          </a:p>
          <a:p>
            <a:pPr algn="just"/>
            <a:endParaRPr lang="tr-TR"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42910" y="500042"/>
            <a:ext cx="8043890" cy="5626121"/>
          </a:xfrm>
        </p:spPr>
        <p:txBody>
          <a:bodyPr>
            <a:normAutofit/>
          </a:bodyPr>
          <a:lstStyle/>
          <a:p>
            <a:pPr algn="just"/>
            <a:r>
              <a:rPr lang="tr-TR" sz="2800" dirty="0"/>
              <a:t>İdari konum değişikliği, yerleşmelerde, kırsal kimlikten kısmen veya büyük oranda uzaklaşma gibi bir görevi yerine getirmektedir. </a:t>
            </a:r>
            <a:endParaRPr lang="tr-TR" sz="2800" dirty="0" smtClean="0"/>
          </a:p>
          <a:p>
            <a:pPr algn="just"/>
            <a:endParaRPr lang="tr-TR" sz="2800" dirty="0"/>
          </a:p>
          <a:p>
            <a:pPr algn="just"/>
            <a:r>
              <a:rPr lang="tr-TR" sz="2800" dirty="0" smtClean="0"/>
              <a:t>Buna </a:t>
            </a:r>
            <a:r>
              <a:rPr lang="tr-TR" sz="2800" dirty="0"/>
              <a:t>bağlı olarak yerleşmelerin kendi kendilerine yeterlikleri artmakta eskiden bağlı bulundukları idari merkezlerle olan bağlantıları zayıflamaktadır.</a:t>
            </a:r>
          </a:p>
          <a:p>
            <a:pPr algn="just"/>
            <a:endParaRPr lang="tr-TR"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626121"/>
          </a:xfrm>
        </p:spPr>
        <p:txBody>
          <a:bodyPr>
            <a:normAutofit/>
          </a:bodyPr>
          <a:lstStyle/>
          <a:p>
            <a:pPr algn="just"/>
            <a:r>
              <a:rPr lang="tr-TR" sz="2800" dirty="0"/>
              <a:t>Şehir coğrafyasında bir başka önemli konu farklı yönetim şekilleri ve bunların şehirsel mekana olan etkileridir. </a:t>
            </a:r>
            <a:endParaRPr lang="tr-TR" sz="2800" dirty="0" smtClean="0"/>
          </a:p>
          <a:p>
            <a:pPr algn="just"/>
            <a:endParaRPr lang="tr-TR" sz="2800" dirty="0"/>
          </a:p>
          <a:p>
            <a:pPr algn="just"/>
            <a:r>
              <a:rPr lang="tr-TR" sz="2800" dirty="0" smtClean="0"/>
              <a:t>Farklı </a:t>
            </a:r>
            <a:r>
              <a:rPr lang="tr-TR" sz="2800" dirty="0"/>
              <a:t>yönetim şekilleri şehirsel alanda farklı kullanım alanlarının ortaya çıkmasına yol açar. Bu nedenle şehirler farklı donatılara sahip olurlar. </a:t>
            </a:r>
            <a:endParaRPr lang="tr-TR" sz="2800" dirty="0" smtClean="0"/>
          </a:p>
          <a:p>
            <a:pPr algn="just"/>
            <a:endParaRPr lang="tr-TR" sz="2800" dirty="0"/>
          </a:p>
          <a:p>
            <a:pPr algn="just"/>
            <a:r>
              <a:rPr lang="tr-TR" sz="2800" dirty="0" smtClean="0"/>
              <a:t>Ülkemizde </a:t>
            </a:r>
            <a:r>
              <a:rPr lang="tr-TR" sz="2800" dirty="0"/>
              <a:t>merkezi yönetim şekli uygulanmaktadır. Bu sistemde yönetim fonksiyonu genel idari kuruluşlar ve özel hizmet kuruluşları tarafından yerine getirmektedirler.</a:t>
            </a:r>
          </a:p>
          <a:p>
            <a:pPr algn="just"/>
            <a:endParaRPr lang="tr-TR"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642918"/>
            <a:ext cx="8186766" cy="5483245"/>
          </a:xfrm>
        </p:spPr>
        <p:txBody>
          <a:bodyPr>
            <a:normAutofit/>
          </a:bodyPr>
          <a:lstStyle/>
          <a:p>
            <a:pPr algn="just"/>
            <a:r>
              <a:rPr lang="tr-TR" sz="2800" dirty="0"/>
              <a:t>Şehir coğrafyasında bir başka önemli konu farklı yönetim şekilleri ve bunların şehirsel mekana olan etkileridir. Farklı yönetim şekilleri şehirsel alanda farklı kullanım alanlarının ortaya çıkmasına yol açar. </a:t>
            </a:r>
            <a:endParaRPr lang="tr-TR" sz="2800" dirty="0" smtClean="0"/>
          </a:p>
          <a:p>
            <a:pPr algn="just"/>
            <a:endParaRPr lang="tr-TR" sz="2800" dirty="0"/>
          </a:p>
          <a:p>
            <a:pPr algn="just"/>
            <a:r>
              <a:rPr lang="tr-TR" sz="2800" dirty="0" smtClean="0"/>
              <a:t>Bu </a:t>
            </a:r>
            <a:r>
              <a:rPr lang="tr-TR" sz="2800" dirty="0"/>
              <a:t>nedenle şehirler farklı donatılara sahip olurlar. Ülkemizde merkezi yönetim şekli uygulanmaktadır. </a:t>
            </a:r>
            <a:endParaRPr lang="tr-TR" sz="2800" dirty="0" smtClean="0"/>
          </a:p>
          <a:p>
            <a:pPr algn="just"/>
            <a:endParaRPr lang="tr-TR" sz="2800" dirty="0"/>
          </a:p>
          <a:p>
            <a:pPr algn="just"/>
            <a:r>
              <a:rPr lang="tr-TR" sz="2800" dirty="0" smtClean="0"/>
              <a:t>Bu </a:t>
            </a:r>
            <a:r>
              <a:rPr lang="tr-TR" sz="2800" dirty="0"/>
              <a:t>sistemde yönetim fonksiyonu genel idari kuruluşlar ve özel hizmet kuruluşları tarafından yerine getirmektedirler</a:t>
            </a:r>
            <a:r>
              <a:rPr lang="tr-TR" sz="2800" dirty="0" smtClean="0"/>
              <a:t>.</a:t>
            </a:r>
            <a:endParaRPr lang="tr-TR"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642918"/>
            <a:ext cx="8186766" cy="5483245"/>
          </a:xfrm>
        </p:spPr>
        <p:txBody>
          <a:bodyPr>
            <a:normAutofit/>
          </a:bodyPr>
          <a:lstStyle/>
          <a:p>
            <a:pPr algn="just"/>
            <a:r>
              <a:rPr lang="tr-TR" sz="2800" dirty="0"/>
              <a:t>Merkezi yönetim il düzeyinde Valilik, ilçe düzeyinde ise kaymakamlık örgütü ile temsil edilir. </a:t>
            </a:r>
            <a:endParaRPr lang="tr-TR" sz="2800" dirty="0" smtClean="0"/>
          </a:p>
          <a:p>
            <a:pPr algn="just"/>
            <a:endParaRPr lang="tr-TR" sz="2800" dirty="0"/>
          </a:p>
          <a:p>
            <a:pPr algn="just"/>
            <a:r>
              <a:rPr lang="tr-TR" sz="2800" dirty="0" smtClean="0"/>
              <a:t>Valiliğe </a:t>
            </a:r>
            <a:r>
              <a:rPr lang="tr-TR" sz="2800" dirty="0"/>
              <a:t>bağlı müdürlükler, hükümete bağlı bakanlıkların yerel temsilcileridir. </a:t>
            </a:r>
            <a:endParaRPr lang="tr-TR" sz="2800" dirty="0" smtClean="0"/>
          </a:p>
          <a:p>
            <a:pPr algn="just"/>
            <a:endParaRPr lang="tr-TR" sz="2800" dirty="0"/>
          </a:p>
          <a:p>
            <a:pPr algn="just"/>
            <a:r>
              <a:rPr lang="tr-TR" sz="2800" dirty="0" smtClean="0"/>
              <a:t>Bunlar </a:t>
            </a:r>
            <a:r>
              <a:rPr lang="tr-TR" sz="2800" dirty="0"/>
              <a:t>hükümetin sorumluluklarını taşırlar ve hükümetin ekonomik ve sosyal politikalarını uygulayan birimlerdir.</a:t>
            </a:r>
          </a:p>
          <a:p>
            <a:pPr algn="just"/>
            <a:endParaRPr lang="tr-TR"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642918"/>
            <a:ext cx="8186766" cy="5483245"/>
          </a:xfrm>
        </p:spPr>
        <p:txBody>
          <a:bodyPr>
            <a:normAutofit/>
          </a:bodyPr>
          <a:lstStyle/>
          <a:p>
            <a:pPr algn="just"/>
            <a:r>
              <a:rPr lang="tr-TR" sz="2800" dirty="0"/>
              <a:t>Şehirsel mekanda farklı donatım elemanlarının mevcut oluşumunda yönetim şekli kadar idari hiyerarşinin de rolü vardır. </a:t>
            </a:r>
            <a:endParaRPr lang="tr-TR" sz="2800" dirty="0" smtClean="0"/>
          </a:p>
          <a:p>
            <a:pPr algn="just"/>
            <a:endParaRPr lang="tr-TR" sz="2800" dirty="0"/>
          </a:p>
          <a:p>
            <a:pPr algn="just"/>
            <a:r>
              <a:rPr lang="tr-TR" sz="2800" dirty="0" smtClean="0"/>
              <a:t>Buna </a:t>
            </a:r>
            <a:r>
              <a:rPr lang="tr-TR" sz="2800" dirty="0"/>
              <a:t>göre ülkemizde yönetim fonksiyon alanlarının en belirgin olduğu yerler il merkezleridir, bunları ilçe merkezleri takip etmektedir.</a:t>
            </a:r>
          </a:p>
          <a:p>
            <a:pPr algn="just"/>
            <a:endParaRPr lang="tr-TR"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642918"/>
            <a:ext cx="8186766" cy="5483245"/>
          </a:xfrm>
        </p:spPr>
        <p:txBody>
          <a:bodyPr>
            <a:normAutofit/>
          </a:bodyPr>
          <a:lstStyle/>
          <a:p>
            <a:pPr algn="just"/>
            <a:r>
              <a:rPr lang="tr-TR" sz="2800" dirty="0"/>
              <a:t>Kamuya ait kuruluşların bölge müdürlükleri düzeyinde temsil edilmeleri şehrin gelişmesinde, nüfusun artmasına ve şehir içi arazi kullanım dışında idari fonksiyon alanlarının belirgin olarak ortaya çıkmasına yol açar. </a:t>
            </a:r>
            <a:endParaRPr lang="tr-TR" sz="2800" dirty="0" smtClean="0"/>
          </a:p>
          <a:p>
            <a:pPr algn="just"/>
            <a:endParaRPr lang="tr-TR" sz="2800" dirty="0"/>
          </a:p>
          <a:p>
            <a:pPr algn="just"/>
            <a:r>
              <a:rPr lang="tr-TR" sz="2800" dirty="0" smtClean="0"/>
              <a:t>Örnek </a:t>
            </a:r>
            <a:r>
              <a:rPr lang="tr-TR" sz="2800" dirty="0"/>
              <a:t>olarak karayolları ve devlet su işleri bölge müdürlükleri şehir içerisinde önemli alan kaplarlar.</a:t>
            </a:r>
          </a:p>
          <a:p>
            <a:pPr algn="just"/>
            <a:endParaRPr lang="tr-TR" sz="2800"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1108</Words>
  <Application>Microsoft Office PowerPoint</Application>
  <PresentationFormat>Ekran Gösterisi (4:3)</PresentationFormat>
  <Paragraphs>105</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Ofis Teması</vt:lpstr>
      <vt:lpstr>ŞEHİR COĞRAFYASI </vt:lpstr>
      <vt:lpstr>7. Şehirlerin Fonksiyonel Sınıflandırılması</vt:lpstr>
      <vt:lpstr>7.1. Fonksiyon Kavramı ve Şehirlerin Fonksiyonel Sınıflandırılması</vt:lpstr>
      <vt:lpstr>Slayt 4</vt:lpstr>
      <vt:lpstr>Slayt 5</vt:lpstr>
      <vt:lpstr>Slayt 6</vt:lpstr>
      <vt:lpstr>Slayt 7</vt:lpstr>
      <vt:lpstr>Slayt 8</vt:lpstr>
      <vt:lpstr>Slayt 9</vt:lpstr>
      <vt:lpstr>Slayt 10</vt:lpstr>
      <vt:lpstr>Slayt 11</vt:lpstr>
      <vt:lpstr>Slayt 12</vt:lpstr>
      <vt:lpstr>Slayt 13</vt:lpstr>
      <vt:lpstr>7.2. Başlıca Şehirsel Fonksiyonlar</vt:lpstr>
      <vt:lpstr>7.2.1. İdari Fonksiyon</vt:lpstr>
      <vt:lpstr>Slayt 16</vt:lpstr>
      <vt:lpstr>Slayt 17</vt:lpstr>
      <vt:lpstr>Slayt 18</vt:lpstr>
      <vt:lpstr>Slayt 19</vt:lpstr>
      <vt:lpstr>Slayt 20</vt:lpstr>
      <vt:lpstr>Slayt 21</vt:lpstr>
      <vt:lpstr>Slayt 22</vt:lpstr>
      <vt:lpstr>Slayt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ŞEHİR COĞRAFYASI</dc:title>
  <dc:creator>fth</dc:creator>
  <cp:lastModifiedBy>fth</cp:lastModifiedBy>
  <cp:revision>2</cp:revision>
  <dcterms:created xsi:type="dcterms:W3CDTF">2020-03-19T10:14:42Z</dcterms:created>
  <dcterms:modified xsi:type="dcterms:W3CDTF">2020-03-19T10:29:12Z</dcterms:modified>
</cp:coreProperties>
</file>