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F0DBC5-5120-4CB5-93AD-926D6A0B6CC2}"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tr-TR"/>
        </a:p>
      </dgm:t>
    </dgm:pt>
    <dgm:pt modelId="{E2E04107-60A8-458E-9274-500FB1CCA43F}">
      <dgm:prSet phldrT="[Metin]" custT="1"/>
      <dgm:spPr/>
      <dgm:t>
        <a:bodyPr/>
        <a:lstStyle/>
        <a:p>
          <a:r>
            <a:rPr lang="tr-TR" sz="2400" b="1" dirty="0" smtClean="0"/>
            <a:t>Yeraltı Kaynakları</a:t>
          </a:r>
          <a:endParaRPr lang="tr-TR" sz="2400" b="1" dirty="0"/>
        </a:p>
      </dgm:t>
    </dgm:pt>
    <dgm:pt modelId="{B6EB2894-8035-48A8-BB57-546BD64B73F6}" type="parTrans" cxnId="{67CE9693-827E-44D2-A778-1881B44D1B75}">
      <dgm:prSet/>
      <dgm:spPr/>
      <dgm:t>
        <a:bodyPr/>
        <a:lstStyle/>
        <a:p>
          <a:endParaRPr lang="tr-TR" sz="2400" b="1"/>
        </a:p>
      </dgm:t>
    </dgm:pt>
    <dgm:pt modelId="{27F0833E-6EFE-44AB-BB5C-93B780DC61F7}" type="sibTrans" cxnId="{67CE9693-827E-44D2-A778-1881B44D1B75}">
      <dgm:prSet/>
      <dgm:spPr/>
      <dgm:t>
        <a:bodyPr/>
        <a:lstStyle/>
        <a:p>
          <a:endParaRPr lang="tr-TR" sz="2400" b="1"/>
        </a:p>
      </dgm:t>
    </dgm:pt>
    <dgm:pt modelId="{155064C0-DC62-4BED-AEBB-1D629B3F8845}">
      <dgm:prSet phldrT="[Metin]" custT="1"/>
      <dgm:spPr/>
      <dgm:t>
        <a:bodyPr/>
        <a:lstStyle/>
        <a:p>
          <a:r>
            <a:rPr lang="tr-TR" sz="2400" b="1" dirty="0" smtClean="0"/>
            <a:t>Metaller</a:t>
          </a:r>
          <a:endParaRPr lang="tr-TR" sz="2400" b="1" dirty="0"/>
        </a:p>
      </dgm:t>
    </dgm:pt>
    <dgm:pt modelId="{FECFCD5B-0F11-4EB4-A7E7-4448D91791D0}" type="parTrans" cxnId="{453C58B7-C0CD-4A64-B579-C16EDD1A20A7}">
      <dgm:prSet/>
      <dgm:spPr/>
      <dgm:t>
        <a:bodyPr/>
        <a:lstStyle/>
        <a:p>
          <a:endParaRPr lang="tr-TR" sz="2400" b="1"/>
        </a:p>
      </dgm:t>
    </dgm:pt>
    <dgm:pt modelId="{DBE13550-C5F9-4FFB-9EA0-9C7F68B79B84}" type="sibTrans" cxnId="{453C58B7-C0CD-4A64-B579-C16EDD1A20A7}">
      <dgm:prSet/>
      <dgm:spPr/>
      <dgm:t>
        <a:bodyPr/>
        <a:lstStyle/>
        <a:p>
          <a:endParaRPr lang="tr-TR" sz="2400" b="1"/>
        </a:p>
      </dgm:t>
    </dgm:pt>
    <dgm:pt modelId="{5FA97CA2-EA99-423A-9D55-1055D3C3C768}">
      <dgm:prSet phldrT="[Metin]" custT="1"/>
      <dgm:spPr/>
      <dgm:t>
        <a:bodyPr/>
        <a:lstStyle/>
        <a:p>
          <a:r>
            <a:rPr lang="tr-TR" sz="2400" b="1" dirty="0" smtClean="0"/>
            <a:t>Ametaller</a:t>
          </a:r>
          <a:endParaRPr lang="tr-TR" sz="2400" b="1" dirty="0"/>
        </a:p>
      </dgm:t>
    </dgm:pt>
    <dgm:pt modelId="{0AD0230A-D100-4653-8BF6-0575FEF6305D}" type="parTrans" cxnId="{3E76F5F9-4F7A-4F79-AB74-6C225A3DC432}">
      <dgm:prSet/>
      <dgm:spPr/>
      <dgm:t>
        <a:bodyPr/>
        <a:lstStyle/>
        <a:p>
          <a:endParaRPr lang="tr-TR" sz="2400" b="1"/>
        </a:p>
      </dgm:t>
    </dgm:pt>
    <dgm:pt modelId="{218B345C-6419-47BF-976F-10CC83FC0A83}" type="sibTrans" cxnId="{3E76F5F9-4F7A-4F79-AB74-6C225A3DC432}">
      <dgm:prSet/>
      <dgm:spPr/>
      <dgm:t>
        <a:bodyPr/>
        <a:lstStyle/>
        <a:p>
          <a:endParaRPr lang="tr-TR" sz="2400" b="1"/>
        </a:p>
      </dgm:t>
    </dgm:pt>
    <dgm:pt modelId="{783B6D1F-61EC-460B-B492-427455EC237C}" type="pres">
      <dgm:prSet presAssocID="{48F0DBC5-5120-4CB5-93AD-926D6A0B6CC2}" presName="hierChild1" presStyleCnt="0">
        <dgm:presLayoutVars>
          <dgm:orgChart val="1"/>
          <dgm:chPref val="1"/>
          <dgm:dir/>
          <dgm:animOne val="branch"/>
          <dgm:animLvl val="lvl"/>
          <dgm:resizeHandles/>
        </dgm:presLayoutVars>
      </dgm:prSet>
      <dgm:spPr/>
      <dgm:t>
        <a:bodyPr/>
        <a:lstStyle/>
        <a:p>
          <a:endParaRPr lang="tr-TR"/>
        </a:p>
      </dgm:t>
    </dgm:pt>
    <dgm:pt modelId="{92C133DB-C799-40CA-8447-AF6D6ADA8FAD}" type="pres">
      <dgm:prSet presAssocID="{E2E04107-60A8-458E-9274-500FB1CCA43F}" presName="hierRoot1" presStyleCnt="0">
        <dgm:presLayoutVars>
          <dgm:hierBranch val="init"/>
        </dgm:presLayoutVars>
      </dgm:prSet>
      <dgm:spPr/>
    </dgm:pt>
    <dgm:pt modelId="{B263414A-B1C4-480A-A10B-6FFCD8B8736D}" type="pres">
      <dgm:prSet presAssocID="{E2E04107-60A8-458E-9274-500FB1CCA43F}" presName="rootComposite1" presStyleCnt="0"/>
      <dgm:spPr/>
    </dgm:pt>
    <dgm:pt modelId="{D6307AFB-C359-42CA-AD0A-D38E1EF2DB56}" type="pres">
      <dgm:prSet presAssocID="{E2E04107-60A8-458E-9274-500FB1CCA43F}" presName="rootText1" presStyleLbl="node0" presStyleIdx="0" presStyleCnt="1" custScaleX="69200" custScaleY="74506">
        <dgm:presLayoutVars>
          <dgm:chPref val="3"/>
        </dgm:presLayoutVars>
      </dgm:prSet>
      <dgm:spPr/>
      <dgm:t>
        <a:bodyPr/>
        <a:lstStyle/>
        <a:p>
          <a:endParaRPr lang="tr-TR"/>
        </a:p>
      </dgm:t>
    </dgm:pt>
    <dgm:pt modelId="{157C320D-5BED-41BD-A4F0-EA89E01C744F}" type="pres">
      <dgm:prSet presAssocID="{E2E04107-60A8-458E-9274-500FB1CCA43F}" presName="rootConnector1" presStyleLbl="node1" presStyleIdx="0" presStyleCnt="0"/>
      <dgm:spPr/>
      <dgm:t>
        <a:bodyPr/>
        <a:lstStyle/>
        <a:p>
          <a:endParaRPr lang="tr-TR"/>
        </a:p>
      </dgm:t>
    </dgm:pt>
    <dgm:pt modelId="{CBB43188-AA9F-4776-840D-462EF2BF1D45}" type="pres">
      <dgm:prSet presAssocID="{E2E04107-60A8-458E-9274-500FB1CCA43F}" presName="hierChild2" presStyleCnt="0"/>
      <dgm:spPr/>
    </dgm:pt>
    <dgm:pt modelId="{FC4F852F-A41F-4C51-A16E-221AE6B1F63A}" type="pres">
      <dgm:prSet presAssocID="{FECFCD5B-0F11-4EB4-A7E7-4448D91791D0}" presName="Name37" presStyleLbl="parChTrans1D2" presStyleIdx="0" presStyleCnt="2"/>
      <dgm:spPr/>
      <dgm:t>
        <a:bodyPr/>
        <a:lstStyle/>
        <a:p>
          <a:endParaRPr lang="tr-TR"/>
        </a:p>
      </dgm:t>
    </dgm:pt>
    <dgm:pt modelId="{1665BFF7-A65A-4755-9589-347A85924423}" type="pres">
      <dgm:prSet presAssocID="{155064C0-DC62-4BED-AEBB-1D629B3F8845}" presName="hierRoot2" presStyleCnt="0">
        <dgm:presLayoutVars>
          <dgm:hierBranch val="init"/>
        </dgm:presLayoutVars>
      </dgm:prSet>
      <dgm:spPr/>
    </dgm:pt>
    <dgm:pt modelId="{E091B7C9-0052-456E-9AF1-5B7954A59CCE}" type="pres">
      <dgm:prSet presAssocID="{155064C0-DC62-4BED-AEBB-1D629B3F8845}" presName="rootComposite" presStyleCnt="0"/>
      <dgm:spPr/>
    </dgm:pt>
    <dgm:pt modelId="{44CE618C-182F-441A-AFAF-24D2A386C97C}" type="pres">
      <dgm:prSet presAssocID="{155064C0-DC62-4BED-AEBB-1D629B3F8845}" presName="rootText" presStyleLbl="node2" presStyleIdx="0" presStyleCnt="2" custScaleX="76779" custScaleY="50966">
        <dgm:presLayoutVars>
          <dgm:chPref val="3"/>
        </dgm:presLayoutVars>
      </dgm:prSet>
      <dgm:spPr/>
      <dgm:t>
        <a:bodyPr/>
        <a:lstStyle/>
        <a:p>
          <a:endParaRPr lang="tr-TR"/>
        </a:p>
      </dgm:t>
    </dgm:pt>
    <dgm:pt modelId="{DC034632-6AA5-4318-A770-930E286C43C3}" type="pres">
      <dgm:prSet presAssocID="{155064C0-DC62-4BED-AEBB-1D629B3F8845}" presName="rootConnector" presStyleLbl="node2" presStyleIdx="0" presStyleCnt="2"/>
      <dgm:spPr/>
      <dgm:t>
        <a:bodyPr/>
        <a:lstStyle/>
        <a:p>
          <a:endParaRPr lang="tr-TR"/>
        </a:p>
      </dgm:t>
    </dgm:pt>
    <dgm:pt modelId="{9EF8119B-5F17-4D17-A070-2A593FBCB3FE}" type="pres">
      <dgm:prSet presAssocID="{155064C0-DC62-4BED-AEBB-1D629B3F8845}" presName="hierChild4" presStyleCnt="0"/>
      <dgm:spPr/>
    </dgm:pt>
    <dgm:pt modelId="{8C77B9E3-BC85-4D33-AE19-C66EB045F441}" type="pres">
      <dgm:prSet presAssocID="{155064C0-DC62-4BED-AEBB-1D629B3F8845}" presName="hierChild5" presStyleCnt="0"/>
      <dgm:spPr/>
    </dgm:pt>
    <dgm:pt modelId="{2561BF7F-90EC-4C3E-8EC3-9C556308A8C6}" type="pres">
      <dgm:prSet presAssocID="{0AD0230A-D100-4653-8BF6-0575FEF6305D}" presName="Name37" presStyleLbl="parChTrans1D2" presStyleIdx="1" presStyleCnt="2"/>
      <dgm:spPr/>
      <dgm:t>
        <a:bodyPr/>
        <a:lstStyle/>
        <a:p>
          <a:endParaRPr lang="tr-TR"/>
        </a:p>
      </dgm:t>
    </dgm:pt>
    <dgm:pt modelId="{EF33F8A0-191E-4CEA-B3C9-E82463EA629D}" type="pres">
      <dgm:prSet presAssocID="{5FA97CA2-EA99-423A-9D55-1055D3C3C768}" presName="hierRoot2" presStyleCnt="0">
        <dgm:presLayoutVars>
          <dgm:hierBranch val="init"/>
        </dgm:presLayoutVars>
      </dgm:prSet>
      <dgm:spPr/>
    </dgm:pt>
    <dgm:pt modelId="{E52BA7B9-C8C6-4BA9-B0CF-36BF68DDEE98}" type="pres">
      <dgm:prSet presAssocID="{5FA97CA2-EA99-423A-9D55-1055D3C3C768}" presName="rootComposite" presStyleCnt="0"/>
      <dgm:spPr/>
    </dgm:pt>
    <dgm:pt modelId="{DCE9222E-1B07-4AF5-91F7-F29BE7AF1235}" type="pres">
      <dgm:prSet presAssocID="{5FA97CA2-EA99-423A-9D55-1055D3C3C768}" presName="rootText" presStyleLbl="node2" presStyleIdx="1" presStyleCnt="2" custScaleX="83388" custScaleY="52277">
        <dgm:presLayoutVars>
          <dgm:chPref val="3"/>
        </dgm:presLayoutVars>
      </dgm:prSet>
      <dgm:spPr/>
      <dgm:t>
        <a:bodyPr/>
        <a:lstStyle/>
        <a:p>
          <a:endParaRPr lang="tr-TR"/>
        </a:p>
      </dgm:t>
    </dgm:pt>
    <dgm:pt modelId="{511AF8B4-A20C-4028-895F-B7F0A1BF6F32}" type="pres">
      <dgm:prSet presAssocID="{5FA97CA2-EA99-423A-9D55-1055D3C3C768}" presName="rootConnector" presStyleLbl="node2" presStyleIdx="1" presStyleCnt="2"/>
      <dgm:spPr/>
      <dgm:t>
        <a:bodyPr/>
        <a:lstStyle/>
        <a:p>
          <a:endParaRPr lang="tr-TR"/>
        </a:p>
      </dgm:t>
    </dgm:pt>
    <dgm:pt modelId="{D90CFFD1-E092-4365-9D88-FB898B6633DD}" type="pres">
      <dgm:prSet presAssocID="{5FA97CA2-EA99-423A-9D55-1055D3C3C768}" presName="hierChild4" presStyleCnt="0"/>
      <dgm:spPr/>
    </dgm:pt>
    <dgm:pt modelId="{F61A211B-0156-42F6-8CBC-4EBB5FEF5CC2}" type="pres">
      <dgm:prSet presAssocID="{5FA97CA2-EA99-423A-9D55-1055D3C3C768}" presName="hierChild5" presStyleCnt="0"/>
      <dgm:spPr/>
    </dgm:pt>
    <dgm:pt modelId="{42AF3C2E-6EC5-49FB-B699-5B77D9F468D0}" type="pres">
      <dgm:prSet presAssocID="{E2E04107-60A8-458E-9274-500FB1CCA43F}" presName="hierChild3" presStyleCnt="0"/>
      <dgm:spPr/>
    </dgm:pt>
  </dgm:ptLst>
  <dgm:cxnLst>
    <dgm:cxn modelId="{82B5245A-B589-410D-A0CC-08E5733A7C29}" type="presOf" srcId="{5FA97CA2-EA99-423A-9D55-1055D3C3C768}" destId="{511AF8B4-A20C-4028-895F-B7F0A1BF6F32}" srcOrd="1" destOrd="0" presId="urn:microsoft.com/office/officeart/2005/8/layout/orgChart1"/>
    <dgm:cxn modelId="{CEBC4B6B-9705-428F-8028-4CA7A758EA64}" type="presOf" srcId="{E2E04107-60A8-458E-9274-500FB1CCA43F}" destId="{D6307AFB-C359-42CA-AD0A-D38E1EF2DB56}" srcOrd="0" destOrd="0" presId="urn:microsoft.com/office/officeart/2005/8/layout/orgChart1"/>
    <dgm:cxn modelId="{A29DA366-778A-4100-A841-4D6142C4425F}" type="presOf" srcId="{155064C0-DC62-4BED-AEBB-1D629B3F8845}" destId="{44CE618C-182F-441A-AFAF-24D2A386C97C}" srcOrd="0" destOrd="0" presId="urn:microsoft.com/office/officeart/2005/8/layout/orgChart1"/>
    <dgm:cxn modelId="{79F7BF20-9D2D-46FC-B120-8A95F750ECCB}" type="presOf" srcId="{48F0DBC5-5120-4CB5-93AD-926D6A0B6CC2}" destId="{783B6D1F-61EC-460B-B492-427455EC237C}" srcOrd="0" destOrd="0" presId="urn:microsoft.com/office/officeart/2005/8/layout/orgChart1"/>
    <dgm:cxn modelId="{F203A521-BE73-48C4-A42E-D1A1423A1627}" type="presOf" srcId="{FECFCD5B-0F11-4EB4-A7E7-4448D91791D0}" destId="{FC4F852F-A41F-4C51-A16E-221AE6B1F63A}" srcOrd="0" destOrd="0" presId="urn:microsoft.com/office/officeart/2005/8/layout/orgChart1"/>
    <dgm:cxn modelId="{67CE9693-827E-44D2-A778-1881B44D1B75}" srcId="{48F0DBC5-5120-4CB5-93AD-926D6A0B6CC2}" destId="{E2E04107-60A8-458E-9274-500FB1CCA43F}" srcOrd="0" destOrd="0" parTransId="{B6EB2894-8035-48A8-BB57-546BD64B73F6}" sibTransId="{27F0833E-6EFE-44AB-BB5C-93B780DC61F7}"/>
    <dgm:cxn modelId="{6F2055DE-9670-4C9F-81EE-33B5679B5551}" type="presOf" srcId="{E2E04107-60A8-458E-9274-500FB1CCA43F}" destId="{157C320D-5BED-41BD-A4F0-EA89E01C744F}" srcOrd="1" destOrd="0" presId="urn:microsoft.com/office/officeart/2005/8/layout/orgChart1"/>
    <dgm:cxn modelId="{7EAB5E13-48C1-47FD-8F4E-81D8ED5FECAE}" type="presOf" srcId="{0AD0230A-D100-4653-8BF6-0575FEF6305D}" destId="{2561BF7F-90EC-4C3E-8EC3-9C556308A8C6}" srcOrd="0" destOrd="0" presId="urn:microsoft.com/office/officeart/2005/8/layout/orgChart1"/>
    <dgm:cxn modelId="{D8028B01-4CD7-460F-9F03-0ABC4EB08E68}" type="presOf" srcId="{5FA97CA2-EA99-423A-9D55-1055D3C3C768}" destId="{DCE9222E-1B07-4AF5-91F7-F29BE7AF1235}" srcOrd="0" destOrd="0" presId="urn:microsoft.com/office/officeart/2005/8/layout/orgChart1"/>
    <dgm:cxn modelId="{3E76F5F9-4F7A-4F79-AB74-6C225A3DC432}" srcId="{E2E04107-60A8-458E-9274-500FB1CCA43F}" destId="{5FA97CA2-EA99-423A-9D55-1055D3C3C768}" srcOrd="1" destOrd="0" parTransId="{0AD0230A-D100-4653-8BF6-0575FEF6305D}" sibTransId="{218B345C-6419-47BF-976F-10CC83FC0A83}"/>
    <dgm:cxn modelId="{453C58B7-C0CD-4A64-B579-C16EDD1A20A7}" srcId="{E2E04107-60A8-458E-9274-500FB1CCA43F}" destId="{155064C0-DC62-4BED-AEBB-1D629B3F8845}" srcOrd="0" destOrd="0" parTransId="{FECFCD5B-0F11-4EB4-A7E7-4448D91791D0}" sibTransId="{DBE13550-C5F9-4FFB-9EA0-9C7F68B79B84}"/>
    <dgm:cxn modelId="{8E94A8E9-8D23-4907-B826-6A6B19986B47}" type="presOf" srcId="{155064C0-DC62-4BED-AEBB-1D629B3F8845}" destId="{DC034632-6AA5-4318-A770-930E286C43C3}" srcOrd="1" destOrd="0" presId="urn:microsoft.com/office/officeart/2005/8/layout/orgChart1"/>
    <dgm:cxn modelId="{9C1ABF36-9866-4F05-A073-44D8B6C12136}" type="presParOf" srcId="{783B6D1F-61EC-460B-B492-427455EC237C}" destId="{92C133DB-C799-40CA-8447-AF6D6ADA8FAD}" srcOrd="0" destOrd="0" presId="urn:microsoft.com/office/officeart/2005/8/layout/orgChart1"/>
    <dgm:cxn modelId="{28CB186C-565B-4915-BB00-21C772BF11F4}" type="presParOf" srcId="{92C133DB-C799-40CA-8447-AF6D6ADA8FAD}" destId="{B263414A-B1C4-480A-A10B-6FFCD8B8736D}" srcOrd="0" destOrd="0" presId="urn:microsoft.com/office/officeart/2005/8/layout/orgChart1"/>
    <dgm:cxn modelId="{0EBCEA94-186D-4936-A184-6348D55D9D0A}" type="presParOf" srcId="{B263414A-B1C4-480A-A10B-6FFCD8B8736D}" destId="{D6307AFB-C359-42CA-AD0A-D38E1EF2DB56}" srcOrd="0" destOrd="0" presId="urn:microsoft.com/office/officeart/2005/8/layout/orgChart1"/>
    <dgm:cxn modelId="{27C80C6A-D20E-48B2-9BA8-58270448F187}" type="presParOf" srcId="{B263414A-B1C4-480A-A10B-6FFCD8B8736D}" destId="{157C320D-5BED-41BD-A4F0-EA89E01C744F}" srcOrd="1" destOrd="0" presId="urn:microsoft.com/office/officeart/2005/8/layout/orgChart1"/>
    <dgm:cxn modelId="{514CA2FE-8EAE-4A2E-B5D2-1F601504694F}" type="presParOf" srcId="{92C133DB-C799-40CA-8447-AF6D6ADA8FAD}" destId="{CBB43188-AA9F-4776-840D-462EF2BF1D45}" srcOrd="1" destOrd="0" presId="urn:microsoft.com/office/officeart/2005/8/layout/orgChart1"/>
    <dgm:cxn modelId="{D9260D49-27A3-415F-A025-DB477663EE4F}" type="presParOf" srcId="{CBB43188-AA9F-4776-840D-462EF2BF1D45}" destId="{FC4F852F-A41F-4C51-A16E-221AE6B1F63A}" srcOrd="0" destOrd="0" presId="urn:microsoft.com/office/officeart/2005/8/layout/orgChart1"/>
    <dgm:cxn modelId="{D212A866-87B6-44C8-8440-6E4B1CB86210}" type="presParOf" srcId="{CBB43188-AA9F-4776-840D-462EF2BF1D45}" destId="{1665BFF7-A65A-4755-9589-347A85924423}" srcOrd="1" destOrd="0" presId="urn:microsoft.com/office/officeart/2005/8/layout/orgChart1"/>
    <dgm:cxn modelId="{F871CF54-D743-4159-8701-266F0668AC7C}" type="presParOf" srcId="{1665BFF7-A65A-4755-9589-347A85924423}" destId="{E091B7C9-0052-456E-9AF1-5B7954A59CCE}" srcOrd="0" destOrd="0" presId="urn:microsoft.com/office/officeart/2005/8/layout/orgChart1"/>
    <dgm:cxn modelId="{22A81266-F277-4443-ACFC-A790B13EC03E}" type="presParOf" srcId="{E091B7C9-0052-456E-9AF1-5B7954A59CCE}" destId="{44CE618C-182F-441A-AFAF-24D2A386C97C}" srcOrd="0" destOrd="0" presId="urn:microsoft.com/office/officeart/2005/8/layout/orgChart1"/>
    <dgm:cxn modelId="{8236D54A-B0A1-4996-B32E-EFD95A2D4001}" type="presParOf" srcId="{E091B7C9-0052-456E-9AF1-5B7954A59CCE}" destId="{DC034632-6AA5-4318-A770-930E286C43C3}" srcOrd="1" destOrd="0" presId="urn:microsoft.com/office/officeart/2005/8/layout/orgChart1"/>
    <dgm:cxn modelId="{8D2BD42C-73D0-492D-AEF0-AF4B60C4F61C}" type="presParOf" srcId="{1665BFF7-A65A-4755-9589-347A85924423}" destId="{9EF8119B-5F17-4D17-A070-2A593FBCB3FE}" srcOrd="1" destOrd="0" presId="urn:microsoft.com/office/officeart/2005/8/layout/orgChart1"/>
    <dgm:cxn modelId="{8E9B1B31-3618-4868-80A2-15D15A7B8E6D}" type="presParOf" srcId="{1665BFF7-A65A-4755-9589-347A85924423}" destId="{8C77B9E3-BC85-4D33-AE19-C66EB045F441}" srcOrd="2" destOrd="0" presId="urn:microsoft.com/office/officeart/2005/8/layout/orgChart1"/>
    <dgm:cxn modelId="{DA1CDFAE-B905-40EB-962A-A6373874F69C}" type="presParOf" srcId="{CBB43188-AA9F-4776-840D-462EF2BF1D45}" destId="{2561BF7F-90EC-4C3E-8EC3-9C556308A8C6}" srcOrd="2" destOrd="0" presId="urn:microsoft.com/office/officeart/2005/8/layout/orgChart1"/>
    <dgm:cxn modelId="{4592D7C7-7738-4C27-B8C8-33B3C006AA5A}" type="presParOf" srcId="{CBB43188-AA9F-4776-840D-462EF2BF1D45}" destId="{EF33F8A0-191E-4CEA-B3C9-E82463EA629D}" srcOrd="3" destOrd="0" presId="urn:microsoft.com/office/officeart/2005/8/layout/orgChart1"/>
    <dgm:cxn modelId="{19EA516C-FF93-472B-8135-6B0C10B06386}" type="presParOf" srcId="{EF33F8A0-191E-4CEA-B3C9-E82463EA629D}" destId="{E52BA7B9-C8C6-4BA9-B0CF-36BF68DDEE98}" srcOrd="0" destOrd="0" presId="urn:microsoft.com/office/officeart/2005/8/layout/orgChart1"/>
    <dgm:cxn modelId="{5CFA128D-B1E8-414C-9EA7-DE64C6BEC086}" type="presParOf" srcId="{E52BA7B9-C8C6-4BA9-B0CF-36BF68DDEE98}" destId="{DCE9222E-1B07-4AF5-91F7-F29BE7AF1235}" srcOrd="0" destOrd="0" presId="urn:microsoft.com/office/officeart/2005/8/layout/orgChart1"/>
    <dgm:cxn modelId="{FECAECFC-6DCA-414B-9014-924F7824AAAE}" type="presParOf" srcId="{E52BA7B9-C8C6-4BA9-B0CF-36BF68DDEE98}" destId="{511AF8B4-A20C-4028-895F-B7F0A1BF6F32}" srcOrd="1" destOrd="0" presId="urn:microsoft.com/office/officeart/2005/8/layout/orgChart1"/>
    <dgm:cxn modelId="{B7050BEC-0434-4DF9-B892-2EBE66EBB3CF}" type="presParOf" srcId="{EF33F8A0-191E-4CEA-B3C9-E82463EA629D}" destId="{D90CFFD1-E092-4365-9D88-FB898B6633DD}" srcOrd="1" destOrd="0" presId="urn:microsoft.com/office/officeart/2005/8/layout/orgChart1"/>
    <dgm:cxn modelId="{B69F7143-00B3-496A-BD17-B6899E9A5760}" type="presParOf" srcId="{EF33F8A0-191E-4CEA-B3C9-E82463EA629D}" destId="{F61A211B-0156-42F6-8CBC-4EBB5FEF5CC2}" srcOrd="2" destOrd="0" presId="urn:microsoft.com/office/officeart/2005/8/layout/orgChart1"/>
    <dgm:cxn modelId="{A4106F1C-E0CC-475A-A672-4044278D9315}" type="presParOf" srcId="{92C133DB-C799-40CA-8447-AF6D6ADA8FAD}" destId="{42AF3C2E-6EC5-49FB-B699-5B77D9F468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E4529E-281A-485C-8093-694505CB84B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0A3419D6-85AD-4C77-8747-B8E42227C94C}">
      <dgm:prSet phldrT="[Metin]" custT="1"/>
      <dgm:spPr/>
      <dgm:t>
        <a:bodyPr/>
        <a:lstStyle/>
        <a:p>
          <a:r>
            <a:rPr lang="tr-TR" sz="2400" b="1" dirty="0" smtClean="0"/>
            <a:t>Madenlerin Çıkarılma Yöntemleri</a:t>
          </a:r>
          <a:endParaRPr lang="tr-TR" sz="2400" dirty="0"/>
        </a:p>
      </dgm:t>
    </dgm:pt>
    <dgm:pt modelId="{8F418847-1733-4F08-8E0A-24BF208E82B4}" type="parTrans" cxnId="{8E2AC117-01EE-469E-B875-CE2E85ED106B}">
      <dgm:prSet/>
      <dgm:spPr/>
      <dgm:t>
        <a:bodyPr/>
        <a:lstStyle/>
        <a:p>
          <a:endParaRPr lang="tr-TR" sz="2400"/>
        </a:p>
      </dgm:t>
    </dgm:pt>
    <dgm:pt modelId="{54103E74-9915-48BF-9AF4-51D7CBDFBF83}" type="sibTrans" cxnId="{8E2AC117-01EE-469E-B875-CE2E85ED106B}">
      <dgm:prSet/>
      <dgm:spPr/>
      <dgm:t>
        <a:bodyPr/>
        <a:lstStyle/>
        <a:p>
          <a:endParaRPr lang="tr-TR" sz="2400"/>
        </a:p>
      </dgm:t>
    </dgm:pt>
    <dgm:pt modelId="{B9513353-2F50-444A-A84B-F548847FD4E5}">
      <dgm:prSet phldrT="[Metin]" custT="1"/>
      <dgm:spPr/>
      <dgm:t>
        <a:bodyPr/>
        <a:lstStyle/>
        <a:p>
          <a:r>
            <a:rPr lang="tr-TR" sz="2400" dirty="0" smtClean="0"/>
            <a:t>Yeraltı işletmeciliği</a:t>
          </a:r>
          <a:endParaRPr lang="tr-TR" sz="2400" dirty="0"/>
        </a:p>
      </dgm:t>
    </dgm:pt>
    <dgm:pt modelId="{E929EAB2-BD03-4684-A77F-C3FFC423BA86}" type="parTrans" cxnId="{F0478E81-299B-4ACA-8298-814EC21BD1BF}">
      <dgm:prSet/>
      <dgm:spPr/>
      <dgm:t>
        <a:bodyPr/>
        <a:lstStyle/>
        <a:p>
          <a:endParaRPr lang="tr-TR" sz="2400"/>
        </a:p>
      </dgm:t>
    </dgm:pt>
    <dgm:pt modelId="{07543413-7445-4ADE-A18C-9C2367E940B2}" type="sibTrans" cxnId="{F0478E81-299B-4ACA-8298-814EC21BD1BF}">
      <dgm:prSet/>
      <dgm:spPr/>
      <dgm:t>
        <a:bodyPr/>
        <a:lstStyle/>
        <a:p>
          <a:endParaRPr lang="tr-TR" sz="2400"/>
        </a:p>
      </dgm:t>
    </dgm:pt>
    <dgm:pt modelId="{18EF5671-D447-43F7-A6E6-B5F47E124845}">
      <dgm:prSet phldrT="[Metin]" custT="1"/>
      <dgm:spPr/>
      <dgm:t>
        <a:bodyPr/>
        <a:lstStyle/>
        <a:p>
          <a:r>
            <a:rPr lang="tr-TR" sz="2400" dirty="0" smtClean="0"/>
            <a:t>Yerüstü işletmeciliği</a:t>
          </a:r>
          <a:endParaRPr lang="tr-TR" sz="2400" dirty="0"/>
        </a:p>
      </dgm:t>
    </dgm:pt>
    <dgm:pt modelId="{76A9D5D7-035F-4C98-81A6-574B6FB6989A}" type="parTrans" cxnId="{E4AC0C4E-A6E3-4D80-8B4A-ECA18D66C09C}">
      <dgm:prSet/>
      <dgm:spPr/>
      <dgm:t>
        <a:bodyPr/>
        <a:lstStyle/>
        <a:p>
          <a:endParaRPr lang="tr-TR" sz="2400"/>
        </a:p>
      </dgm:t>
    </dgm:pt>
    <dgm:pt modelId="{0F3B871D-ECF7-4F83-A9B4-C967AB403886}" type="sibTrans" cxnId="{E4AC0C4E-A6E3-4D80-8B4A-ECA18D66C09C}">
      <dgm:prSet/>
      <dgm:spPr/>
      <dgm:t>
        <a:bodyPr/>
        <a:lstStyle/>
        <a:p>
          <a:endParaRPr lang="tr-TR" sz="2400"/>
        </a:p>
      </dgm:t>
    </dgm:pt>
    <dgm:pt modelId="{53D25530-B72E-4CAF-A433-1F1B4D618CAD}" type="asst">
      <dgm:prSet custT="1"/>
      <dgm:spPr/>
      <dgm:t>
        <a:bodyPr/>
        <a:lstStyle/>
        <a:p>
          <a:r>
            <a:rPr lang="tr-TR" sz="2400" dirty="0" smtClean="0"/>
            <a:t>Şaft</a:t>
          </a:r>
          <a:endParaRPr lang="tr-TR" sz="2400" dirty="0"/>
        </a:p>
      </dgm:t>
    </dgm:pt>
    <dgm:pt modelId="{35FAD045-72FB-4E1A-9E7C-1ABBAC5FA85E}" type="parTrans" cxnId="{340F5BD2-C188-4413-A051-E5606468D66E}">
      <dgm:prSet/>
      <dgm:spPr/>
      <dgm:t>
        <a:bodyPr/>
        <a:lstStyle/>
        <a:p>
          <a:endParaRPr lang="tr-TR" sz="2400"/>
        </a:p>
      </dgm:t>
    </dgm:pt>
    <dgm:pt modelId="{690A18C2-85AA-4A23-9546-3FDB861E1A4C}" type="sibTrans" cxnId="{340F5BD2-C188-4413-A051-E5606468D66E}">
      <dgm:prSet/>
      <dgm:spPr/>
      <dgm:t>
        <a:bodyPr/>
        <a:lstStyle/>
        <a:p>
          <a:endParaRPr lang="tr-TR" sz="2400"/>
        </a:p>
      </dgm:t>
    </dgm:pt>
    <dgm:pt modelId="{87971D62-9515-4166-BD70-42A5D6083ED0}">
      <dgm:prSet custT="1"/>
      <dgm:spPr/>
      <dgm:t>
        <a:bodyPr/>
        <a:lstStyle/>
        <a:p>
          <a:r>
            <a:rPr lang="tr-TR" sz="2400" dirty="0" err="1" smtClean="0"/>
            <a:t>Drift</a:t>
          </a:r>
          <a:endParaRPr lang="tr-TR" sz="2400" dirty="0"/>
        </a:p>
      </dgm:t>
    </dgm:pt>
    <dgm:pt modelId="{BC7068EF-E39D-4B61-B915-BFE1C4586289}" type="parTrans" cxnId="{28CA2BB5-26BB-4247-B3AF-D7E5040AE852}">
      <dgm:prSet/>
      <dgm:spPr/>
      <dgm:t>
        <a:bodyPr/>
        <a:lstStyle/>
        <a:p>
          <a:endParaRPr lang="tr-TR" sz="2400"/>
        </a:p>
      </dgm:t>
    </dgm:pt>
    <dgm:pt modelId="{7FB8D75D-1DFE-4C57-8E8C-D9D5569CD25E}" type="sibTrans" cxnId="{28CA2BB5-26BB-4247-B3AF-D7E5040AE852}">
      <dgm:prSet/>
      <dgm:spPr/>
      <dgm:t>
        <a:bodyPr/>
        <a:lstStyle/>
        <a:p>
          <a:endParaRPr lang="tr-TR" sz="2400"/>
        </a:p>
      </dgm:t>
    </dgm:pt>
    <dgm:pt modelId="{94F683EC-D5E9-4135-ACEC-ABAE1D19EABC}" type="pres">
      <dgm:prSet presAssocID="{ECE4529E-281A-485C-8093-694505CB84B0}" presName="hierChild1" presStyleCnt="0">
        <dgm:presLayoutVars>
          <dgm:orgChart val="1"/>
          <dgm:chPref val="1"/>
          <dgm:dir/>
          <dgm:animOne val="branch"/>
          <dgm:animLvl val="lvl"/>
          <dgm:resizeHandles/>
        </dgm:presLayoutVars>
      </dgm:prSet>
      <dgm:spPr/>
      <dgm:t>
        <a:bodyPr/>
        <a:lstStyle/>
        <a:p>
          <a:endParaRPr lang="tr-TR"/>
        </a:p>
      </dgm:t>
    </dgm:pt>
    <dgm:pt modelId="{D8277D1E-46C2-4DB0-A212-1EC6B9484B6F}" type="pres">
      <dgm:prSet presAssocID="{0A3419D6-85AD-4C77-8747-B8E42227C94C}" presName="hierRoot1" presStyleCnt="0">
        <dgm:presLayoutVars>
          <dgm:hierBranch val="init"/>
        </dgm:presLayoutVars>
      </dgm:prSet>
      <dgm:spPr/>
    </dgm:pt>
    <dgm:pt modelId="{F528020E-0CD9-4C93-A8C9-CC1E07E6B759}" type="pres">
      <dgm:prSet presAssocID="{0A3419D6-85AD-4C77-8747-B8E42227C94C}" presName="rootComposite1" presStyleCnt="0"/>
      <dgm:spPr/>
    </dgm:pt>
    <dgm:pt modelId="{2199B8BC-40E5-4AC3-85FD-171A645C5EA6}" type="pres">
      <dgm:prSet presAssocID="{0A3419D6-85AD-4C77-8747-B8E42227C94C}" presName="rootText1" presStyleLbl="node0" presStyleIdx="0" presStyleCnt="1">
        <dgm:presLayoutVars>
          <dgm:chPref val="3"/>
        </dgm:presLayoutVars>
      </dgm:prSet>
      <dgm:spPr/>
      <dgm:t>
        <a:bodyPr/>
        <a:lstStyle/>
        <a:p>
          <a:endParaRPr lang="tr-TR"/>
        </a:p>
      </dgm:t>
    </dgm:pt>
    <dgm:pt modelId="{42CB871B-BAAF-4CAE-AAA6-889CC1FDA9DD}" type="pres">
      <dgm:prSet presAssocID="{0A3419D6-85AD-4C77-8747-B8E42227C94C}" presName="rootConnector1" presStyleLbl="node1" presStyleIdx="0" presStyleCnt="0"/>
      <dgm:spPr/>
      <dgm:t>
        <a:bodyPr/>
        <a:lstStyle/>
        <a:p>
          <a:endParaRPr lang="tr-TR"/>
        </a:p>
      </dgm:t>
    </dgm:pt>
    <dgm:pt modelId="{120B47B0-733C-4185-B5FA-B6147318555B}" type="pres">
      <dgm:prSet presAssocID="{0A3419D6-85AD-4C77-8747-B8E42227C94C}" presName="hierChild2" presStyleCnt="0"/>
      <dgm:spPr/>
    </dgm:pt>
    <dgm:pt modelId="{13A8CDA5-3AD0-4E76-AB6B-6AE03866C626}" type="pres">
      <dgm:prSet presAssocID="{E929EAB2-BD03-4684-A77F-C3FFC423BA86}" presName="Name37" presStyleLbl="parChTrans1D2" presStyleIdx="0" presStyleCnt="2"/>
      <dgm:spPr/>
      <dgm:t>
        <a:bodyPr/>
        <a:lstStyle/>
        <a:p>
          <a:endParaRPr lang="tr-TR"/>
        </a:p>
      </dgm:t>
    </dgm:pt>
    <dgm:pt modelId="{017E94B9-0BEE-455D-9E34-A128E710459F}" type="pres">
      <dgm:prSet presAssocID="{B9513353-2F50-444A-A84B-F548847FD4E5}" presName="hierRoot2" presStyleCnt="0">
        <dgm:presLayoutVars>
          <dgm:hierBranch val="init"/>
        </dgm:presLayoutVars>
      </dgm:prSet>
      <dgm:spPr/>
    </dgm:pt>
    <dgm:pt modelId="{4B67FEED-61CB-4EF0-B120-1E6770C982FF}" type="pres">
      <dgm:prSet presAssocID="{B9513353-2F50-444A-A84B-F548847FD4E5}" presName="rootComposite" presStyleCnt="0"/>
      <dgm:spPr/>
    </dgm:pt>
    <dgm:pt modelId="{8D8400EF-54CA-410E-92E4-ED47E238B2C9}" type="pres">
      <dgm:prSet presAssocID="{B9513353-2F50-444A-A84B-F548847FD4E5}" presName="rootText" presStyleLbl="node2" presStyleIdx="0" presStyleCnt="2" custLinFactNeighborX="-77854" custLinFactNeighborY="-172">
        <dgm:presLayoutVars>
          <dgm:chPref val="3"/>
        </dgm:presLayoutVars>
      </dgm:prSet>
      <dgm:spPr/>
      <dgm:t>
        <a:bodyPr/>
        <a:lstStyle/>
        <a:p>
          <a:endParaRPr lang="tr-TR"/>
        </a:p>
      </dgm:t>
    </dgm:pt>
    <dgm:pt modelId="{06052FC3-9595-4003-A9BA-A574CF3CC790}" type="pres">
      <dgm:prSet presAssocID="{B9513353-2F50-444A-A84B-F548847FD4E5}" presName="rootConnector" presStyleLbl="node2" presStyleIdx="0" presStyleCnt="2"/>
      <dgm:spPr/>
      <dgm:t>
        <a:bodyPr/>
        <a:lstStyle/>
        <a:p>
          <a:endParaRPr lang="tr-TR"/>
        </a:p>
      </dgm:t>
    </dgm:pt>
    <dgm:pt modelId="{AB161B1B-2E5A-446E-B2F2-95A1BE58AA8D}" type="pres">
      <dgm:prSet presAssocID="{B9513353-2F50-444A-A84B-F548847FD4E5}" presName="hierChild4" presStyleCnt="0"/>
      <dgm:spPr/>
    </dgm:pt>
    <dgm:pt modelId="{48BF75E4-02A4-4E99-A4C6-6D86232E4B0B}" type="pres">
      <dgm:prSet presAssocID="{B9513353-2F50-444A-A84B-F548847FD4E5}" presName="hierChild5" presStyleCnt="0"/>
      <dgm:spPr/>
    </dgm:pt>
    <dgm:pt modelId="{9BB80165-4060-4348-AA37-FB27E0FF6D54}" type="pres">
      <dgm:prSet presAssocID="{35FAD045-72FB-4E1A-9E7C-1ABBAC5FA85E}" presName="Name111" presStyleLbl="parChTrans1D3" presStyleIdx="0" presStyleCnt="1"/>
      <dgm:spPr/>
      <dgm:t>
        <a:bodyPr/>
        <a:lstStyle/>
        <a:p>
          <a:endParaRPr lang="tr-TR"/>
        </a:p>
      </dgm:t>
    </dgm:pt>
    <dgm:pt modelId="{746F3E34-51F5-4C24-AAA7-D139005AFF2A}" type="pres">
      <dgm:prSet presAssocID="{53D25530-B72E-4CAF-A433-1F1B4D618CAD}" presName="hierRoot3" presStyleCnt="0">
        <dgm:presLayoutVars>
          <dgm:hierBranch val="init"/>
        </dgm:presLayoutVars>
      </dgm:prSet>
      <dgm:spPr/>
    </dgm:pt>
    <dgm:pt modelId="{675E09F5-D62B-4696-8880-2360CC07922C}" type="pres">
      <dgm:prSet presAssocID="{53D25530-B72E-4CAF-A433-1F1B4D618CAD}" presName="rootComposite3" presStyleCnt="0"/>
      <dgm:spPr/>
    </dgm:pt>
    <dgm:pt modelId="{9CC1BD90-E787-4780-8FF6-C83ADDD477A1}" type="pres">
      <dgm:prSet presAssocID="{53D25530-B72E-4CAF-A433-1F1B4D618CAD}" presName="rootText3" presStyleLbl="asst2" presStyleIdx="0" presStyleCnt="1" custLinFactNeighborX="-8507" custLinFactNeighborY="-312">
        <dgm:presLayoutVars>
          <dgm:chPref val="3"/>
        </dgm:presLayoutVars>
      </dgm:prSet>
      <dgm:spPr/>
      <dgm:t>
        <a:bodyPr/>
        <a:lstStyle/>
        <a:p>
          <a:endParaRPr lang="tr-TR"/>
        </a:p>
      </dgm:t>
    </dgm:pt>
    <dgm:pt modelId="{9CFFB8E8-0F26-49E2-B4E6-18FDC972DD1A}" type="pres">
      <dgm:prSet presAssocID="{53D25530-B72E-4CAF-A433-1F1B4D618CAD}" presName="rootConnector3" presStyleLbl="asst2" presStyleIdx="0" presStyleCnt="1"/>
      <dgm:spPr/>
      <dgm:t>
        <a:bodyPr/>
        <a:lstStyle/>
        <a:p>
          <a:endParaRPr lang="tr-TR"/>
        </a:p>
      </dgm:t>
    </dgm:pt>
    <dgm:pt modelId="{94A6D5ED-805F-4B16-B8B5-037B26F20250}" type="pres">
      <dgm:prSet presAssocID="{53D25530-B72E-4CAF-A433-1F1B4D618CAD}" presName="hierChild6" presStyleCnt="0"/>
      <dgm:spPr/>
    </dgm:pt>
    <dgm:pt modelId="{7DC1DCB4-2A10-4EE2-9FE3-3FED6BB9F99F}" type="pres">
      <dgm:prSet presAssocID="{BC7068EF-E39D-4B61-B915-BFE1C4586289}" presName="Name37" presStyleLbl="parChTrans1D4" presStyleIdx="0" presStyleCnt="1"/>
      <dgm:spPr/>
      <dgm:t>
        <a:bodyPr/>
        <a:lstStyle/>
        <a:p>
          <a:endParaRPr lang="tr-TR"/>
        </a:p>
      </dgm:t>
    </dgm:pt>
    <dgm:pt modelId="{39311878-3443-4149-886A-DE2B7A3469C0}" type="pres">
      <dgm:prSet presAssocID="{87971D62-9515-4166-BD70-42A5D6083ED0}" presName="hierRoot2" presStyleCnt="0">
        <dgm:presLayoutVars>
          <dgm:hierBranch val="init"/>
        </dgm:presLayoutVars>
      </dgm:prSet>
      <dgm:spPr/>
    </dgm:pt>
    <dgm:pt modelId="{74B07C14-55CA-4E13-84BD-06C3917D6963}" type="pres">
      <dgm:prSet presAssocID="{87971D62-9515-4166-BD70-42A5D6083ED0}" presName="rootComposite" presStyleCnt="0"/>
      <dgm:spPr/>
    </dgm:pt>
    <dgm:pt modelId="{CEC4BF85-C8C4-4B4C-9CC4-22273BA59B52}" type="pres">
      <dgm:prSet presAssocID="{87971D62-9515-4166-BD70-42A5D6083ED0}" presName="rootText" presStyleLbl="node4" presStyleIdx="0" presStyleCnt="1" custLinFactNeighborX="-17354" custLinFactNeighborY="-12274">
        <dgm:presLayoutVars>
          <dgm:chPref val="3"/>
        </dgm:presLayoutVars>
      </dgm:prSet>
      <dgm:spPr/>
      <dgm:t>
        <a:bodyPr/>
        <a:lstStyle/>
        <a:p>
          <a:endParaRPr lang="tr-TR"/>
        </a:p>
      </dgm:t>
    </dgm:pt>
    <dgm:pt modelId="{4023B18F-CE83-4F65-9F56-DED823CCC2F5}" type="pres">
      <dgm:prSet presAssocID="{87971D62-9515-4166-BD70-42A5D6083ED0}" presName="rootConnector" presStyleLbl="node4" presStyleIdx="0" presStyleCnt="1"/>
      <dgm:spPr/>
      <dgm:t>
        <a:bodyPr/>
        <a:lstStyle/>
        <a:p>
          <a:endParaRPr lang="tr-TR"/>
        </a:p>
      </dgm:t>
    </dgm:pt>
    <dgm:pt modelId="{D8A094ED-3812-4A20-AD47-4EA02B79B80E}" type="pres">
      <dgm:prSet presAssocID="{87971D62-9515-4166-BD70-42A5D6083ED0}" presName="hierChild4" presStyleCnt="0"/>
      <dgm:spPr/>
    </dgm:pt>
    <dgm:pt modelId="{0BE448AC-73DF-4046-8546-2DDDE2159F16}" type="pres">
      <dgm:prSet presAssocID="{87971D62-9515-4166-BD70-42A5D6083ED0}" presName="hierChild5" presStyleCnt="0"/>
      <dgm:spPr/>
    </dgm:pt>
    <dgm:pt modelId="{D0B8B08B-C9C9-40A6-8D50-63EC766D353C}" type="pres">
      <dgm:prSet presAssocID="{53D25530-B72E-4CAF-A433-1F1B4D618CAD}" presName="hierChild7" presStyleCnt="0"/>
      <dgm:spPr/>
    </dgm:pt>
    <dgm:pt modelId="{25307E07-C818-42FF-B381-9815FBB79780}" type="pres">
      <dgm:prSet presAssocID="{76A9D5D7-035F-4C98-81A6-574B6FB6989A}" presName="Name37" presStyleLbl="parChTrans1D2" presStyleIdx="1" presStyleCnt="2"/>
      <dgm:spPr/>
      <dgm:t>
        <a:bodyPr/>
        <a:lstStyle/>
        <a:p>
          <a:endParaRPr lang="tr-TR"/>
        </a:p>
      </dgm:t>
    </dgm:pt>
    <dgm:pt modelId="{9F415ECB-C939-481C-910A-C1AA176FBEFC}" type="pres">
      <dgm:prSet presAssocID="{18EF5671-D447-43F7-A6E6-B5F47E124845}" presName="hierRoot2" presStyleCnt="0">
        <dgm:presLayoutVars>
          <dgm:hierBranch val="init"/>
        </dgm:presLayoutVars>
      </dgm:prSet>
      <dgm:spPr/>
    </dgm:pt>
    <dgm:pt modelId="{3AE12918-B866-4C5F-B5AB-E5BBA9E8550F}" type="pres">
      <dgm:prSet presAssocID="{18EF5671-D447-43F7-A6E6-B5F47E124845}" presName="rootComposite" presStyleCnt="0"/>
      <dgm:spPr/>
    </dgm:pt>
    <dgm:pt modelId="{59E84E03-9DAB-4C3B-A899-86972F75DEDB}" type="pres">
      <dgm:prSet presAssocID="{18EF5671-D447-43F7-A6E6-B5F47E124845}" presName="rootText" presStyleLbl="node2" presStyleIdx="1" presStyleCnt="2">
        <dgm:presLayoutVars>
          <dgm:chPref val="3"/>
        </dgm:presLayoutVars>
      </dgm:prSet>
      <dgm:spPr/>
      <dgm:t>
        <a:bodyPr/>
        <a:lstStyle/>
        <a:p>
          <a:endParaRPr lang="tr-TR"/>
        </a:p>
      </dgm:t>
    </dgm:pt>
    <dgm:pt modelId="{3AD69B76-ACB6-46CF-BBA3-E943689E2304}" type="pres">
      <dgm:prSet presAssocID="{18EF5671-D447-43F7-A6E6-B5F47E124845}" presName="rootConnector" presStyleLbl="node2" presStyleIdx="1" presStyleCnt="2"/>
      <dgm:spPr/>
      <dgm:t>
        <a:bodyPr/>
        <a:lstStyle/>
        <a:p>
          <a:endParaRPr lang="tr-TR"/>
        </a:p>
      </dgm:t>
    </dgm:pt>
    <dgm:pt modelId="{743BA6CE-E3B0-4CBA-8977-A7A38DE1B247}" type="pres">
      <dgm:prSet presAssocID="{18EF5671-D447-43F7-A6E6-B5F47E124845}" presName="hierChild4" presStyleCnt="0"/>
      <dgm:spPr/>
    </dgm:pt>
    <dgm:pt modelId="{5539CF6D-B476-4409-9CFC-8C4D2199F444}" type="pres">
      <dgm:prSet presAssocID="{18EF5671-D447-43F7-A6E6-B5F47E124845}" presName="hierChild5" presStyleCnt="0"/>
      <dgm:spPr/>
    </dgm:pt>
    <dgm:pt modelId="{E3181411-D363-4E34-A1AD-12CBFDBFEF84}" type="pres">
      <dgm:prSet presAssocID="{0A3419D6-85AD-4C77-8747-B8E42227C94C}" presName="hierChild3" presStyleCnt="0"/>
      <dgm:spPr/>
    </dgm:pt>
  </dgm:ptLst>
  <dgm:cxnLst>
    <dgm:cxn modelId="{935106CB-127B-4A61-BE78-A470DDF4CB2E}" type="presOf" srcId="{B9513353-2F50-444A-A84B-F548847FD4E5}" destId="{06052FC3-9595-4003-A9BA-A574CF3CC790}" srcOrd="1" destOrd="0" presId="urn:microsoft.com/office/officeart/2005/8/layout/orgChart1"/>
    <dgm:cxn modelId="{234F3BA8-466C-4282-8418-309B13EE114F}" type="presOf" srcId="{53D25530-B72E-4CAF-A433-1F1B4D618CAD}" destId="{9CC1BD90-E787-4780-8FF6-C83ADDD477A1}" srcOrd="0" destOrd="0" presId="urn:microsoft.com/office/officeart/2005/8/layout/orgChart1"/>
    <dgm:cxn modelId="{26B386A2-FBB2-43E8-AC14-F472BE4640C5}" type="presOf" srcId="{87971D62-9515-4166-BD70-42A5D6083ED0}" destId="{CEC4BF85-C8C4-4B4C-9CC4-22273BA59B52}" srcOrd="0" destOrd="0" presId="urn:microsoft.com/office/officeart/2005/8/layout/orgChart1"/>
    <dgm:cxn modelId="{874318AD-3FE1-45AF-B2DF-F32CA1A17AC4}" type="presOf" srcId="{35FAD045-72FB-4E1A-9E7C-1ABBAC5FA85E}" destId="{9BB80165-4060-4348-AA37-FB27E0FF6D54}" srcOrd="0" destOrd="0" presId="urn:microsoft.com/office/officeart/2005/8/layout/orgChart1"/>
    <dgm:cxn modelId="{75A6A7EE-2B3A-498F-88D5-388808C9F0C7}" type="presOf" srcId="{E929EAB2-BD03-4684-A77F-C3FFC423BA86}" destId="{13A8CDA5-3AD0-4E76-AB6B-6AE03866C626}" srcOrd="0" destOrd="0" presId="urn:microsoft.com/office/officeart/2005/8/layout/orgChart1"/>
    <dgm:cxn modelId="{340F5BD2-C188-4413-A051-E5606468D66E}" srcId="{B9513353-2F50-444A-A84B-F548847FD4E5}" destId="{53D25530-B72E-4CAF-A433-1F1B4D618CAD}" srcOrd="0" destOrd="0" parTransId="{35FAD045-72FB-4E1A-9E7C-1ABBAC5FA85E}" sibTransId="{690A18C2-85AA-4A23-9546-3FDB861E1A4C}"/>
    <dgm:cxn modelId="{F2DBC39E-5618-4155-98C7-C7A827B0B7A8}" type="presOf" srcId="{0A3419D6-85AD-4C77-8747-B8E42227C94C}" destId="{42CB871B-BAAF-4CAE-AAA6-889CC1FDA9DD}" srcOrd="1" destOrd="0" presId="urn:microsoft.com/office/officeart/2005/8/layout/orgChart1"/>
    <dgm:cxn modelId="{6769DCF9-CA10-4328-AFFD-A30DB3667CEB}" type="presOf" srcId="{ECE4529E-281A-485C-8093-694505CB84B0}" destId="{94F683EC-D5E9-4135-ACEC-ABAE1D19EABC}" srcOrd="0" destOrd="0" presId="urn:microsoft.com/office/officeart/2005/8/layout/orgChart1"/>
    <dgm:cxn modelId="{350314CA-BB03-4E3C-AE0E-8D3507FB4CAA}" type="presOf" srcId="{0A3419D6-85AD-4C77-8747-B8E42227C94C}" destId="{2199B8BC-40E5-4AC3-85FD-171A645C5EA6}" srcOrd="0" destOrd="0" presId="urn:microsoft.com/office/officeart/2005/8/layout/orgChart1"/>
    <dgm:cxn modelId="{55FF272A-537C-4E59-879F-F9549DF97EC1}" type="presOf" srcId="{BC7068EF-E39D-4B61-B915-BFE1C4586289}" destId="{7DC1DCB4-2A10-4EE2-9FE3-3FED6BB9F99F}" srcOrd="0" destOrd="0" presId="urn:microsoft.com/office/officeart/2005/8/layout/orgChart1"/>
    <dgm:cxn modelId="{1DE270F5-5DBC-418F-98EE-AFFBD46E2A8B}" type="presOf" srcId="{76A9D5D7-035F-4C98-81A6-574B6FB6989A}" destId="{25307E07-C818-42FF-B381-9815FBB79780}" srcOrd="0" destOrd="0" presId="urn:microsoft.com/office/officeart/2005/8/layout/orgChart1"/>
    <dgm:cxn modelId="{8FC6C23C-6D94-4326-8D01-184E00044E85}" type="presOf" srcId="{87971D62-9515-4166-BD70-42A5D6083ED0}" destId="{4023B18F-CE83-4F65-9F56-DED823CCC2F5}" srcOrd="1" destOrd="0" presId="urn:microsoft.com/office/officeart/2005/8/layout/orgChart1"/>
    <dgm:cxn modelId="{CEC4EAA5-51F5-46D1-9C91-B8D691F3BCFA}" type="presOf" srcId="{18EF5671-D447-43F7-A6E6-B5F47E124845}" destId="{3AD69B76-ACB6-46CF-BBA3-E943689E2304}" srcOrd="1" destOrd="0" presId="urn:microsoft.com/office/officeart/2005/8/layout/orgChart1"/>
    <dgm:cxn modelId="{8BBB2FCC-95CD-4082-9063-D0FA3E072D2F}" type="presOf" srcId="{53D25530-B72E-4CAF-A433-1F1B4D618CAD}" destId="{9CFFB8E8-0F26-49E2-B4E6-18FDC972DD1A}" srcOrd="1" destOrd="0" presId="urn:microsoft.com/office/officeart/2005/8/layout/orgChart1"/>
    <dgm:cxn modelId="{28CA2BB5-26BB-4247-B3AF-D7E5040AE852}" srcId="{53D25530-B72E-4CAF-A433-1F1B4D618CAD}" destId="{87971D62-9515-4166-BD70-42A5D6083ED0}" srcOrd="0" destOrd="0" parTransId="{BC7068EF-E39D-4B61-B915-BFE1C4586289}" sibTransId="{7FB8D75D-1DFE-4C57-8E8C-D9D5569CD25E}"/>
    <dgm:cxn modelId="{F0478E81-299B-4ACA-8298-814EC21BD1BF}" srcId="{0A3419D6-85AD-4C77-8747-B8E42227C94C}" destId="{B9513353-2F50-444A-A84B-F548847FD4E5}" srcOrd="0" destOrd="0" parTransId="{E929EAB2-BD03-4684-A77F-C3FFC423BA86}" sibTransId="{07543413-7445-4ADE-A18C-9C2367E940B2}"/>
    <dgm:cxn modelId="{E4AC0C4E-A6E3-4D80-8B4A-ECA18D66C09C}" srcId="{0A3419D6-85AD-4C77-8747-B8E42227C94C}" destId="{18EF5671-D447-43F7-A6E6-B5F47E124845}" srcOrd="1" destOrd="0" parTransId="{76A9D5D7-035F-4C98-81A6-574B6FB6989A}" sibTransId="{0F3B871D-ECF7-4F83-A9B4-C967AB403886}"/>
    <dgm:cxn modelId="{81B3C031-377B-4E0F-9383-1FB0A42901A3}" type="presOf" srcId="{18EF5671-D447-43F7-A6E6-B5F47E124845}" destId="{59E84E03-9DAB-4C3B-A899-86972F75DEDB}" srcOrd="0" destOrd="0" presId="urn:microsoft.com/office/officeart/2005/8/layout/orgChart1"/>
    <dgm:cxn modelId="{317C8F92-CF61-4F32-B4DB-87E79855948D}" type="presOf" srcId="{B9513353-2F50-444A-A84B-F548847FD4E5}" destId="{8D8400EF-54CA-410E-92E4-ED47E238B2C9}" srcOrd="0" destOrd="0" presId="urn:microsoft.com/office/officeart/2005/8/layout/orgChart1"/>
    <dgm:cxn modelId="{8E2AC117-01EE-469E-B875-CE2E85ED106B}" srcId="{ECE4529E-281A-485C-8093-694505CB84B0}" destId="{0A3419D6-85AD-4C77-8747-B8E42227C94C}" srcOrd="0" destOrd="0" parTransId="{8F418847-1733-4F08-8E0A-24BF208E82B4}" sibTransId="{54103E74-9915-48BF-9AF4-51D7CBDFBF83}"/>
    <dgm:cxn modelId="{B75586A7-F992-4EF5-9715-E646AB9A62B8}" type="presParOf" srcId="{94F683EC-D5E9-4135-ACEC-ABAE1D19EABC}" destId="{D8277D1E-46C2-4DB0-A212-1EC6B9484B6F}" srcOrd="0" destOrd="0" presId="urn:microsoft.com/office/officeart/2005/8/layout/orgChart1"/>
    <dgm:cxn modelId="{D0B13EF4-4B05-424E-98EE-4706E10E4504}" type="presParOf" srcId="{D8277D1E-46C2-4DB0-A212-1EC6B9484B6F}" destId="{F528020E-0CD9-4C93-A8C9-CC1E07E6B759}" srcOrd="0" destOrd="0" presId="urn:microsoft.com/office/officeart/2005/8/layout/orgChart1"/>
    <dgm:cxn modelId="{E4F00AB0-8E57-44D5-B0D4-BA667D015F7F}" type="presParOf" srcId="{F528020E-0CD9-4C93-A8C9-CC1E07E6B759}" destId="{2199B8BC-40E5-4AC3-85FD-171A645C5EA6}" srcOrd="0" destOrd="0" presId="urn:microsoft.com/office/officeart/2005/8/layout/orgChart1"/>
    <dgm:cxn modelId="{0C09C06E-024B-4804-BCAA-3EA1BB01ACF6}" type="presParOf" srcId="{F528020E-0CD9-4C93-A8C9-CC1E07E6B759}" destId="{42CB871B-BAAF-4CAE-AAA6-889CC1FDA9DD}" srcOrd="1" destOrd="0" presId="urn:microsoft.com/office/officeart/2005/8/layout/orgChart1"/>
    <dgm:cxn modelId="{3E89F62A-5D5D-4FCD-8CF3-DFD16B0E3C8A}" type="presParOf" srcId="{D8277D1E-46C2-4DB0-A212-1EC6B9484B6F}" destId="{120B47B0-733C-4185-B5FA-B6147318555B}" srcOrd="1" destOrd="0" presId="urn:microsoft.com/office/officeart/2005/8/layout/orgChart1"/>
    <dgm:cxn modelId="{56E668FC-7422-43EA-91D4-A6507FACEB3C}" type="presParOf" srcId="{120B47B0-733C-4185-B5FA-B6147318555B}" destId="{13A8CDA5-3AD0-4E76-AB6B-6AE03866C626}" srcOrd="0" destOrd="0" presId="urn:microsoft.com/office/officeart/2005/8/layout/orgChart1"/>
    <dgm:cxn modelId="{F51A1540-1A7A-4009-AD54-80F6F9051245}" type="presParOf" srcId="{120B47B0-733C-4185-B5FA-B6147318555B}" destId="{017E94B9-0BEE-455D-9E34-A128E710459F}" srcOrd="1" destOrd="0" presId="urn:microsoft.com/office/officeart/2005/8/layout/orgChart1"/>
    <dgm:cxn modelId="{3D78715D-B221-49F1-9C1E-26824FEA04FE}" type="presParOf" srcId="{017E94B9-0BEE-455D-9E34-A128E710459F}" destId="{4B67FEED-61CB-4EF0-B120-1E6770C982FF}" srcOrd="0" destOrd="0" presId="urn:microsoft.com/office/officeart/2005/8/layout/orgChart1"/>
    <dgm:cxn modelId="{F1B41B81-70BF-49AB-8F09-08C415AAADB6}" type="presParOf" srcId="{4B67FEED-61CB-4EF0-B120-1E6770C982FF}" destId="{8D8400EF-54CA-410E-92E4-ED47E238B2C9}" srcOrd="0" destOrd="0" presId="urn:microsoft.com/office/officeart/2005/8/layout/orgChart1"/>
    <dgm:cxn modelId="{A58B92CA-0980-47E5-AD0F-33E208D7BE5F}" type="presParOf" srcId="{4B67FEED-61CB-4EF0-B120-1E6770C982FF}" destId="{06052FC3-9595-4003-A9BA-A574CF3CC790}" srcOrd="1" destOrd="0" presId="urn:microsoft.com/office/officeart/2005/8/layout/orgChart1"/>
    <dgm:cxn modelId="{7D1A310A-046C-47D9-BD18-68453A8F7E8E}" type="presParOf" srcId="{017E94B9-0BEE-455D-9E34-A128E710459F}" destId="{AB161B1B-2E5A-446E-B2F2-95A1BE58AA8D}" srcOrd="1" destOrd="0" presId="urn:microsoft.com/office/officeart/2005/8/layout/orgChart1"/>
    <dgm:cxn modelId="{74B5F030-6A0A-47A0-86ED-204302546189}" type="presParOf" srcId="{017E94B9-0BEE-455D-9E34-A128E710459F}" destId="{48BF75E4-02A4-4E99-A4C6-6D86232E4B0B}" srcOrd="2" destOrd="0" presId="urn:microsoft.com/office/officeart/2005/8/layout/orgChart1"/>
    <dgm:cxn modelId="{626D710B-AECA-4E0B-A062-D505370C683A}" type="presParOf" srcId="{48BF75E4-02A4-4E99-A4C6-6D86232E4B0B}" destId="{9BB80165-4060-4348-AA37-FB27E0FF6D54}" srcOrd="0" destOrd="0" presId="urn:microsoft.com/office/officeart/2005/8/layout/orgChart1"/>
    <dgm:cxn modelId="{8E7151CB-5029-474E-9D3A-768DD07B7F9E}" type="presParOf" srcId="{48BF75E4-02A4-4E99-A4C6-6D86232E4B0B}" destId="{746F3E34-51F5-4C24-AAA7-D139005AFF2A}" srcOrd="1" destOrd="0" presId="urn:microsoft.com/office/officeart/2005/8/layout/orgChart1"/>
    <dgm:cxn modelId="{0E382E74-54B8-4A3A-997B-F33D83544FDA}" type="presParOf" srcId="{746F3E34-51F5-4C24-AAA7-D139005AFF2A}" destId="{675E09F5-D62B-4696-8880-2360CC07922C}" srcOrd="0" destOrd="0" presId="urn:microsoft.com/office/officeart/2005/8/layout/orgChart1"/>
    <dgm:cxn modelId="{3C7731F9-EAA4-4D1A-9935-7658B03E7996}" type="presParOf" srcId="{675E09F5-D62B-4696-8880-2360CC07922C}" destId="{9CC1BD90-E787-4780-8FF6-C83ADDD477A1}" srcOrd="0" destOrd="0" presId="urn:microsoft.com/office/officeart/2005/8/layout/orgChart1"/>
    <dgm:cxn modelId="{C8A5E96A-4178-47A0-BAC7-6DD7B96AE2C6}" type="presParOf" srcId="{675E09F5-D62B-4696-8880-2360CC07922C}" destId="{9CFFB8E8-0F26-49E2-B4E6-18FDC972DD1A}" srcOrd="1" destOrd="0" presId="urn:microsoft.com/office/officeart/2005/8/layout/orgChart1"/>
    <dgm:cxn modelId="{54629C5F-B1C0-41CD-8F20-1B3D35BCD45E}" type="presParOf" srcId="{746F3E34-51F5-4C24-AAA7-D139005AFF2A}" destId="{94A6D5ED-805F-4B16-B8B5-037B26F20250}" srcOrd="1" destOrd="0" presId="urn:microsoft.com/office/officeart/2005/8/layout/orgChart1"/>
    <dgm:cxn modelId="{B72DDAB1-D0F0-4D7E-8043-0CEF00965F1B}" type="presParOf" srcId="{94A6D5ED-805F-4B16-B8B5-037B26F20250}" destId="{7DC1DCB4-2A10-4EE2-9FE3-3FED6BB9F99F}" srcOrd="0" destOrd="0" presId="urn:microsoft.com/office/officeart/2005/8/layout/orgChart1"/>
    <dgm:cxn modelId="{26164F43-5EF3-4F98-AAA6-B39FD865FA5C}" type="presParOf" srcId="{94A6D5ED-805F-4B16-B8B5-037B26F20250}" destId="{39311878-3443-4149-886A-DE2B7A3469C0}" srcOrd="1" destOrd="0" presId="urn:microsoft.com/office/officeart/2005/8/layout/orgChart1"/>
    <dgm:cxn modelId="{E8A5DD99-D8D0-4743-8440-2F1D4A29D482}" type="presParOf" srcId="{39311878-3443-4149-886A-DE2B7A3469C0}" destId="{74B07C14-55CA-4E13-84BD-06C3917D6963}" srcOrd="0" destOrd="0" presId="urn:microsoft.com/office/officeart/2005/8/layout/orgChart1"/>
    <dgm:cxn modelId="{A6A47848-6BD6-487A-B01B-46F375140C16}" type="presParOf" srcId="{74B07C14-55CA-4E13-84BD-06C3917D6963}" destId="{CEC4BF85-C8C4-4B4C-9CC4-22273BA59B52}" srcOrd="0" destOrd="0" presId="urn:microsoft.com/office/officeart/2005/8/layout/orgChart1"/>
    <dgm:cxn modelId="{5BE1FF26-E7FE-44B8-8A88-0E5C49C39AA7}" type="presParOf" srcId="{74B07C14-55CA-4E13-84BD-06C3917D6963}" destId="{4023B18F-CE83-4F65-9F56-DED823CCC2F5}" srcOrd="1" destOrd="0" presId="urn:microsoft.com/office/officeart/2005/8/layout/orgChart1"/>
    <dgm:cxn modelId="{46BB466E-8FB0-47F1-B03F-82C4422F7BF2}" type="presParOf" srcId="{39311878-3443-4149-886A-DE2B7A3469C0}" destId="{D8A094ED-3812-4A20-AD47-4EA02B79B80E}" srcOrd="1" destOrd="0" presId="urn:microsoft.com/office/officeart/2005/8/layout/orgChart1"/>
    <dgm:cxn modelId="{91F1DA80-C730-4A2E-BEBF-0FB90801218F}" type="presParOf" srcId="{39311878-3443-4149-886A-DE2B7A3469C0}" destId="{0BE448AC-73DF-4046-8546-2DDDE2159F16}" srcOrd="2" destOrd="0" presId="urn:microsoft.com/office/officeart/2005/8/layout/orgChart1"/>
    <dgm:cxn modelId="{C559C22E-F7E2-458A-86A3-E38606D1A90B}" type="presParOf" srcId="{746F3E34-51F5-4C24-AAA7-D139005AFF2A}" destId="{D0B8B08B-C9C9-40A6-8D50-63EC766D353C}" srcOrd="2" destOrd="0" presId="urn:microsoft.com/office/officeart/2005/8/layout/orgChart1"/>
    <dgm:cxn modelId="{BEE70F24-C25E-4C4E-A630-BD4A800A6D67}" type="presParOf" srcId="{120B47B0-733C-4185-B5FA-B6147318555B}" destId="{25307E07-C818-42FF-B381-9815FBB79780}" srcOrd="2" destOrd="0" presId="urn:microsoft.com/office/officeart/2005/8/layout/orgChart1"/>
    <dgm:cxn modelId="{56B052E5-B751-42FD-B2DC-7D35D6BDDA3E}" type="presParOf" srcId="{120B47B0-733C-4185-B5FA-B6147318555B}" destId="{9F415ECB-C939-481C-910A-C1AA176FBEFC}" srcOrd="3" destOrd="0" presId="urn:microsoft.com/office/officeart/2005/8/layout/orgChart1"/>
    <dgm:cxn modelId="{481E0759-75C9-40B7-9436-E7EF1D37BE78}" type="presParOf" srcId="{9F415ECB-C939-481C-910A-C1AA176FBEFC}" destId="{3AE12918-B866-4C5F-B5AB-E5BBA9E8550F}" srcOrd="0" destOrd="0" presId="urn:microsoft.com/office/officeart/2005/8/layout/orgChart1"/>
    <dgm:cxn modelId="{EE8981C8-2248-4C3E-9D51-80CB86DC7E99}" type="presParOf" srcId="{3AE12918-B866-4C5F-B5AB-E5BBA9E8550F}" destId="{59E84E03-9DAB-4C3B-A899-86972F75DEDB}" srcOrd="0" destOrd="0" presId="urn:microsoft.com/office/officeart/2005/8/layout/orgChart1"/>
    <dgm:cxn modelId="{579A8619-1D45-4B45-ACD0-F9C61989AC79}" type="presParOf" srcId="{3AE12918-B866-4C5F-B5AB-E5BBA9E8550F}" destId="{3AD69B76-ACB6-46CF-BBA3-E943689E2304}" srcOrd="1" destOrd="0" presId="urn:microsoft.com/office/officeart/2005/8/layout/orgChart1"/>
    <dgm:cxn modelId="{717BCCE7-6DB5-4AB9-BE22-B531DFC194CF}" type="presParOf" srcId="{9F415ECB-C939-481C-910A-C1AA176FBEFC}" destId="{743BA6CE-E3B0-4CBA-8977-A7A38DE1B247}" srcOrd="1" destOrd="0" presId="urn:microsoft.com/office/officeart/2005/8/layout/orgChart1"/>
    <dgm:cxn modelId="{D182B7D1-2E04-4E34-A242-61CC901788C7}" type="presParOf" srcId="{9F415ECB-C939-481C-910A-C1AA176FBEFC}" destId="{5539CF6D-B476-4409-9CFC-8C4D2199F444}" srcOrd="2" destOrd="0" presId="urn:microsoft.com/office/officeart/2005/8/layout/orgChart1"/>
    <dgm:cxn modelId="{1473727C-73D4-4403-B61B-A7267D271221}" type="presParOf" srcId="{D8277D1E-46C2-4DB0-A212-1EC6B9484B6F}" destId="{E3181411-D363-4E34-A1AD-12CBFDBFEF8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1BF7F-90EC-4C3E-8EC3-9C556308A8C6}">
      <dsp:nvSpPr>
        <dsp:cNvPr id="0" name=""/>
        <dsp:cNvSpPr/>
      </dsp:nvSpPr>
      <dsp:spPr>
        <a:xfrm>
          <a:off x="3929090" y="2428897"/>
          <a:ext cx="2119756" cy="910520"/>
        </a:xfrm>
        <a:custGeom>
          <a:avLst/>
          <a:gdLst/>
          <a:ahLst/>
          <a:cxnLst/>
          <a:rect l="0" t="0" r="0" b="0"/>
          <a:pathLst>
            <a:path>
              <a:moveTo>
                <a:pt x="0" y="0"/>
              </a:moveTo>
              <a:lnTo>
                <a:pt x="0" y="455260"/>
              </a:lnTo>
              <a:lnTo>
                <a:pt x="2119756" y="455260"/>
              </a:lnTo>
              <a:lnTo>
                <a:pt x="2119756" y="9105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4F852F-A41F-4C51-A16E-221AE6B1F63A}">
      <dsp:nvSpPr>
        <dsp:cNvPr id="0" name=""/>
        <dsp:cNvSpPr/>
      </dsp:nvSpPr>
      <dsp:spPr>
        <a:xfrm>
          <a:off x="1666056" y="2428897"/>
          <a:ext cx="2263033" cy="910520"/>
        </a:xfrm>
        <a:custGeom>
          <a:avLst/>
          <a:gdLst/>
          <a:ahLst/>
          <a:cxnLst/>
          <a:rect l="0" t="0" r="0" b="0"/>
          <a:pathLst>
            <a:path>
              <a:moveTo>
                <a:pt x="2263033" y="0"/>
              </a:moveTo>
              <a:lnTo>
                <a:pt x="2263033" y="455260"/>
              </a:lnTo>
              <a:lnTo>
                <a:pt x="0" y="455260"/>
              </a:lnTo>
              <a:lnTo>
                <a:pt x="0" y="9105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307AFB-C359-42CA-AD0A-D38E1EF2DB56}">
      <dsp:nvSpPr>
        <dsp:cNvPr id="0" name=""/>
        <dsp:cNvSpPr/>
      </dsp:nvSpPr>
      <dsp:spPr>
        <a:xfrm>
          <a:off x="2428898" y="813677"/>
          <a:ext cx="3000382" cy="161522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b="1" kern="1200" dirty="0" smtClean="0"/>
            <a:t>Yeraltı Kaynakları</a:t>
          </a:r>
          <a:endParaRPr lang="tr-TR" sz="2400" b="1" kern="1200" dirty="0"/>
        </a:p>
      </dsp:txBody>
      <dsp:txXfrm>
        <a:off x="2428898" y="813677"/>
        <a:ext cx="3000382" cy="1615220"/>
      </dsp:txXfrm>
    </dsp:sp>
    <dsp:sp modelId="{44CE618C-182F-441A-AFAF-24D2A386C97C}">
      <dsp:nvSpPr>
        <dsp:cNvPr id="0" name=""/>
        <dsp:cNvSpPr/>
      </dsp:nvSpPr>
      <dsp:spPr>
        <a:xfrm>
          <a:off x="1559" y="3339418"/>
          <a:ext cx="3328993" cy="110489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b="1" kern="1200" dirty="0" smtClean="0"/>
            <a:t>Metaller</a:t>
          </a:r>
          <a:endParaRPr lang="tr-TR" sz="2400" b="1" kern="1200" dirty="0"/>
        </a:p>
      </dsp:txBody>
      <dsp:txXfrm>
        <a:off x="1559" y="3339418"/>
        <a:ext cx="3328993" cy="1104895"/>
      </dsp:txXfrm>
    </dsp:sp>
    <dsp:sp modelId="{DCE9222E-1B07-4AF5-91F7-F29BE7AF1235}">
      <dsp:nvSpPr>
        <dsp:cNvPr id="0" name=""/>
        <dsp:cNvSpPr/>
      </dsp:nvSpPr>
      <dsp:spPr>
        <a:xfrm>
          <a:off x="4241073" y="3339418"/>
          <a:ext cx="3615547" cy="11333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b="1" kern="1200" dirty="0" smtClean="0"/>
            <a:t>Ametaller</a:t>
          </a:r>
          <a:endParaRPr lang="tr-TR" sz="2400" b="1" kern="1200" dirty="0"/>
        </a:p>
      </dsp:txBody>
      <dsp:txXfrm>
        <a:off x="4241073" y="3339418"/>
        <a:ext cx="3615547" cy="11333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07E07-C818-42FF-B381-9815FBB79780}">
      <dsp:nvSpPr>
        <dsp:cNvPr id="0" name=""/>
        <dsp:cNvSpPr/>
      </dsp:nvSpPr>
      <dsp:spPr>
        <a:xfrm>
          <a:off x="5981647" y="1208978"/>
          <a:ext cx="1462402" cy="507610"/>
        </a:xfrm>
        <a:custGeom>
          <a:avLst/>
          <a:gdLst/>
          <a:ahLst/>
          <a:cxnLst/>
          <a:rect l="0" t="0" r="0" b="0"/>
          <a:pathLst>
            <a:path>
              <a:moveTo>
                <a:pt x="0" y="0"/>
              </a:moveTo>
              <a:lnTo>
                <a:pt x="0" y="253805"/>
              </a:lnTo>
              <a:lnTo>
                <a:pt x="1462402" y="253805"/>
              </a:lnTo>
              <a:lnTo>
                <a:pt x="1462402" y="5076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C1DCB4-2A10-4EE2-9FE3-3FED6BB9F99F}">
      <dsp:nvSpPr>
        <dsp:cNvPr id="0" name=""/>
        <dsp:cNvSpPr/>
      </dsp:nvSpPr>
      <dsp:spPr>
        <a:xfrm>
          <a:off x="1280037" y="4637622"/>
          <a:ext cx="148729" cy="967336"/>
        </a:xfrm>
        <a:custGeom>
          <a:avLst/>
          <a:gdLst/>
          <a:ahLst/>
          <a:cxnLst/>
          <a:rect l="0" t="0" r="0" b="0"/>
          <a:pathLst>
            <a:path>
              <a:moveTo>
                <a:pt x="0" y="0"/>
              </a:moveTo>
              <a:lnTo>
                <a:pt x="0" y="967336"/>
              </a:lnTo>
              <a:lnTo>
                <a:pt x="148729" y="96733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B80165-4060-4348-AA37-FB27E0FF6D54}">
      <dsp:nvSpPr>
        <dsp:cNvPr id="0" name=""/>
        <dsp:cNvSpPr/>
      </dsp:nvSpPr>
      <dsp:spPr>
        <a:xfrm>
          <a:off x="2488634" y="2923106"/>
          <a:ext cx="148729" cy="1110217"/>
        </a:xfrm>
        <a:custGeom>
          <a:avLst/>
          <a:gdLst/>
          <a:ahLst/>
          <a:cxnLst/>
          <a:rect l="0" t="0" r="0" b="0"/>
          <a:pathLst>
            <a:path>
              <a:moveTo>
                <a:pt x="148729" y="0"/>
              </a:moveTo>
              <a:lnTo>
                <a:pt x="148729" y="1110217"/>
              </a:lnTo>
              <a:lnTo>
                <a:pt x="0" y="111021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3A8CDA5-3AD0-4E76-AB6B-6AE03866C626}">
      <dsp:nvSpPr>
        <dsp:cNvPr id="0" name=""/>
        <dsp:cNvSpPr/>
      </dsp:nvSpPr>
      <dsp:spPr>
        <a:xfrm>
          <a:off x="2637363" y="1208978"/>
          <a:ext cx="3344283" cy="505531"/>
        </a:xfrm>
        <a:custGeom>
          <a:avLst/>
          <a:gdLst/>
          <a:ahLst/>
          <a:cxnLst/>
          <a:rect l="0" t="0" r="0" b="0"/>
          <a:pathLst>
            <a:path>
              <a:moveTo>
                <a:pt x="3344283" y="0"/>
              </a:moveTo>
              <a:lnTo>
                <a:pt x="3344283" y="251726"/>
              </a:lnTo>
              <a:lnTo>
                <a:pt x="0" y="251726"/>
              </a:lnTo>
              <a:lnTo>
                <a:pt x="0" y="5055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99B8BC-40E5-4AC3-85FD-171A645C5EA6}">
      <dsp:nvSpPr>
        <dsp:cNvPr id="0" name=""/>
        <dsp:cNvSpPr/>
      </dsp:nvSpPr>
      <dsp:spPr>
        <a:xfrm>
          <a:off x="4773051" y="381"/>
          <a:ext cx="2417193" cy="12085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b="1" kern="1200" dirty="0" smtClean="0"/>
            <a:t>Madenlerin Çıkarılma Yöntemleri</a:t>
          </a:r>
          <a:endParaRPr lang="tr-TR" sz="2400" kern="1200" dirty="0"/>
        </a:p>
      </dsp:txBody>
      <dsp:txXfrm>
        <a:off x="4773051" y="381"/>
        <a:ext cx="2417193" cy="1208596"/>
      </dsp:txXfrm>
    </dsp:sp>
    <dsp:sp modelId="{8D8400EF-54CA-410E-92E4-ED47E238B2C9}">
      <dsp:nvSpPr>
        <dsp:cNvPr id="0" name=""/>
        <dsp:cNvSpPr/>
      </dsp:nvSpPr>
      <dsp:spPr>
        <a:xfrm>
          <a:off x="1428767" y="1714510"/>
          <a:ext cx="2417193" cy="12085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Yeraltı işletmeciliği</a:t>
          </a:r>
          <a:endParaRPr lang="tr-TR" sz="2400" kern="1200" dirty="0"/>
        </a:p>
      </dsp:txBody>
      <dsp:txXfrm>
        <a:off x="1428767" y="1714510"/>
        <a:ext cx="2417193" cy="1208596"/>
      </dsp:txXfrm>
    </dsp:sp>
    <dsp:sp modelId="{9CC1BD90-E787-4780-8FF6-C83ADDD477A1}">
      <dsp:nvSpPr>
        <dsp:cNvPr id="0" name=""/>
        <dsp:cNvSpPr/>
      </dsp:nvSpPr>
      <dsp:spPr>
        <a:xfrm>
          <a:off x="71440" y="3429025"/>
          <a:ext cx="2417193" cy="12085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Şaft</a:t>
          </a:r>
          <a:endParaRPr lang="tr-TR" sz="2400" kern="1200" dirty="0"/>
        </a:p>
      </dsp:txBody>
      <dsp:txXfrm>
        <a:off x="71440" y="3429025"/>
        <a:ext cx="2417193" cy="1208596"/>
      </dsp:txXfrm>
    </dsp:sp>
    <dsp:sp modelId="{CEC4BF85-C8C4-4B4C-9CC4-22273BA59B52}">
      <dsp:nvSpPr>
        <dsp:cNvPr id="0" name=""/>
        <dsp:cNvSpPr/>
      </dsp:nvSpPr>
      <dsp:spPr>
        <a:xfrm>
          <a:off x="1428767" y="5000660"/>
          <a:ext cx="2417193" cy="12085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err="1" smtClean="0"/>
            <a:t>Drift</a:t>
          </a:r>
          <a:endParaRPr lang="tr-TR" sz="2400" kern="1200" dirty="0"/>
        </a:p>
      </dsp:txBody>
      <dsp:txXfrm>
        <a:off x="1428767" y="5000660"/>
        <a:ext cx="2417193" cy="1208596"/>
      </dsp:txXfrm>
    </dsp:sp>
    <dsp:sp modelId="{59E84E03-9DAB-4C3B-A899-86972F75DEDB}">
      <dsp:nvSpPr>
        <dsp:cNvPr id="0" name=""/>
        <dsp:cNvSpPr/>
      </dsp:nvSpPr>
      <dsp:spPr>
        <a:xfrm>
          <a:off x="6235453" y="1716588"/>
          <a:ext cx="2417193" cy="12085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smtClean="0"/>
            <a:t>Yerüstü işletmeciliği</a:t>
          </a:r>
          <a:endParaRPr lang="tr-TR" sz="2400" kern="1200" dirty="0"/>
        </a:p>
      </dsp:txBody>
      <dsp:txXfrm>
        <a:off x="6235453" y="1716588"/>
        <a:ext cx="2417193" cy="120859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66C439C-F06D-4BD9-B5F0-187CC8E034DB}" type="datetimeFigureOut">
              <a:rPr lang="tr-TR" smtClean="0"/>
              <a:t>3.10.2020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2541864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6C439C-F06D-4BD9-B5F0-187CC8E034DB}" type="datetimeFigureOut">
              <a:rPr lang="tr-TR" smtClean="0"/>
              <a:t>3.10.2020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2576553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66C439C-F06D-4BD9-B5F0-187CC8E034DB}" type="datetimeFigureOut">
              <a:rPr lang="tr-TR" smtClean="0"/>
              <a:t>3.10.2020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2913990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66C439C-F06D-4BD9-B5F0-187CC8E034DB}" type="datetimeFigureOut">
              <a:rPr lang="tr-TR" smtClean="0"/>
              <a:t>3.10.2020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210930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66C439C-F06D-4BD9-B5F0-187CC8E034DB}" type="datetimeFigureOut">
              <a:rPr lang="tr-TR" smtClean="0"/>
              <a:t>3.10.2020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3053345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66C439C-F06D-4BD9-B5F0-187CC8E034DB}" type="datetimeFigureOut">
              <a:rPr lang="tr-TR" smtClean="0"/>
              <a:t>3.10.2020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2242119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66C439C-F06D-4BD9-B5F0-187CC8E034DB}" type="datetimeFigureOut">
              <a:rPr lang="tr-TR" smtClean="0"/>
              <a:t>3.10.2020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3336934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66C439C-F06D-4BD9-B5F0-187CC8E034DB}" type="datetimeFigureOut">
              <a:rPr lang="tr-TR" smtClean="0"/>
              <a:t>3.10.2020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2659312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66C439C-F06D-4BD9-B5F0-187CC8E034DB}" type="datetimeFigureOut">
              <a:rPr lang="tr-TR" smtClean="0"/>
              <a:t>3.10.2020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3118812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6C439C-F06D-4BD9-B5F0-187CC8E034DB}" type="datetimeFigureOut">
              <a:rPr lang="tr-TR" smtClean="0"/>
              <a:t>3.10.2020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244140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66C439C-F06D-4BD9-B5F0-187CC8E034DB}" type="datetimeFigureOut">
              <a:rPr lang="tr-TR" smtClean="0"/>
              <a:t>3.10.2020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99C3637-E290-4DCD-8ED1-5189C6A3D5BC}" type="slidenum">
              <a:rPr lang="tr-TR" smtClean="0"/>
              <a:t>‹#›</a:t>
            </a:fld>
            <a:endParaRPr lang="tr-TR"/>
          </a:p>
        </p:txBody>
      </p:sp>
    </p:spTree>
    <p:extLst>
      <p:ext uri="{BB962C8B-B14F-4D97-AF65-F5344CB8AC3E}">
        <p14:creationId xmlns:p14="http://schemas.microsoft.com/office/powerpoint/2010/main" val="4135039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C439C-F06D-4BD9-B5F0-187CC8E034DB}" type="datetimeFigureOut">
              <a:rPr lang="tr-TR" smtClean="0"/>
              <a:t>3.10.2020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9C3637-E290-4DCD-8ED1-5189C6A3D5BC}" type="slidenum">
              <a:rPr lang="tr-TR" smtClean="0"/>
              <a:t>‹#›</a:t>
            </a:fld>
            <a:endParaRPr lang="tr-TR"/>
          </a:p>
        </p:txBody>
      </p:sp>
    </p:spTree>
    <p:extLst>
      <p:ext uri="{BB962C8B-B14F-4D97-AF65-F5344CB8AC3E}">
        <p14:creationId xmlns:p14="http://schemas.microsoft.com/office/powerpoint/2010/main" val="349071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467186" y="3133725"/>
            <a:ext cx="9324975" cy="1123950"/>
          </a:xfrm>
        </p:spPr>
        <p:txBody>
          <a:bodyPr>
            <a:normAutofit/>
          </a:bodyPr>
          <a:lstStyle/>
          <a:p>
            <a:r>
              <a:rPr lang="tr-TR" sz="4800" b="1" dirty="0" smtClean="0"/>
              <a:t>YERALTI KAYNAKLARI</a:t>
            </a:r>
            <a:endParaRPr lang="tr-TR" sz="4800" b="1" dirty="0"/>
          </a:p>
        </p:txBody>
      </p:sp>
      <p:sp>
        <p:nvSpPr>
          <p:cNvPr id="3" name="Alt Başlık 2"/>
          <p:cNvSpPr>
            <a:spLocks noGrp="1"/>
          </p:cNvSpPr>
          <p:nvPr>
            <p:ph type="subTitle" idx="1"/>
          </p:nvPr>
        </p:nvSpPr>
        <p:spPr>
          <a:xfrm>
            <a:off x="1523999" y="5315744"/>
            <a:ext cx="9144000" cy="760412"/>
          </a:xfrm>
        </p:spPr>
        <p:txBody>
          <a:bodyPr>
            <a:normAutofit/>
          </a:bodyPr>
          <a:lstStyle/>
          <a:p>
            <a:r>
              <a:rPr lang="tr-TR" sz="2800" b="1" dirty="0" smtClean="0"/>
              <a:t>Dr. </a:t>
            </a:r>
            <a:r>
              <a:rPr lang="tr-TR" sz="2800" b="1" dirty="0" err="1" smtClean="0"/>
              <a:t>Öğr</a:t>
            </a:r>
            <a:r>
              <a:rPr lang="tr-TR" sz="2800" b="1" dirty="0" smtClean="0"/>
              <a:t>. Üyesi Fatih ALTUĞ</a:t>
            </a:r>
            <a:endParaRPr lang="tr-TR" sz="2800" b="1" dirty="0"/>
          </a:p>
        </p:txBody>
      </p:sp>
      <p:pic>
        <p:nvPicPr>
          <p:cNvPr id="4" name="Resim 3"/>
          <p:cNvPicPr>
            <a:picLocks noChangeAspect="1"/>
          </p:cNvPicPr>
          <p:nvPr/>
        </p:nvPicPr>
        <p:blipFill>
          <a:blip r:embed="rId2" cstate="print"/>
          <a:stretch>
            <a:fillRect/>
          </a:stretch>
        </p:blipFill>
        <p:spPr>
          <a:xfrm>
            <a:off x="152400" y="57149"/>
            <a:ext cx="2019300" cy="2019300"/>
          </a:xfrm>
          <a:prstGeom prst="rect">
            <a:avLst/>
          </a:prstGeom>
        </p:spPr>
      </p:pic>
      <p:pic>
        <p:nvPicPr>
          <p:cNvPr id="5" name="Resim 4"/>
          <p:cNvPicPr>
            <a:picLocks noChangeAspect="1"/>
          </p:cNvPicPr>
          <p:nvPr/>
        </p:nvPicPr>
        <p:blipFill>
          <a:blip r:embed="rId3"/>
          <a:stretch>
            <a:fillRect/>
          </a:stretch>
        </p:blipFill>
        <p:spPr>
          <a:xfrm>
            <a:off x="10087649" y="52402"/>
            <a:ext cx="2017951" cy="2024047"/>
          </a:xfrm>
          <a:prstGeom prst="rect">
            <a:avLst/>
          </a:prstGeom>
        </p:spPr>
      </p:pic>
      <p:sp>
        <p:nvSpPr>
          <p:cNvPr id="6" name="Alt Başlık 2"/>
          <p:cNvSpPr txBox="1">
            <a:spLocks/>
          </p:cNvSpPr>
          <p:nvPr/>
        </p:nvSpPr>
        <p:spPr>
          <a:xfrm>
            <a:off x="2171700" y="426250"/>
            <a:ext cx="7915949" cy="1021550"/>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2800" b="1" dirty="0" smtClean="0"/>
              <a:t>ONDOKUZ MAYIS ÜNİVERSİTESİ</a:t>
            </a:r>
          </a:p>
          <a:p>
            <a:r>
              <a:rPr lang="tr-TR" sz="2800" b="1" dirty="0" smtClean="0"/>
              <a:t>FEN-EDEBİYAT FAKÜLTESİ</a:t>
            </a:r>
          </a:p>
          <a:p>
            <a:r>
              <a:rPr lang="tr-TR" sz="2800" b="1" dirty="0" smtClean="0"/>
              <a:t>COĞRAFYA BÖLÜMÜ</a:t>
            </a:r>
            <a:endParaRPr lang="tr-TR" sz="2800" b="1" dirty="0"/>
          </a:p>
        </p:txBody>
      </p:sp>
    </p:spTree>
    <p:extLst>
      <p:ext uri="{BB962C8B-B14F-4D97-AF65-F5344CB8AC3E}">
        <p14:creationId xmlns:p14="http://schemas.microsoft.com/office/powerpoint/2010/main" val="18887524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494271" y="1710069"/>
            <a:ext cx="11077574" cy="2219326"/>
          </a:xfrm>
        </p:spPr>
        <p:txBody>
          <a:bodyPr>
            <a:normAutofit/>
          </a:bodyPr>
          <a:lstStyle/>
          <a:p>
            <a:r>
              <a:rPr lang="tr-TR" b="1" dirty="0" smtClean="0">
                <a:latin typeface="Arial Black" panose="020B0A04020102020204" pitchFamily="34" charset="0"/>
              </a:rPr>
              <a:t>YERALTI KAYNAKLARI</a:t>
            </a:r>
            <a:r>
              <a:rPr lang="tr-TR" b="1" dirty="0" smtClean="0">
                <a:latin typeface="Arial Black" panose="020B0A04020102020204" pitchFamily="34" charset="0"/>
              </a:rPr>
              <a:t/>
            </a:r>
            <a:br>
              <a:rPr lang="tr-TR" b="1" dirty="0" smtClean="0">
                <a:latin typeface="Arial Black" panose="020B0A04020102020204" pitchFamily="34" charset="0"/>
              </a:rPr>
            </a:br>
            <a:r>
              <a:rPr lang="tr-TR" sz="4400" b="1" i="1" dirty="0" smtClean="0">
                <a:latin typeface="+mn-lt"/>
              </a:rPr>
              <a:t>Underground </a:t>
            </a:r>
            <a:r>
              <a:rPr lang="tr-TR" sz="4400" b="1" i="1" dirty="0" err="1" smtClean="0">
                <a:latin typeface="+mn-lt"/>
              </a:rPr>
              <a:t>Sources</a:t>
            </a:r>
            <a:endParaRPr lang="tr-TR" sz="4400" b="1" i="1" dirty="0">
              <a:latin typeface="+mn-lt"/>
            </a:endParaRPr>
          </a:p>
        </p:txBody>
      </p:sp>
      <p:sp>
        <p:nvSpPr>
          <p:cNvPr id="5" name="Metin kutusu 4"/>
          <p:cNvSpPr txBox="1"/>
          <p:nvPr/>
        </p:nvSpPr>
        <p:spPr>
          <a:xfrm>
            <a:off x="52387" y="6559272"/>
            <a:ext cx="7435807" cy="261610"/>
          </a:xfrm>
          <a:prstGeom prst="rect">
            <a:avLst/>
          </a:prstGeom>
          <a:noFill/>
        </p:spPr>
        <p:txBody>
          <a:bodyPr wrap="square" rtlCol="0">
            <a:spAutoFit/>
          </a:bodyPr>
          <a:lstStyle/>
          <a:p>
            <a:r>
              <a:rPr lang="tr-TR" sz="1100" dirty="0" smtClean="0"/>
              <a:t>Bu derste kullanılan her türlü belge, bilgi, fotoğraf</a:t>
            </a:r>
            <a:r>
              <a:rPr lang="tr-TR" sz="1100" dirty="0" smtClean="0"/>
              <a:t>, harita </a:t>
            </a:r>
            <a:r>
              <a:rPr lang="tr-TR" sz="1100" dirty="0" smtClean="0"/>
              <a:t>vb., dokümanlar sadece eğitim amaçlı </a:t>
            </a:r>
            <a:r>
              <a:rPr lang="tr-TR" sz="1100" dirty="0" smtClean="0"/>
              <a:t>olarak </a:t>
            </a:r>
            <a:r>
              <a:rPr lang="tr-TR" sz="1100" dirty="0" smtClean="0"/>
              <a:t>kullanılmaktadır.</a:t>
            </a:r>
            <a:endParaRPr lang="tr-TR" sz="1100" dirty="0"/>
          </a:p>
        </p:txBody>
      </p:sp>
      <p:pic>
        <p:nvPicPr>
          <p:cNvPr id="3" name="Picture 2" descr="Ülkemizin Yeraltı Kaynakları | Eğitim İç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5793" y="108382"/>
            <a:ext cx="2381250" cy="1590675"/>
          </a:xfrm>
          <a:prstGeom prst="rect">
            <a:avLst/>
          </a:prstGeom>
          <a:noFill/>
          <a:extLst>
            <a:ext uri="{909E8E84-426E-40DD-AFC4-6F175D3DCCD1}">
              <a14:hiddenFill xmlns:a14="http://schemas.microsoft.com/office/drawing/2010/main">
                <a:solidFill>
                  <a:srgbClr val="FFFFFF"/>
                </a:solidFill>
              </a14:hiddenFill>
            </a:ext>
          </a:extLst>
        </p:spPr>
      </p:pic>
      <p:pic>
        <p:nvPicPr>
          <p:cNvPr id="7" name="Resim 6"/>
          <p:cNvPicPr>
            <a:picLocks noChangeAspect="1"/>
          </p:cNvPicPr>
          <p:nvPr/>
        </p:nvPicPr>
        <p:blipFill>
          <a:blip r:embed="rId3"/>
          <a:stretch>
            <a:fillRect/>
          </a:stretch>
        </p:blipFill>
        <p:spPr>
          <a:xfrm>
            <a:off x="106448" y="108382"/>
            <a:ext cx="2143125" cy="2133600"/>
          </a:xfrm>
          <a:prstGeom prst="rect">
            <a:avLst/>
          </a:prstGeom>
        </p:spPr>
      </p:pic>
      <p:pic>
        <p:nvPicPr>
          <p:cNvPr id="8" name="Resim 7"/>
          <p:cNvPicPr>
            <a:picLocks noChangeAspect="1"/>
          </p:cNvPicPr>
          <p:nvPr/>
        </p:nvPicPr>
        <p:blipFill>
          <a:blip r:embed="rId4"/>
          <a:stretch>
            <a:fillRect/>
          </a:stretch>
        </p:blipFill>
        <p:spPr>
          <a:xfrm>
            <a:off x="7488195" y="3992779"/>
            <a:ext cx="4629664" cy="2701251"/>
          </a:xfrm>
          <a:prstGeom prst="rect">
            <a:avLst/>
          </a:prstGeom>
        </p:spPr>
      </p:pic>
      <p:pic>
        <p:nvPicPr>
          <p:cNvPr id="9" name="Resim 8"/>
          <p:cNvPicPr>
            <a:picLocks noChangeAspect="1"/>
          </p:cNvPicPr>
          <p:nvPr/>
        </p:nvPicPr>
        <p:blipFill>
          <a:blip r:embed="rId5"/>
          <a:stretch>
            <a:fillRect/>
          </a:stretch>
        </p:blipFill>
        <p:spPr>
          <a:xfrm>
            <a:off x="0" y="3929395"/>
            <a:ext cx="3521676" cy="2641257"/>
          </a:xfrm>
          <a:prstGeom prst="rect">
            <a:avLst/>
          </a:prstGeom>
        </p:spPr>
      </p:pic>
    </p:spTree>
    <p:extLst>
      <p:ext uri="{BB962C8B-B14F-4D97-AF65-F5344CB8AC3E}">
        <p14:creationId xmlns:p14="http://schemas.microsoft.com/office/powerpoint/2010/main" val="1192917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b="1" dirty="0" smtClean="0"/>
              <a:t>YERALTI KAYNAKLARI</a:t>
            </a:r>
            <a:br>
              <a:rPr lang="tr-TR" b="1" dirty="0" smtClean="0"/>
            </a:br>
            <a:r>
              <a:rPr lang="tr-TR" b="1" dirty="0" smtClean="0"/>
              <a:t>7</a:t>
            </a:r>
            <a:r>
              <a:rPr lang="tr-TR" dirty="0" smtClean="0"/>
              <a:t>. Hafta</a:t>
            </a:r>
            <a:endParaRPr lang="tr-TR" sz="4400" dirty="0"/>
          </a:p>
        </p:txBody>
      </p:sp>
    </p:spTree>
    <p:extLst>
      <p:ext uri="{BB962C8B-B14F-4D97-AF65-F5344CB8AC3E}">
        <p14:creationId xmlns:p14="http://schemas.microsoft.com/office/powerpoint/2010/main" val="12095531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52596" y="2714620"/>
            <a:ext cx="8229600" cy="2000264"/>
          </a:xfrm>
        </p:spPr>
        <p:txBody>
          <a:bodyPr>
            <a:noAutofit/>
          </a:bodyPr>
          <a:lstStyle/>
          <a:p>
            <a:r>
              <a:rPr lang="tr-TR" sz="3600" b="1" dirty="0"/>
              <a:t>YERALTI KAYNAKLARININ SINIFLANDIRILMASI VE İŞLETME YÖNTEMLERİ</a:t>
            </a:r>
            <a:endParaRPr lang="tr-TR" sz="3600" b="1" dirty="0"/>
          </a:p>
        </p:txBody>
      </p:sp>
      <p:sp>
        <p:nvSpPr>
          <p:cNvPr id="3" name="2 Slayt Numarası Yer Tutucusu"/>
          <p:cNvSpPr>
            <a:spLocks noGrp="1"/>
          </p:cNvSpPr>
          <p:nvPr>
            <p:ph type="sldNum" sz="quarter" idx="12"/>
          </p:nvPr>
        </p:nvSpPr>
        <p:spPr/>
        <p:txBody>
          <a:bodyPr/>
          <a:lstStyle/>
          <a:p>
            <a:fld id="{4CD58270-571A-44CF-993A-F3B0ECDAB72E}" type="slidenum">
              <a:rPr lang="tr-TR" smtClean="0"/>
              <a:pPr/>
              <a:t>4</a:t>
            </a:fld>
            <a:endParaRPr lang="tr-TR"/>
          </a:p>
        </p:txBody>
      </p:sp>
    </p:spTree>
    <p:extLst>
      <p:ext uri="{BB962C8B-B14F-4D97-AF65-F5344CB8AC3E}">
        <p14:creationId xmlns:p14="http://schemas.microsoft.com/office/powerpoint/2010/main" val="1603436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nvPr>
        </p:nvGraphicFramePr>
        <p:xfrm>
          <a:off x="2524100" y="928670"/>
          <a:ext cx="7858180"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6 Bulut Belirtme Çizgisi"/>
          <p:cNvSpPr/>
          <p:nvPr/>
        </p:nvSpPr>
        <p:spPr>
          <a:xfrm rot="20666737">
            <a:off x="1381092" y="928670"/>
            <a:ext cx="3643338" cy="257176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Bileşiminde cevher/filiz bulunan, metalürjik tekniklerle işlenip ayrıştırılarak, ekonomik olarak yararlanılan mineral topluluğudur. Demir, bakır…</a:t>
            </a:r>
            <a:endParaRPr lang="tr-TR" dirty="0"/>
          </a:p>
        </p:txBody>
      </p:sp>
      <p:sp>
        <p:nvSpPr>
          <p:cNvPr id="10" name="9 Bulut Belirtme Çizgisi"/>
          <p:cNvSpPr/>
          <p:nvPr/>
        </p:nvSpPr>
        <p:spPr>
          <a:xfrm rot="20171405">
            <a:off x="7779555" y="1335810"/>
            <a:ext cx="3500462" cy="200026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Bileşiminde filiz bulunmayan madenlerdir.</a:t>
            </a:r>
            <a:endParaRPr lang="tr-TR" dirty="0"/>
          </a:p>
        </p:txBody>
      </p:sp>
      <p:sp>
        <p:nvSpPr>
          <p:cNvPr id="6" name="5 Slayt Numarası Yer Tutucusu"/>
          <p:cNvSpPr>
            <a:spLocks noGrp="1"/>
          </p:cNvSpPr>
          <p:nvPr>
            <p:ph type="sldNum" sz="quarter" idx="12"/>
          </p:nvPr>
        </p:nvSpPr>
        <p:spPr/>
        <p:txBody>
          <a:bodyPr/>
          <a:lstStyle/>
          <a:p>
            <a:fld id="{4CD58270-571A-44CF-993A-F3B0ECDAB72E}" type="slidenum">
              <a:rPr lang="tr-TR" smtClean="0"/>
              <a:pPr/>
              <a:t>5</a:t>
            </a:fld>
            <a:endParaRPr lang="tr-TR"/>
          </a:p>
        </p:txBody>
      </p:sp>
    </p:spTree>
    <p:extLst>
      <p:ext uri="{BB962C8B-B14F-4D97-AF65-F5344CB8AC3E}">
        <p14:creationId xmlns:p14="http://schemas.microsoft.com/office/powerpoint/2010/main" val="14762348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graphicFrame>
        <p:nvGraphicFramePr>
          <p:cNvPr id="4" name="İçerik Yer Tutucusu 3"/>
          <p:cNvGraphicFramePr>
            <a:graphicFrameLocks noGrp="1"/>
          </p:cNvGraphicFramePr>
          <p:nvPr>
            <p:ph idx="1"/>
            <p:extLst/>
          </p:nvPr>
        </p:nvGraphicFramePr>
        <p:xfrm>
          <a:off x="1981200" y="764704"/>
          <a:ext cx="8363270" cy="5688632"/>
        </p:xfrm>
        <a:graphic>
          <a:graphicData uri="http://schemas.openxmlformats.org/drawingml/2006/table">
            <a:tbl>
              <a:tblPr firstRow="1" bandRow="1">
                <a:tableStyleId>{00A15C55-8517-42AA-B614-E9B94910E393}</a:tableStyleId>
              </a:tblPr>
              <a:tblGrid>
                <a:gridCol w="1162472"/>
                <a:gridCol w="2182836"/>
                <a:gridCol w="1672654"/>
                <a:gridCol w="1672654"/>
                <a:gridCol w="1672654"/>
              </a:tblGrid>
              <a:tr h="903868">
                <a:tc rowSpan="2">
                  <a:txBody>
                    <a:bodyPr/>
                    <a:lstStyle/>
                    <a:p>
                      <a:r>
                        <a:rPr lang="tr-TR" dirty="0" smtClean="0"/>
                        <a:t>Metaller</a:t>
                      </a:r>
                      <a:endParaRPr lang="tr-TR" dirty="0"/>
                    </a:p>
                  </a:txBody>
                  <a:tcPr anchor="ctr"/>
                </a:tc>
                <a:tc>
                  <a:txBody>
                    <a:bodyPr/>
                    <a:lstStyle/>
                    <a:p>
                      <a:r>
                        <a:rPr lang="tr-TR" dirty="0" smtClean="0"/>
                        <a:t>Demirliler</a:t>
                      </a:r>
                      <a:endParaRPr lang="tr-TR" dirty="0"/>
                    </a:p>
                  </a:txBody>
                  <a:tcPr anchor="ctr"/>
                </a:tc>
                <a:tc>
                  <a:txBody>
                    <a:bodyPr/>
                    <a:lstStyle/>
                    <a:p>
                      <a:r>
                        <a:rPr lang="tr-TR" dirty="0" smtClean="0"/>
                        <a:t>Demir alaşımlılar</a:t>
                      </a:r>
                      <a:endParaRPr lang="tr-TR" dirty="0"/>
                    </a:p>
                  </a:txBody>
                  <a:tcPr anchor="ctr"/>
                </a:tc>
                <a:tc>
                  <a:txBody>
                    <a:bodyPr/>
                    <a:lstStyle/>
                    <a:p>
                      <a:r>
                        <a:rPr lang="tr-TR" dirty="0" smtClean="0"/>
                        <a:t>Demirsiz olanlar</a:t>
                      </a:r>
                      <a:endParaRPr lang="tr-TR" dirty="0"/>
                    </a:p>
                  </a:txBody>
                  <a:tcPr anchor="ctr"/>
                </a:tc>
                <a:tc>
                  <a:txBody>
                    <a:bodyPr/>
                    <a:lstStyle/>
                    <a:p>
                      <a:r>
                        <a:rPr lang="tr-TR" dirty="0" smtClean="0"/>
                        <a:t>Değerli Madenler</a:t>
                      </a:r>
                      <a:endParaRPr lang="tr-TR" dirty="0"/>
                    </a:p>
                  </a:txBody>
                  <a:tcPr anchor="ctr"/>
                </a:tc>
              </a:tr>
              <a:tr h="2065985">
                <a:tc vMerge="1">
                  <a:txBody>
                    <a:bodyPr/>
                    <a:lstStyle/>
                    <a:p>
                      <a:endParaRPr lang="tr-TR" dirty="0"/>
                    </a:p>
                  </a:txBody>
                  <a:tcPr/>
                </a:tc>
                <a:tc>
                  <a:txBody>
                    <a:bodyPr/>
                    <a:lstStyle/>
                    <a:p>
                      <a:r>
                        <a:rPr lang="tr-TR" dirty="0" smtClean="0"/>
                        <a:t>Hematit, </a:t>
                      </a:r>
                      <a:r>
                        <a:rPr lang="tr-TR" dirty="0" err="1" smtClean="0"/>
                        <a:t>magnetit</a:t>
                      </a:r>
                      <a:r>
                        <a:rPr lang="tr-TR" dirty="0" smtClean="0"/>
                        <a:t>, </a:t>
                      </a:r>
                      <a:r>
                        <a:rPr lang="tr-TR" dirty="0" err="1" smtClean="0"/>
                        <a:t>prit</a:t>
                      </a:r>
                      <a:endParaRPr lang="tr-TR" dirty="0"/>
                    </a:p>
                  </a:txBody>
                  <a:tcPr/>
                </a:tc>
                <a:tc>
                  <a:txBody>
                    <a:bodyPr/>
                    <a:lstStyle/>
                    <a:p>
                      <a:r>
                        <a:rPr lang="tr-TR" dirty="0" smtClean="0"/>
                        <a:t>Manganez, krom, nikel, </a:t>
                      </a:r>
                      <a:r>
                        <a:rPr lang="tr-TR" dirty="0" err="1" smtClean="0"/>
                        <a:t>titantum</a:t>
                      </a:r>
                      <a:r>
                        <a:rPr lang="tr-TR" dirty="0" smtClean="0"/>
                        <a:t>, vanadyum, kobalt</a:t>
                      </a:r>
                      <a:endParaRPr lang="tr-TR" dirty="0"/>
                    </a:p>
                  </a:txBody>
                  <a:tcPr/>
                </a:tc>
                <a:tc>
                  <a:txBody>
                    <a:bodyPr/>
                    <a:lstStyle/>
                    <a:p>
                      <a:r>
                        <a:rPr lang="tr-TR" dirty="0" smtClean="0"/>
                        <a:t>Alüminyum, bakır, kurşun, kalay, toryum, </a:t>
                      </a:r>
                      <a:r>
                        <a:rPr lang="tr-TR" dirty="0" err="1" smtClean="0"/>
                        <a:t>urnayum</a:t>
                      </a:r>
                      <a:r>
                        <a:rPr lang="tr-TR" dirty="0" smtClean="0"/>
                        <a:t>, çinko</a:t>
                      </a:r>
                      <a:endParaRPr lang="tr-TR" dirty="0"/>
                    </a:p>
                  </a:txBody>
                  <a:tcPr/>
                </a:tc>
                <a:tc>
                  <a:txBody>
                    <a:bodyPr/>
                    <a:lstStyle/>
                    <a:p>
                      <a:r>
                        <a:rPr lang="tr-TR" dirty="0" smtClean="0"/>
                        <a:t>Altın,</a:t>
                      </a:r>
                      <a:r>
                        <a:rPr lang="tr-TR" baseline="0" dirty="0" smtClean="0"/>
                        <a:t> gümüş, platin grubu</a:t>
                      </a:r>
                      <a:endParaRPr lang="tr-TR" dirty="0"/>
                    </a:p>
                  </a:txBody>
                  <a:tcPr/>
                </a:tc>
              </a:tr>
              <a:tr h="523670">
                <a:tc gridSpan="5">
                  <a:txBody>
                    <a:bodyPr/>
                    <a:lstStyle/>
                    <a:p>
                      <a:endParaRPr lang="tr-TR" dirty="0"/>
                    </a:p>
                  </a:txBody>
                  <a:tcPr>
                    <a:solidFill>
                      <a:schemeClr val="tx1">
                        <a:lumMod val="85000"/>
                        <a:lumOff val="15000"/>
                      </a:schemeClr>
                    </a:solidFill>
                  </a:tcPr>
                </a:tc>
                <a:tc hMerge="1">
                  <a:txBody>
                    <a:bodyPr/>
                    <a:lstStyle/>
                    <a:p>
                      <a:endParaRPr lang="tr-TR"/>
                    </a:p>
                  </a:txBody>
                  <a:tcPr/>
                </a:tc>
                <a:tc hMerge="1">
                  <a:txBody>
                    <a:bodyPr/>
                    <a:lstStyle/>
                    <a:p>
                      <a:endParaRPr lang="tr-TR" dirty="0"/>
                    </a:p>
                  </a:txBody>
                  <a:tcPr>
                    <a:solidFill>
                      <a:schemeClr val="tx1">
                        <a:lumMod val="85000"/>
                        <a:lumOff val="15000"/>
                      </a:schemeClr>
                    </a:solidFill>
                  </a:tcPr>
                </a:tc>
                <a:tc hMerge="1">
                  <a:txBody>
                    <a:bodyPr/>
                    <a:lstStyle/>
                    <a:p>
                      <a:endParaRPr lang="tr-TR" dirty="0"/>
                    </a:p>
                  </a:txBody>
                  <a:tcPr>
                    <a:solidFill>
                      <a:schemeClr val="tx1">
                        <a:lumMod val="85000"/>
                        <a:lumOff val="15000"/>
                      </a:schemeClr>
                    </a:solidFill>
                  </a:tcPr>
                </a:tc>
                <a:tc hMerge="1">
                  <a:txBody>
                    <a:bodyPr/>
                    <a:lstStyle/>
                    <a:p>
                      <a:endParaRPr lang="tr-TR" dirty="0"/>
                    </a:p>
                  </a:txBody>
                  <a:tcPr>
                    <a:solidFill>
                      <a:schemeClr val="tx1">
                        <a:lumMod val="85000"/>
                        <a:lumOff val="15000"/>
                      </a:schemeClr>
                    </a:solidFill>
                  </a:tcPr>
                </a:tc>
              </a:tr>
              <a:tr h="903868">
                <a:tc rowSpan="2">
                  <a:txBody>
                    <a:bodyPr/>
                    <a:lstStyle/>
                    <a:p>
                      <a:r>
                        <a:rPr lang="tr-TR" b="1" dirty="0" smtClean="0">
                          <a:solidFill>
                            <a:schemeClr val="bg1"/>
                          </a:solidFill>
                        </a:rPr>
                        <a:t>Ametaller</a:t>
                      </a:r>
                      <a:endParaRPr lang="tr-TR" b="1" dirty="0">
                        <a:solidFill>
                          <a:schemeClr val="bg1"/>
                        </a:solidFill>
                      </a:endParaRPr>
                    </a:p>
                  </a:txBody>
                  <a:tcPr anchor="ctr">
                    <a:solidFill>
                      <a:schemeClr val="accent6">
                        <a:lumMod val="75000"/>
                      </a:schemeClr>
                    </a:solidFill>
                  </a:tcPr>
                </a:tc>
                <a:tc>
                  <a:txBody>
                    <a:bodyPr/>
                    <a:lstStyle/>
                    <a:p>
                      <a:r>
                        <a:rPr lang="tr-TR" b="1" dirty="0" smtClean="0">
                          <a:solidFill>
                            <a:schemeClr val="bg1"/>
                          </a:solidFill>
                        </a:rPr>
                        <a:t>Madensel Yakıtlar</a:t>
                      </a:r>
                      <a:endParaRPr lang="tr-TR" b="1" dirty="0">
                        <a:solidFill>
                          <a:schemeClr val="bg1"/>
                        </a:solidFill>
                      </a:endParaRPr>
                    </a:p>
                  </a:txBody>
                  <a:tcPr anchor="ctr">
                    <a:solidFill>
                      <a:schemeClr val="accent6">
                        <a:lumMod val="75000"/>
                      </a:schemeClr>
                    </a:solidFill>
                  </a:tcPr>
                </a:tc>
                <a:tc>
                  <a:txBody>
                    <a:bodyPr/>
                    <a:lstStyle/>
                    <a:p>
                      <a:r>
                        <a:rPr lang="tr-TR" b="1" dirty="0" smtClean="0">
                          <a:solidFill>
                            <a:schemeClr val="bg1"/>
                          </a:solidFill>
                        </a:rPr>
                        <a:t>Madensel Gübreler</a:t>
                      </a:r>
                      <a:endParaRPr lang="tr-TR" b="1" dirty="0">
                        <a:solidFill>
                          <a:schemeClr val="bg1"/>
                        </a:solidFill>
                      </a:endParaRPr>
                    </a:p>
                  </a:txBody>
                  <a:tcPr anchor="ctr">
                    <a:solidFill>
                      <a:schemeClr val="accent6">
                        <a:lumMod val="75000"/>
                      </a:schemeClr>
                    </a:solidFill>
                  </a:tcPr>
                </a:tc>
                <a:tc gridSpan="2">
                  <a:txBody>
                    <a:bodyPr/>
                    <a:lstStyle/>
                    <a:p>
                      <a:r>
                        <a:rPr lang="tr-TR" b="1" dirty="0" smtClean="0">
                          <a:solidFill>
                            <a:schemeClr val="bg1"/>
                          </a:solidFill>
                        </a:rPr>
                        <a:t>Süs</a:t>
                      </a:r>
                      <a:r>
                        <a:rPr lang="tr-TR" b="1" baseline="0" dirty="0" smtClean="0">
                          <a:solidFill>
                            <a:schemeClr val="bg1"/>
                          </a:solidFill>
                        </a:rPr>
                        <a:t> Taşları</a:t>
                      </a:r>
                      <a:endParaRPr lang="tr-TR" b="1" dirty="0">
                        <a:solidFill>
                          <a:schemeClr val="bg1"/>
                        </a:solidFill>
                      </a:endParaRPr>
                    </a:p>
                  </a:txBody>
                  <a:tcPr anchor="ctr">
                    <a:solidFill>
                      <a:schemeClr val="accent6">
                        <a:lumMod val="75000"/>
                      </a:schemeClr>
                    </a:solidFill>
                  </a:tcPr>
                </a:tc>
                <a:tc hMerge="1">
                  <a:txBody>
                    <a:bodyPr/>
                    <a:lstStyle/>
                    <a:p>
                      <a:endParaRPr lang="tr-TR" dirty="0"/>
                    </a:p>
                  </a:txBody>
                  <a:tcPr>
                    <a:solidFill>
                      <a:schemeClr val="accent6">
                        <a:lumMod val="75000"/>
                      </a:schemeClr>
                    </a:solidFill>
                  </a:tcPr>
                </a:tc>
              </a:tr>
              <a:tr h="1291241">
                <a:tc vMerge="1">
                  <a:txBody>
                    <a:bodyPr/>
                    <a:lstStyle/>
                    <a:p>
                      <a:endParaRPr lang="tr-TR" dirty="0"/>
                    </a:p>
                  </a:txBody>
                  <a:tcPr/>
                </a:tc>
                <a:tc>
                  <a:txBody>
                    <a:bodyPr/>
                    <a:lstStyle/>
                    <a:p>
                      <a:r>
                        <a:rPr lang="tr-TR" dirty="0" smtClean="0"/>
                        <a:t>Petrol, taş kömürü, doğalgaz</a:t>
                      </a:r>
                      <a:endParaRPr lang="tr-TR" dirty="0"/>
                    </a:p>
                  </a:txBody>
                  <a:tcPr>
                    <a:solidFill>
                      <a:schemeClr val="accent6">
                        <a:lumMod val="40000"/>
                        <a:lumOff val="60000"/>
                      </a:schemeClr>
                    </a:solidFill>
                  </a:tcPr>
                </a:tc>
                <a:tc>
                  <a:txBody>
                    <a:bodyPr/>
                    <a:lstStyle/>
                    <a:p>
                      <a:r>
                        <a:rPr lang="tr-TR" dirty="0" smtClean="0"/>
                        <a:t>Nitrat, fosfat,</a:t>
                      </a:r>
                      <a:r>
                        <a:rPr lang="tr-TR" baseline="0" dirty="0" smtClean="0"/>
                        <a:t> potas</a:t>
                      </a:r>
                      <a:endParaRPr lang="tr-TR" dirty="0"/>
                    </a:p>
                  </a:txBody>
                  <a:tcPr>
                    <a:solidFill>
                      <a:schemeClr val="accent6">
                        <a:lumMod val="40000"/>
                        <a:lumOff val="60000"/>
                      </a:schemeClr>
                    </a:solidFill>
                  </a:tcPr>
                </a:tc>
                <a:tc gridSpan="2">
                  <a:txBody>
                    <a:bodyPr/>
                    <a:lstStyle/>
                    <a:p>
                      <a:r>
                        <a:rPr lang="tr-TR" dirty="0" smtClean="0"/>
                        <a:t>Ametist, elmas, yakut..</a:t>
                      </a:r>
                      <a:endParaRPr lang="tr-TR" dirty="0"/>
                    </a:p>
                  </a:txBody>
                  <a:tcPr>
                    <a:solidFill>
                      <a:schemeClr val="accent6">
                        <a:lumMod val="40000"/>
                        <a:lumOff val="60000"/>
                      </a:schemeClr>
                    </a:solidFill>
                  </a:tcPr>
                </a:tc>
                <a:tc hMerge="1">
                  <a:txBody>
                    <a:bodyPr/>
                    <a:lstStyle/>
                    <a:p>
                      <a:endParaRPr lang="tr-TR" dirty="0"/>
                    </a:p>
                  </a:txBody>
                  <a:tcPr>
                    <a:solidFill>
                      <a:schemeClr val="accent6">
                        <a:lumMod val="40000"/>
                        <a:lumOff val="60000"/>
                      </a:schemeClr>
                    </a:solidFill>
                  </a:tcPr>
                </a:tc>
              </a:tr>
            </a:tbl>
          </a:graphicData>
        </a:graphic>
      </p:graphicFrame>
      <p:sp>
        <p:nvSpPr>
          <p:cNvPr id="5" name="4 Slayt Numarası Yer Tutucusu"/>
          <p:cNvSpPr>
            <a:spLocks noGrp="1"/>
          </p:cNvSpPr>
          <p:nvPr>
            <p:ph type="sldNum" sz="quarter" idx="12"/>
          </p:nvPr>
        </p:nvSpPr>
        <p:spPr/>
        <p:txBody>
          <a:bodyPr/>
          <a:lstStyle/>
          <a:p>
            <a:fld id="{4CD58270-571A-44CF-993A-F3B0ECDAB72E}" type="slidenum">
              <a:rPr lang="tr-TR" smtClean="0"/>
              <a:pPr/>
              <a:t>6</a:t>
            </a:fld>
            <a:endParaRPr lang="tr-TR"/>
          </a:p>
        </p:txBody>
      </p:sp>
    </p:spTree>
    <p:extLst>
      <p:ext uri="{BB962C8B-B14F-4D97-AF65-F5344CB8AC3E}">
        <p14:creationId xmlns:p14="http://schemas.microsoft.com/office/powerpoint/2010/main" val="3204483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881158" y="500042"/>
            <a:ext cx="8786842" cy="6357958"/>
          </a:xfrm>
        </p:spPr>
        <p:txBody>
          <a:bodyPr>
            <a:normAutofit/>
          </a:bodyPr>
          <a:lstStyle/>
          <a:p>
            <a:r>
              <a:rPr lang="tr-TR" sz="2400" dirty="0"/>
              <a:t>Bileşiminde cevher olmayan madenler ise kullanım amaçlarına göre sınıflandırılabilir.</a:t>
            </a:r>
          </a:p>
          <a:p>
            <a:endParaRPr lang="tr-TR" sz="2400" dirty="0"/>
          </a:p>
          <a:p>
            <a:r>
              <a:rPr lang="tr-TR" sz="2400" dirty="0"/>
              <a:t>1- Enerji kaynağı madenler: taşkömürü, linyit, petrol, doğalgaz…</a:t>
            </a:r>
          </a:p>
          <a:p>
            <a:endParaRPr lang="tr-TR" sz="2400" dirty="0"/>
          </a:p>
          <a:p>
            <a:r>
              <a:rPr lang="tr-TR" sz="2400" dirty="0"/>
              <a:t>2- Yapı/inşaat maddeleri: kum, çakıl, alçı, marn…</a:t>
            </a:r>
          </a:p>
          <a:p>
            <a:endParaRPr lang="tr-TR" sz="2400" dirty="0"/>
          </a:p>
          <a:p>
            <a:r>
              <a:rPr lang="tr-TR" sz="2400" dirty="0"/>
              <a:t>3- Seramik endüstrisi maddeleri: kil, feldspat, kuvars…</a:t>
            </a:r>
          </a:p>
          <a:p>
            <a:endParaRPr lang="tr-TR" sz="2400" dirty="0"/>
          </a:p>
          <a:p>
            <a:r>
              <a:rPr lang="tr-TR" sz="2400" dirty="0"/>
              <a:t>4- kimya endüstrisi maddeleri: fosfat, nitrat, tuz…</a:t>
            </a:r>
          </a:p>
          <a:p>
            <a:endParaRPr lang="tr-TR" sz="2400" dirty="0"/>
          </a:p>
          <a:p>
            <a:r>
              <a:rPr lang="tr-TR" sz="2400" dirty="0"/>
              <a:t>5- Süs taşları: yakut, zümrüt, lületaşı…</a:t>
            </a:r>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7</a:t>
            </a:fld>
            <a:endParaRPr lang="tr-TR"/>
          </a:p>
        </p:txBody>
      </p:sp>
    </p:spTree>
    <p:extLst>
      <p:ext uri="{BB962C8B-B14F-4D97-AF65-F5344CB8AC3E}">
        <p14:creationId xmlns:p14="http://schemas.microsoft.com/office/powerpoint/2010/main" val="2804942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a:t>Kavramlar</a:t>
            </a:r>
            <a:endParaRPr lang="tr-TR" sz="3600" b="1" dirty="0"/>
          </a:p>
        </p:txBody>
      </p:sp>
      <p:sp>
        <p:nvSpPr>
          <p:cNvPr id="3" name="2 İçerik Yer Tutucusu"/>
          <p:cNvSpPr>
            <a:spLocks noGrp="1"/>
          </p:cNvSpPr>
          <p:nvPr>
            <p:ph idx="1"/>
          </p:nvPr>
        </p:nvSpPr>
        <p:spPr>
          <a:xfrm>
            <a:off x="1809720" y="1428736"/>
            <a:ext cx="8715436" cy="5286412"/>
          </a:xfrm>
        </p:spPr>
        <p:txBody>
          <a:bodyPr>
            <a:normAutofit lnSpcReduction="10000"/>
          </a:bodyPr>
          <a:lstStyle/>
          <a:p>
            <a:pPr algn="just"/>
            <a:r>
              <a:rPr lang="tr-TR" sz="2400" b="1" dirty="0"/>
              <a:t>Rezerv:</a:t>
            </a:r>
            <a:r>
              <a:rPr lang="tr-TR" sz="2400" dirty="0"/>
              <a:t> yedek, yedekte olan, saklı olan, saklanan</a:t>
            </a:r>
          </a:p>
          <a:p>
            <a:pPr algn="just"/>
            <a:endParaRPr lang="tr-TR" sz="2400" dirty="0"/>
          </a:p>
          <a:p>
            <a:pPr algn="just"/>
            <a:r>
              <a:rPr lang="tr-TR" sz="2400" dirty="0"/>
              <a:t>Görünür Rezerv: bir maden yatağının gerçeğe en yakın rezerv miktarı (yanılma payı + - %20)</a:t>
            </a:r>
          </a:p>
          <a:p>
            <a:pPr algn="just"/>
            <a:endParaRPr lang="tr-TR" sz="2400" dirty="0"/>
          </a:p>
          <a:p>
            <a:pPr algn="just"/>
            <a:r>
              <a:rPr lang="tr-TR" sz="2400" dirty="0"/>
              <a:t>Muhtemel Rezerv: kaba tahmin (yanılma payı % 40 ve +) </a:t>
            </a:r>
          </a:p>
          <a:p>
            <a:pPr algn="just"/>
            <a:endParaRPr lang="tr-TR" sz="2400" dirty="0"/>
          </a:p>
          <a:p>
            <a:pPr algn="just"/>
            <a:r>
              <a:rPr lang="tr-TR" sz="2400" dirty="0"/>
              <a:t>Mümkün Rezerv: Maden varlığının keşfedildiği, belirtilerinin olduğu rezerv (yanılma %50+)</a:t>
            </a:r>
          </a:p>
          <a:p>
            <a:pPr algn="just"/>
            <a:endParaRPr lang="tr-TR" sz="2400" dirty="0"/>
          </a:p>
          <a:p>
            <a:pPr algn="just"/>
            <a:r>
              <a:rPr lang="tr-TR" sz="2400" dirty="0"/>
              <a:t>İşetilebilir Rezerv: Çıkarılması mümkün olan, ekonomik olan</a:t>
            </a:r>
          </a:p>
          <a:p>
            <a:pPr algn="just"/>
            <a:endParaRPr lang="tr-TR" sz="2400" dirty="0"/>
          </a:p>
          <a:p>
            <a:pPr algn="just"/>
            <a:r>
              <a:rPr lang="tr-TR" sz="2400" dirty="0"/>
              <a:t>Toplam Rezerv:  görünür+muhtemel+mümkün</a:t>
            </a:r>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8</a:t>
            </a:fld>
            <a:endParaRPr lang="tr-TR"/>
          </a:p>
        </p:txBody>
      </p:sp>
    </p:spTree>
    <p:extLst>
      <p:ext uri="{BB962C8B-B14F-4D97-AF65-F5344CB8AC3E}">
        <p14:creationId xmlns:p14="http://schemas.microsoft.com/office/powerpoint/2010/main" val="3630544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sz="2400" dirty="0" err="1"/>
              <a:t>Tvanön</a:t>
            </a:r>
            <a:r>
              <a:rPr lang="tr-TR" sz="2400" dirty="0"/>
              <a:t>: herhangi bir maden türünün maden yatağından çıkarıldığı ilk durum (taş, toprak vs. ile karışık hali) </a:t>
            </a:r>
          </a:p>
          <a:p>
            <a:endParaRPr lang="tr-TR" sz="2400" dirty="0"/>
          </a:p>
          <a:p>
            <a:r>
              <a:rPr lang="tr-TR" sz="2400" dirty="0" err="1"/>
              <a:t>Tenör</a:t>
            </a:r>
            <a:r>
              <a:rPr lang="tr-TR" sz="2400" dirty="0"/>
              <a:t>: Bir maden kütlesindeki cevher miktarı. (%, kg, ton)</a:t>
            </a:r>
          </a:p>
          <a:p>
            <a:endParaRPr lang="tr-TR" sz="2400" dirty="0"/>
          </a:p>
          <a:p>
            <a:r>
              <a:rPr lang="tr-TR" sz="2400" dirty="0"/>
              <a:t>1 tonluk </a:t>
            </a:r>
            <a:r>
              <a:rPr lang="tr-TR" sz="2400" dirty="0" err="1"/>
              <a:t>tvanön</a:t>
            </a:r>
            <a:r>
              <a:rPr lang="tr-TR" sz="2400" dirty="0"/>
              <a:t> içerisinde 9-25 gr </a:t>
            </a:r>
            <a:r>
              <a:rPr lang="tr-TR" sz="2400" dirty="0" err="1"/>
              <a:t>tenör</a:t>
            </a:r>
            <a:r>
              <a:rPr lang="tr-TR" sz="2400" dirty="0"/>
              <a:t> miktarı vardır…</a:t>
            </a:r>
          </a:p>
          <a:p>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9</a:t>
            </a:fld>
            <a:endParaRPr lang="tr-TR"/>
          </a:p>
        </p:txBody>
      </p:sp>
    </p:spTree>
    <p:extLst>
      <p:ext uri="{BB962C8B-B14F-4D97-AF65-F5344CB8AC3E}">
        <p14:creationId xmlns:p14="http://schemas.microsoft.com/office/powerpoint/2010/main" val="3508087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095472" y="2714620"/>
            <a:ext cx="8229600" cy="1143000"/>
          </a:xfrm>
        </p:spPr>
        <p:txBody>
          <a:bodyPr/>
          <a:lstStyle/>
          <a:p>
            <a:r>
              <a:rPr lang="tr-TR" b="1" dirty="0" smtClean="0"/>
              <a:t>Madenlerin Çıkarılma Yöntemleri</a:t>
            </a:r>
            <a:endParaRPr lang="tr-TR" dirty="0"/>
          </a:p>
        </p:txBody>
      </p:sp>
      <p:sp>
        <p:nvSpPr>
          <p:cNvPr id="3" name="2 Slayt Numarası Yer Tutucusu"/>
          <p:cNvSpPr>
            <a:spLocks noGrp="1"/>
          </p:cNvSpPr>
          <p:nvPr>
            <p:ph type="sldNum" sz="quarter" idx="12"/>
          </p:nvPr>
        </p:nvSpPr>
        <p:spPr/>
        <p:txBody>
          <a:bodyPr/>
          <a:lstStyle/>
          <a:p>
            <a:fld id="{4CD58270-571A-44CF-993A-F3B0ECDAB72E}" type="slidenum">
              <a:rPr lang="tr-TR" smtClean="0"/>
              <a:pPr/>
              <a:t>10</a:t>
            </a:fld>
            <a:endParaRPr lang="tr-TR"/>
          </a:p>
        </p:txBody>
      </p:sp>
    </p:spTree>
    <p:extLst>
      <p:ext uri="{BB962C8B-B14F-4D97-AF65-F5344CB8AC3E}">
        <p14:creationId xmlns:p14="http://schemas.microsoft.com/office/powerpoint/2010/main" val="2612961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1738282" y="285728"/>
          <a:ext cx="8929718" cy="6357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Slayt Numarası Yer Tutucusu"/>
          <p:cNvSpPr>
            <a:spLocks noGrp="1"/>
          </p:cNvSpPr>
          <p:nvPr>
            <p:ph type="sldNum" sz="quarter" idx="12"/>
          </p:nvPr>
        </p:nvSpPr>
        <p:spPr/>
        <p:txBody>
          <a:bodyPr/>
          <a:lstStyle/>
          <a:p>
            <a:fld id="{4CD58270-571A-44CF-993A-F3B0ECDAB72E}" type="slidenum">
              <a:rPr lang="tr-TR" smtClean="0"/>
              <a:pPr/>
              <a:t>11</a:t>
            </a:fld>
            <a:endParaRPr lang="tr-TR"/>
          </a:p>
        </p:txBody>
      </p:sp>
    </p:spTree>
    <p:extLst>
      <p:ext uri="{BB962C8B-B14F-4D97-AF65-F5344CB8AC3E}">
        <p14:creationId xmlns:p14="http://schemas.microsoft.com/office/powerpoint/2010/main" val="2830571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09720" y="428605"/>
            <a:ext cx="8401080" cy="5697559"/>
          </a:xfrm>
        </p:spPr>
        <p:txBody>
          <a:bodyPr>
            <a:normAutofit/>
          </a:bodyPr>
          <a:lstStyle/>
          <a:p>
            <a:r>
              <a:rPr lang="tr-TR" b="1" dirty="0"/>
              <a:t>1- Yeraltı İşletmeciliği</a:t>
            </a:r>
            <a:r>
              <a:rPr lang="tr-TR" sz="2400" dirty="0"/>
              <a:t>: Şaft ya da </a:t>
            </a:r>
            <a:r>
              <a:rPr lang="tr-TR" sz="2400" dirty="0" err="1"/>
              <a:t>Drift</a:t>
            </a:r>
            <a:r>
              <a:rPr lang="tr-TR" sz="2400" dirty="0"/>
              <a:t> Madenciliği olmak üzere ikiye ayrılır.</a:t>
            </a:r>
          </a:p>
          <a:p>
            <a:endParaRPr lang="tr-TR" sz="2400" dirty="0"/>
          </a:p>
          <a:p>
            <a:r>
              <a:rPr lang="tr-TR" sz="2400" b="1" dirty="0"/>
              <a:t>A- Şaft Madenciliği: </a:t>
            </a:r>
            <a:r>
              <a:rPr lang="tr-TR" sz="2400" dirty="0"/>
              <a:t>Üzerinde kalın toprak tabakası olan ve derinlerde bulunan (ova, plato) madenlerin çıkarılmasında kullanılan yöntemdir.</a:t>
            </a:r>
          </a:p>
          <a:p>
            <a:endParaRPr lang="tr-TR" sz="2400" dirty="0"/>
          </a:p>
          <a:p>
            <a:r>
              <a:rPr lang="tr-TR" sz="2400" dirty="0"/>
              <a:t>Kuyular açılarak madene ulaşılmaya çalışılır.</a:t>
            </a:r>
          </a:p>
          <a:p>
            <a:endParaRPr lang="tr-TR" sz="2400" dirty="0"/>
          </a:p>
          <a:p>
            <a:pPr marL="0" indent="0" algn="just">
              <a:buNone/>
            </a:pPr>
            <a:r>
              <a:rPr lang="tr-TR" sz="2400" dirty="0"/>
              <a:t>En pahalı madencilik türüdür fakat üretim yıl boyunca kesintisiz </a:t>
            </a:r>
          </a:p>
          <a:p>
            <a:pPr marL="0" indent="0" algn="just">
              <a:buNone/>
            </a:pPr>
            <a:r>
              <a:rPr lang="tr-TR" sz="2400" dirty="0"/>
              <a:t>gerçekleşir.</a:t>
            </a:r>
          </a:p>
          <a:p>
            <a:endParaRPr lang="tr-TR" sz="2400" dirty="0"/>
          </a:p>
          <a:p>
            <a:r>
              <a:rPr lang="tr-TR" sz="2400" dirty="0"/>
              <a:t>Petrol ve doğalgaz kuyuları</a:t>
            </a:r>
            <a:endParaRPr lang="tr-TR" sz="2400" dirty="0"/>
          </a:p>
          <a:p>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12</a:t>
            </a:fld>
            <a:endParaRPr lang="tr-TR"/>
          </a:p>
        </p:txBody>
      </p:sp>
    </p:spTree>
    <p:extLst>
      <p:ext uri="{BB962C8B-B14F-4D97-AF65-F5344CB8AC3E}">
        <p14:creationId xmlns:p14="http://schemas.microsoft.com/office/powerpoint/2010/main" val="1858744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24000" y="1000108"/>
            <a:ext cx="8892480" cy="4383368"/>
          </a:xfrm>
        </p:spPr>
        <p:txBody>
          <a:bodyPr>
            <a:normAutofit/>
          </a:bodyPr>
          <a:lstStyle/>
          <a:p>
            <a:r>
              <a:rPr lang="tr-TR" sz="2400" b="1" dirty="0"/>
              <a:t>B- </a:t>
            </a:r>
            <a:r>
              <a:rPr lang="tr-TR" sz="2400" b="1" dirty="0" err="1"/>
              <a:t>Drift</a:t>
            </a:r>
            <a:r>
              <a:rPr lang="tr-TR" sz="2400" b="1" dirty="0"/>
              <a:t> Madencilik: </a:t>
            </a:r>
            <a:r>
              <a:rPr lang="tr-TR" sz="2400" dirty="0"/>
              <a:t>Tüneller ve galeriler açarak madenleri işletme yöntemidir.</a:t>
            </a:r>
          </a:p>
          <a:p>
            <a:endParaRPr lang="tr-TR" sz="2400" dirty="0"/>
          </a:p>
          <a:p>
            <a:r>
              <a:rPr lang="tr-TR" sz="2400" dirty="0"/>
              <a:t>Genellikle dağlık bölgelerde düz ya da hafif eğimli tabakalar halinde yer alan madenlerin çıkarılmasında uygulanır.</a:t>
            </a:r>
          </a:p>
          <a:p>
            <a:endParaRPr lang="tr-TR" sz="2400" dirty="0"/>
          </a:p>
          <a:p>
            <a:r>
              <a:rPr lang="tr-TR" sz="2400" dirty="0"/>
              <a:t>Dekovil hatları ya da bant sistemi ile çıkarılır.</a:t>
            </a:r>
          </a:p>
          <a:p>
            <a:endParaRPr lang="tr-TR" sz="2400" dirty="0"/>
          </a:p>
        </p:txBody>
      </p:sp>
      <p:sp>
        <p:nvSpPr>
          <p:cNvPr id="5" name="4 Slayt Numarası Yer Tutucusu"/>
          <p:cNvSpPr>
            <a:spLocks noGrp="1"/>
          </p:cNvSpPr>
          <p:nvPr>
            <p:ph type="sldNum" sz="quarter" idx="12"/>
          </p:nvPr>
        </p:nvSpPr>
        <p:spPr/>
        <p:txBody>
          <a:bodyPr/>
          <a:lstStyle/>
          <a:p>
            <a:fld id="{4CD58270-571A-44CF-993A-F3B0ECDAB72E}" type="slidenum">
              <a:rPr lang="tr-TR" smtClean="0"/>
              <a:pPr/>
              <a:t>13</a:t>
            </a:fld>
            <a:endParaRPr lang="tr-TR"/>
          </a:p>
        </p:txBody>
      </p:sp>
    </p:spTree>
    <p:extLst>
      <p:ext uri="{BB962C8B-B14F-4D97-AF65-F5344CB8AC3E}">
        <p14:creationId xmlns:p14="http://schemas.microsoft.com/office/powerpoint/2010/main" val="3179500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952596" y="1571613"/>
            <a:ext cx="8229600" cy="4525963"/>
          </a:xfrm>
        </p:spPr>
        <p:txBody>
          <a:bodyPr>
            <a:normAutofit/>
          </a:bodyPr>
          <a:lstStyle/>
          <a:p>
            <a:r>
              <a:rPr lang="tr-TR" sz="2400" b="1" dirty="0"/>
              <a:t>2- Açık/Yerüstü İşletme:  </a:t>
            </a:r>
            <a:r>
              <a:rPr lang="tr-TR" sz="2400" dirty="0"/>
              <a:t>Açık işletmelerde en önemli faaliyet madenlerin üzerinde bulunan toprak örtüsünün kaldırılmasıdır, ki bu işleme </a:t>
            </a:r>
            <a:r>
              <a:rPr lang="tr-TR" sz="2400" dirty="0" err="1"/>
              <a:t>dekapaj</a:t>
            </a:r>
            <a:r>
              <a:rPr lang="tr-TR" sz="2400" dirty="0"/>
              <a:t> denir.</a:t>
            </a:r>
          </a:p>
          <a:p>
            <a:endParaRPr lang="tr-TR" sz="2400" dirty="0"/>
          </a:p>
          <a:p>
            <a:r>
              <a:rPr lang="tr-TR" sz="2400" dirty="0"/>
              <a:t>Dünya demir cevherlerinin % 75’i bu yöntemle çıkarılır.</a:t>
            </a:r>
          </a:p>
          <a:p>
            <a:endParaRPr lang="tr-TR" sz="2400" dirty="0"/>
          </a:p>
          <a:p>
            <a:r>
              <a:rPr lang="tr-TR" sz="2400" dirty="0"/>
              <a:t>Maden cevherinin maden depolarından ilke şekilde elenerek ya da makinelerle elde edilmesine ise </a:t>
            </a:r>
            <a:r>
              <a:rPr lang="tr-TR" sz="2400" dirty="0" err="1">
                <a:effectLst>
                  <a:outerShdw blurRad="38100" dist="38100" dir="2700000" algn="tl">
                    <a:srgbClr val="000000">
                      <a:alpha val="43137"/>
                    </a:srgbClr>
                  </a:outerShdw>
                </a:effectLst>
              </a:rPr>
              <a:t>plaser</a:t>
            </a:r>
            <a:r>
              <a:rPr lang="tr-TR" sz="2400" dirty="0">
                <a:effectLst>
                  <a:outerShdw blurRad="38100" dist="38100" dir="2700000" algn="tl">
                    <a:srgbClr val="000000">
                      <a:alpha val="43137"/>
                    </a:srgbClr>
                  </a:outerShdw>
                </a:effectLst>
              </a:rPr>
              <a:t> (</a:t>
            </a:r>
            <a:r>
              <a:rPr lang="tr-TR" sz="2400" dirty="0" err="1">
                <a:effectLst>
                  <a:outerShdw blurRad="38100" dist="38100" dir="2700000" algn="tl">
                    <a:srgbClr val="000000">
                      <a:alpha val="43137"/>
                    </a:srgbClr>
                  </a:outerShdw>
                </a:effectLst>
              </a:rPr>
              <a:t>placer</a:t>
            </a:r>
            <a:r>
              <a:rPr lang="tr-TR" sz="2400" dirty="0">
                <a:effectLst>
                  <a:outerShdw blurRad="38100" dist="38100" dir="2700000" algn="tl">
                    <a:srgbClr val="000000">
                      <a:alpha val="43137"/>
                    </a:srgbClr>
                  </a:outerShdw>
                </a:effectLst>
              </a:rPr>
              <a:t>) </a:t>
            </a:r>
            <a:r>
              <a:rPr lang="tr-TR" sz="2400" dirty="0"/>
              <a:t>denir. Örneğin altın</a:t>
            </a:r>
          </a:p>
          <a:p>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14</a:t>
            </a:fld>
            <a:endParaRPr lang="tr-TR"/>
          </a:p>
        </p:txBody>
      </p:sp>
    </p:spTree>
    <p:extLst>
      <p:ext uri="{BB962C8B-B14F-4D97-AF65-F5344CB8AC3E}">
        <p14:creationId xmlns:p14="http://schemas.microsoft.com/office/powerpoint/2010/main" val="2855003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t>Madenler ve Jeolojik İlişkiler</a:t>
            </a:r>
            <a:endParaRPr lang="tr-TR" sz="3600" b="1" dirty="0"/>
          </a:p>
        </p:txBody>
      </p:sp>
      <p:sp>
        <p:nvSpPr>
          <p:cNvPr id="3" name="İçerik Yer Tutucusu 2"/>
          <p:cNvSpPr>
            <a:spLocks noGrp="1"/>
          </p:cNvSpPr>
          <p:nvPr>
            <p:ph idx="1"/>
          </p:nvPr>
        </p:nvSpPr>
        <p:spPr>
          <a:xfrm>
            <a:off x="2024034" y="2143116"/>
            <a:ext cx="8229600" cy="3186122"/>
          </a:xfrm>
        </p:spPr>
        <p:txBody>
          <a:bodyPr>
            <a:normAutofit/>
          </a:bodyPr>
          <a:lstStyle/>
          <a:p>
            <a:r>
              <a:rPr lang="tr-TR" sz="2400" dirty="0" err="1"/>
              <a:t>Minerolojik</a:t>
            </a:r>
            <a:r>
              <a:rPr lang="tr-TR" sz="2400" dirty="0"/>
              <a:t> olarak 1800’den fazla maden vardır.</a:t>
            </a:r>
          </a:p>
          <a:p>
            <a:endParaRPr lang="tr-TR" sz="2400" dirty="0"/>
          </a:p>
          <a:p>
            <a:r>
              <a:rPr lang="tr-TR" sz="2400" dirty="0"/>
              <a:t>Bu madenlerden 200’ü çıkarılmaktadır, fakat  90 kadarının yoğun çıkarımı ve yaygın kullanımı bulunmaktadır.</a:t>
            </a:r>
          </a:p>
          <a:p>
            <a:endParaRPr lang="tr-TR" sz="2400" dirty="0"/>
          </a:p>
          <a:p>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15</a:t>
            </a:fld>
            <a:endParaRPr lang="tr-TR"/>
          </a:p>
        </p:txBody>
      </p:sp>
    </p:spTree>
    <p:extLst>
      <p:ext uri="{BB962C8B-B14F-4D97-AF65-F5344CB8AC3E}">
        <p14:creationId xmlns:p14="http://schemas.microsoft.com/office/powerpoint/2010/main" val="1238048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19536" y="620688"/>
            <a:ext cx="8496944" cy="6048672"/>
          </a:xfrm>
        </p:spPr>
        <p:txBody>
          <a:bodyPr>
            <a:normAutofit/>
          </a:bodyPr>
          <a:lstStyle/>
          <a:p>
            <a:r>
              <a:rPr lang="tr-TR" sz="2400" dirty="0"/>
              <a:t>Madenler yatakların durumuna göre I. ve II. </a:t>
            </a:r>
            <a:r>
              <a:rPr lang="tr-TR" sz="2400" dirty="0"/>
              <a:t>d</a:t>
            </a:r>
            <a:r>
              <a:rPr lang="tr-TR" sz="2400" dirty="0"/>
              <a:t>erecede yataklar şeklinde ikiye ayrılır.</a:t>
            </a:r>
          </a:p>
          <a:p>
            <a:endParaRPr lang="tr-TR" sz="2400" dirty="0"/>
          </a:p>
          <a:p>
            <a:r>
              <a:rPr lang="tr-TR" sz="2400" b="1" dirty="0"/>
              <a:t>I. Derecedeki Yataklar</a:t>
            </a:r>
            <a:r>
              <a:rPr lang="tr-TR" sz="2400" dirty="0"/>
              <a:t> ise kendi içinde ikiye ayrılır:</a:t>
            </a:r>
          </a:p>
          <a:p>
            <a:endParaRPr lang="tr-TR" sz="2400" dirty="0"/>
          </a:p>
          <a:p>
            <a:r>
              <a:rPr lang="tr-TR" sz="2400" b="1" dirty="0"/>
              <a:t>A- </a:t>
            </a:r>
            <a:r>
              <a:rPr lang="tr-TR" sz="2400" b="1" dirty="0" err="1"/>
              <a:t>Sinjenetik</a:t>
            </a:r>
            <a:r>
              <a:rPr lang="tr-TR" sz="2400" b="1" dirty="0"/>
              <a:t> Yataklar: </a:t>
            </a:r>
          </a:p>
          <a:p>
            <a:r>
              <a:rPr lang="tr-TR" sz="2400" b="1" dirty="0"/>
              <a:t>1. </a:t>
            </a:r>
            <a:r>
              <a:rPr lang="tr-TR" sz="2400" b="1" dirty="0" err="1"/>
              <a:t>Mağmatik</a:t>
            </a:r>
            <a:r>
              <a:rPr lang="tr-TR" sz="2400" b="1" dirty="0"/>
              <a:t> yataklar</a:t>
            </a:r>
          </a:p>
          <a:p>
            <a:r>
              <a:rPr lang="tr-TR" sz="2400" b="1" dirty="0"/>
              <a:t>2. Tortul Yataklar</a:t>
            </a:r>
          </a:p>
          <a:p>
            <a:endParaRPr lang="tr-TR" sz="2400" b="1" dirty="0"/>
          </a:p>
          <a:p>
            <a:r>
              <a:rPr lang="tr-TR" sz="2400" b="1" dirty="0"/>
              <a:t>B- </a:t>
            </a:r>
            <a:r>
              <a:rPr lang="tr-TR" sz="2400" b="1" dirty="0" err="1"/>
              <a:t>Epijenik</a:t>
            </a:r>
            <a:r>
              <a:rPr lang="tr-TR" sz="2400" b="1" dirty="0"/>
              <a:t> Yataklar:</a:t>
            </a:r>
          </a:p>
          <a:p>
            <a:r>
              <a:rPr lang="tr-TR" sz="2400" b="1" dirty="0"/>
              <a:t>1. Damarlar</a:t>
            </a:r>
          </a:p>
          <a:p>
            <a:r>
              <a:rPr lang="tr-TR" sz="2400" b="1" dirty="0"/>
              <a:t>2. </a:t>
            </a:r>
            <a:r>
              <a:rPr lang="tr-TR" sz="2400" b="1" dirty="0" err="1"/>
              <a:t>Replanman</a:t>
            </a:r>
            <a:r>
              <a:rPr lang="tr-TR" sz="2400" b="1" dirty="0"/>
              <a:t> ve </a:t>
            </a:r>
            <a:r>
              <a:rPr lang="tr-TR" sz="2400" b="1" dirty="0" err="1"/>
              <a:t>kontakt</a:t>
            </a:r>
            <a:endParaRPr lang="tr-TR" sz="2400" b="1" dirty="0"/>
          </a:p>
          <a:p>
            <a:r>
              <a:rPr lang="tr-TR" sz="2400" b="1" dirty="0"/>
              <a:t>3. Çözülme</a:t>
            </a:r>
            <a:endParaRPr lang="tr-TR" sz="2400" b="1"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16</a:t>
            </a:fld>
            <a:endParaRPr lang="tr-TR"/>
          </a:p>
        </p:txBody>
      </p:sp>
    </p:spTree>
    <p:extLst>
      <p:ext uri="{BB962C8B-B14F-4D97-AF65-F5344CB8AC3E}">
        <p14:creationId xmlns:p14="http://schemas.microsoft.com/office/powerpoint/2010/main" val="11762306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3512" y="620688"/>
            <a:ext cx="8712968" cy="5976664"/>
          </a:xfrm>
        </p:spPr>
        <p:txBody>
          <a:bodyPr>
            <a:normAutofit/>
          </a:bodyPr>
          <a:lstStyle/>
          <a:p>
            <a:r>
              <a:rPr lang="tr-TR" b="1" dirty="0" err="1"/>
              <a:t>Sinjenetik</a:t>
            </a:r>
            <a:r>
              <a:rPr lang="tr-TR" b="1" dirty="0"/>
              <a:t> Yataklar, </a:t>
            </a:r>
            <a:r>
              <a:rPr lang="tr-TR" sz="2400" dirty="0"/>
              <a:t>metalik madenlerin içinde bulunduğu kaya formasyonu ile aynı zamanda oluşurlar. Yani kayaçların oluşumu ile madenin oluşumu aynı anda gerçekleşir, veya oluşan kayaçlar aynı zamanda maden cevherini içinde bulundurur.</a:t>
            </a:r>
          </a:p>
          <a:p>
            <a:endParaRPr lang="tr-TR" sz="2400" dirty="0"/>
          </a:p>
          <a:p>
            <a:r>
              <a:rPr lang="tr-TR" sz="2400" dirty="0" err="1"/>
              <a:t>Sinjenetik</a:t>
            </a:r>
            <a:r>
              <a:rPr lang="tr-TR" sz="2400" dirty="0"/>
              <a:t> yatakların en çok </a:t>
            </a:r>
            <a:r>
              <a:rPr lang="tr-TR" sz="2400" dirty="0"/>
              <a:t>b</a:t>
            </a:r>
            <a:r>
              <a:rPr lang="tr-TR" sz="2400" dirty="0"/>
              <a:t>ilineni magmatik olanlarıdır.  Yeryüzüne doğru yaklaşan magma yüzeye yaklaştıkça soğumaya başlar ve katılaşır. Magma içindeki minerallerin soğuma derinliğine göre farklı madenler oluşur.</a:t>
            </a:r>
          </a:p>
          <a:p>
            <a:endParaRPr lang="tr-TR" sz="2400" dirty="0"/>
          </a:p>
          <a:p>
            <a:r>
              <a:rPr lang="tr-TR" sz="2400" dirty="0"/>
              <a:t>Tortul olanlar ise deniz ya da göl diplerinde bazı bileşiklerin çökelmesi ile meydana gelir</a:t>
            </a:r>
          </a:p>
          <a:p>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17</a:t>
            </a:fld>
            <a:endParaRPr lang="tr-TR"/>
          </a:p>
        </p:txBody>
      </p:sp>
    </p:spTree>
    <p:extLst>
      <p:ext uri="{BB962C8B-B14F-4D97-AF65-F5344CB8AC3E}">
        <p14:creationId xmlns:p14="http://schemas.microsoft.com/office/powerpoint/2010/main" val="15066214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47528" y="908720"/>
            <a:ext cx="8640960" cy="5256584"/>
          </a:xfrm>
        </p:spPr>
        <p:txBody>
          <a:bodyPr>
            <a:normAutofit/>
          </a:bodyPr>
          <a:lstStyle/>
          <a:p>
            <a:r>
              <a:rPr lang="tr-TR" b="1" dirty="0" err="1"/>
              <a:t>Epijenik</a:t>
            </a:r>
            <a:r>
              <a:rPr lang="tr-TR" b="1" dirty="0"/>
              <a:t> Yataklar, </a:t>
            </a:r>
            <a:r>
              <a:rPr lang="tr-TR" sz="2400" dirty="0"/>
              <a:t>Madenin oluşumu ile içinde bulunduğu tabakaların yaşı aynı değildir. Maden kayaçtan sonra oluşur</a:t>
            </a:r>
            <a:r>
              <a:rPr lang="tr-TR" sz="2400" dirty="0"/>
              <a:t>.</a:t>
            </a:r>
          </a:p>
          <a:p>
            <a:endParaRPr lang="tr-TR" sz="2400" dirty="0"/>
          </a:p>
          <a:p>
            <a:r>
              <a:rPr lang="tr-TR" sz="2400" dirty="0"/>
              <a:t>Magmadan gelen mineraller yeryüzüne doğru kaya kütlesinin zayıf alanlarına damarlar şeklinde sokulur. </a:t>
            </a:r>
          </a:p>
          <a:p>
            <a:endParaRPr lang="tr-TR" sz="2400" dirty="0"/>
          </a:p>
          <a:p>
            <a:r>
              <a:rPr lang="tr-TR" sz="2400" dirty="0"/>
              <a:t>Hatta bu mineraller bazen kaya </a:t>
            </a:r>
            <a:r>
              <a:rPr lang="tr-TR" sz="2400" dirty="0" err="1"/>
              <a:t>kütlseinin</a:t>
            </a:r>
            <a:r>
              <a:rPr lang="tr-TR" sz="2400" dirty="0"/>
              <a:t> tamamına yayılır ve kayacın bünyesini değiştirir (</a:t>
            </a:r>
            <a:r>
              <a:rPr lang="tr-TR" sz="2400" dirty="0" err="1"/>
              <a:t>replasman</a:t>
            </a:r>
            <a:r>
              <a:rPr lang="tr-TR" sz="2400" dirty="0"/>
              <a:t>).</a:t>
            </a:r>
          </a:p>
          <a:p>
            <a:endParaRPr lang="tr-TR" sz="2400" dirty="0"/>
          </a:p>
          <a:p>
            <a:pPr marL="0" indent="0">
              <a:buNone/>
            </a:pPr>
            <a:endParaRPr lang="tr-TR" sz="2400" dirty="0"/>
          </a:p>
          <a:p>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18</a:t>
            </a:fld>
            <a:endParaRPr lang="tr-TR"/>
          </a:p>
        </p:txBody>
      </p:sp>
    </p:spTree>
    <p:extLst>
      <p:ext uri="{BB962C8B-B14F-4D97-AF65-F5344CB8AC3E}">
        <p14:creationId xmlns:p14="http://schemas.microsoft.com/office/powerpoint/2010/main" val="26666651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3512" y="908720"/>
            <a:ext cx="8784976" cy="4968552"/>
          </a:xfrm>
        </p:spPr>
        <p:txBody>
          <a:bodyPr>
            <a:normAutofit/>
          </a:bodyPr>
          <a:lstStyle/>
          <a:p>
            <a:r>
              <a:rPr lang="tr-TR" b="1" dirty="0"/>
              <a:t>II. Derecedeki Yataklar:</a:t>
            </a:r>
          </a:p>
          <a:p>
            <a:endParaRPr lang="tr-TR" sz="2400" dirty="0"/>
          </a:p>
          <a:p>
            <a:r>
              <a:rPr lang="tr-TR" sz="2400" dirty="0"/>
              <a:t>Metalik madenlerin ilk oluştukları yerlerden doğal süreçlere bağlı çeşitli faktörler tarafından hareket ederek yer değiştirmesiyle ikincil ve daha az verimli yataklar oluşur ki bunlar II. Derecede yataklar adını alır.</a:t>
            </a:r>
          </a:p>
          <a:p>
            <a:endParaRPr lang="tr-TR" sz="2400" dirty="0"/>
          </a:p>
          <a:p>
            <a:r>
              <a:rPr lang="tr-TR" sz="2400" dirty="0"/>
              <a:t>Örneğin bazı kayaçların çözülerek başka alanlarda birikmesi ve yeni bir maden sahası oluşturması,</a:t>
            </a:r>
          </a:p>
          <a:p>
            <a:endParaRPr lang="tr-TR" sz="2400" dirty="0"/>
          </a:p>
          <a:p>
            <a:endParaRPr lang="tr-TR" sz="2400" dirty="0"/>
          </a:p>
          <a:p>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19</a:t>
            </a:fld>
            <a:endParaRPr lang="tr-TR"/>
          </a:p>
        </p:txBody>
      </p:sp>
    </p:spTree>
    <p:extLst>
      <p:ext uri="{BB962C8B-B14F-4D97-AF65-F5344CB8AC3E}">
        <p14:creationId xmlns:p14="http://schemas.microsoft.com/office/powerpoint/2010/main" val="23441774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t>Madencilik ve Beşeri İlişkiler</a:t>
            </a:r>
            <a:endParaRPr lang="tr-TR" sz="3600" b="1" dirty="0"/>
          </a:p>
        </p:txBody>
      </p:sp>
      <p:sp>
        <p:nvSpPr>
          <p:cNvPr id="3" name="İçerik Yer Tutucusu 2"/>
          <p:cNvSpPr>
            <a:spLocks noGrp="1"/>
          </p:cNvSpPr>
          <p:nvPr>
            <p:ph idx="1"/>
          </p:nvPr>
        </p:nvSpPr>
        <p:spPr/>
        <p:txBody>
          <a:bodyPr>
            <a:normAutofit/>
          </a:bodyPr>
          <a:lstStyle/>
          <a:p>
            <a:r>
              <a:rPr lang="tr-TR" b="1" dirty="0"/>
              <a:t>1- Belirli Yerlerde Bulunabilme: </a:t>
            </a:r>
          </a:p>
          <a:p>
            <a:r>
              <a:rPr lang="tr-TR" sz="2400" dirty="0"/>
              <a:t>Madenler jeolojik özelliklerden dolayı belirli yerlerde bulunurlar. </a:t>
            </a:r>
            <a:r>
              <a:rPr lang="tr-TR" sz="2400" dirty="0"/>
              <a:t> </a:t>
            </a:r>
            <a:r>
              <a:rPr lang="tr-TR" sz="2400" dirty="0"/>
              <a:t>Bu nedenle ya bulundukları bölgelerde çıkarılmalı ya da saklanmalıdır. </a:t>
            </a:r>
            <a:endParaRPr lang="tr-TR" sz="2400" dirty="0"/>
          </a:p>
          <a:p>
            <a:endParaRPr lang="tr-TR" sz="2400" dirty="0"/>
          </a:p>
          <a:p>
            <a:r>
              <a:rPr lang="tr-TR" sz="2400" dirty="0"/>
              <a:t>Madenler dünya genelinde çıkarılıyor gibi görünse de bir çok alan maden fakiridir. Fakat teknoloji geliştikçe önceleri maden bulunamayan bölgelerde yeni maden rezervleri tespit edilebilmektedir.</a:t>
            </a:r>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20</a:t>
            </a:fld>
            <a:endParaRPr lang="tr-TR"/>
          </a:p>
        </p:txBody>
      </p:sp>
    </p:spTree>
    <p:extLst>
      <p:ext uri="{BB962C8B-B14F-4D97-AF65-F5344CB8AC3E}">
        <p14:creationId xmlns:p14="http://schemas.microsoft.com/office/powerpoint/2010/main" val="1205927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75520" y="404664"/>
            <a:ext cx="8435280" cy="6264696"/>
          </a:xfrm>
        </p:spPr>
        <p:txBody>
          <a:bodyPr>
            <a:normAutofit/>
          </a:bodyPr>
          <a:lstStyle/>
          <a:p>
            <a:r>
              <a:rPr lang="tr-TR" b="1" dirty="0"/>
              <a:t>2- </a:t>
            </a:r>
            <a:r>
              <a:rPr lang="tr-TR" b="1" dirty="0" err="1"/>
              <a:t>Tükenebilirlik</a:t>
            </a:r>
            <a:r>
              <a:rPr lang="tr-TR" b="1" dirty="0"/>
              <a:t>: </a:t>
            </a:r>
            <a:r>
              <a:rPr lang="tr-TR" sz="2400" dirty="0"/>
              <a:t>Madenler yenilenemezler. Bu nedenle işletmeye açılacak sahanın yatırımları karşılayabilecek rezervlere sahip olması gerekir.</a:t>
            </a:r>
          </a:p>
          <a:p>
            <a:endParaRPr lang="tr-TR" sz="2400" dirty="0"/>
          </a:p>
          <a:p>
            <a:r>
              <a:rPr lang="tr-TR" b="1" dirty="0"/>
              <a:t>3- İşletme maliyetlerinin artması: </a:t>
            </a:r>
            <a:r>
              <a:rPr lang="tr-TR" sz="2400" dirty="0"/>
              <a:t>Bir maden işletmesinde maden çıkarımı devam ettikçe maliyetler artar. Çünkü cevherlere ulaşmak için sürekli derinlere inilmeli ve bu da maliyetleri artırmaktadır.  Örneğin kuyulardan elde edilen petrolün maliyetiyle pompa ile çekilen arasında 5 kat maliyet farkı vardır.</a:t>
            </a:r>
          </a:p>
          <a:p>
            <a:endParaRPr lang="tr-TR" b="1" dirty="0"/>
          </a:p>
          <a:p>
            <a:r>
              <a:rPr lang="tr-TR" b="1" dirty="0"/>
              <a:t>4- Araştırmanın </a:t>
            </a:r>
            <a:r>
              <a:rPr lang="tr-TR" b="1" dirty="0"/>
              <a:t>r</a:t>
            </a:r>
            <a:r>
              <a:rPr lang="tr-TR" b="1" dirty="0"/>
              <a:t>iskli olması: </a:t>
            </a:r>
            <a:r>
              <a:rPr lang="tr-TR" sz="2400" dirty="0"/>
              <a:t>Madenler nadiren yüzeyde bulunurlar. Bu nedenle araştırma için ekstra maliyetler, işçilik, ustalık, bilgi, deneyim hatta ŞANS önemlidir.</a:t>
            </a:r>
          </a:p>
        </p:txBody>
      </p:sp>
      <p:sp>
        <p:nvSpPr>
          <p:cNvPr id="4" name="3 Slayt Numarası Yer Tutucusu"/>
          <p:cNvSpPr>
            <a:spLocks noGrp="1"/>
          </p:cNvSpPr>
          <p:nvPr>
            <p:ph type="sldNum" sz="quarter" idx="12"/>
          </p:nvPr>
        </p:nvSpPr>
        <p:spPr/>
        <p:txBody>
          <a:bodyPr/>
          <a:lstStyle/>
          <a:p>
            <a:fld id="{4CD58270-571A-44CF-993A-F3B0ECDAB72E}" type="slidenum">
              <a:rPr lang="tr-TR" smtClean="0"/>
              <a:pPr/>
              <a:t>21</a:t>
            </a:fld>
            <a:endParaRPr lang="tr-TR"/>
          </a:p>
        </p:txBody>
      </p:sp>
    </p:spTree>
    <p:extLst>
      <p:ext uri="{BB962C8B-B14F-4D97-AF65-F5344CB8AC3E}">
        <p14:creationId xmlns:p14="http://schemas.microsoft.com/office/powerpoint/2010/main" val="2198670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75520" y="548680"/>
            <a:ext cx="8640960" cy="5904656"/>
          </a:xfrm>
        </p:spPr>
        <p:txBody>
          <a:bodyPr>
            <a:normAutofit lnSpcReduction="10000"/>
          </a:bodyPr>
          <a:lstStyle/>
          <a:p>
            <a:r>
              <a:rPr lang="tr-TR" b="1" dirty="0"/>
              <a:t>5- Madenlerin </a:t>
            </a:r>
            <a:r>
              <a:rPr lang="tr-TR" b="1" dirty="0" err="1"/>
              <a:t>tüketilebilirliği</a:t>
            </a:r>
            <a:r>
              <a:rPr lang="tr-TR" b="1" dirty="0"/>
              <a:t>:</a:t>
            </a:r>
            <a:r>
              <a:rPr lang="tr-TR" sz="2400" dirty="0"/>
              <a:t> Kömür ve petrol tüketilir ve geri dönüşümü yoktur, ancak metaller ve süs madenleri geri dönüştürülebilir.</a:t>
            </a:r>
          </a:p>
          <a:p>
            <a:endParaRPr lang="tr-TR" sz="2400" dirty="0"/>
          </a:p>
          <a:p>
            <a:r>
              <a:rPr lang="tr-TR" b="1" dirty="0"/>
              <a:t>6- Arz-Talep: </a:t>
            </a:r>
            <a:r>
              <a:rPr lang="tr-TR" sz="2400" dirty="0"/>
              <a:t>Maden ihtiyacı her geçen gün artmakta ve çeşitlenmektedir. 1800’lü yıllardan beri dünya nüfusu yaklaşık 4 kat artmışken madenlere olan talep 100 kat artmıştır.</a:t>
            </a:r>
          </a:p>
          <a:p>
            <a:endParaRPr lang="tr-TR" sz="2400" dirty="0"/>
          </a:p>
          <a:p>
            <a:r>
              <a:rPr lang="tr-TR" sz="2400" dirty="0"/>
              <a:t>Bu talep sürekli artmaktadır. 1939’dan önce en çok kullanılan 21 madenin % 80’i ABD, Almana, İngiltere SSCB, Japonya, Belçika ve İtalya tarafından kullanılıyordu. Ancak günümüzde durum değişmiştir.</a:t>
            </a:r>
          </a:p>
          <a:p>
            <a:endParaRPr lang="tr-TR" sz="2400" dirty="0"/>
          </a:p>
          <a:p>
            <a:r>
              <a:rPr lang="tr-TR" sz="2400" dirty="0"/>
              <a:t>Çin’de kişi başına düşen milli gelirinin (14 bin $) ABD veya diğer gelişmiş ülkeler kategorisine erişmesi halinde 3 adet dünya kaynağını tüketmesi gerekir. </a:t>
            </a:r>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22</a:t>
            </a:fld>
            <a:endParaRPr lang="tr-TR"/>
          </a:p>
        </p:txBody>
      </p:sp>
    </p:spTree>
    <p:extLst>
      <p:ext uri="{BB962C8B-B14F-4D97-AF65-F5344CB8AC3E}">
        <p14:creationId xmlns:p14="http://schemas.microsoft.com/office/powerpoint/2010/main" val="4075223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t>Madencilik Faaliyetlerinin Dağılışı</a:t>
            </a:r>
            <a:endParaRPr lang="tr-TR" sz="3600" b="1" dirty="0"/>
          </a:p>
        </p:txBody>
      </p:sp>
      <p:sp>
        <p:nvSpPr>
          <p:cNvPr id="3" name="İçerik Yer Tutucusu 2"/>
          <p:cNvSpPr>
            <a:spLocks noGrp="1"/>
          </p:cNvSpPr>
          <p:nvPr>
            <p:ph idx="1"/>
          </p:nvPr>
        </p:nvSpPr>
        <p:spPr/>
        <p:txBody>
          <a:bodyPr>
            <a:normAutofit/>
          </a:bodyPr>
          <a:lstStyle/>
          <a:p>
            <a:r>
              <a:rPr lang="tr-TR" sz="2400" dirty="0"/>
              <a:t>Bir maden yatağının işletilmesi için en önemli faktör onun bulunabilirliği ve bulunduğu </a:t>
            </a:r>
            <a:r>
              <a:rPr lang="tr-TR" sz="2400" b="1" dirty="0" err="1"/>
              <a:t>lokasyon</a:t>
            </a:r>
            <a:r>
              <a:rPr lang="tr-TR" sz="2400" dirty="0" err="1"/>
              <a:t>dur</a:t>
            </a:r>
            <a:r>
              <a:rPr lang="tr-TR" sz="2400" dirty="0"/>
              <a:t>.</a:t>
            </a:r>
          </a:p>
          <a:p>
            <a:endParaRPr lang="tr-TR" sz="2400" dirty="0"/>
          </a:p>
          <a:p>
            <a:r>
              <a:rPr lang="tr-TR" sz="2400" dirty="0"/>
              <a:t>Diğer taraftan maden miktarı ya da cevher yatağının büyüklüğü de önemlidir.</a:t>
            </a:r>
          </a:p>
          <a:p>
            <a:endParaRPr lang="tr-TR" sz="2400" dirty="0"/>
          </a:p>
          <a:p>
            <a:r>
              <a:rPr lang="tr-TR" sz="2400" dirty="0"/>
              <a:t>Maden cevherindeki maden miktarının önemi büyüktür. Örneğin demir cevheri sahasından elde edilen 1 ton toprakta % 1-2 oranında cevher vardır. Bu oran yatağın durumuna göre değişir % 70’lere kadar çıkabilir. </a:t>
            </a:r>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23</a:t>
            </a:fld>
            <a:endParaRPr lang="tr-TR"/>
          </a:p>
        </p:txBody>
      </p:sp>
    </p:spTree>
    <p:extLst>
      <p:ext uri="{BB962C8B-B14F-4D97-AF65-F5344CB8AC3E}">
        <p14:creationId xmlns:p14="http://schemas.microsoft.com/office/powerpoint/2010/main" val="1694370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620688"/>
            <a:ext cx="8892480" cy="6048672"/>
          </a:xfrm>
        </p:spPr>
        <p:txBody>
          <a:bodyPr>
            <a:normAutofit/>
          </a:bodyPr>
          <a:lstStyle/>
          <a:p>
            <a:r>
              <a:rPr lang="tr-TR" sz="2400" dirty="0"/>
              <a:t>Modern madencilikte teknolojini büyük önemi vardır. Teknoloji geliştikçe verimlilik artar.</a:t>
            </a:r>
          </a:p>
          <a:p>
            <a:endParaRPr lang="tr-TR" sz="2400" dirty="0"/>
          </a:p>
          <a:p>
            <a:r>
              <a:rPr lang="tr-TR" sz="2400" dirty="0"/>
              <a:t>İşletmenin kolaylığı, istek, ulaşım diğer önemli işletme faktörleridir.</a:t>
            </a:r>
          </a:p>
          <a:p>
            <a:endParaRPr lang="tr-TR" sz="2400" dirty="0"/>
          </a:p>
          <a:p>
            <a:r>
              <a:rPr lang="tr-TR" sz="2400" dirty="0"/>
              <a:t>Tüketilen maden işletmeleri terk edilir. Terk edilen bu alanlar hem doğal hayatı etkilemekte hem de insanların o bölgeleri terk etmesine hayalet şehirlerin oluşmasına yol açmaktadır (Almanya’da </a:t>
            </a:r>
            <a:r>
              <a:rPr lang="tr-TR" sz="2400" dirty="0" err="1"/>
              <a:t>Leipzing</a:t>
            </a:r>
            <a:r>
              <a:rPr lang="tr-TR" sz="2400" dirty="0"/>
              <a:t>),</a:t>
            </a:r>
          </a:p>
          <a:p>
            <a:endParaRPr lang="tr-TR" sz="2400" dirty="0"/>
          </a:p>
          <a:p>
            <a:r>
              <a:rPr lang="tr-TR" sz="2400" dirty="0"/>
              <a:t>Bu nedenle madencilik te sürekli bir yer değiştirme durumu vardır. </a:t>
            </a:r>
          </a:p>
          <a:p>
            <a:endParaRPr lang="tr-TR" sz="2400" dirty="0"/>
          </a:p>
          <a:p>
            <a:r>
              <a:rPr lang="tr-TR" sz="2400" dirty="0"/>
              <a:t>Dünya </a:t>
            </a:r>
            <a:r>
              <a:rPr lang="tr-TR" sz="2400" dirty="0"/>
              <a:t>maden üretiminin büyük bir bölümü: Kuzey Amerika, Avrasya’nın Kuzeyi, Orta Asya, Avustralya’nın orta kesimi, Büyük Sahra, Kongo, </a:t>
            </a:r>
            <a:r>
              <a:rPr lang="tr-TR" sz="2400" dirty="0" err="1"/>
              <a:t>Patagonya</a:t>
            </a:r>
            <a:r>
              <a:rPr lang="tr-TR" sz="2400" dirty="0"/>
              <a:t>, Güney Amerika’nın orta kesiminde yapılmaktadır.</a:t>
            </a:r>
          </a:p>
          <a:p>
            <a:endParaRPr lang="tr-TR" sz="2400" dirty="0"/>
          </a:p>
        </p:txBody>
      </p:sp>
      <p:sp>
        <p:nvSpPr>
          <p:cNvPr id="4" name="3 Slayt Numarası Yer Tutucusu"/>
          <p:cNvSpPr>
            <a:spLocks noGrp="1"/>
          </p:cNvSpPr>
          <p:nvPr>
            <p:ph type="sldNum" sz="quarter" idx="12"/>
          </p:nvPr>
        </p:nvSpPr>
        <p:spPr/>
        <p:txBody>
          <a:bodyPr/>
          <a:lstStyle/>
          <a:p>
            <a:fld id="{4CD58270-571A-44CF-993A-F3B0ECDAB72E}" type="slidenum">
              <a:rPr lang="tr-TR" smtClean="0"/>
              <a:pPr/>
              <a:t>24</a:t>
            </a:fld>
            <a:endParaRPr lang="tr-TR"/>
          </a:p>
        </p:txBody>
      </p:sp>
    </p:spTree>
    <p:extLst>
      <p:ext uri="{BB962C8B-B14F-4D97-AF65-F5344CB8AC3E}">
        <p14:creationId xmlns:p14="http://schemas.microsoft.com/office/powerpoint/2010/main" val="257351399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1164</Words>
  <Application>Microsoft Office PowerPoint</Application>
  <PresentationFormat>Geniş ekran</PresentationFormat>
  <Paragraphs>170</Paragraphs>
  <Slides>24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24</vt:i4>
      </vt:variant>
    </vt:vector>
  </HeadingPairs>
  <TitlesOfParts>
    <vt:vector size="29" baseType="lpstr">
      <vt:lpstr>Arial</vt:lpstr>
      <vt:lpstr>Arial Black</vt:lpstr>
      <vt:lpstr>Calibri</vt:lpstr>
      <vt:lpstr>Calibri Light</vt:lpstr>
      <vt:lpstr>Office Teması</vt:lpstr>
      <vt:lpstr>YERALTI KAYNAKLARI</vt:lpstr>
      <vt:lpstr>YERALTI KAYNAKLARI Underground Sources</vt:lpstr>
      <vt:lpstr>YERALTI KAYNAKLARI 7. Hafta</vt:lpstr>
      <vt:lpstr>YERALTI KAYNAKLARININ SINIFLANDIRILMASI VE İŞLETME YÖNTEMLERİ</vt:lpstr>
      <vt:lpstr>PowerPoint Sunusu</vt:lpstr>
      <vt:lpstr>PowerPoint Sunusu</vt:lpstr>
      <vt:lpstr>PowerPoint Sunusu</vt:lpstr>
      <vt:lpstr>Kavramlar</vt:lpstr>
      <vt:lpstr>PowerPoint Sunusu</vt:lpstr>
      <vt:lpstr>Madenlerin Çıkarılma Yöntemleri</vt:lpstr>
      <vt:lpstr>PowerPoint Sunusu</vt:lpstr>
      <vt:lpstr>PowerPoint Sunusu</vt:lpstr>
      <vt:lpstr>PowerPoint Sunusu</vt:lpstr>
      <vt:lpstr>PowerPoint Sunusu</vt:lpstr>
      <vt:lpstr>Madenler ve Jeolojik İlişkiler</vt:lpstr>
      <vt:lpstr>PowerPoint Sunusu</vt:lpstr>
      <vt:lpstr>PowerPoint Sunusu</vt:lpstr>
      <vt:lpstr>PowerPoint Sunusu</vt:lpstr>
      <vt:lpstr>PowerPoint Sunusu</vt:lpstr>
      <vt:lpstr>Madencilik ve Beşeri İlişkiler</vt:lpstr>
      <vt:lpstr>PowerPoint Sunusu</vt:lpstr>
      <vt:lpstr>PowerPoint Sunusu</vt:lpstr>
      <vt:lpstr>Madencilik Faaliyetlerinin Dağılışı</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YERALTI KAYNAKLARI</dc:title>
  <dc:creator>Lenovo</dc:creator>
  <cp:lastModifiedBy>Lenovo</cp:lastModifiedBy>
  <cp:revision>1</cp:revision>
  <dcterms:created xsi:type="dcterms:W3CDTF">2020-10-03T17:04:10Z</dcterms:created>
  <dcterms:modified xsi:type="dcterms:W3CDTF">2020-10-03T18:32:14Z</dcterms:modified>
</cp:coreProperties>
</file>