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96" r:id="rId27"/>
    <p:sldId id="297" r:id="rId28"/>
    <p:sldId id="298" r:id="rId29"/>
    <p:sldId id="299" r:id="rId30"/>
    <p:sldId id="281" r:id="rId31"/>
    <p:sldId id="311" r:id="rId32"/>
    <p:sldId id="312" r:id="rId33"/>
    <p:sldId id="313" r:id="rId34"/>
    <p:sldId id="282" r:id="rId35"/>
    <p:sldId id="310" r:id="rId36"/>
    <p:sldId id="285" r:id="rId37"/>
    <p:sldId id="286" r:id="rId38"/>
    <p:sldId id="287" r:id="rId39"/>
    <p:sldId id="288" r:id="rId40"/>
    <p:sldId id="289" r:id="rId41"/>
    <p:sldId id="290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27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5FD64B-9E73-4D5C-AB1F-03B50DFB805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F73902F-3B2E-4CCF-A54E-7BD416412CA1}">
      <dgm:prSet phldrT="[Metin]" custT="1"/>
      <dgm:spPr/>
      <dgm:t>
        <a:bodyPr/>
        <a:lstStyle/>
        <a:p>
          <a:r>
            <a:rPr lang="tr-TR" sz="1400" b="1" dirty="0" smtClean="0">
              <a:solidFill>
                <a:srgbClr val="FFFF00"/>
              </a:solidFill>
            </a:rPr>
            <a:t>Araştırma </a:t>
          </a:r>
        </a:p>
        <a:p>
          <a:r>
            <a:rPr lang="tr-TR" sz="1400" b="1" dirty="0" smtClean="0">
              <a:solidFill>
                <a:srgbClr val="FFFF00"/>
              </a:solidFill>
            </a:rPr>
            <a:t>Sorusu</a:t>
          </a:r>
          <a:endParaRPr lang="tr-TR" sz="1400" b="1" dirty="0">
            <a:solidFill>
              <a:srgbClr val="FFFF00"/>
            </a:solidFill>
          </a:endParaRPr>
        </a:p>
      </dgm:t>
    </dgm:pt>
    <dgm:pt modelId="{588C2C44-BFF8-497F-95F7-D092FCB32D03}" type="parTrans" cxnId="{D701D466-8917-4D85-AEB4-EC58DD682E13}">
      <dgm:prSet/>
      <dgm:spPr/>
      <dgm:t>
        <a:bodyPr/>
        <a:lstStyle/>
        <a:p>
          <a:endParaRPr lang="tr-TR" sz="1400" b="1">
            <a:solidFill>
              <a:srgbClr val="FFFF00"/>
            </a:solidFill>
          </a:endParaRPr>
        </a:p>
      </dgm:t>
    </dgm:pt>
    <dgm:pt modelId="{04EDD81F-C6CA-4116-B928-736FE5CB5E1B}" type="sibTrans" cxnId="{D701D466-8917-4D85-AEB4-EC58DD682E13}">
      <dgm:prSet custT="1"/>
      <dgm:spPr/>
      <dgm:t>
        <a:bodyPr/>
        <a:lstStyle/>
        <a:p>
          <a:endParaRPr lang="tr-TR" sz="1400" b="1">
            <a:solidFill>
              <a:srgbClr val="FFFF00"/>
            </a:solidFill>
          </a:endParaRPr>
        </a:p>
      </dgm:t>
    </dgm:pt>
    <dgm:pt modelId="{31423921-777C-4E4E-ADD6-9C787A5D1480}">
      <dgm:prSet phldrT="[Metin]" custT="1"/>
      <dgm:spPr/>
      <dgm:t>
        <a:bodyPr/>
        <a:lstStyle/>
        <a:p>
          <a:r>
            <a:rPr lang="tr-TR" sz="1400" b="1" dirty="0" smtClean="0">
              <a:solidFill>
                <a:srgbClr val="FFFF00"/>
              </a:solidFill>
            </a:rPr>
            <a:t>Literatür Okuma</a:t>
          </a:r>
          <a:endParaRPr lang="tr-TR" sz="1400" b="1" dirty="0">
            <a:solidFill>
              <a:srgbClr val="FFFF00"/>
            </a:solidFill>
          </a:endParaRPr>
        </a:p>
      </dgm:t>
    </dgm:pt>
    <dgm:pt modelId="{9D5CBA48-BBDF-406B-B6BC-7444F5B9A441}" type="parTrans" cxnId="{2DF85EC0-8EDD-4B35-8625-BD6F255C100E}">
      <dgm:prSet/>
      <dgm:spPr/>
      <dgm:t>
        <a:bodyPr/>
        <a:lstStyle/>
        <a:p>
          <a:endParaRPr lang="tr-TR" sz="1400" b="1">
            <a:solidFill>
              <a:srgbClr val="FFFF00"/>
            </a:solidFill>
          </a:endParaRPr>
        </a:p>
      </dgm:t>
    </dgm:pt>
    <dgm:pt modelId="{7BF98333-1ED5-4A44-A138-464AB5CFD009}" type="sibTrans" cxnId="{2DF85EC0-8EDD-4B35-8625-BD6F255C100E}">
      <dgm:prSet custT="1"/>
      <dgm:spPr/>
      <dgm:t>
        <a:bodyPr/>
        <a:lstStyle/>
        <a:p>
          <a:endParaRPr lang="tr-TR" sz="1400" b="1">
            <a:solidFill>
              <a:srgbClr val="FFFF00"/>
            </a:solidFill>
          </a:endParaRPr>
        </a:p>
      </dgm:t>
    </dgm:pt>
    <dgm:pt modelId="{B85DE53B-8F74-4ABD-8A9B-8C1ED07626EF}">
      <dgm:prSet phldrT="[Metin]" custT="1"/>
      <dgm:spPr/>
      <dgm:t>
        <a:bodyPr/>
        <a:lstStyle/>
        <a:p>
          <a:r>
            <a:rPr lang="tr-TR" sz="1400" b="1" dirty="0" smtClean="0">
              <a:solidFill>
                <a:srgbClr val="FFFF00"/>
              </a:solidFill>
            </a:rPr>
            <a:t>Gerekirse yeni veriler toplama</a:t>
          </a:r>
          <a:endParaRPr lang="tr-TR" sz="1400" b="1" dirty="0">
            <a:solidFill>
              <a:srgbClr val="FFFF00"/>
            </a:solidFill>
          </a:endParaRPr>
        </a:p>
      </dgm:t>
    </dgm:pt>
    <dgm:pt modelId="{C47EE863-EA85-4EDE-8001-299FFF0ECFC2}" type="parTrans" cxnId="{D422D50B-5AA8-4C8E-9A4A-8F7E8A2F4BE2}">
      <dgm:prSet/>
      <dgm:spPr/>
      <dgm:t>
        <a:bodyPr/>
        <a:lstStyle/>
        <a:p>
          <a:endParaRPr lang="tr-TR" sz="1400" b="1">
            <a:solidFill>
              <a:srgbClr val="FFFF00"/>
            </a:solidFill>
          </a:endParaRPr>
        </a:p>
      </dgm:t>
    </dgm:pt>
    <dgm:pt modelId="{8E11CAFE-B5E1-4BF7-B655-835DD6B911BC}" type="sibTrans" cxnId="{D422D50B-5AA8-4C8E-9A4A-8F7E8A2F4BE2}">
      <dgm:prSet custT="1"/>
      <dgm:spPr/>
      <dgm:t>
        <a:bodyPr/>
        <a:lstStyle/>
        <a:p>
          <a:endParaRPr lang="tr-TR" sz="1400" b="1">
            <a:solidFill>
              <a:srgbClr val="FFFF00"/>
            </a:solidFill>
          </a:endParaRPr>
        </a:p>
      </dgm:t>
    </dgm:pt>
    <dgm:pt modelId="{FC2E1FFA-4A02-4DA5-B39F-E8E7F360302F}">
      <dgm:prSet phldrT="[Metin]" custT="1"/>
      <dgm:spPr/>
      <dgm:t>
        <a:bodyPr/>
        <a:lstStyle/>
        <a:p>
          <a:r>
            <a:rPr lang="tr-TR" sz="1400" b="1" dirty="0" smtClean="0">
              <a:solidFill>
                <a:srgbClr val="FFFF00"/>
              </a:solidFill>
            </a:rPr>
            <a:t>Yazım/</a:t>
          </a:r>
        </a:p>
        <a:p>
          <a:r>
            <a:rPr lang="tr-TR" sz="1400" b="1" dirty="0" smtClean="0">
              <a:solidFill>
                <a:srgbClr val="FFFF00"/>
              </a:solidFill>
            </a:rPr>
            <a:t>Rapor</a:t>
          </a:r>
          <a:endParaRPr lang="tr-TR" sz="1400" b="1" dirty="0">
            <a:solidFill>
              <a:srgbClr val="FFFF00"/>
            </a:solidFill>
          </a:endParaRPr>
        </a:p>
      </dgm:t>
    </dgm:pt>
    <dgm:pt modelId="{18564C90-7F7D-4253-91A0-9FCED1BD4810}" type="parTrans" cxnId="{593D8C1F-C803-496A-A66A-8BD4D20B8929}">
      <dgm:prSet/>
      <dgm:spPr/>
      <dgm:t>
        <a:bodyPr/>
        <a:lstStyle/>
        <a:p>
          <a:endParaRPr lang="tr-TR" sz="1400" b="1">
            <a:solidFill>
              <a:srgbClr val="FFFF00"/>
            </a:solidFill>
          </a:endParaRPr>
        </a:p>
      </dgm:t>
    </dgm:pt>
    <dgm:pt modelId="{18530317-472E-4F44-B049-31B78C8121F0}" type="sibTrans" cxnId="{593D8C1F-C803-496A-A66A-8BD4D20B8929}">
      <dgm:prSet custT="1"/>
      <dgm:spPr/>
      <dgm:t>
        <a:bodyPr/>
        <a:lstStyle/>
        <a:p>
          <a:endParaRPr lang="tr-TR" sz="1400" b="1">
            <a:solidFill>
              <a:srgbClr val="FFFF00"/>
            </a:solidFill>
          </a:endParaRPr>
        </a:p>
      </dgm:t>
    </dgm:pt>
    <dgm:pt modelId="{0714F057-1573-4BF1-915E-159A2CFD0FA1}">
      <dgm:prSet phldrT="[Metin]" custT="1"/>
      <dgm:spPr/>
      <dgm:t>
        <a:bodyPr/>
        <a:lstStyle/>
        <a:p>
          <a:r>
            <a:rPr lang="tr-TR" sz="1400" b="1" dirty="0" smtClean="0">
              <a:solidFill>
                <a:srgbClr val="FFFF00"/>
              </a:solidFill>
            </a:rPr>
            <a:t>Yöntem ve sorular</a:t>
          </a:r>
          <a:endParaRPr lang="tr-TR" sz="1400" b="1" dirty="0">
            <a:solidFill>
              <a:srgbClr val="FFFF00"/>
            </a:solidFill>
          </a:endParaRPr>
        </a:p>
      </dgm:t>
    </dgm:pt>
    <dgm:pt modelId="{241C09CD-398E-4D6E-83C3-7206B41BFA52}" type="parTrans" cxnId="{DD39613D-359E-46EA-B17F-34D9F9F9639D}">
      <dgm:prSet/>
      <dgm:spPr/>
      <dgm:t>
        <a:bodyPr/>
        <a:lstStyle/>
        <a:p>
          <a:endParaRPr lang="tr-TR" sz="1400" b="1">
            <a:solidFill>
              <a:srgbClr val="FFFF00"/>
            </a:solidFill>
          </a:endParaRPr>
        </a:p>
      </dgm:t>
    </dgm:pt>
    <dgm:pt modelId="{8AF39586-BA6D-4BD6-A3AA-53E3E3C48CA4}" type="sibTrans" cxnId="{DD39613D-359E-46EA-B17F-34D9F9F9639D}">
      <dgm:prSet custT="1"/>
      <dgm:spPr/>
      <dgm:t>
        <a:bodyPr/>
        <a:lstStyle/>
        <a:p>
          <a:endParaRPr lang="tr-TR" sz="1400" b="1">
            <a:solidFill>
              <a:srgbClr val="FFFF00"/>
            </a:solidFill>
          </a:endParaRPr>
        </a:p>
      </dgm:t>
    </dgm:pt>
    <dgm:pt modelId="{4BE411E4-31B8-4C54-8D2E-3DEAAA840D44}">
      <dgm:prSet phldrT="[Metin]" custT="1"/>
      <dgm:spPr/>
      <dgm:t>
        <a:bodyPr/>
        <a:lstStyle/>
        <a:p>
          <a:r>
            <a:rPr lang="tr-TR" sz="1400" b="1" dirty="0" smtClean="0">
              <a:solidFill>
                <a:srgbClr val="FFFF00"/>
              </a:solidFill>
            </a:rPr>
            <a:t>Örneklem seçme</a:t>
          </a:r>
          <a:endParaRPr lang="tr-TR" sz="1400" b="1" dirty="0">
            <a:solidFill>
              <a:srgbClr val="FFFF00"/>
            </a:solidFill>
          </a:endParaRPr>
        </a:p>
      </dgm:t>
    </dgm:pt>
    <dgm:pt modelId="{3234ECF0-EB3C-466F-A3FA-08766550B7B3}" type="parTrans" cxnId="{7D5EBC52-FC9B-480B-B195-46215B1D29FB}">
      <dgm:prSet/>
      <dgm:spPr/>
      <dgm:t>
        <a:bodyPr/>
        <a:lstStyle/>
        <a:p>
          <a:endParaRPr lang="tr-TR" sz="1400" b="1">
            <a:solidFill>
              <a:srgbClr val="FFFF00"/>
            </a:solidFill>
          </a:endParaRPr>
        </a:p>
      </dgm:t>
    </dgm:pt>
    <dgm:pt modelId="{9E607CA0-B0EE-4F8E-AD11-47849E5B38FC}" type="sibTrans" cxnId="{7D5EBC52-FC9B-480B-B195-46215B1D29FB}">
      <dgm:prSet custT="1"/>
      <dgm:spPr/>
      <dgm:t>
        <a:bodyPr/>
        <a:lstStyle/>
        <a:p>
          <a:endParaRPr lang="tr-TR" sz="1400" b="1">
            <a:solidFill>
              <a:srgbClr val="FFFF00"/>
            </a:solidFill>
          </a:endParaRPr>
        </a:p>
      </dgm:t>
    </dgm:pt>
    <dgm:pt modelId="{0A4DA572-38B0-46F1-8577-FE0471AB3EE6}">
      <dgm:prSet phldrT="[Metin]" custT="1"/>
      <dgm:spPr/>
      <dgm:t>
        <a:bodyPr/>
        <a:lstStyle/>
        <a:p>
          <a:r>
            <a:rPr lang="tr-TR" sz="1400" b="1" dirty="0" smtClean="0">
              <a:solidFill>
                <a:srgbClr val="FFFF00"/>
              </a:solidFill>
            </a:rPr>
            <a:t>Veri toplama</a:t>
          </a:r>
          <a:endParaRPr lang="tr-TR" sz="1400" b="1" dirty="0">
            <a:solidFill>
              <a:srgbClr val="FFFF00"/>
            </a:solidFill>
          </a:endParaRPr>
        </a:p>
      </dgm:t>
    </dgm:pt>
    <dgm:pt modelId="{5F1CB563-9AE0-4D84-9D6D-E342C3C4E948}" type="parTrans" cxnId="{7774755D-46C6-4366-9BC6-050663D25848}">
      <dgm:prSet/>
      <dgm:spPr/>
      <dgm:t>
        <a:bodyPr/>
        <a:lstStyle/>
        <a:p>
          <a:endParaRPr lang="tr-TR" sz="1400" b="1">
            <a:solidFill>
              <a:srgbClr val="FFFF00"/>
            </a:solidFill>
          </a:endParaRPr>
        </a:p>
      </dgm:t>
    </dgm:pt>
    <dgm:pt modelId="{AB616DCD-321D-47AE-B38D-B6E34F893FD9}" type="sibTrans" cxnId="{7774755D-46C6-4366-9BC6-050663D25848}">
      <dgm:prSet custT="1"/>
      <dgm:spPr/>
      <dgm:t>
        <a:bodyPr/>
        <a:lstStyle/>
        <a:p>
          <a:endParaRPr lang="tr-TR" sz="1400" b="1">
            <a:solidFill>
              <a:srgbClr val="FFFF00"/>
            </a:solidFill>
          </a:endParaRPr>
        </a:p>
      </dgm:t>
    </dgm:pt>
    <dgm:pt modelId="{BFDA6AED-5611-4DBC-B240-2F7C97D99872}">
      <dgm:prSet phldrT="[Metin]" custT="1"/>
      <dgm:spPr/>
      <dgm:t>
        <a:bodyPr/>
        <a:lstStyle/>
        <a:p>
          <a:r>
            <a:rPr lang="tr-TR" sz="1400" b="1" dirty="0" smtClean="0">
              <a:solidFill>
                <a:srgbClr val="FFFF00"/>
              </a:solidFill>
            </a:rPr>
            <a:t>Verileri yorumlama</a:t>
          </a:r>
          <a:endParaRPr lang="tr-TR" sz="1400" b="1" dirty="0">
            <a:solidFill>
              <a:srgbClr val="FFFF00"/>
            </a:solidFill>
          </a:endParaRPr>
        </a:p>
      </dgm:t>
    </dgm:pt>
    <dgm:pt modelId="{9F31C0B7-2DD9-4DF9-8279-17D4A9F6DB90}" type="parTrans" cxnId="{8DF86406-CD7B-497A-B243-814F914CE515}">
      <dgm:prSet/>
      <dgm:spPr/>
      <dgm:t>
        <a:bodyPr/>
        <a:lstStyle/>
        <a:p>
          <a:endParaRPr lang="tr-TR" sz="1400" b="1">
            <a:solidFill>
              <a:srgbClr val="FFFF00"/>
            </a:solidFill>
          </a:endParaRPr>
        </a:p>
      </dgm:t>
    </dgm:pt>
    <dgm:pt modelId="{98F8B990-19AB-4492-9C9F-EF1AE6D6095A}" type="sibTrans" cxnId="{8DF86406-CD7B-497A-B243-814F914CE515}">
      <dgm:prSet custT="1"/>
      <dgm:spPr/>
      <dgm:t>
        <a:bodyPr/>
        <a:lstStyle/>
        <a:p>
          <a:endParaRPr lang="tr-TR" sz="1400" b="1">
            <a:solidFill>
              <a:srgbClr val="FFFF00"/>
            </a:solidFill>
          </a:endParaRPr>
        </a:p>
      </dgm:t>
    </dgm:pt>
    <dgm:pt modelId="{8BB97C97-49D6-4B02-93D5-4FB40B2B2C74}">
      <dgm:prSet phldrT="[Metin]" custT="1"/>
      <dgm:spPr/>
      <dgm:t>
        <a:bodyPr/>
        <a:lstStyle/>
        <a:p>
          <a:r>
            <a:rPr lang="tr-TR" sz="1400" b="1" dirty="0" smtClean="0">
              <a:solidFill>
                <a:srgbClr val="FFFF00"/>
              </a:solidFill>
            </a:rPr>
            <a:t>Teorik ve kavramsal çalışma</a:t>
          </a:r>
          <a:endParaRPr lang="tr-TR" sz="1400" b="1" dirty="0">
            <a:solidFill>
              <a:srgbClr val="FFFF00"/>
            </a:solidFill>
          </a:endParaRPr>
        </a:p>
      </dgm:t>
    </dgm:pt>
    <dgm:pt modelId="{4525EC44-8F67-4D1F-93F6-99ACAEA2ABA5}" type="parTrans" cxnId="{03E30B4E-9FA6-4E38-83F8-58EF74767820}">
      <dgm:prSet/>
      <dgm:spPr/>
      <dgm:t>
        <a:bodyPr/>
        <a:lstStyle/>
        <a:p>
          <a:endParaRPr lang="tr-TR" sz="1400" b="1">
            <a:solidFill>
              <a:srgbClr val="FFFF00"/>
            </a:solidFill>
          </a:endParaRPr>
        </a:p>
      </dgm:t>
    </dgm:pt>
    <dgm:pt modelId="{306AA3B0-EE7D-4AAE-9485-FAAFD087A8A3}" type="sibTrans" cxnId="{03E30B4E-9FA6-4E38-83F8-58EF74767820}">
      <dgm:prSet custT="1"/>
      <dgm:spPr/>
      <dgm:t>
        <a:bodyPr/>
        <a:lstStyle/>
        <a:p>
          <a:endParaRPr lang="tr-TR" sz="1400" b="1">
            <a:solidFill>
              <a:srgbClr val="FFFF00"/>
            </a:solidFill>
          </a:endParaRPr>
        </a:p>
      </dgm:t>
    </dgm:pt>
    <dgm:pt modelId="{09208F5D-7409-4A56-A19A-F02C2A755E7A}">
      <dgm:prSet phldrT="[Metin]" custT="1"/>
      <dgm:spPr/>
      <dgm:t>
        <a:bodyPr/>
        <a:lstStyle/>
        <a:p>
          <a:r>
            <a:rPr lang="tr-TR" sz="1400" b="1" dirty="0" smtClean="0">
              <a:solidFill>
                <a:srgbClr val="FFFF00"/>
              </a:solidFill>
            </a:rPr>
            <a:t>Arş. Sorusunun gözden geçirilmesi</a:t>
          </a:r>
          <a:endParaRPr lang="tr-TR" sz="1400" b="1" dirty="0">
            <a:solidFill>
              <a:srgbClr val="FFFF00"/>
            </a:solidFill>
          </a:endParaRPr>
        </a:p>
      </dgm:t>
    </dgm:pt>
    <dgm:pt modelId="{B8629B87-008F-4467-9D3C-6954642C96CB}" type="parTrans" cxnId="{B6441F0D-0467-4399-9665-DE6530941A51}">
      <dgm:prSet/>
      <dgm:spPr/>
      <dgm:t>
        <a:bodyPr/>
        <a:lstStyle/>
        <a:p>
          <a:endParaRPr lang="tr-TR" sz="1400" b="1">
            <a:solidFill>
              <a:srgbClr val="FFFF00"/>
            </a:solidFill>
          </a:endParaRPr>
        </a:p>
      </dgm:t>
    </dgm:pt>
    <dgm:pt modelId="{28D14A7A-DC3B-46AA-A13F-C2743516392E}" type="sibTrans" cxnId="{B6441F0D-0467-4399-9665-DE6530941A51}">
      <dgm:prSet custT="1"/>
      <dgm:spPr/>
      <dgm:t>
        <a:bodyPr/>
        <a:lstStyle/>
        <a:p>
          <a:endParaRPr lang="tr-TR" sz="1400" b="1">
            <a:solidFill>
              <a:srgbClr val="FFFF00"/>
            </a:solidFill>
          </a:endParaRPr>
        </a:p>
      </dgm:t>
    </dgm:pt>
    <dgm:pt modelId="{C793592D-9027-4AC4-9F85-F53F564E693E}" type="pres">
      <dgm:prSet presAssocID="{575FD64B-9E73-4D5C-AB1F-03B50DFB805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B7765BC-5D65-4CCB-9A28-A1C051567837}" type="pres">
      <dgm:prSet presAssocID="{FF73902F-3B2E-4CCF-A54E-7BD416412CA1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AAF1A6-2687-42AA-9073-5A1EA086550B}" type="pres">
      <dgm:prSet presAssocID="{04EDD81F-C6CA-4116-B928-736FE5CB5E1B}" presName="sibTrans" presStyleLbl="sibTrans2D1" presStyleIdx="0" presStyleCnt="10"/>
      <dgm:spPr/>
      <dgm:t>
        <a:bodyPr/>
        <a:lstStyle/>
        <a:p>
          <a:endParaRPr lang="tr-TR"/>
        </a:p>
      </dgm:t>
    </dgm:pt>
    <dgm:pt modelId="{DD2B596C-AD2F-4782-888B-67691070C4CE}" type="pres">
      <dgm:prSet presAssocID="{04EDD81F-C6CA-4116-B928-736FE5CB5E1B}" presName="connectorText" presStyleLbl="sibTrans2D1" presStyleIdx="0" presStyleCnt="10"/>
      <dgm:spPr/>
      <dgm:t>
        <a:bodyPr/>
        <a:lstStyle/>
        <a:p>
          <a:endParaRPr lang="tr-TR"/>
        </a:p>
      </dgm:t>
    </dgm:pt>
    <dgm:pt modelId="{26054407-6B92-43A9-8BEB-CB7606699F93}" type="pres">
      <dgm:prSet presAssocID="{31423921-777C-4E4E-ADD6-9C787A5D1480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2D382B8-52A2-49EC-A723-73047ADCC3F1}" type="pres">
      <dgm:prSet presAssocID="{7BF98333-1ED5-4A44-A138-464AB5CFD009}" presName="sibTrans" presStyleLbl="sibTrans2D1" presStyleIdx="1" presStyleCnt="10"/>
      <dgm:spPr/>
      <dgm:t>
        <a:bodyPr/>
        <a:lstStyle/>
        <a:p>
          <a:endParaRPr lang="tr-TR"/>
        </a:p>
      </dgm:t>
    </dgm:pt>
    <dgm:pt modelId="{D87C5818-8619-412A-8043-7D9BC3547295}" type="pres">
      <dgm:prSet presAssocID="{7BF98333-1ED5-4A44-A138-464AB5CFD009}" presName="connectorText" presStyleLbl="sibTrans2D1" presStyleIdx="1" presStyleCnt="10"/>
      <dgm:spPr/>
      <dgm:t>
        <a:bodyPr/>
        <a:lstStyle/>
        <a:p>
          <a:endParaRPr lang="tr-TR"/>
        </a:p>
      </dgm:t>
    </dgm:pt>
    <dgm:pt modelId="{07538A78-2BF6-42D4-8483-5AC6E1BA0BA9}" type="pres">
      <dgm:prSet presAssocID="{0714F057-1573-4BF1-915E-159A2CFD0FA1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108F8EF-5744-4D14-8858-D9E9BBA0EEDB}" type="pres">
      <dgm:prSet presAssocID="{8AF39586-BA6D-4BD6-A3AA-53E3E3C48CA4}" presName="sibTrans" presStyleLbl="sibTrans2D1" presStyleIdx="2" presStyleCnt="10"/>
      <dgm:spPr/>
      <dgm:t>
        <a:bodyPr/>
        <a:lstStyle/>
        <a:p>
          <a:endParaRPr lang="tr-TR"/>
        </a:p>
      </dgm:t>
    </dgm:pt>
    <dgm:pt modelId="{1242B77F-7B2C-4E18-BC82-EC12BD1AE9AA}" type="pres">
      <dgm:prSet presAssocID="{8AF39586-BA6D-4BD6-A3AA-53E3E3C48CA4}" presName="connectorText" presStyleLbl="sibTrans2D1" presStyleIdx="2" presStyleCnt="10"/>
      <dgm:spPr/>
      <dgm:t>
        <a:bodyPr/>
        <a:lstStyle/>
        <a:p>
          <a:endParaRPr lang="tr-TR"/>
        </a:p>
      </dgm:t>
    </dgm:pt>
    <dgm:pt modelId="{19CFA655-77A8-415E-B984-39015EBAAA8B}" type="pres">
      <dgm:prSet presAssocID="{4BE411E4-31B8-4C54-8D2E-3DEAAA840D44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D79D67-A71D-46D3-8C53-A28D5B72057A}" type="pres">
      <dgm:prSet presAssocID="{9E607CA0-B0EE-4F8E-AD11-47849E5B38FC}" presName="sibTrans" presStyleLbl="sibTrans2D1" presStyleIdx="3" presStyleCnt="10"/>
      <dgm:spPr/>
      <dgm:t>
        <a:bodyPr/>
        <a:lstStyle/>
        <a:p>
          <a:endParaRPr lang="tr-TR"/>
        </a:p>
      </dgm:t>
    </dgm:pt>
    <dgm:pt modelId="{9ED1F29D-2FDF-45A7-9470-CF0C1F83C9B4}" type="pres">
      <dgm:prSet presAssocID="{9E607CA0-B0EE-4F8E-AD11-47849E5B38FC}" presName="connectorText" presStyleLbl="sibTrans2D1" presStyleIdx="3" presStyleCnt="10"/>
      <dgm:spPr/>
      <dgm:t>
        <a:bodyPr/>
        <a:lstStyle/>
        <a:p>
          <a:endParaRPr lang="tr-TR"/>
        </a:p>
      </dgm:t>
    </dgm:pt>
    <dgm:pt modelId="{032695A8-B9A4-4DF6-8BDD-0A544439D004}" type="pres">
      <dgm:prSet presAssocID="{0A4DA572-38B0-46F1-8577-FE0471AB3EE6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C36E864-66BD-4FAA-B15E-E7CA91456C3D}" type="pres">
      <dgm:prSet presAssocID="{AB616DCD-321D-47AE-B38D-B6E34F893FD9}" presName="sibTrans" presStyleLbl="sibTrans2D1" presStyleIdx="4" presStyleCnt="10"/>
      <dgm:spPr/>
      <dgm:t>
        <a:bodyPr/>
        <a:lstStyle/>
        <a:p>
          <a:endParaRPr lang="tr-TR"/>
        </a:p>
      </dgm:t>
    </dgm:pt>
    <dgm:pt modelId="{D7989191-FAEF-4F53-BD8E-906467E5436A}" type="pres">
      <dgm:prSet presAssocID="{AB616DCD-321D-47AE-B38D-B6E34F893FD9}" presName="connectorText" presStyleLbl="sibTrans2D1" presStyleIdx="4" presStyleCnt="10"/>
      <dgm:spPr/>
      <dgm:t>
        <a:bodyPr/>
        <a:lstStyle/>
        <a:p>
          <a:endParaRPr lang="tr-TR"/>
        </a:p>
      </dgm:t>
    </dgm:pt>
    <dgm:pt modelId="{BB4B4C3C-24A4-451F-8B8B-A97616638785}" type="pres">
      <dgm:prSet presAssocID="{BFDA6AED-5611-4DBC-B240-2F7C97D99872}" presName="node" presStyleLbl="node1" presStyleIdx="5" presStyleCnt="10" custScaleX="111509" custScaleY="10440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6B946A-3225-4904-AD5A-2A32DE1DBEEB}" type="pres">
      <dgm:prSet presAssocID="{98F8B990-19AB-4492-9C9F-EF1AE6D6095A}" presName="sibTrans" presStyleLbl="sibTrans2D1" presStyleIdx="5" presStyleCnt="10"/>
      <dgm:spPr/>
      <dgm:t>
        <a:bodyPr/>
        <a:lstStyle/>
        <a:p>
          <a:endParaRPr lang="tr-TR"/>
        </a:p>
      </dgm:t>
    </dgm:pt>
    <dgm:pt modelId="{FE23F56E-F33C-4FE0-92D7-EA810855E615}" type="pres">
      <dgm:prSet presAssocID="{98F8B990-19AB-4492-9C9F-EF1AE6D6095A}" presName="connectorText" presStyleLbl="sibTrans2D1" presStyleIdx="5" presStyleCnt="10"/>
      <dgm:spPr/>
      <dgm:t>
        <a:bodyPr/>
        <a:lstStyle/>
        <a:p>
          <a:endParaRPr lang="tr-TR"/>
        </a:p>
      </dgm:t>
    </dgm:pt>
    <dgm:pt modelId="{99649651-EDBD-4666-908F-43374CD58F3A}" type="pres">
      <dgm:prSet presAssocID="{8BB97C97-49D6-4B02-93D5-4FB40B2B2C74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595C40-C689-4AC9-BF05-E6191CFC45CB}" type="pres">
      <dgm:prSet presAssocID="{306AA3B0-EE7D-4AAE-9485-FAAFD087A8A3}" presName="sibTrans" presStyleLbl="sibTrans2D1" presStyleIdx="6" presStyleCnt="10"/>
      <dgm:spPr/>
      <dgm:t>
        <a:bodyPr/>
        <a:lstStyle/>
        <a:p>
          <a:endParaRPr lang="tr-TR"/>
        </a:p>
      </dgm:t>
    </dgm:pt>
    <dgm:pt modelId="{3991DD06-743E-4DCE-8B3A-53E1A7502893}" type="pres">
      <dgm:prSet presAssocID="{306AA3B0-EE7D-4AAE-9485-FAAFD087A8A3}" presName="connectorText" presStyleLbl="sibTrans2D1" presStyleIdx="6" presStyleCnt="10"/>
      <dgm:spPr/>
      <dgm:t>
        <a:bodyPr/>
        <a:lstStyle/>
        <a:p>
          <a:endParaRPr lang="tr-TR"/>
        </a:p>
      </dgm:t>
    </dgm:pt>
    <dgm:pt modelId="{77E3C462-EE53-4D6A-A925-964C56FA620D}" type="pres">
      <dgm:prSet presAssocID="{09208F5D-7409-4A56-A19A-F02C2A755E7A}" presName="node" presStyleLbl="node1" presStyleIdx="7" presStyleCnt="10" custScaleX="120482" custScaleY="11637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66E8024-8AF1-4608-803E-C784ACF52C9B}" type="pres">
      <dgm:prSet presAssocID="{28D14A7A-DC3B-46AA-A13F-C2743516392E}" presName="sibTrans" presStyleLbl="sibTrans2D1" presStyleIdx="7" presStyleCnt="10"/>
      <dgm:spPr/>
      <dgm:t>
        <a:bodyPr/>
        <a:lstStyle/>
        <a:p>
          <a:endParaRPr lang="tr-TR"/>
        </a:p>
      </dgm:t>
    </dgm:pt>
    <dgm:pt modelId="{F4718C4F-89BA-487A-8DEC-B9B1D22A5917}" type="pres">
      <dgm:prSet presAssocID="{28D14A7A-DC3B-46AA-A13F-C2743516392E}" presName="connectorText" presStyleLbl="sibTrans2D1" presStyleIdx="7" presStyleCnt="10"/>
      <dgm:spPr/>
      <dgm:t>
        <a:bodyPr/>
        <a:lstStyle/>
        <a:p>
          <a:endParaRPr lang="tr-TR"/>
        </a:p>
      </dgm:t>
    </dgm:pt>
    <dgm:pt modelId="{8FC59BC8-E441-4797-A68B-BDAF7CD7DDF9}" type="pres">
      <dgm:prSet presAssocID="{B85DE53B-8F74-4ABD-8A9B-8C1ED07626EF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668547A-726F-4594-B33F-C4AE5E08CE56}" type="pres">
      <dgm:prSet presAssocID="{8E11CAFE-B5E1-4BF7-B655-835DD6B911BC}" presName="sibTrans" presStyleLbl="sibTrans2D1" presStyleIdx="8" presStyleCnt="10"/>
      <dgm:spPr/>
      <dgm:t>
        <a:bodyPr/>
        <a:lstStyle/>
        <a:p>
          <a:endParaRPr lang="tr-TR"/>
        </a:p>
      </dgm:t>
    </dgm:pt>
    <dgm:pt modelId="{1F23A5CB-51D0-4C66-8A5F-D51176128F99}" type="pres">
      <dgm:prSet presAssocID="{8E11CAFE-B5E1-4BF7-B655-835DD6B911BC}" presName="connectorText" presStyleLbl="sibTrans2D1" presStyleIdx="8" presStyleCnt="10"/>
      <dgm:spPr/>
      <dgm:t>
        <a:bodyPr/>
        <a:lstStyle/>
        <a:p>
          <a:endParaRPr lang="tr-TR"/>
        </a:p>
      </dgm:t>
    </dgm:pt>
    <dgm:pt modelId="{75AEF697-D0DB-4ABA-AA5C-DD3DC36FFD92}" type="pres">
      <dgm:prSet presAssocID="{FC2E1FFA-4A02-4DA5-B39F-E8E7F360302F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AFF7F05-83A1-4489-AEAF-850CFE0DC247}" type="pres">
      <dgm:prSet presAssocID="{18530317-472E-4F44-B049-31B78C8121F0}" presName="sibTrans" presStyleLbl="sibTrans2D1" presStyleIdx="9" presStyleCnt="10"/>
      <dgm:spPr/>
      <dgm:t>
        <a:bodyPr/>
        <a:lstStyle/>
        <a:p>
          <a:endParaRPr lang="tr-TR"/>
        </a:p>
      </dgm:t>
    </dgm:pt>
    <dgm:pt modelId="{6286F9D5-D18E-4779-B3E8-5C536BAF754C}" type="pres">
      <dgm:prSet presAssocID="{18530317-472E-4F44-B049-31B78C8121F0}" presName="connectorText" presStyleLbl="sibTrans2D1" presStyleIdx="9" presStyleCnt="10"/>
      <dgm:spPr/>
      <dgm:t>
        <a:bodyPr/>
        <a:lstStyle/>
        <a:p>
          <a:endParaRPr lang="tr-TR"/>
        </a:p>
      </dgm:t>
    </dgm:pt>
  </dgm:ptLst>
  <dgm:cxnLst>
    <dgm:cxn modelId="{AFF6A2CB-C5AD-4989-903B-2BE44E942C8C}" type="presOf" srcId="{98F8B990-19AB-4492-9C9F-EF1AE6D6095A}" destId="{2D6B946A-3225-4904-AD5A-2A32DE1DBEEB}" srcOrd="0" destOrd="0" presId="urn:microsoft.com/office/officeart/2005/8/layout/cycle2"/>
    <dgm:cxn modelId="{8966BBB9-694F-4C04-8E8D-8093A07E78E9}" type="presOf" srcId="{0A4DA572-38B0-46F1-8577-FE0471AB3EE6}" destId="{032695A8-B9A4-4DF6-8BDD-0A544439D004}" srcOrd="0" destOrd="0" presId="urn:microsoft.com/office/officeart/2005/8/layout/cycle2"/>
    <dgm:cxn modelId="{D701D466-8917-4D85-AEB4-EC58DD682E13}" srcId="{575FD64B-9E73-4D5C-AB1F-03B50DFB8058}" destId="{FF73902F-3B2E-4CCF-A54E-7BD416412CA1}" srcOrd="0" destOrd="0" parTransId="{588C2C44-BFF8-497F-95F7-D092FCB32D03}" sibTransId="{04EDD81F-C6CA-4116-B928-736FE5CB5E1B}"/>
    <dgm:cxn modelId="{C3532931-59BB-4AD1-B4F5-62EAD68712D2}" type="presOf" srcId="{04EDD81F-C6CA-4116-B928-736FE5CB5E1B}" destId="{DD2B596C-AD2F-4782-888B-67691070C4CE}" srcOrd="1" destOrd="0" presId="urn:microsoft.com/office/officeart/2005/8/layout/cycle2"/>
    <dgm:cxn modelId="{4025E55F-11CA-4B74-A5AB-2D2070B879F1}" type="presOf" srcId="{8AF39586-BA6D-4BD6-A3AA-53E3E3C48CA4}" destId="{1242B77F-7B2C-4E18-BC82-EC12BD1AE9AA}" srcOrd="1" destOrd="0" presId="urn:microsoft.com/office/officeart/2005/8/layout/cycle2"/>
    <dgm:cxn modelId="{7774755D-46C6-4366-9BC6-050663D25848}" srcId="{575FD64B-9E73-4D5C-AB1F-03B50DFB8058}" destId="{0A4DA572-38B0-46F1-8577-FE0471AB3EE6}" srcOrd="4" destOrd="0" parTransId="{5F1CB563-9AE0-4D84-9D6D-E342C3C4E948}" sibTransId="{AB616DCD-321D-47AE-B38D-B6E34F893FD9}"/>
    <dgm:cxn modelId="{A4B65422-0562-4B32-8001-F0AB665EBA50}" type="presOf" srcId="{8E11CAFE-B5E1-4BF7-B655-835DD6B911BC}" destId="{D668547A-726F-4594-B33F-C4AE5E08CE56}" srcOrd="0" destOrd="0" presId="urn:microsoft.com/office/officeart/2005/8/layout/cycle2"/>
    <dgm:cxn modelId="{B6441F0D-0467-4399-9665-DE6530941A51}" srcId="{575FD64B-9E73-4D5C-AB1F-03B50DFB8058}" destId="{09208F5D-7409-4A56-A19A-F02C2A755E7A}" srcOrd="7" destOrd="0" parTransId="{B8629B87-008F-4467-9D3C-6954642C96CB}" sibTransId="{28D14A7A-DC3B-46AA-A13F-C2743516392E}"/>
    <dgm:cxn modelId="{7A47E397-58C6-4212-A56C-C9BA67D27DED}" type="presOf" srcId="{09208F5D-7409-4A56-A19A-F02C2A755E7A}" destId="{77E3C462-EE53-4D6A-A925-964C56FA620D}" srcOrd="0" destOrd="0" presId="urn:microsoft.com/office/officeart/2005/8/layout/cycle2"/>
    <dgm:cxn modelId="{495F0DCC-5D45-493D-B79D-3694027CFB51}" type="presOf" srcId="{BFDA6AED-5611-4DBC-B240-2F7C97D99872}" destId="{BB4B4C3C-24A4-451F-8B8B-A97616638785}" srcOrd="0" destOrd="0" presId="urn:microsoft.com/office/officeart/2005/8/layout/cycle2"/>
    <dgm:cxn modelId="{DD39613D-359E-46EA-B17F-34D9F9F9639D}" srcId="{575FD64B-9E73-4D5C-AB1F-03B50DFB8058}" destId="{0714F057-1573-4BF1-915E-159A2CFD0FA1}" srcOrd="2" destOrd="0" parTransId="{241C09CD-398E-4D6E-83C3-7206B41BFA52}" sibTransId="{8AF39586-BA6D-4BD6-A3AA-53E3E3C48CA4}"/>
    <dgm:cxn modelId="{DEB90B4C-89C9-4258-8BDC-E4E0EAC2AF4E}" type="presOf" srcId="{28D14A7A-DC3B-46AA-A13F-C2743516392E}" destId="{F4718C4F-89BA-487A-8DEC-B9B1D22A5917}" srcOrd="1" destOrd="0" presId="urn:microsoft.com/office/officeart/2005/8/layout/cycle2"/>
    <dgm:cxn modelId="{C46E8E32-CBC3-4D6A-8C53-628020DBF59F}" type="presOf" srcId="{28D14A7A-DC3B-46AA-A13F-C2743516392E}" destId="{666E8024-8AF1-4608-803E-C784ACF52C9B}" srcOrd="0" destOrd="0" presId="urn:microsoft.com/office/officeart/2005/8/layout/cycle2"/>
    <dgm:cxn modelId="{5173DA35-29CA-4A95-8126-FD4DF987E845}" type="presOf" srcId="{306AA3B0-EE7D-4AAE-9485-FAAFD087A8A3}" destId="{3991DD06-743E-4DCE-8B3A-53E1A7502893}" srcOrd="1" destOrd="0" presId="urn:microsoft.com/office/officeart/2005/8/layout/cycle2"/>
    <dgm:cxn modelId="{B7FA4960-C1A7-459A-AB85-20C92F3CE858}" type="presOf" srcId="{9E607CA0-B0EE-4F8E-AD11-47849E5B38FC}" destId="{9ED1F29D-2FDF-45A7-9470-CF0C1F83C9B4}" srcOrd="1" destOrd="0" presId="urn:microsoft.com/office/officeart/2005/8/layout/cycle2"/>
    <dgm:cxn modelId="{FC647941-B567-4AE9-9E6E-A31A36F83C51}" type="presOf" srcId="{0714F057-1573-4BF1-915E-159A2CFD0FA1}" destId="{07538A78-2BF6-42D4-8483-5AC6E1BA0BA9}" srcOrd="0" destOrd="0" presId="urn:microsoft.com/office/officeart/2005/8/layout/cycle2"/>
    <dgm:cxn modelId="{BD98DEAE-1F58-498E-82CC-9FAC370B6F8A}" type="presOf" srcId="{AB616DCD-321D-47AE-B38D-B6E34F893FD9}" destId="{D7989191-FAEF-4F53-BD8E-906467E5436A}" srcOrd="1" destOrd="0" presId="urn:microsoft.com/office/officeart/2005/8/layout/cycle2"/>
    <dgm:cxn modelId="{10B6AF48-E2F7-43B7-8D26-64A8FEBD8942}" type="presOf" srcId="{9E607CA0-B0EE-4F8E-AD11-47849E5B38FC}" destId="{35D79D67-A71D-46D3-8C53-A28D5B72057A}" srcOrd="0" destOrd="0" presId="urn:microsoft.com/office/officeart/2005/8/layout/cycle2"/>
    <dgm:cxn modelId="{D422D50B-5AA8-4C8E-9A4A-8F7E8A2F4BE2}" srcId="{575FD64B-9E73-4D5C-AB1F-03B50DFB8058}" destId="{B85DE53B-8F74-4ABD-8A9B-8C1ED07626EF}" srcOrd="8" destOrd="0" parTransId="{C47EE863-EA85-4EDE-8001-299FFF0ECFC2}" sibTransId="{8E11CAFE-B5E1-4BF7-B655-835DD6B911BC}"/>
    <dgm:cxn modelId="{A56ED892-05AA-4F63-8050-8EBD3CEC29F8}" type="presOf" srcId="{31423921-777C-4E4E-ADD6-9C787A5D1480}" destId="{26054407-6B92-43A9-8BEB-CB7606699F93}" srcOrd="0" destOrd="0" presId="urn:microsoft.com/office/officeart/2005/8/layout/cycle2"/>
    <dgm:cxn modelId="{E01E80A6-B440-4C42-9CC1-D3BD450DCD84}" type="presOf" srcId="{18530317-472E-4F44-B049-31B78C8121F0}" destId="{BAFF7F05-83A1-4489-AEAF-850CFE0DC247}" srcOrd="0" destOrd="0" presId="urn:microsoft.com/office/officeart/2005/8/layout/cycle2"/>
    <dgm:cxn modelId="{593D8C1F-C803-496A-A66A-8BD4D20B8929}" srcId="{575FD64B-9E73-4D5C-AB1F-03B50DFB8058}" destId="{FC2E1FFA-4A02-4DA5-B39F-E8E7F360302F}" srcOrd="9" destOrd="0" parTransId="{18564C90-7F7D-4253-91A0-9FCED1BD4810}" sibTransId="{18530317-472E-4F44-B049-31B78C8121F0}"/>
    <dgm:cxn modelId="{EE586871-2F05-4B9A-A432-A9864266046B}" type="presOf" srcId="{B85DE53B-8F74-4ABD-8A9B-8C1ED07626EF}" destId="{8FC59BC8-E441-4797-A68B-BDAF7CD7DDF9}" srcOrd="0" destOrd="0" presId="urn:microsoft.com/office/officeart/2005/8/layout/cycle2"/>
    <dgm:cxn modelId="{F42E2521-2390-431E-BA2D-C6F2E277E448}" type="presOf" srcId="{7BF98333-1ED5-4A44-A138-464AB5CFD009}" destId="{32D382B8-52A2-49EC-A723-73047ADCC3F1}" srcOrd="0" destOrd="0" presId="urn:microsoft.com/office/officeart/2005/8/layout/cycle2"/>
    <dgm:cxn modelId="{73E24E57-318A-47D4-9B71-59055B4F5563}" type="presOf" srcId="{18530317-472E-4F44-B049-31B78C8121F0}" destId="{6286F9D5-D18E-4779-B3E8-5C536BAF754C}" srcOrd="1" destOrd="0" presId="urn:microsoft.com/office/officeart/2005/8/layout/cycle2"/>
    <dgm:cxn modelId="{ABFBAE69-65AF-4205-ABF1-886D185C0524}" type="presOf" srcId="{98F8B990-19AB-4492-9C9F-EF1AE6D6095A}" destId="{FE23F56E-F33C-4FE0-92D7-EA810855E615}" srcOrd="1" destOrd="0" presId="urn:microsoft.com/office/officeart/2005/8/layout/cycle2"/>
    <dgm:cxn modelId="{03E30B4E-9FA6-4E38-83F8-58EF74767820}" srcId="{575FD64B-9E73-4D5C-AB1F-03B50DFB8058}" destId="{8BB97C97-49D6-4B02-93D5-4FB40B2B2C74}" srcOrd="6" destOrd="0" parTransId="{4525EC44-8F67-4D1F-93F6-99ACAEA2ABA5}" sibTransId="{306AA3B0-EE7D-4AAE-9485-FAAFD087A8A3}"/>
    <dgm:cxn modelId="{DA404EF1-8B07-4151-8083-B408044AB8FC}" type="presOf" srcId="{FF73902F-3B2E-4CCF-A54E-7BD416412CA1}" destId="{7B7765BC-5D65-4CCB-9A28-A1C051567837}" srcOrd="0" destOrd="0" presId="urn:microsoft.com/office/officeart/2005/8/layout/cycle2"/>
    <dgm:cxn modelId="{8F1AAC48-38E5-4018-A59C-7C1A7EC3A535}" type="presOf" srcId="{7BF98333-1ED5-4A44-A138-464AB5CFD009}" destId="{D87C5818-8619-412A-8043-7D9BC3547295}" srcOrd="1" destOrd="0" presId="urn:microsoft.com/office/officeart/2005/8/layout/cycle2"/>
    <dgm:cxn modelId="{7D5EBC52-FC9B-480B-B195-46215B1D29FB}" srcId="{575FD64B-9E73-4D5C-AB1F-03B50DFB8058}" destId="{4BE411E4-31B8-4C54-8D2E-3DEAAA840D44}" srcOrd="3" destOrd="0" parTransId="{3234ECF0-EB3C-466F-A3FA-08766550B7B3}" sibTransId="{9E607CA0-B0EE-4F8E-AD11-47849E5B38FC}"/>
    <dgm:cxn modelId="{1D6B71FD-9644-43F4-A9C6-EEBD3B2A41D4}" type="presOf" srcId="{4BE411E4-31B8-4C54-8D2E-3DEAAA840D44}" destId="{19CFA655-77A8-415E-B984-39015EBAAA8B}" srcOrd="0" destOrd="0" presId="urn:microsoft.com/office/officeart/2005/8/layout/cycle2"/>
    <dgm:cxn modelId="{A929BB5D-076C-4965-900B-BBBF311C3EF0}" type="presOf" srcId="{04EDD81F-C6CA-4116-B928-736FE5CB5E1B}" destId="{16AAF1A6-2687-42AA-9073-5A1EA086550B}" srcOrd="0" destOrd="0" presId="urn:microsoft.com/office/officeart/2005/8/layout/cycle2"/>
    <dgm:cxn modelId="{2DF85EC0-8EDD-4B35-8625-BD6F255C100E}" srcId="{575FD64B-9E73-4D5C-AB1F-03B50DFB8058}" destId="{31423921-777C-4E4E-ADD6-9C787A5D1480}" srcOrd="1" destOrd="0" parTransId="{9D5CBA48-BBDF-406B-B6BC-7444F5B9A441}" sibTransId="{7BF98333-1ED5-4A44-A138-464AB5CFD009}"/>
    <dgm:cxn modelId="{2F4F5908-7128-4EA2-9E6F-8229EE7C4E7D}" type="presOf" srcId="{8AF39586-BA6D-4BD6-A3AA-53E3E3C48CA4}" destId="{F108F8EF-5744-4D14-8858-D9E9BBA0EEDB}" srcOrd="0" destOrd="0" presId="urn:microsoft.com/office/officeart/2005/8/layout/cycle2"/>
    <dgm:cxn modelId="{ED4D2DEB-A050-4D20-9A02-231521D2F7D0}" type="presOf" srcId="{8BB97C97-49D6-4B02-93D5-4FB40B2B2C74}" destId="{99649651-EDBD-4666-908F-43374CD58F3A}" srcOrd="0" destOrd="0" presId="urn:microsoft.com/office/officeart/2005/8/layout/cycle2"/>
    <dgm:cxn modelId="{86F315F7-6BF4-4FAD-AD8B-EEF4B445CC81}" type="presOf" srcId="{AB616DCD-321D-47AE-B38D-B6E34F893FD9}" destId="{5C36E864-66BD-4FAA-B15E-E7CA91456C3D}" srcOrd="0" destOrd="0" presId="urn:microsoft.com/office/officeart/2005/8/layout/cycle2"/>
    <dgm:cxn modelId="{8DF86406-CD7B-497A-B243-814F914CE515}" srcId="{575FD64B-9E73-4D5C-AB1F-03B50DFB8058}" destId="{BFDA6AED-5611-4DBC-B240-2F7C97D99872}" srcOrd="5" destOrd="0" parTransId="{9F31C0B7-2DD9-4DF9-8279-17D4A9F6DB90}" sibTransId="{98F8B990-19AB-4492-9C9F-EF1AE6D6095A}"/>
    <dgm:cxn modelId="{BC6996B0-0C89-4FD9-BCE3-C23ADCA636E7}" type="presOf" srcId="{8E11CAFE-B5E1-4BF7-B655-835DD6B911BC}" destId="{1F23A5CB-51D0-4C66-8A5F-D51176128F99}" srcOrd="1" destOrd="0" presId="urn:microsoft.com/office/officeart/2005/8/layout/cycle2"/>
    <dgm:cxn modelId="{91CD501B-B931-4D53-A3A2-83F5BC50D67F}" type="presOf" srcId="{575FD64B-9E73-4D5C-AB1F-03B50DFB8058}" destId="{C793592D-9027-4AC4-9F85-F53F564E693E}" srcOrd="0" destOrd="0" presId="urn:microsoft.com/office/officeart/2005/8/layout/cycle2"/>
    <dgm:cxn modelId="{4F78ADEC-BB1B-4EB1-9B2E-1B826B4973D2}" type="presOf" srcId="{FC2E1FFA-4A02-4DA5-B39F-E8E7F360302F}" destId="{75AEF697-D0DB-4ABA-AA5C-DD3DC36FFD92}" srcOrd="0" destOrd="0" presId="urn:microsoft.com/office/officeart/2005/8/layout/cycle2"/>
    <dgm:cxn modelId="{2315919C-C44F-4993-93DE-EE910E0CF91B}" type="presOf" srcId="{306AA3B0-EE7D-4AAE-9485-FAAFD087A8A3}" destId="{02595C40-C689-4AC9-BF05-E6191CFC45CB}" srcOrd="0" destOrd="0" presId="urn:microsoft.com/office/officeart/2005/8/layout/cycle2"/>
    <dgm:cxn modelId="{97D1A137-86B2-4961-B0F1-4EBCC4B43F01}" type="presParOf" srcId="{C793592D-9027-4AC4-9F85-F53F564E693E}" destId="{7B7765BC-5D65-4CCB-9A28-A1C051567837}" srcOrd="0" destOrd="0" presId="urn:microsoft.com/office/officeart/2005/8/layout/cycle2"/>
    <dgm:cxn modelId="{FF646965-3AA0-4ABE-BF79-A3E98EC72FE9}" type="presParOf" srcId="{C793592D-9027-4AC4-9F85-F53F564E693E}" destId="{16AAF1A6-2687-42AA-9073-5A1EA086550B}" srcOrd="1" destOrd="0" presId="urn:microsoft.com/office/officeart/2005/8/layout/cycle2"/>
    <dgm:cxn modelId="{D7262651-8BB7-4A2A-B190-56A7159E0353}" type="presParOf" srcId="{16AAF1A6-2687-42AA-9073-5A1EA086550B}" destId="{DD2B596C-AD2F-4782-888B-67691070C4CE}" srcOrd="0" destOrd="0" presId="urn:microsoft.com/office/officeart/2005/8/layout/cycle2"/>
    <dgm:cxn modelId="{8BD9029D-58A1-447C-884D-AEFB522BC3A8}" type="presParOf" srcId="{C793592D-9027-4AC4-9F85-F53F564E693E}" destId="{26054407-6B92-43A9-8BEB-CB7606699F93}" srcOrd="2" destOrd="0" presId="urn:microsoft.com/office/officeart/2005/8/layout/cycle2"/>
    <dgm:cxn modelId="{B40FBE7B-12A2-4C6A-8AEB-752BE95CF19C}" type="presParOf" srcId="{C793592D-9027-4AC4-9F85-F53F564E693E}" destId="{32D382B8-52A2-49EC-A723-73047ADCC3F1}" srcOrd="3" destOrd="0" presId="urn:microsoft.com/office/officeart/2005/8/layout/cycle2"/>
    <dgm:cxn modelId="{4D6E9706-1188-4866-8112-3FE0D7404273}" type="presParOf" srcId="{32D382B8-52A2-49EC-A723-73047ADCC3F1}" destId="{D87C5818-8619-412A-8043-7D9BC3547295}" srcOrd="0" destOrd="0" presId="urn:microsoft.com/office/officeart/2005/8/layout/cycle2"/>
    <dgm:cxn modelId="{4B26BCF0-647C-4235-9723-F2D1D250EBDB}" type="presParOf" srcId="{C793592D-9027-4AC4-9F85-F53F564E693E}" destId="{07538A78-2BF6-42D4-8483-5AC6E1BA0BA9}" srcOrd="4" destOrd="0" presId="urn:microsoft.com/office/officeart/2005/8/layout/cycle2"/>
    <dgm:cxn modelId="{BB8B7A6D-095A-49AF-9AD7-FC434B444C00}" type="presParOf" srcId="{C793592D-9027-4AC4-9F85-F53F564E693E}" destId="{F108F8EF-5744-4D14-8858-D9E9BBA0EEDB}" srcOrd="5" destOrd="0" presId="urn:microsoft.com/office/officeart/2005/8/layout/cycle2"/>
    <dgm:cxn modelId="{7F81CE81-0417-42E6-919B-BAB0392FA880}" type="presParOf" srcId="{F108F8EF-5744-4D14-8858-D9E9BBA0EEDB}" destId="{1242B77F-7B2C-4E18-BC82-EC12BD1AE9AA}" srcOrd="0" destOrd="0" presId="urn:microsoft.com/office/officeart/2005/8/layout/cycle2"/>
    <dgm:cxn modelId="{5CB770BA-286C-4CD8-8807-ECD558BB12F1}" type="presParOf" srcId="{C793592D-9027-4AC4-9F85-F53F564E693E}" destId="{19CFA655-77A8-415E-B984-39015EBAAA8B}" srcOrd="6" destOrd="0" presId="urn:microsoft.com/office/officeart/2005/8/layout/cycle2"/>
    <dgm:cxn modelId="{DEB0DBB6-0B6E-4603-901C-89F763B3A677}" type="presParOf" srcId="{C793592D-9027-4AC4-9F85-F53F564E693E}" destId="{35D79D67-A71D-46D3-8C53-A28D5B72057A}" srcOrd="7" destOrd="0" presId="urn:microsoft.com/office/officeart/2005/8/layout/cycle2"/>
    <dgm:cxn modelId="{4593CDEF-77CA-44B6-BEA7-0FE96BBEE4B5}" type="presParOf" srcId="{35D79D67-A71D-46D3-8C53-A28D5B72057A}" destId="{9ED1F29D-2FDF-45A7-9470-CF0C1F83C9B4}" srcOrd="0" destOrd="0" presId="urn:microsoft.com/office/officeart/2005/8/layout/cycle2"/>
    <dgm:cxn modelId="{FEA016DF-3AE4-4501-AA1F-7172545413AB}" type="presParOf" srcId="{C793592D-9027-4AC4-9F85-F53F564E693E}" destId="{032695A8-B9A4-4DF6-8BDD-0A544439D004}" srcOrd="8" destOrd="0" presId="urn:microsoft.com/office/officeart/2005/8/layout/cycle2"/>
    <dgm:cxn modelId="{2C016C12-102A-4C6A-BEF5-371B9E8E7786}" type="presParOf" srcId="{C793592D-9027-4AC4-9F85-F53F564E693E}" destId="{5C36E864-66BD-4FAA-B15E-E7CA91456C3D}" srcOrd="9" destOrd="0" presId="urn:microsoft.com/office/officeart/2005/8/layout/cycle2"/>
    <dgm:cxn modelId="{82E27858-8DA7-476E-B63E-68DACC0A7652}" type="presParOf" srcId="{5C36E864-66BD-4FAA-B15E-E7CA91456C3D}" destId="{D7989191-FAEF-4F53-BD8E-906467E5436A}" srcOrd="0" destOrd="0" presId="urn:microsoft.com/office/officeart/2005/8/layout/cycle2"/>
    <dgm:cxn modelId="{F507C54D-6C60-4C50-9928-4624017F6984}" type="presParOf" srcId="{C793592D-9027-4AC4-9F85-F53F564E693E}" destId="{BB4B4C3C-24A4-451F-8B8B-A97616638785}" srcOrd="10" destOrd="0" presId="urn:microsoft.com/office/officeart/2005/8/layout/cycle2"/>
    <dgm:cxn modelId="{5FF09EE3-160F-4828-91A2-074A3306A934}" type="presParOf" srcId="{C793592D-9027-4AC4-9F85-F53F564E693E}" destId="{2D6B946A-3225-4904-AD5A-2A32DE1DBEEB}" srcOrd="11" destOrd="0" presId="urn:microsoft.com/office/officeart/2005/8/layout/cycle2"/>
    <dgm:cxn modelId="{94FDA733-A3D9-46E6-93AA-86BA48E84A3F}" type="presParOf" srcId="{2D6B946A-3225-4904-AD5A-2A32DE1DBEEB}" destId="{FE23F56E-F33C-4FE0-92D7-EA810855E615}" srcOrd="0" destOrd="0" presId="urn:microsoft.com/office/officeart/2005/8/layout/cycle2"/>
    <dgm:cxn modelId="{8C099918-8344-4AF3-8CE7-E8BC0811D279}" type="presParOf" srcId="{C793592D-9027-4AC4-9F85-F53F564E693E}" destId="{99649651-EDBD-4666-908F-43374CD58F3A}" srcOrd="12" destOrd="0" presId="urn:microsoft.com/office/officeart/2005/8/layout/cycle2"/>
    <dgm:cxn modelId="{C28B6337-97FC-4E63-8EBE-75BC12CEC9CD}" type="presParOf" srcId="{C793592D-9027-4AC4-9F85-F53F564E693E}" destId="{02595C40-C689-4AC9-BF05-E6191CFC45CB}" srcOrd="13" destOrd="0" presId="urn:microsoft.com/office/officeart/2005/8/layout/cycle2"/>
    <dgm:cxn modelId="{06B38E91-1FB2-4440-AAF3-5B44C7C2FD18}" type="presParOf" srcId="{02595C40-C689-4AC9-BF05-E6191CFC45CB}" destId="{3991DD06-743E-4DCE-8B3A-53E1A7502893}" srcOrd="0" destOrd="0" presId="urn:microsoft.com/office/officeart/2005/8/layout/cycle2"/>
    <dgm:cxn modelId="{4BD9D792-0C38-41EA-845F-C7ED79246712}" type="presParOf" srcId="{C793592D-9027-4AC4-9F85-F53F564E693E}" destId="{77E3C462-EE53-4D6A-A925-964C56FA620D}" srcOrd="14" destOrd="0" presId="urn:microsoft.com/office/officeart/2005/8/layout/cycle2"/>
    <dgm:cxn modelId="{3BC9B14A-83C6-4FBC-92C1-FE2435FAFA58}" type="presParOf" srcId="{C793592D-9027-4AC4-9F85-F53F564E693E}" destId="{666E8024-8AF1-4608-803E-C784ACF52C9B}" srcOrd="15" destOrd="0" presId="urn:microsoft.com/office/officeart/2005/8/layout/cycle2"/>
    <dgm:cxn modelId="{B194FF18-1591-467D-B34E-CD4112C66AA5}" type="presParOf" srcId="{666E8024-8AF1-4608-803E-C784ACF52C9B}" destId="{F4718C4F-89BA-487A-8DEC-B9B1D22A5917}" srcOrd="0" destOrd="0" presId="urn:microsoft.com/office/officeart/2005/8/layout/cycle2"/>
    <dgm:cxn modelId="{9418F1E9-9B9F-4783-BC04-241A12E3B983}" type="presParOf" srcId="{C793592D-9027-4AC4-9F85-F53F564E693E}" destId="{8FC59BC8-E441-4797-A68B-BDAF7CD7DDF9}" srcOrd="16" destOrd="0" presId="urn:microsoft.com/office/officeart/2005/8/layout/cycle2"/>
    <dgm:cxn modelId="{4EF79BE6-0AD1-4F53-82D4-B8DA1EAF11A3}" type="presParOf" srcId="{C793592D-9027-4AC4-9F85-F53F564E693E}" destId="{D668547A-726F-4594-B33F-C4AE5E08CE56}" srcOrd="17" destOrd="0" presId="urn:microsoft.com/office/officeart/2005/8/layout/cycle2"/>
    <dgm:cxn modelId="{851804F9-940A-4D8C-820F-EC154F43EE5D}" type="presParOf" srcId="{D668547A-726F-4594-B33F-C4AE5E08CE56}" destId="{1F23A5CB-51D0-4C66-8A5F-D51176128F99}" srcOrd="0" destOrd="0" presId="urn:microsoft.com/office/officeart/2005/8/layout/cycle2"/>
    <dgm:cxn modelId="{2C997150-BCDB-4B6D-8A34-FA921F528CDB}" type="presParOf" srcId="{C793592D-9027-4AC4-9F85-F53F564E693E}" destId="{75AEF697-D0DB-4ABA-AA5C-DD3DC36FFD92}" srcOrd="18" destOrd="0" presId="urn:microsoft.com/office/officeart/2005/8/layout/cycle2"/>
    <dgm:cxn modelId="{6C41E7C9-4C3D-496C-84B2-D1E8C58CB10A}" type="presParOf" srcId="{C793592D-9027-4AC4-9F85-F53F564E693E}" destId="{BAFF7F05-83A1-4489-AEAF-850CFE0DC247}" srcOrd="19" destOrd="0" presId="urn:microsoft.com/office/officeart/2005/8/layout/cycle2"/>
    <dgm:cxn modelId="{48E92031-2746-4C87-AA73-846904695617}" type="presParOf" srcId="{BAFF7F05-83A1-4489-AEAF-850CFE0DC247}" destId="{6286F9D5-D18E-4779-B3E8-5C536BAF754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765BC-5D65-4CCB-9A28-A1C051567837}">
      <dsp:nvSpPr>
        <dsp:cNvPr id="0" name=""/>
        <dsp:cNvSpPr/>
      </dsp:nvSpPr>
      <dsp:spPr>
        <a:xfrm>
          <a:off x="4860268" y="-8761"/>
          <a:ext cx="1123736" cy="1123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FFFF00"/>
              </a:solidFill>
            </a:rPr>
            <a:t>Araştırma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FFFF00"/>
              </a:solidFill>
            </a:rPr>
            <a:t>Sorusu</a:t>
          </a:r>
          <a:endParaRPr lang="tr-TR" sz="1400" b="1" kern="1200" dirty="0">
            <a:solidFill>
              <a:srgbClr val="FFFF00"/>
            </a:solidFill>
          </a:endParaRPr>
        </a:p>
      </dsp:txBody>
      <dsp:txXfrm>
        <a:off x="5024835" y="155806"/>
        <a:ext cx="794602" cy="794602"/>
      </dsp:txXfrm>
    </dsp:sp>
    <dsp:sp modelId="{16AAF1A6-2687-42AA-9073-5A1EA086550B}">
      <dsp:nvSpPr>
        <dsp:cNvPr id="0" name=""/>
        <dsp:cNvSpPr/>
      </dsp:nvSpPr>
      <dsp:spPr>
        <a:xfrm rot="1080000">
          <a:off x="6067484" y="621851"/>
          <a:ext cx="299696" cy="3792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b="1" kern="1200">
            <a:solidFill>
              <a:srgbClr val="FFFF00"/>
            </a:solidFill>
          </a:endParaRPr>
        </a:p>
      </dsp:txBody>
      <dsp:txXfrm>
        <a:off x="6069684" y="683811"/>
        <a:ext cx="209787" cy="227556"/>
      </dsp:txXfrm>
    </dsp:sp>
    <dsp:sp modelId="{26054407-6B92-43A9-8BEB-CB7606699F93}">
      <dsp:nvSpPr>
        <dsp:cNvPr id="0" name=""/>
        <dsp:cNvSpPr/>
      </dsp:nvSpPr>
      <dsp:spPr>
        <a:xfrm>
          <a:off x="6466795" y="513230"/>
          <a:ext cx="1123736" cy="1123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FFFF00"/>
              </a:solidFill>
            </a:rPr>
            <a:t>Literatür Okuma</a:t>
          </a:r>
          <a:endParaRPr lang="tr-TR" sz="1400" b="1" kern="1200" dirty="0">
            <a:solidFill>
              <a:srgbClr val="FFFF00"/>
            </a:solidFill>
          </a:endParaRPr>
        </a:p>
      </dsp:txBody>
      <dsp:txXfrm>
        <a:off x="6631362" y="677797"/>
        <a:ext cx="794602" cy="794602"/>
      </dsp:txXfrm>
    </dsp:sp>
    <dsp:sp modelId="{32D382B8-52A2-49EC-A723-73047ADCC3F1}">
      <dsp:nvSpPr>
        <dsp:cNvPr id="0" name=""/>
        <dsp:cNvSpPr/>
      </dsp:nvSpPr>
      <dsp:spPr>
        <a:xfrm rot="3240000">
          <a:off x="7370273" y="1561902"/>
          <a:ext cx="299696" cy="3792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b="1" kern="1200">
            <a:solidFill>
              <a:srgbClr val="FFFF00"/>
            </a:solidFill>
          </a:endParaRPr>
        </a:p>
      </dsp:txBody>
      <dsp:txXfrm>
        <a:off x="7388804" y="1601385"/>
        <a:ext cx="209787" cy="227556"/>
      </dsp:txXfrm>
    </dsp:sp>
    <dsp:sp modelId="{07538A78-2BF6-42D4-8483-5AC6E1BA0BA9}">
      <dsp:nvSpPr>
        <dsp:cNvPr id="0" name=""/>
        <dsp:cNvSpPr/>
      </dsp:nvSpPr>
      <dsp:spPr>
        <a:xfrm>
          <a:off x="7459682" y="1879823"/>
          <a:ext cx="1123736" cy="1123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FFFF00"/>
              </a:solidFill>
            </a:rPr>
            <a:t>Yöntem ve sorular</a:t>
          </a:r>
          <a:endParaRPr lang="tr-TR" sz="1400" b="1" kern="1200" dirty="0">
            <a:solidFill>
              <a:srgbClr val="FFFF00"/>
            </a:solidFill>
          </a:endParaRPr>
        </a:p>
      </dsp:txBody>
      <dsp:txXfrm>
        <a:off x="7624249" y="2044390"/>
        <a:ext cx="794602" cy="794602"/>
      </dsp:txXfrm>
    </dsp:sp>
    <dsp:sp modelId="{F108F8EF-5744-4D14-8858-D9E9BBA0EEDB}">
      <dsp:nvSpPr>
        <dsp:cNvPr id="0" name=""/>
        <dsp:cNvSpPr/>
      </dsp:nvSpPr>
      <dsp:spPr>
        <a:xfrm rot="5400000">
          <a:off x="7871702" y="3088179"/>
          <a:ext cx="299696" cy="3792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b="1" kern="1200">
            <a:solidFill>
              <a:srgbClr val="FFFF00"/>
            </a:solidFill>
          </a:endParaRPr>
        </a:p>
      </dsp:txBody>
      <dsp:txXfrm>
        <a:off x="7916657" y="3119077"/>
        <a:ext cx="209787" cy="227556"/>
      </dsp:txXfrm>
    </dsp:sp>
    <dsp:sp modelId="{19CFA655-77A8-415E-B984-39015EBAAA8B}">
      <dsp:nvSpPr>
        <dsp:cNvPr id="0" name=""/>
        <dsp:cNvSpPr/>
      </dsp:nvSpPr>
      <dsp:spPr>
        <a:xfrm>
          <a:off x="7459682" y="3569025"/>
          <a:ext cx="1123736" cy="1123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FFFF00"/>
              </a:solidFill>
            </a:rPr>
            <a:t>Örneklem seçme</a:t>
          </a:r>
          <a:endParaRPr lang="tr-TR" sz="1400" b="1" kern="1200" dirty="0">
            <a:solidFill>
              <a:srgbClr val="FFFF00"/>
            </a:solidFill>
          </a:endParaRPr>
        </a:p>
      </dsp:txBody>
      <dsp:txXfrm>
        <a:off x="7624249" y="3733592"/>
        <a:ext cx="794602" cy="794602"/>
      </dsp:txXfrm>
    </dsp:sp>
    <dsp:sp modelId="{35D79D67-A71D-46D3-8C53-A28D5B72057A}">
      <dsp:nvSpPr>
        <dsp:cNvPr id="0" name=""/>
        <dsp:cNvSpPr/>
      </dsp:nvSpPr>
      <dsp:spPr>
        <a:xfrm rot="7560000">
          <a:off x="7380244" y="4617697"/>
          <a:ext cx="299696" cy="3792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b="1" kern="1200">
            <a:solidFill>
              <a:srgbClr val="FFFF00"/>
            </a:solidFill>
          </a:endParaRPr>
        </a:p>
      </dsp:txBody>
      <dsp:txXfrm rot="10800000">
        <a:off x="7451622" y="4657180"/>
        <a:ext cx="209787" cy="227556"/>
      </dsp:txXfrm>
    </dsp:sp>
    <dsp:sp modelId="{032695A8-B9A4-4DF6-8BDD-0A544439D004}">
      <dsp:nvSpPr>
        <dsp:cNvPr id="0" name=""/>
        <dsp:cNvSpPr/>
      </dsp:nvSpPr>
      <dsp:spPr>
        <a:xfrm>
          <a:off x="6466795" y="4935618"/>
          <a:ext cx="1123736" cy="1123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FFFF00"/>
              </a:solidFill>
            </a:rPr>
            <a:t>Veri toplama</a:t>
          </a:r>
          <a:endParaRPr lang="tr-TR" sz="1400" b="1" kern="1200" dirty="0">
            <a:solidFill>
              <a:srgbClr val="FFFF00"/>
            </a:solidFill>
          </a:endParaRPr>
        </a:p>
      </dsp:txBody>
      <dsp:txXfrm>
        <a:off x="6631362" y="5100185"/>
        <a:ext cx="794602" cy="794602"/>
      </dsp:txXfrm>
    </dsp:sp>
    <dsp:sp modelId="{5C36E864-66BD-4FAA-B15E-E7CA91456C3D}">
      <dsp:nvSpPr>
        <dsp:cNvPr id="0" name=""/>
        <dsp:cNvSpPr/>
      </dsp:nvSpPr>
      <dsp:spPr>
        <a:xfrm rot="9720000">
          <a:off x="6127557" y="5557163"/>
          <a:ext cx="267631" cy="3792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b="1" kern="1200">
            <a:solidFill>
              <a:srgbClr val="FFFF00"/>
            </a:solidFill>
          </a:endParaRPr>
        </a:p>
      </dsp:txBody>
      <dsp:txXfrm rot="10800000">
        <a:off x="6205881" y="5620610"/>
        <a:ext cx="187342" cy="227556"/>
      </dsp:txXfrm>
    </dsp:sp>
    <dsp:sp modelId="{BB4B4C3C-24A4-451F-8B8B-A97616638785}">
      <dsp:nvSpPr>
        <dsp:cNvPr id="0" name=""/>
        <dsp:cNvSpPr/>
      </dsp:nvSpPr>
      <dsp:spPr>
        <a:xfrm>
          <a:off x="4795603" y="5432842"/>
          <a:ext cx="1253066" cy="1173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FFFF00"/>
              </a:solidFill>
            </a:rPr>
            <a:t>Verileri yorumlama</a:t>
          </a:r>
          <a:endParaRPr lang="tr-TR" sz="1400" b="1" kern="1200" dirty="0">
            <a:solidFill>
              <a:srgbClr val="FFFF00"/>
            </a:solidFill>
          </a:endParaRPr>
        </a:p>
      </dsp:txBody>
      <dsp:txXfrm>
        <a:off x="4979110" y="5604663"/>
        <a:ext cx="886052" cy="829628"/>
      </dsp:txXfrm>
    </dsp:sp>
    <dsp:sp modelId="{2D6B946A-3225-4904-AD5A-2A32DE1DBEEB}">
      <dsp:nvSpPr>
        <dsp:cNvPr id="0" name=""/>
        <dsp:cNvSpPr/>
      </dsp:nvSpPr>
      <dsp:spPr>
        <a:xfrm rot="11880000">
          <a:off x="4463492" y="5561844"/>
          <a:ext cx="267631" cy="3792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b="1" kern="1200">
            <a:solidFill>
              <a:srgbClr val="FFFF00"/>
            </a:solidFill>
          </a:endParaRPr>
        </a:p>
      </dsp:txBody>
      <dsp:txXfrm rot="10800000">
        <a:off x="4541816" y="5650101"/>
        <a:ext cx="187342" cy="227556"/>
      </dsp:txXfrm>
    </dsp:sp>
    <dsp:sp modelId="{99649651-EDBD-4666-908F-43374CD58F3A}">
      <dsp:nvSpPr>
        <dsp:cNvPr id="0" name=""/>
        <dsp:cNvSpPr/>
      </dsp:nvSpPr>
      <dsp:spPr>
        <a:xfrm>
          <a:off x="3253742" y="4935618"/>
          <a:ext cx="1123736" cy="1123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FFFF00"/>
              </a:solidFill>
            </a:rPr>
            <a:t>Teorik ve kavramsal çalışma</a:t>
          </a:r>
          <a:endParaRPr lang="tr-TR" sz="1400" b="1" kern="1200" dirty="0">
            <a:solidFill>
              <a:srgbClr val="FFFF00"/>
            </a:solidFill>
          </a:endParaRPr>
        </a:p>
      </dsp:txBody>
      <dsp:txXfrm>
        <a:off x="3418309" y="5100185"/>
        <a:ext cx="794602" cy="794602"/>
      </dsp:txXfrm>
    </dsp:sp>
    <dsp:sp modelId="{02595C40-C689-4AC9-BF05-E6191CFC45CB}">
      <dsp:nvSpPr>
        <dsp:cNvPr id="0" name=""/>
        <dsp:cNvSpPr/>
      </dsp:nvSpPr>
      <dsp:spPr>
        <a:xfrm rot="14040000">
          <a:off x="3229151" y="4670544"/>
          <a:ext cx="246850" cy="3792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b="1" kern="1200">
            <a:solidFill>
              <a:srgbClr val="FFFF00"/>
            </a:solidFill>
          </a:endParaRPr>
        </a:p>
      </dsp:txBody>
      <dsp:txXfrm rot="10800000">
        <a:off x="3287943" y="4776352"/>
        <a:ext cx="172795" cy="227556"/>
      </dsp:txXfrm>
    </dsp:sp>
    <dsp:sp modelId="{77E3C462-EE53-4D6A-A925-964C56FA620D}">
      <dsp:nvSpPr>
        <dsp:cNvPr id="0" name=""/>
        <dsp:cNvSpPr/>
      </dsp:nvSpPr>
      <dsp:spPr>
        <a:xfrm>
          <a:off x="2145772" y="3477019"/>
          <a:ext cx="1353899" cy="13077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FFFF00"/>
              </a:solidFill>
            </a:rPr>
            <a:t>Arş. Sorusunun gözden geçirilmesi</a:t>
          </a:r>
          <a:endParaRPr lang="tr-TR" sz="1400" b="1" kern="1200" dirty="0">
            <a:solidFill>
              <a:srgbClr val="FFFF00"/>
            </a:solidFill>
          </a:endParaRPr>
        </a:p>
      </dsp:txBody>
      <dsp:txXfrm>
        <a:off x="2344046" y="3668534"/>
        <a:ext cx="957351" cy="924717"/>
      </dsp:txXfrm>
    </dsp:sp>
    <dsp:sp modelId="{666E8024-8AF1-4608-803E-C784ACF52C9B}">
      <dsp:nvSpPr>
        <dsp:cNvPr id="0" name=""/>
        <dsp:cNvSpPr/>
      </dsp:nvSpPr>
      <dsp:spPr>
        <a:xfrm rot="16200000">
          <a:off x="2697256" y="3057760"/>
          <a:ext cx="250933" cy="3792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b="1" kern="1200">
            <a:solidFill>
              <a:srgbClr val="FFFF00"/>
            </a:solidFill>
          </a:endParaRPr>
        </a:p>
      </dsp:txBody>
      <dsp:txXfrm>
        <a:off x="2734896" y="3171252"/>
        <a:ext cx="175653" cy="227556"/>
      </dsp:txXfrm>
    </dsp:sp>
    <dsp:sp modelId="{8FC59BC8-E441-4797-A68B-BDAF7CD7DDF9}">
      <dsp:nvSpPr>
        <dsp:cNvPr id="0" name=""/>
        <dsp:cNvSpPr/>
      </dsp:nvSpPr>
      <dsp:spPr>
        <a:xfrm>
          <a:off x="2260854" y="1879823"/>
          <a:ext cx="1123736" cy="1123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FFFF00"/>
              </a:solidFill>
            </a:rPr>
            <a:t>Gerekirse yeni veriler toplama</a:t>
          </a:r>
          <a:endParaRPr lang="tr-TR" sz="1400" b="1" kern="1200" dirty="0">
            <a:solidFill>
              <a:srgbClr val="FFFF00"/>
            </a:solidFill>
          </a:endParaRPr>
        </a:p>
      </dsp:txBody>
      <dsp:txXfrm>
        <a:off x="2425421" y="2044390"/>
        <a:ext cx="794602" cy="794602"/>
      </dsp:txXfrm>
    </dsp:sp>
    <dsp:sp modelId="{D668547A-726F-4594-B33F-C4AE5E08CE56}">
      <dsp:nvSpPr>
        <dsp:cNvPr id="0" name=""/>
        <dsp:cNvSpPr/>
      </dsp:nvSpPr>
      <dsp:spPr>
        <a:xfrm rot="18360000">
          <a:off x="3164332" y="1575626"/>
          <a:ext cx="299696" cy="3792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b="1" kern="1200">
            <a:solidFill>
              <a:srgbClr val="FFFF00"/>
            </a:solidFill>
          </a:endParaRPr>
        </a:p>
      </dsp:txBody>
      <dsp:txXfrm>
        <a:off x="3182863" y="1687847"/>
        <a:ext cx="209787" cy="227556"/>
      </dsp:txXfrm>
    </dsp:sp>
    <dsp:sp modelId="{75AEF697-D0DB-4ABA-AA5C-DD3DC36FFD92}">
      <dsp:nvSpPr>
        <dsp:cNvPr id="0" name=""/>
        <dsp:cNvSpPr/>
      </dsp:nvSpPr>
      <dsp:spPr>
        <a:xfrm>
          <a:off x="3253742" y="513230"/>
          <a:ext cx="1123736" cy="1123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FFFF00"/>
              </a:solidFill>
            </a:rPr>
            <a:t>Yazım/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FFFF00"/>
              </a:solidFill>
            </a:rPr>
            <a:t>Rapor</a:t>
          </a:r>
          <a:endParaRPr lang="tr-TR" sz="1400" b="1" kern="1200" dirty="0">
            <a:solidFill>
              <a:srgbClr val="FFFF00"/>
            </a:solidFill>
          </a:endParaRPr>
        </a:p>
      </dsp:txBody>
      <dsp:txXfrm>
        <a:off x="3418309" y="677797"/>
        <a:ext cx="794602" cy="794602"/>
      </dsp:txXfrm>
    </dsp:sp>
    <dsp:sp modelId="{BAFF7F05-83A1-4489-AEAF-850CFE0DC247}">
      <dsp:nvSpPr>
        <dsp:cNvPr id="0" name=""/>
        <dsp:cNvSpPr/>
      </dsp:nvSpPr>
      <dsp:spPr>
        <a:xfrm rot="20520000">
          <a:off x="4460958" y="627093"/>
          <a:ext cx="299696" cy="3792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b="1" kern="1200">
            <a:solidFill>
              <a:srgbClr val="FFFF00"/>
            </a:solidFill>
          </a:endParaRPr>
        </a:p>
      </dsp:txBody>
      <dsp:txXfrm>
        <a:off x="4463158" y="716837"/>
        <a:ext cx="209787" cy="227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E4D5-5CEB-4E8A-B362-C6DDFA625CC1}" type="datetimeFigureOut">
              <a:rPr lang="tr-TR" smtClean="0"/>
              <a:t>18.5.2018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8F43-0FAD-40F4-BDC9-270FEE5D9E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439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E4D5-5CEB-4E8A-B362-C6DDFA625CC1}" type="datetimeFigureOut">
              <a:rPr lang="tr-TR" smtClean="0"/>
              <a:t>18.5.2018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8F43-0FAD-40F4-BDC9-270FEE5D9E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4483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E4D5-5CEB-4E8A-B362-C6DDFA625CC1}" type="datetimeFigureOut">
              <a:rPr lang="tr-TR" smtClean="0"/>
              <a:t>18.5.2018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8F43-0FAD-40F4-BDC9-270FEE5D9E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12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E4D5-5CEB-4E8A-B362-C6DDFA625CC1}" type="datetimeFigureOut">
              <a:rPr lang="tr-TR" smtClean="0"/>
              <a:t>18.5.2018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8F43-0FAD-40F4-BDC9-270FEE5D9E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414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E4D5-5CEB-4E8A-B362-C6DDFA625CC1}" type="datetimeFigureOut">
              <a:rPr lang="tr-TR" smtClean="0"/>
              <a:t>18.5.2018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8F43-0FAD-40F4-BDC9-270FEE5D9E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638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E4D5-5CEB-4E8A-B362-C6DDFA625CC1}" type="datetimeFigureOut">
              <a:rPr lang="tr-TR" smtClean="0"/>
              <a:t>18.5.2018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8F43-0FAD-40F4-BDC9-270FEE5D9E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011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E4D5-5CEB-4E8A-B362-C6DDFA625CC1}" type="datetimeFigureOut">
              <a:rPr lang="tr-TR" smtClean="0"/>
              <a:t>18.5.2018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8F43-0FAD-40F4-BDC9-270FEE5D9E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196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E4D5-5CEB-4E8A-B362-C6DDFA625CC1}" type="datetimeFigureOut">
              <a:rPr lang="tr-TR" smtClean="0"/>
              <a:t>18.5.2018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8F43-0FAD-40F4-BDC9-270FEE5D9E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233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E4D5-5CEB-4E8A-B362-C6DDFA625CC1}" type="datetimeFigureOut">
              <a:rPr lang="tr-TR" smtClean="0"/>
              <a:t>18.5.2018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8F43-0FAD-40F4-BDC9-270FEE5D9E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687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E4D5-5CEB-4E8A-B362-C6DDFA625CC1}" type="datetimeFigureOut">
              <a:rPr lang="tr-TR" smtClean="0"/>
              <a:t>18.5.2018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8F43-0FAD-40F4-BDC9-270FEE5D9E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149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E4D5-5CEB-4E8A-B362-C6DDFA625CC1}" type="datetimeFigureOut">
              <a:rPr lang="tr-TR" smtClean="0"/>
              <a:t>18.5.2018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8F43-0FAD-40F4-BDC9-270FEE5D9E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37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FE4D5-5CEB-4E8A-B362-C6DDFA625CC1}" type="datetimeFigureOut">
              <a:rPr lang="tr-TR" smtClean="0"/>
              <a:t>18.5.2018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B8F43-0FAD-40F4-BDC9-270FEE5D9E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598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/>
              <a:t>NİTEL ARAŞTIRMA YÖNTEMLERİ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8035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2457491"/>
              </p:ext>
            </p:extLst>
          </p:nvPr>
        </p:nvGraphicFramePr>
        <p:xfrm>
          <a:off x="457200" y="1600200"/>
          <a:ext cx="8363272" cy="4002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196"/>
                <a:gridCol w="6011076"/>
              </a:tblGrid>
              <a:tr h="585707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VERİ ANALİZİ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87109"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Verinin sınıflandırılması ve sıraya dizilmesi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Bütünlük duygusunun korunması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Deneyimlerin</a:t>
                      </a:r>
                      <a:r>
                        <a:rPr lang="tr-TR" baseline="0" dirty="0" smtClean="0"/>
                        <a:t> insanların farkındalıklarının ve ifade edemediklerinin ötesinde incelenmesi</a:t>
                      </a:r>
                      <a:endParaRPr lang="tr-TR" dirty="0" smtClean="0"/>
                    </a:p>
                  </a:txBody>
                  <a:tcPr/>
                </a:tc>
              </a:tr>
              <a:tr h="585707">
                <a:tc>
                  <a:txBody>
                    <a:bodyPr/>
                    <a:lstStyle/>
                    <a:p>
                      <a:r>
                        <a:rPr lang="tr-TR" b="1" dirty="0" smtClean="0"/>
                        <a:t>ÇIKTILAR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 smtClean="0"/>
                    </a:p>
                  </a:txBody>
                  <a:tcPr/>
                </a:tc>
              </a:tr>
              <a:tr h="1444209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Bulgular araştırılan kişi/denek gözünden tasvir edilmesi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Araştırmacı ana temaları belirler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Bulgular hakkında yapısal bir açıklamanın geliştirilmesi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173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2- Gömülü Teori Yaklaşımı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544616"/>
          </a:xfrm>
        </p:spPr>
        <p:txBody>
          <a:bodyPr>
            <a:normAutofit/>
          </a:bodyPr>
          <a:lstStyle/>
          <a:p>
            <a:r>
              <a:rPr lang="tr-TR" sz="2400" dirty="0" smtClean="0"/>
              <a:t>Gömülü teori elde edilen veriler kullanılarak sistematik bir şekilde teori üretimini ifade eder.</a:t>
            </a:r>
          </a:p>
          <a:p>
            <a:endParaRPr lang="tr-TR" sz="2400" dirty="0"/>
          </a:p>
          <a:p>
            <a:r>
              <a:rPr lang="tr-TR" sz="2400" dirty="0" smtClean="0"/>
              <a:t>Bu nedenle hem </a:t>
            </a:r>
            <a:r>
              <a:rPr lang="tr-TR" sz="2400" dirty="0" err="1" smtClean="0"/>
              <a:t>tümevarımsal</a:t>
            </a:r>
            <a:r>
              <a:rPr lang="tr-TR" sz="2400" dirty="0" smtClean="0"/>
              <a:t> hem de </a:t>
            </a:r>
            <a:r>
              <a:rPr lang="tr-TR" sz="2400" dirty="0" err="1" smtClean="0"/>
              <a:t>tümdengelimsel</a:t>
            </a:r>
            <a:r>
              <a:rPr lang="tr-TR" sz="2400" dirty="0"/>
              <a:t> </a:t>
            </a:r>
            <a:r>
              <a:rPr lang="tr-TR" sz="2400" dirty="0" smtClean="0"/>
              <a:t>araştırma yapar.</a:t>
            </a:r>
          </a:p>
          <a:p>
            <a:endParaRPr lang="tr-TR" sz="2400" dirty="0"/>
          </a:p>
          <a:p>
            <a:r>
              <a:rPr lang="tr-TR" sz="2400" dirty="0" smtClean="0"/>
              <a:t>Bu teoride hem kavramsal düşüncelere ait hipotezlerin üretilmesi hem de başkaları tarafından geliştirilen teorilerin test edilmesi söz konusudur.</a:t>
            </a:r>
          </a:p>
          <a:p>
            <a:endParaRPr lang="tr-TR" sz="2400" dirty="0"/>
          </a:p>
          <a:p>
            <a:r>
              <a:rPr lang="tr-TR" sz="2400" dirty="0" smtClean="0"/>
              <a:t>Araştırmacı deneklerle görüşerek onlara sorular sorar ve ne gibi sorunlarla karşılaştıklarını, bu sorunları nasıl çözdüklerini anlamaya çalışır.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456330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4824536"/>
          </a:xfrm>
        </p:spPr>
        <p:txBody>
          <a:bodyPr>
            <a:normAutofit/>
          </a:bodyPr>
          <a:lstStyle/>
          <a:p>
            <a:r>
              <a:rPr lang="tr-TR" sz="2400" dirty="0" smtClean="0"/>
              <a:t>Böylece ana ve alt değişkenler tespit edilerek, teori üretimi yapılır.</a:t>
            </a:r>
          </a:p>
          <a:p>
            <a:endParaRPr lang="tr-TR" sz="2400" dirty="0"/>
          </a:p>
          <a:p>
            <a:r>
              <a:rPr lang="tr-TR" sz="2400" dirty="0" smtClean="0"/>
              <a:t>Araştırmacı nicel araştırmadaki gibi hipotezlerle yola çıkmaz, veriye odaklanır.</a:t>
            </a:r>
          </a:p>
          <a:p>
            <a:endParaRPr lang="tr-TR" sz="2400" dirty="0"/>
          </a:p>
          <a:p>
            <a:r>
              <a:rPr lang="tr-TR" sz="2400" dirty="0" smtClean="0"/>
              <a:t>Asıl olan veriye dayalı ve veri ile temellendirilmiş hipotezler üretmektir.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267421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895936"/>
              </p:ext>
            </p:extLst>
          </p:nvPr>
        </p:nvGraphicFramePr>
        <p:xfrm>
          <a:off x="107504" y="188640"/>
          <a:ext cx="9036496" cy="652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866"/>
                <a:gridCol w="7831630"/>
              </a:tblGrid>
              <a:tr h="432046">
                <a:tc gridSpan="2">
                  <a:txBody>
                    <a:bodyPr/>
                    <a:lstStyle/>
                    <a:p>
                      <a:r>
                        <a:rPr lang="tr-TR" dirty="0" smtClean="0"/>
                        <a:t>GÖMÜLÜ TEORİ YAKLAŞIMI ARAŞTIRMA TASARIMI VE SÜREÇLERİ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49288">
                <a:tc>
                  <a:txBody>
                    <a:bodyPr/>
                    <a:lstStyle/>
                    <a:p>
                      <a:r>
                        <a:rPr lang="tr-TR" b="1" dirty="0" smtClean="0"/>
                        <a:t>AMAÇ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Teori geliştirmek</a:t>
                      </a:r>
                      <a:endParaRPr lang="tr-TR" dirty="0"/>
                    </a:p>
                  </a:txBody>
                  <a:tcPr/>
                </a:tc>
              </a:tr>
              <a:tr h="1666920"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Sosyal alanda ne tür problemlerin olduğunu ve insanların bu problemlerle nasıl</a:t>
                      </a:r>
                      <a:r>
                        <a:rPr lang="tr-TR" baseline="0" dirty="0" smtClean="0"/>
                        <a:t> mücadele ettiğini keşfetmeye çalışır.</a:t>
                      </a:r>
                    </a:p>
                    <a:p>
                      <a:endParaRPr lang="tr-TR" baseline="0" dirty="0" smtClean="0"/>
                    </a:p>
                    <a:p>
                      <a:r>
                        <a:rPr lang="tr-TR" baseline="0" dirty="0" smtClean="0"/>
                        <a:t>Bir teori geliştirilene kadar formüle etmek, test etmek ve önermeleri yeniden formüle etmek süreçlerini içerir.</a:t>
                      </a:r>
                      <a:endParaRPr lang="tr-TR" dirty="0"/>
                    </a:p>
                  </a:txBody>
                  <a:tcPr/>
                </a:tc>
              </a:tr>
              <a:tr h="774846">
                <a:tc>
                  <a:txBody>
                    <a:bodyPr/>
                    <a:lstStyle/>
                    <a:p>
                      <a:r>
                        <a:rPr lang="tr-TR" b="1" dirty="0" smtClean="0"/>
                        <a:t>VERİ TOPLAMA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Aynı anda atılan adımlar ve</a:t>
                      </a:r>
                      <a:r>
                        <a:rPr lang="tr-TR" baseline="0" dirty="0" smtClean="0"/>
                        <a:t> sürekli karşılaştırmalı bir süreç vardır.</a:t>
                      </a:r>
                    </a:p>
                    <a:p>
                      <a:r>
                        <a:rPr lang="tr-TR" baseline="0" dirty="0" smtClean="0"/>
                        <a:t>Veri toplama: </a:t>
                      </a:r>
                    </a:p>
                    <a:p>
                      <a:r>
                        <a:rPr lang="tr-TR" baseline="0" dirty="0" smtClean="0"/>
                        <a:t>Görüşme, </a:t>
                      </a:r>
                    </a:p>
                    <a:p>
                      <a:r>
                        <a:rPr lang="tr-TR" baseline="0" dirty="0" smtClean="0"/>
                        <a:t>Gözlem, </a:t>
                      </a:r>
                    </a:p>
                    <a:p>
                      <a:r>
                        <a:rPr lang="tr-TR" baseline="0" dirty="0" smtClean="0"/>
                        <a:t>Kayıt ve kontrol</a:t>
                      </a:r>
                      <a:endParaRPr lang="tr-TR" dirty="0"/>
                    </a:p>
                  </a:txBody>
                  <a:tcPr/>
                </a:tc>
              </a:tr>
              <a:tr h="1354373">
                <a:tc>
                  <a:txBody>
                    <a:bodyPr/>
                    <a:lstStyle/>
                    <a:p>
                      <a:r>
                        <a:rPr lang="tr-TR" b="1" dirty="0" smtClean="0"/>
                        <a:t>VERİ ANALİZİ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Kavram</a:t>
                      </a:r>
                      <a:r>
                        <a:rPr lang="tr-TR" baseline="0" dirty="0" smtClean="0"/>
                        <a:t> inşası</a:t>
                      </a:r>
                    </a:p>
                    <a:p>
                      <a:endParaRPr lang="tr-TR" baseline="0" dirty="0" smtClean="0"/>
                    </a:p>
                    <a:p>
                      <a:r>
                        <a:rPr lang="tr-TR" baseline="0" dirty="0" smtClean="0"/>
                        <a:t>Kavram geliştirme: İndirgeme, amaçlı literatür seçimi, amaçlı denek ve vaka seçimi, yeni kavramların ortaya çıkması</a:t>
                      </a:r>
                    </a:p>
                    <a:p>
                      <a:endParaRPr lang="tr-TR" baseline="0" dirty="0" smtClean="0"/>
                    </a:p>
                    <a:p>
                      <a:r>
                        <a:rPr lang="tr-TR" baseline="0" dirty="0" smtClean="0"/>
                        <a:t>Kavram değişimi ve entegrasyonu</a:t>
                      </a:r>
                      <a:endParaRPr lang="tr-TR" dirty="0"/>
                    </a:p>
                  </a:txBody>
                  <a:tcPr/>
                </a:tc>
              </a:tr>
              <a:tr h="774846">
                <a:tc>
                  <a:txBody>
                    <a:bodyPr/>
                    <a:lstStyle/>
                    <a:p>
                      <a:r>
                        <a:rPr lang="tr-TR" b="1" dirty="0" smtClean="0"/>
                        <a:t>ÇIKTILAR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Verilerden yola çıkan</a:t>
                      </a:r>
                      <a:r>
                        <a:rPr lang="tr-TR" baseline="0" dirty="0" smtClean="0"/>
                        <a:t> örnekler teorik bir gelişimi sağlar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73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3- Etnografya Yaklaşımı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268760"/>
            <a:ext cx="8964488" cy="5445224"/>
          </a:xfrm>
        </p:spPr>
        <p:txBody>
          <a:bodyPr>
            <a:normAutofit/>
          </a:bodyPr>
          <a:lstStyle/>
          <a:p>
            <a:r>
              <a:rPr lang="tr-TR" sz="2400" dirty="0" err="1" smtClean="0"/>
              <a:t>Etnoğrafik</a:t>
            </a:r>
            <a:r>
              <a:rPr lang="tr-TR" sz="2400" dirty="0" smtClean="0"/>
              <a:t>  bir araştırma, arzulanan bir dünyayı ve hayatı onu yaşayanların gözüyle anlamaya çalışmaktır.</a:t>
            </a:r>
          </a:p>
          <a:p>
            <a:endParaRPr lang="tr-TR" sz="2400" dirty="0"/>
          </a:p>
          <a:p>
            <a:r>
              <a:rPr lang="tr-TR" sz="2400" dirty="0" smtClean="0"/>
              <a:t>Bu da gözlemi, etkileşimi, sorular sormayı ve araştırılan kültürü, o kültürün mensupları ile beraber solumayı gerektirir.</a:t>
            </a:r>
          </a:p>
          <a:p>
            <a:endParaRPr lang="tr-TR" sz="2400" dirty="0"/>
          </a:p>
          <a:p>
            <a:r>
              <a:rPr lang="tr-TR" sz="2400" dirty="0" smtClean="0"/>
              <a:t>Dolayısıyla </a:t>
            </a:r>
            <a:r>
              <a:rPr lang="tr-TR" sz="2400" dirty="0" err="1" smtClean="0"/>
              <a:t>etnoğrafik</a:t>
            </a:r>
            <a:r>
              <a:rPr lang="tr-TR" sz="2400" dirty="0" smtClean="0"/>
              <a:t> araştırma, gözlem, görüşme ve ikincil verilerden yararlanma ve daha bir çok yöntemin entegre edilmesidir.</a:t>
            </a:r>
          </a:p>
          <a:p>
            <a:endParaRPr lang="tr-TR" sz="2400" dirty="0"/>
          </a:p>
          <a:p>
            <a:r>
              <a:rPr lang="tr-TR" sz="2400" dirty="0" smtClean="0"/>
              <a:t>Özellikle antropologlar ve kültürel coğrafyacıların sıklıkla başvurduğu bir yaklaşımdır.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6925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6040"/>
              </p:ext>
            </p:extLst>
          </p:nvPr>
        </p:nvGraphicFramePr>
        <p:xfrm>
          <a:off x="216024" y="2564904"/>
          <a:ext cx="8748464" cy="407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8148"/>
                <a:gridCol w="6900316"/>
              </a:tblGrid>
              <a:tr h="476738">
                <a:tc gridSpan="2">
                  <a:txBody>
                    <a:bodyPr/>
                    <a:lstStyle/>
                    <a:p>
                      <a:r>
                        <a:rPr lang="tr-TR" dirty="0" smtClean="0"/>
                        <a:t>ETNOĞRAFİ YAKLAŞIMDA ARAŞTIRMA TASARIMI VE SÜREÇLERİ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76738">
                <a:tc>
                  <a:txBody>
                    <a:bodyPr/>
                    <a:lstStyle/>
                    <a:p>
                      <a:r>
                        <a:rPr lang="tr-TR" b="1" dirty="0" smtClean="0"/>
                        <a:t>AMAÇ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Bir kültürün</a:t>
                      </a:r>
                      <a:r>
                        <a:rPr lang="tr-TR" baseline="0" dirty="0" smtClean="0"/>
                        <a:t> özelliklerini ve karakteristiklerini tespit etmek</a:t>
                      </a:r>
                      <a:endParaRPr lang="tr-TR" dirty="0"/>
                    </a:p>
                  </a:txBody>
                  <a:tcPr/>
                </a:tc>
              </a:tr>
              <a:tr h="2171468">
                <a:tc>
                  <a:txBody>
                    <a:bodyPr/>
                    <a:lstStyle/>
                    <a:p>
                      <a:r>
                        <a:rPr lang="tr-TR" b="1" dirty="0" smtClean="0"/>
                        <a:t>VERİ TOPLAMA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Kültürün tanımlanması, araştırmanın değişkenlerinin tespit edilmesi ve literatür taraması</a:t>
                      </a:r>
                    </a:p>
                    <a:p>
                      <a:r>
                        <a:rPr lang="tr-TR" dirty="0" smtClean="0"/>
                        <a:t>Veri toplama: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 smtClean="0"/>
                        <a:t>Araştırılan kültüre erişim/girişin sağlanması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 smtClean="0"/>
                        <a:t>Kültürün parçası olunması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 smtClean="0"/>
                        <a:t>Direk/doğrudan gözlemlerle verinin toplanması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 smtClean="0"/>
                        <a:t>Deneklerle</a:t>
                      </a:r>
                      <a:r>
                        <a:rPr lang="tr-TR" baseline="0" dirty="0" smtClean="0"/>
                        <a:t> etkileşimin sağlanması</a:t>
                      </a:r>
                      <a:endParaRPr lang="tr-TR" dirty="0"/>
                    </a:p>
                  </a:txBody>
                  <a:tcPr/>
                </a:tc>
              </a:tr>
              <a:tr h="476738">
                <a:tc>
                  <a:txBody>
                    <a:bodyPr/>
                    <a:lstStyle/>
                    <a:p>
                      <a:r>
                        <a:rPr lang="tr-TR" b="1" dirty="0" smtClean="0"/>
                        <a:t>VERİ ANALİZİ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Kültürün temel özelliklerinin betimlenmesi</a:t>
                      </a:r>
                      <a:endParaRPr lang="tr-TR" dirty="0"/>
                    </a:p>
                  </a:txBody>
                  <a:tcPr/>
                </a:tc>
              </a:tr>
              <a:tr h="476738">
                <a:tc>
                  <a:txBody>
                    <a:bodyPr/>
                    <a:lstStyle/>
                    <a:p>
                      <a:r>
                        <a:rPr lang="tr-TR" b="1" dirty="0" smtClean="0"/>
                        <a:t>ÇIKTILAR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Kültürün betimlenmesi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İçerik Yer Tutucusu 2"/>
          <p:cNvSpPr txBox="1">
            <a:spLocks/>
          </p:cNvSpPr>
          <p:nvPr/>
        </p:nvSpPr>
        <p:spPr>
          <a:xfrm>
            <a:off x="179512" y="404665"/>
            <a:ext cx="8867328" cy="1728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err="1" smtClean="0"/>
              <a:t>Etnoğrafik</a:t>
            </a:r>
            <a:r>
              <a:rPr lang="tr-TR" sz="2400" dirty="0" smtClean="0"/>
              <a:t> araştırmada amaç araştırılan kültürü betimlemek olduğu için araştırmacı o kültürün içine birer ve bizzat saha da deneyimler.</a:t>
            </a:r>
          </a:p>
          <a:p>
            <a:endParaRPr lang="tr-TR" sz="2400" dirty="0"/>
          </a:p>
          <a:p>
            <a:r>
              <a:rPr lang="tr-TR" sz="2400" dirty="0" smtClean="0"/>
              <a:t>Yani katılımcı gözlem tekniğini kullanır.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9919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22114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4- Vaka Araştırması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" y="1451917"/>
            <a:ext cx="9083352" cy="4785395"/>
          </a:xfrm>
        </p:spPr>
        <p:txBody>
          <a:bodyPr>
            <a:normAutofit/>
          </a:bodyPr>
          <a:lstStyle/>
          <a:p>
            <a:r>
              <a:rPr lang="tr-TR" sz="2400" dirty="0" smtClean="0"/>
              <a:t>Vaka araştırmaları, bir olgunun, kişinin veya grubun kendi bağlamında derinlemesine ele alınmasıdır.</a:t>
            </a:r>
          </a:p>
          <a:p>
            <a:endParaRPr lang="tr-TR" sz="2400" dirty="0"/>
          </a:p>
          <a:p>
            <a:r>
              <a:rPr lang="tr-TR" sz="2400" dirty="0" smtClean="0"/>
              <a:t>Ancak burada genel bir durum değil spesifik bir vakanın derinlemesine anlaşılması amaçlanır.</a:t>
            </a:r>
          </a:p>
          <a:p>
            <a:endParaRPr lang="tr-TR" sz="2400" dirty="0"/>
          </a:p>
          <a:p>
            <a:r>
              <a:rPr lang="tr-TR" sz="2400" dirty="0" smtClean="0"/>
              <a:t>Spesifik inceleme ile olayın nedenselliği kendi bağlamında ele alınır.</a:t>
            </a:r>
          </a:p>
          <a:p>
            <a:endParaRPr lang="tr-TR" sz="2400" dirty="0"/>
          </a:p>
          <a:p>
            <a:r>
              <a:rPr lang="tr-TR" sz="2400" dirty="0" err="1" smtClean="0"/>
              <a:t>Etnoğrafik</a:t>
            </a:r>
            <a:r>
              <a:rPr lang="tr-TR" sz="2400" dirty="0" smtClean="0"/>
              <a:t> yaklaşımda olduğu gibi nitel veri toplama yöntemlerinin tamamı kullanılır.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6151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444255"/>
              </p:ext>
            </p:extLst>
          </p:nvPr>
        </p:nvGraphicFramePr>
        <p:xfrm>
          <a:off x="467544" y="692697"/>
          <a:ext cx="8208912" cy="5544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512"/>
                <a:gridCol w="6618400"/>
              </a:tblGrid>
              <a:tr h="770965">
                <a:tc gridSpan="2">
                  <a:txBody>
                    <a:bodyPr/>
                    <a:lstStyle/>
                    <a:p>
                      <a:r>
                        <a:rPr lang="tr-TR" dirty="0" smtClean="0"/>
                        <a:t>VAKA ARAŞTIRMALARINDA ARAŞTIRMA TASARIMI VE SÜRECİ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1330708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Hakkında</a:t>
                      </a:r>
                      <a:r>
                        <a:rPr lang="tr-TR" baseline="0" dirty="0" smtClean="0"/>
                        <a:t> araştırma yapılan kişi, grup, topluluk veya kurum hakkında derinlikli bilgiye sahip olmak</a:t>
                      </a:r>
                      <a:endParaRPr lang="tr-TR" dirty="0"/>
                    </a:p>
                  </a:txBody>
                  <a:tcPr/>
                </a:tc>
              </a:tr>
              <a:tr h="1901011">
                <a:tc>
                  <a:txBody>
                    <a:bodyPr/>
                    <a:lstStyle/>
                    <a:p>
                      <a:r>
                        <a:rPr lang="tr-TR" dirty="0" smtClean="0"/>
                        <a:t>VERİ TOPLAMA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Direk gözlemler</a:t>
                      </a:r>
                    </a:p>
                    <a:p>
                      <a:r>
                        <a:rPr lang="tr-TR" dirty="0" smtClean="0"/>
                        <a:t>Deneklerle etkileşim</a:t>
                      </a:r>
                    </a:p>
                    <a:p>
                      <a:r>
                        <a:rPr lang="tr-TR" dirty="0" smtClean="0"/>
                        <a:t>Saha çalışması</a:t>
                      </a:r>
                      <a:endParaRPr lang="tr-TR" dirty="0"/>
                    </a:p>
                  </a:txBody>
                  <a:tcPr/>
                </a:tc>
              </a:tr>
              <a:tr h="770965">
                <a:tc>
                  <a:txBody>
                    <a:bodyPr/>
                    <a:lstStyle/>
                    <a:p>
                      <a:r>
                        <a:rPr lang="tr-TR" dirty="0" smtClean="0"/>
                        <a:t>VERİ ANALİZİ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Deneyimin</a:t>
                      </a:r>
                      <a:r>
                        <a:rPr lang="tr-TR" baseline="0" dirty="0" smtClean="0"/>
                        <a:t> sentezlenmesi</a:t>
                      </a:r>
                      <a:endParaRPr lang="tr-TR" dirty="0"/>
                    </a:p>
                  </a:txBody>
                  <a:tcPr/>
                </a:tc>
              </a:tr>
              <a:tr h="770965">
                <a:tc>
                  <a:txBody>
                    <a:bodyPr/>
                    <a:lstStyle/>
                    <a:p>
                      <a:r>
                        <a:rPr lang="tr-TR" dirty="0" smtClean="0"/>
                        <a:t>ÇIKTILAR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Derinlikli deneyimin betimlenmesi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48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5- Tarihsel Analiz Yaklaşımı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60" y="1883965"/>
            <a:ext cx="9011344" cy="3921299"/>
          </a:xfrm>
        </p:spPr>
        <p:txBody>
          <a:bodyPr>
            <a:normAutofit/>
          </a:bodyPr>
          <a:lstStyle/>
          <a:p>
            <a:r>
              <a:rPr lang="tr-TR" sz="2400" dirty="0" smtClean="0"/>
              <a:t>Tarihsel analiz yaklaşımında amaç, geçmişin olaylarını inceleyerek, şimdiyi anlamak ve gelecek hakkında bir kısım öngörülerde bulunmaktır.</a:t>
            </a:r>
          </a:p>
          <a:p>
            <a:endParaRPr lang="tr-TR" sz="2400" dirty="0"/>
          </a:p>
          <a:p>
            <a:r>
              <a:rPr lang="tr-TR" sz="2400" dirty="0" smtClean="0"/>
              <a:t>Geçmiş incelendiği için temel veri kaynakları ikincil verilerdir.</a:t>
            </a:r>
          </a:p>
          <a:p>
            <a:endParaRPr lang="tr-TR" sz="2400" dirty="0"/>
          </a:p>
          <a:p>
            <a:r>
              <a:rPr lang="tr-TR" sz="2400" dirty="0" smtClean="0"/>
              <a:t>Arşivler, kütüphaneler, özel koleksiyonlar, yazılı veya sözlü materyaller</a:t>
            </a:r>
          </a:p>
          <a:p>
            <a:endParaRPr lang="tr-TR" sz="2400" dirty="0"/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190310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330140"/>
              </p:ext>
            </p:extLst>
          </p:nvPr>
        </p:nvGraphicFramePr>
        <p:xfrm>
          <a:off x="179512" y="404664"/>
          <a:ext cx="8856984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7272808"/>
              </a:tblGrid>
              <a:tr h="360040">
                <a:tc gridSpan="2">
                  <a:txBody>
                    <a:bodyPr/>
                    <a:lstStyle/>
                    <a:p>
                      <a:r>
                        <a:rPr lang="tr-TR" dirty="0" smtClean="0"/>
                        <a:t>TARİHSEL ANALİZ YAKLAŞIMININ ARAŞTIRMA TASARIMI VE SÜRECİ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AMAÇ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Geçmiş olayları inceleyerek şimdiyi anlama ve geleceği tahmin etmek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VERİ TOPLAMA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Fikrin formüle edilmesi için önce literatür okunur, sonra konu seçilir.</a:t>
                      </a:r>
                    </a:p>
                    <a:p>
                      <a:r>
                        <a:rPr lang="tr-TR" dirty="0" smtClean="0"/>
                        <a:t>Araştırma sorusu</a:t>
                      </a:r>
                      <a:r>
                        <a:rPr lang="tr-TR" baseline="0" dirty="0" smtClean="0"/>
                        <a:t> geliştirilir</a:t>
                      </a:r>
                    </a:p>
                    <a:p>
                      <a:r>
                        <a:rPr lang="tr-TR" baseline="0" dirty="0" smtClean="0"/>
                        <a:t>Veri kaynakları oluşturulur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baseline="0" dirty="0" smtClean="0"/>
                        <a:t>Arşivler, özel kütüphaneler ve diğer materyaller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baseline="0" dirty="0" smtClean="0"/>
                        <a:t>Birincil kaynaklara ulaşma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baseline="0" dirty="0" err="1" smtClean="0"/>
                        <a:t>Orjinalite</a:t>
                      </a:r>
                      <a:endParaRPr lang="tr-TR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baseline="0" dirty="0" smtClean="0"/>
                        <a:t>Önyargılar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r-TR" baseline="0" dirty="0" smtClean="0"/>
                        <a:t>Araştırma sürecini organize etmek araştırma taslağının hazırlanması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r-TR" baseline="0" dirty="0" smtClean="0"/>
                        <a:t>Veri toplama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VERİ ANALİZİ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Verinin sentezlenmesi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 smtClean="0"/>
                        <a:t>Verinin kabulü veya reddi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 smtClean="0"/>
                        <a:t>Çatışan verilerin açıklığa</a:t>
                      </a:r>
                      <a:r>
                        <a:rPr lang="tr-TR" baseline="0" dirty="0" smtClean="0"/>
                        <a:t> kavuşturulması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ÇIKTILAR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Temsil araçlarının</a:t>
                      </a:r>
                      <a:r>
                        <a:rPr lang="tr-TR" baseline="0" dirty="0" smtClean="0"/>
                        <a:t> seçilmesi</a:t>
                      </a:r>
                    </a:p>
                    <a:p>
                      <a:r>
                        <a:rPr lang="tr-TR" baseline="0" dirty="0" smtClean="0"/>
                        <a:t>Kaynakça</a:t>
                      </a:r>
                    </a:p>
                    <a:p>
                      <a:r>
                        <a:rPr lang="tr-TR" baseline="0" dirty="0" smtClean="0"/>
                        <a:t>Kronoloji</a:t>
                      </a:r>
                    </a:p>
                    <a:p>
                      <a:r>
                        <a:rPr lang="tr-TR" baseline="0" dirty="0" smtClean="0"/>
                        <a:t>Makalenin yazılması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618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764704"/>
            <a:ext cx="8363272" cy="4824536"/>
          </a:xfrm>
        </p:spPr>
        <p:txBody>
          <a:bodyPr>
            <a:normAutofit/>
          </a:bodyPr>
          <a:lstStyle/>
          <a:p>
            <a:r>
              <a:rPr lang="tr-TR" sz="2400" dirty="0" smtClean="0"/>
              <a:t>Nitel araştırma: Gözlem, görüşme ve doküman analizi gibi nitel veri toplama yöntemlerinin kullanıldığı, algıların ve olayların doğal ortamında gerçekçi ve bütüncül bir biçimde ortaya konmasına yönelik nitel bir sürecin izlendiği araştırmadır.</a:t>
            </a:r>
          </a:p>
          <a:p>
            <a:endParaRPr lang="tr-TR" sz="2400" dirty="0"/>
          </a:p>
          <a:p>
            <a:r>
              <a:rPr lang="tr-TR" sz="2400" dirty="0" smtClean="0"/>
              <a:t>Nitel araştırmalar, esasında </a:t>
            </a:r>
            <a:r>
              <a:rPr lang="tr-TR" sz="2400" dirty="0" err="1" smtClean="0"/>
              <a:t>modernizm</a:t>
            </a:r>
            <a:r>
              <a:rPr lang="tr-TR" sz="2400" dirty="0" smtClean="0"/>
              <a:t> ürünü olan nicel yöntemlerin 1960’lardan itibaren sorgulanması sonucu ortaya çıkmış ve nicel araştırmalara eklemlenmiştir.</a:t>
            </a:r>
          </a:p>
          <a:p>
            <a:endParaRPr lang="tr-TR" sz="2400" dirty="0"/>
          </a:p>
          <a:p>
            <a:r>
              <a:rPr lang="tr-TR" sz="2400" dirty="0" smtClean="0"/>
              <a:t>Nicel araştırmanın </a:t>
            </a:r>
            <a:r>
              <a:rPr lang="tr-TR" sz="2400" dirty="0" err="1" smtClean="0"/>
              <a:t>genellemeci</a:t>
            </a:r>
            <a:r>
              <a:rPr lang="tr-TR" sz="2400" dirty="0" smtClean="0"/>
              <a:t> yaklaşımından farklı olarak, nitel araştırmalar derinliğe, anlama ve anlamaya odaklanırlar.</a:t>
            </a:r>
          </a:p>
          <a:p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787931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6- İçerik Analizi Yaklaşımı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268760"/>
            <a:ext cx="8686800" cy="5257800"/>
          </a:xfrm>
        </p:spPr>
        <p:txBody>
          <a:bodyPr>
            <a:normAutofit lnSpcReduction="10000"/>
          </a:bodyPr>
          <a:lstStyle/>
          <a:p>
            <a:r>
              <a:rPr lang="tr-TR" sz="2400" dirty="0" smtClean="0"/>
              <a:t>Daha önce üretilmiş ve kayıt edilmiş kitap, web sitesi, video, ses kaydı, yasal düzenlemeler ve hatta resim, tablo gibi tüm kayıtlı envanterden yola çıkarak metinden çıkarsama yapmayı amaçlar.</a:t>
            </a:r>
          </a:p>
          <a:p>
            <a:endParaRPr lang="tr-TR" sz="2400" dirty="0"/>
          </a:p>
          <a:p>
            <a:r>
              <a:rPr lang="tr-TR" sz="2400" dirty="0" smtClean="0"/>
              <a:t>Amaç yazılı veya görsel kaynaklarla verilen mesajların sistematik bir şekilde analiz edilmesi ve tanımlanmasıdır.</a:t>
            </a:r>
          </a:p>
          <a:p>
            <a:endParaRPr lang="tr-TR" sz="2400" dirty="0"/>
          </a:p>
          <a:p>
            <a:r>
              <a:rPr lang="tr-TR" sz="2400" dirty="0" smtClean="0"/>
              <a:t>Burada kimin, kime ne ölçüde, ne kadar, neler söylediğidir.</a:t>
            </a:r>
          </a:p>
          <a:p>
            <a:endParaRPr lang="tr-TR" sz="2400" dirty="0"/>
          </a:p>
          <a:p>
            <a:endParaRPr lang="tr-TR" sz="2400" dirty="0" smtClean="0"/>
          </a:p>
          <a:p>
            <a:r>
              <a:rPr lang="tr-TR" sz="2400" dirty="0" smtClean="0"/>
              <a:t>Metin içerisinde anahtar sözcüklerin hangi sıklıkla tekrarlandığı, hangi mesajların verilemeye çalışıldığı ve iletişimin yapısı analiz edilir.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839557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455926"/>
              </p:ext>
            </p:extLst>
          </p:nvPr>
        </p:nvGraphicFramePr>
        <p:xfrm>
          <a:off x="395536" y="980728"/>
          <a:ext cx="8424936" cy="5112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6696744"/>
              </a:tblGrid>
              <a:tr h="815957">
                <a:tc gridSpan="2">
                  <a:txBody>
                    <a:bodyPr/>
                    <a:lstStyle/>
                    <a:p>
                      <a:r>
                        <a:rPr lang="tr-TR" dirty="0" smtClean="0"/>
                        <a:t>İÇERİK ANALİZİ YAKLAŞIMININ</a:t>
                      </a:r>
                      <a:r>
                        <a:rPr lang="tr-TR" baseline="0" dirty="0" smtClean="0"/>
                        <a:t> ARAŞTIRMA YAKLAŞIMI VE SÜRECİ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815957">
                <a:tc>
                  <a:txBody>
                    <a:bodyPr/>
                    <a:lstStyle/>
                    <a:p>
                      <a:r>
                        <a:rPr lang="tr-TR" b="1" dirty="0" smtClean="0"/>
                        <a:t>AMAÇ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Metinden çıkarım yapmak</a:t>
                      </a:r>
                      <a:endParaRPr lang="tr-TR" dirty="0"/>
                    </a:p>
                  </a:txBody>
                  <a:tcPr/>
                </a:tc>
              </a:tr>
              <a:tr h="1332349">
                <a:tc>
                  <a:txBody>
                    <a:bodyPr/>
                    <a:lstStyle/>
                    <a:p>
                      <a:r>
                        <a:rPr lang="tr-TR" b="1" dirty="0" smtClean="0"/>
                        <a:t>VERİ TOPLAMA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Yazılı metinler</a:t>
                      </a:r>
                    </a:p>
                    <a:p>
                      <a:r>
                        <a:rPr lang="tr-TR" dirty="0" smtClean="0"/>
                        <a:t>Görsel metinler</a:t>
                      </a:r>
                      <a:endParaRPr lang="tr-TR" dirty="0"/>
                    </a:p>
                  </a:txBody>
                  <a:tcPr/>
                </a:tc>
              </a:tr>
              <a:tr h="1332349">
                <a:tc>
                  <a:txBody>
                    <a:bodyPr/>
                    <a:lstStyle/>
                    <a:p>
                      <a:r>
                        <a:rPr lang="tr-TR" b="1" dirty="0" smtClean="0"/>
                        <a:t>VERİ ANALİZİ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Metinde yer alan anahtar sözcüklerin hangi sıklıkla tekrarlandığını, hangi</a:t>
                      </a:r>
                      <a:r>
                        <a:rPr lang="tr-TR" baseline="0" dirty="0" smtClean="0"/>
                        <a:t> mesajların verilmeye çalışıldığını ve iletişimin yapısını tanımlar</a:t>
                      </a:r>
                      <a:endParaRPr lang="tr-TR" dirty="0"/>
                    </a:p>
                  </a:txBody>
                  <a:tcPr/>
                </a:tc>
              </a:tr>
              <a:tr h="815957">
                <a:tc>
                  <a:txBody>
                    <a:bodyPr/>
                    <a:lstStyle/>
                    <a:p>
                      <a:r>
                        <a:rPr lang="tr-TR" b="1" dirty="0" smtClean="0"/>
                        <a:t>ÇIKTILAR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Nasıl bir söylem var ve bununla nasıl bir algı oluşturulmak isteniyor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129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dirty="0" smtClean="0"/>
              <a:t>Nitel Araştırmada Güvenilirlik ve Geçerlilik</a:t>
            </a:r>
            <a:endParaRPr lang="tr-TR" sz="3600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520691"/>
              </p:ext>
            </p:extLst>
          </p:nvPr>
        </p:nvGraphicFramePr>
        <p:xfrm>
          <a:off x="457200" y="1600200"/>
          <a:ext cx="8219256" cy="4637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1278"/>
                <a:gridCol w="5547978"/>
              </a:tblGrid>
              <a:tr h="457445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1127946">
                <a:tc>
                  <a:txBody>
                    <a:bodyPr/>
                    <a:lstStyle/>
                    <a:p>
                      <a:r>
                        <a:rPr lang="tr-TR" dirty="0" smtClean="0"/>
                        <a:t>Araştırmacının kişiliği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Deneklerin yaşamı ve tecrübesine katılım</a:t>
                      </a:r>
                    </a:p>
                    <a:p>
                      <a:r>
                        <a:rPr lang="tr-TR" dirty="0" smtClean="0"/>
                        <a:t>Yeni bilgiler çıktıkça</a:t>
                      </a:r>
                      <a:r>
                        <a:rPr lang="tr-TR" baseline="0" dirty="0" smtClean="0"/>
                        <a:t> hiç kesintiye uğratmadan veri toplamaya devam etmek</a:t>
                      </a:r>
                      <a:endParaRPr lang="tr-TR" dirty="0"/>
                    </a:p>
                  </a:txBody>
                  <a:tcPr/>
                </a:tc>
              </a:tr>
              <a:tr h="1127946">
                <a:tc>
                  <a:txBody>
                    <a:bodyPr/>
                    <a:lstStyle/>
                    <a:p>
                      <a:r>
                        <a:rPr lang="tr-TR" dirty="0" smtClean="0"/>
                        <a:t>Pozisyonun farkında olmak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Konu hakkında bildiklerini bir kenara bırakmak</a:t>
                      </a:r>
                    </a:p>
                    <a:p>
                      <a:r>
                        <a:rPr lang="tr-TR" dirty="0" smtClean="0"/>
                        <a:t>Ön yargılarını</a:t>
                      </a:r>
                      <a:r>
                        <a:rPr lang="tr-TR" baseline="0" dirty="0" smtClean="0"/>
                        <a:t> bir kenara bırakmak</a:t>
                      </a:r>
                    </a:p>
                    <a:p>
                      <a:r>
                        <a:rPr lang="tr-TR" baseline="0" dirty="0" smtClean="0"/>
                        <a:t>Bağlamı ve süreci esnek bırakmak</a:t>
                      </a:r>
                      <a:endParaRPr lang="tr-TR" dirty="0"/>
                    </a:p>
                  </a:txBody>
                  <a:tcPr/>
                </a:tc>
              </a:tr>
              <a:tr h="1466330">
                <a:tc>
                  <a:txBody>
                    <a:bodyPr/>
                    <a:lstStyle/>
                    <a:p>
                      <a:r>
                        <a:rPr lang="tr-TR" dirty="0" smtClean="0"/>
                        <a:t>Sezgi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Olguya gerçeklik perspektifinden</a:t>
                      </a:r>
                      <a:r>
                        <a:rPr lang="tr-TR" baseline="0" dirty="0" smtClean="0"/>
                        <a:t> bakmak</a:t>
                      </a:r>
                    </a:p>
                    <a:p>
                      <a:r>
                        <a:rPr lang="tr-TR" baseline="0" dirty="0" smtClean="0"/>
                        <a:t>Bütün odağı, ilgiyi ve enerjiyi konuya odaklamak</a:t>
                      </a:r>
                    </a:p>
                    <a:p>
                      <a:r>
                        <a:rPr lang="tr-TR" baseline="0" dirty="0" smtClean="0"/>
                        <a:t>Mutlak </a:t>
                      </a:r>
                      <a:r>
                        <a:rPr lang="tr-TR" baseline="0" dirty="0" err="1" smtClean="0"/>
                        <a:t>konsatrasyon</a:t>
                      </a:r>
                      <a:r>
                        <a:rPr lang="tr-TR" baseline="0" dirty="0" smtClean="0"/>
                        <a:t> ve kendini tamamıyla araştırma konusuna verme</a:t>
                      </a:r>
                      <a:endParaRPr lang="tr-TR" dirty="0"/>
                    </a:p>
                  </a:txBody>
                  <a:tcPr/>
                </a:tc>
              </a:tr>
              <a:tr h="457445">
                <a:tc>
                  <a:txBody>
                    <a:bodyPr/>
                    <a:lstStyle/>
                    <a:p>
                      <a:r>
                        <a:rPr lang="tr-TR" dirty="0" smtClean="0"/>
                        <a:t>Analiz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Verilerin analizinde ve yorumlanmasında gözen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858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NİTEL ARAŞTIRMALARDA VERİ KAYNAKLARI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701377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1- Derinlemesine görüşme/Görüşme/Mülakat</a:t>
            </a:r>
          </a:p>
          <a:p>
            <a:r>
              <a:rPr lang="tr-TR" dirty="0" smtClean="0"/>
              <a:t>2- Gözlem</a:t>
            </a:r>
          </a:p>
          <a:p>
            <a:r>
              <a:rPr lang="tr-TR" dirty="0" smtClean="0"/>
              <a:t>3- Odak grup</a:t>
            </a:r>
          </a:p>
          <a:p>
            <a:r>
              <a:rPr lang="tr-TR" dirty="0" smtClean="0"/>
              <a:t>4- Vaka araştırması</a:t>
            </a:r>
          </a:p>
          <a:p>
            <a:r>
              <a:rPr lang="tr-TR" dirty="0" smtClean="0"/>
              <a:t>5- </a:t>
            </a:r>
            <a:r>
              <a:rPr lang="tr-TR" dirty="0" err="1" smtClean="0"/>
              <a:t>Etnoğrafik</a:t>
            </a:r>
            <a:r>
              <a:rPr lang="tr-TR" dirty="0" smtClean="0"/>
              <a:t> araştırma</a:t>
            </a:r>
          </a:p>
          <a:p>
            <a:r>
              <a:rPr lang="tr-TR" dirty="0" smtClean="0"/>
              <a:t>6- İkincil veriler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4687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1- Derinlemesine Görüşme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340768"/>
            <a:ext cx="8686800" cy="525780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En sık kullanılan nitel veri toplama tekniğidir.</a:t>
            </a:r>
          </a:p>
          <a:p>
            <a:endParaRPr lang="tr-TR" sz="2400" dirty="0"/>
          </a:p>
          <a:p>
            <a:r>
              <a:rPr lang="tr-TR" sz="2400" dirty="0" smtClean="0"/>
              <a:t>Temel amaç derinlikli bilgilere ulaşmak ve insanların anlam dünyasını anlamaktır.</a:t>
            </a:r>
          </a:p>
          <a:p>
            <a:endParaRPr lang="tr-TR" sz="2400" dirty="0"/>
          </a:p>
          <a:p>
            <a:r>
              <a:rPr lang="tr-TR" sz="2400" dirty="0" smtClean="0"/>
              <a:t>Araştırmacı, araştırdığı konu ile ilgili elde ettiği bilgilerden yola çıkarak sorular hazırlar ve uygun örnekleme soruları sorar.</a:t>
            </a:r>
          </a:p>
          <a:p>
            <a:endParaRPr lang="tr-TR" sz="2400" dirty="0"/>
          </a:p>
          <a:p>
            <a:r>
              <a:rPr lang="tr-TR" sz="2400" dirty="0" smtClean="0"/>
              <a:t>Hazırlanan sorular genel çerçeveyi çizer ama araştırmacı görüşme esnasında yeni sorular sorabilir.</a:t>
            </a:r>
          </a:p>
          <a:p>
            <a:endParaRPr lang="tr-TR" sz="2400" dirty="0"/>
          </a:p>
          <a:p>
            <a:r>
              <a:rPr lang="tr-TR" sz="2400" dirty="0" smtClean="0"/>
              <a:t>Bazen hazırlanan her soru, her katılımcıya sorulmayabilir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706980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408712"/>
          </a:xfrm>
        </p:spPr>
        <p:txBody>
          <a:bodyPr>
            <a:normAutofit/>
          </a:bodyPr>
          <a:lstStyle/>
          <a:p>
            <a:r>
              <a:rPr lang="tr-TR" sz="2400" dirty="0" smtClean="0"/>
              <a:t>Sorulan sorular genellikle açık uçludur.</a:t>
            </a:r>
          </a:p>
          <a:p>
            <a:endParaRPr lang="tr-TR" sz="2400" dirty="0"/>
          </a:p>
          <a:p>
            <a:r>
              <a:rPr lang="tr-TR" sz="2400" dirty="0" smtClean="0"/>
              <a:t>Görüşmelerin yapısı ve soruların biçimi, araştırılan konuya göre farklılıklar gösterebilir.</a:t>
            </a:r>
          </a:p>
          <a:p>
            <a:endParaRPr lang="tr-TR" sz="2400" dirty="0"/>
          </a:p>
          <a:p>
            <a:r>
              <a:rPr lang="tr-TR" sz="2400" dirty="0" smtClean="0"/>
              <a:t>Açık sonlu, kısa ve grup görüşmesi olmak üzere üç türü vardır.</a:t>
            </a:r>
          </a:p>
          <a:p>
            <a:endParaRPr lang="tr-TR" sz="2400" dirty="0"/>
          </a:p>
          <a:p>
            <a:r>
              <a:rPr lang="tr-TR" sz="2400" dirty="0" smtClean="0"/>
              <a:t>Açık sonlu görüşmeler, uzun soluklu olup, derinlemesine bilgilerin alınmaya çalışıldığı görüşmelerdir.</a:t>
            </a:r>
          </a:p>
          <a:p>
            <a:endParaRPr lang="tr-TR" sz="2400" dirty="0"/>
          </a:p>
          <a:p>
            <a:r>
              <a:rPr lang="tr-TR" sz="2400" dirty="0" smtClean="0"/>
              <a:t>Kısa görüşmeler, daha çok formel olup ayaküstü yapılır.</a:t>
            </a:r>
          </a:p>
          <a:p>
            <a:endParaRPr lang="tr-TR" sz="2400" dirty="0"/>
          </a:p>
          <a:p>
            <a:r>
              <a:rPr lang="tr-TR" sz="2400" dirty="0" smtClean="0"/>
              <a:t>Grup görüşmeleri, herhangi bir sorun hakkında 8-10 kişilik gruplar oluşturulur ve sorun hakkında gruptaki kişilerin görüşleri alınır.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640385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6192688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Görüşmede dikkat edilecek hususlar:</a:t>
            </a:r>
          </a:p>
          <a:p>
            <a:endParaRPr lang="tr-TR" sz="2400" dirty="0"/>
          </a:p>
          <a:p>
            <a:r>
              <a:rPr lang="tr-TR" sz="2400" dirty="0" smtClean="0"/>
              <a:t>Soruların hazır olması</a:t>
            </a:r>
          </a:p>
          <a:p>
            <a:r>
              <a:rPr lang="tr-TR" sz="2400" dirty="0" smtClean="0"/>
              <a:t>Kılık-kıyafet ve görünüşün görüşülecek kişiye ve ortama uygun olması karşıdakinin motivasyonunu artırır.</a:t>
            </a:r>
          </a:p>
          <a:p>
            <a:endParaRPr lang="tr-TR" sz="2400" dirty="0"/>
          </a:p>
          <a:p>
            <a:r>
              <a:rPr lang="tr-TR" sz="2400" dirty="0" smtClean="0"/>
              <a:t>Görüşme yapılan kişilerle etkileşime girilmeli iyi bir iletişim kurulmalıdır.</a:t>
            </a:r>
          </a:p>
          <a:p>
            <a:endParaRPr lang="tr-TR" sz="2400" dirty="0"/>
          </a:p>
          <a:p>
            <a:r>
              <a:rPr lang="tr-TR" sz="2400" dirty="0" smtClean="0"/>
              <a:t>Görüşme yapılan kişinin rahatlaması için jest ve mimikler yardımıyla beden dili kullanılmalı</a:t>
            </a:r>
          </a:p>
          <a:p>
            <a:endParaRPr lang="tr-TR" sz="2400" dirty="0"/>
          </a:p>
          <a:p>
            <a:r>
              <a:rPr lang="tr-TR" sz="2400" dirty="0" smtClean="0"/>
              <a:t>Görüşme yaparken iyi bir dinleyici olunmalı, karşıdakinin sözü kesilmemeli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107235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793507"/>
          </a:xfrm>
        </p:spPr>
        <p:txBody>
          <a:bodyPr>
            <a:normAutofit/>
          </a:bodyPr>
          <a:lstStyle/>
          <a:p>
            <a:r>
              <a:rPr lang="tr-TR" sz="2400" dirty="0" smtClean="0"/>
              <a:t>Görüşmeler, yüz yüze, telefon, internet veya e-mail ile yapılabilir.</a:t>
            </a:r>
          </a:p>
          <a:p>
            <a:endParaRPr lang="tr-TR" sz="2400" dirty="0"/>
          </a:p>
          <a:p>
            <a:r>
              <a:rPr lang="tr-TR" sz="2400" dirty="0" smtClean="0"/>
              <a:t>Ancak mümkünse yüz yüze görüşme tercih edilmelidir. Çünkü görüşme etkileşimli bir süreçtir.</a:t>
            </a:r>
          </a:p>
          <a:p>
            <a:endParaRPr lang="tr-TR" sz="2400" dirty="0"/>
          </a:p>
          <a:p>
            <a:r>
              <a:rPr lang="tr-TR" sz="2400" dirty="0" smtClean="0"/>
              <a:t>Şayet yüz yüze görüşme imkanı yoksa diğer yöntemler uygulanır.</a:t>
            </a:r>
          </a:p>
          <a:p>
            <a:r>
              <a:rPr lang="tr-TR" sz="2400" dirty="0"/>
              <a:t>Görüşme soruları açık, net ve anlaşılır olmalıdır.</a:t>
            </a:r>
          </a:p>
          <a:p>
            <a:endParaRPr lang="tr-TR" sz="2400" dirty="0"/>
          </a:p>
          <a:p>
            <a:r>
              <a:rPr lang="tr-TR" sz="2400" dirty="0"/>
              <a:t>Sorular 5N 1K yöntemine göre hazırlanmalı ve </a:t>
            </a:r>
            <a:r>
              <a:rPr lang="tr-TR" sz="2400" dirty="0" err="1"/>
              <a:t>gemel</a:t>
            </a:r>
            <a:r>
              <a:rPr lang="tr-TR" sz="2400" dirty="0"/>
              <a:t> çerçeve çizilmelidir. (ne, neden, nerede, ne zaman, nasıl ve kim ).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598782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6192688"/>
          </a:xfrm>
        </p:spPr>
        <p:txBody>
          <a:bodyPr>
            <a:normAutofit/>
          </a:bodyPr>
          <a:lstStyle/>
          <a:p>
            <a:r>
              <a:rPr lang="tr-TR" sz="2400" dirty="0" smtClean="0"/>
              <a:t>Görüşmelerde kişileştirilmiş sorularla daha iyi bir verim alınabilir.</a:t>
            </a:r>
          </a:p>
          <a:p>
            <a:endParaRPr lang="tr-TR" sz="2400" dirty="0"/>
          </a:p>
          <a:p>
            <a:r>
              <a:rPr lang="tr-TR" sz="2400" dirty="0" smtClean="0"/>
              <a:t>Soru sorduğumuz kişinin verdiği cevaplara saygılı olmalıyız ve asla cevabından ötürü yargılamamalıyız.</a:t>
            </a:r>
          </a:p>
          <a:p>
            <a:endParaRPr lang="tr-TR" sz="2400" dirty="0"/>
          </a:p>
          <a:p>
            <a:r>
              <a:rPr lang="tr-TR" sz="2400" dirty="0" smtClean="0"/>
              <a:t>Soruları sorarken asla yönlendirme yapmamalıyız.</a:t>
            </a:r>
          </a:p>
          <a:p>
            <a:endParaRPr lang="tr-TR" sz="2400" dirty="0"/>
          </a:p>
          <a:p>
            <a:r>
              <a:rPr lang="tr-TR" sz="2400" dirty="0" smtClean="0"/>
              <a:t>Verilerin cevaplar anlamaya çalışılmalı ve alakasız sorular sormamalıyız.</a:t>
            </a:r>
          </a:p>
          <a:p>
            <a:endParaRPr lang="tr-TR" sz="2400" dirty="0"/>
          </a:p>
          <a:p>
            <a:r>
              <a:rPr lang="tr-TR" sz="2400" dirty="0" smtClean="0"/>
              <a:t>Görüşmeler mutlaka kaydedilmelidir (not alma, ses ve video kaydı)</a:t>
            </a:r>
          </a:p>
        </p:txBody>
      </p:sp>
    </p:spTree>
    <p:extLst>
      <p:ext uri="{BB962C8B-B14F-4D97-AF65-F5344CB8AC3E}">
        <p14:creationId xmlns:p14="http://schemas.microsoft.com/office/powerpoint/2010/main" val="3763857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4536504"/>
          </a:xfrm>
        </p:spPr>
        <p:txBody>
          <a:bodyPr>
            <a:normAutofit/>
          </a:bodyPr>
          <a:lstStyle/>
          <a:p>
            <a:r>
              <a:rPr lang="tr-TR" sz="2400" dirty="0" smtClean="0"/>
              <a:t>Nitel araştırma, akılcı ve pozitivist bilim anlayışının tersine, dünyadaki olay ve olgular ile bunların arasındaki ilişkileri açıklayan, genel-geçer kuralların olmadığını savunur.</a:t>
            </a:r>
          </a:p>
          <a:p>
            <a:endParaRPr lang="tr-TR" sz="2400" dirty="0"/>
          </a:p>
          <a:p>
            <a:r>
              <a:rPr lang="tr-TR" sz="2400" dirty="0" smtClean="0"/>
              <a:t>Nitel araştırma sayısal olmayan verilerin formel yollarla toplanmasına ve analiz edilmesine dayanır.</a:t>
            </a:r>
          </a:p>
          <a:p>
            <a:endParaRPr lang="tr-TR" sz="2400" dirty="0"/>
          </a:p>
          <a:p>
            <a:r>
              <a:rPr lang="tr-TR" sz="2400" dirty="0" smtClean="0"/>
              <a:t>Eğer araştırılan konu hassas, karmaşık veya geleneksel yollardan ölçülecek nitelikte değil, etkileşim ve süreçlerle ilgili ise nitel yöntemlerin kullanılması daha uygundur.</a:t>
            </a:r>
          </a:p>
          <a:p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673215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2- Gözlem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7688" y="1235893"/>
            <a:ext cx="8686800" cy="5289451"/>
          </a:xfrm>
        </p:spPr>
        <p:txBody>
          <a:bodyPr>
            <a:normAutofit/>
          </a:bodyPr>
          <a:lstStyle/>
          <a:p>
            <a:r>
              <a:rPr lang="tr-TR" sz="2400" dirty="0" smtClean="0"/>
              <a:t>Gözlemlenecek değişkenlerin önceden detaylandırılması ve o konuda hazırlıkların yapılması gerekir.</a:t>
            </a:r>
          </a:p>
          <a:p>
            <a:endParaRPr lang="tr-TR" sz="2400" dirty="0"/>
          </a:p>
          <a:p>
            <a:r>
              <a:rPr lang="tr-TR" sz="2400" dirty="0" smtClean="0"/>
              <a:t>Bu nedenle araştırılan konunun gözlemlenebilir ve ölçülebilir olması gerekir.</a:t>
            </a:r>
          </a:p>
          <a:p>
            <a:endParaRPr lang="tr-TR" sz="2400" dirty="0"/>
          </a:p>
          <a:p>
            <a:r>
              <a:rPr lang="tr-TR" sz="2400" dirty="0" smtClean="0"/>
              <a:t>Görüşmelerde araştırmacı konunun içinde konuya müdahil olabilirken, gözlemde araştırmacı hiç bir şeye müdahale etmez, bütün olgu ve olayları doğal ortamında gözlemler.</a:t>
            </a:r>
          </a:p>
          <a:p>
            <a:endParaRPr lang="tr-TR" sz="2400" dirty="0"/>
          </a:p>
          <a:p>
            <a:r>
              <a:rPr lang="tr-TR" sz="2400" dirty="0" smtClean="0"/>
              <a:t>Böylece meydana gelen olaylar doğrudan izlenebilir.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491401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6048672"/>
          </a:xfrm>
        </p:spPr>
        <p:txBody>
          <a:bodyPr>
            <a:normAutofit/>
          </a:bodyPr>
          <a:lstStyle/>
          <a:p>
            <a:r>
              <a:rPr lang="tr-TR" sz="2400" dirty="0" smtClean="0"/>
              <a:t>Araştırmacı gözlem yaparken öncelikle nelere bakması gerektiğini önceden belirlemelidir.</a:t>
            </a:r>
          </a:p>
          <a:p>
            <a:endParaRPr lang="tr-TR" sz="2400" dirty="0"/>
          </a:p>
          <a:p>
            <a:r>
              <a:rPr lang="tr-TR" sz="2400" dirty="0" smtClean="0"/>
              <a:t>Bu nedenle konu ile ilgili daha önce yapılmış çalışmalar gözden geçirilmelidir.</a:t>
            </a:r>
          </a:p>
          <a:p>
            <a:endParaRPr lang="tr-TR" sz="2400" dirty="0"/>
          </a:p>
          <a:p>
            <a:r>
              <a:rPr lang="tr-TR" sz="2400" dirty="0" smtClean="0"/>
              <a:t>Böylece görüşmenin odağı belirlenmiş olur.</a:t>
            </a:r>
          </a:p>
          <a:p>
            <a:endParaRPr lang="tr-TR" sz="2400" dirty="0"/>
          </a:p>
          <a:p>
            <a:r>
              <a:rPr lang="tr-TR" sz="2400" dirty="0" smtClean="0"/>
              <a:t>Gözlem esnasında araştırmacı insanları izlediğini onlara fark ettirmemelidir.</a:t>
            </a:r>
          </a:p>
          <a:p>
            <a:endParaRPr lang="tr-TR" sz="2400" dirty="0"/>
          </a:p>
          <a:p>
            <a:r>
              <a:rPr lang="tr-TR" sz="2400" dirty="0" smtClean="0"/>
              <a:t>Günlük olarak gözlemlenen olaylar günlük tutar gibi not edilmelidir.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320560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Gözlem Çeşitleri</a:t>
            </a:r>
            <a:endParaRPr lang="tr-TR" sz="2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616624"/>
          </a:xfrm>
        </p:spPr>
        <p:txBody>
          <a:bodyPr>
            <a:normAutofit/>
          </a:bodyPr>
          <a:lstStyle/>
          <a:p>
            <a:r>
              <a:rPr lang="tr-TR" sz="2400" dirty="0" smtClean="0"/>
              <a:t>1- Direk/Doğrudan Gözlem: Gözlemci mümkün olduğu kadar varlığını hissettirmeden gözlemde bulunur.</a:t>
            </a:r>
          </a:p>
          <a:p>
            <a:endParaRPr lang="tr-TR" sz="2400" dirty="0"/>
          </a:p>
          <a:p>
            <a:r>
              <a:rPr lang="tr-TR" sz="2400" dirty="0" smtClean="0"/>
              <a:t>Etkinliklere ve konuşulanlara müdahale etmeden, dışardan izleyerek gözlemini yapar.</a:t>
            </a:r>
          </a:p>
          <a:p>
            <a:endParaRPr lang="tr-TR" sz="2400" dirty="0"/>
          </a:p>
          <a:p>
            <a:r>
              <a:rPr lang="tr-TR" sz="2400" dirty="0" smtClean="0"/>
              <a:t>Olayların akışına müdahale etmez ve olayları akışında gözlemler.</a:t>
            </a:r>
          </a:p>
          <a:p>
            <a:endParaRPr lang="tr-TR" sz="2400" dirty="0"/>
          </a:p>
          <a:p>
            <a:r>
              <a:rPr lang="tr-TR" sz="2400" dirty="0" smtClean="0"/>
              <a:t>2- Açık Gözlem: Araştırmacı kim olduğunu, nasıl bir araştırma yaptığını ve araştırmanın ne anlama geldiğini gizlemez.</a:t>
            </a:r>
          </a:p>
          <a:p>
            <a:endParaRPr lang="tr-TR" sz="2400" dirty="0"/>
          </a:p>
          <a:p>
            <a:r>
              <a:rPr lang="tr-TR" sz="2400" dirty="0" smtClean="0"/>
              <a:t>Açık gözlemde araştırmacı oramdakilerin bir kısmını bilgilendirir: Örneğin düğün sahiplerine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1911032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336704"/>
          </a:xfrm>
        </p:spPr>
        <p:txBody>
          <a:bodyPr>
            <a:normAutofit/>
          </a:bodyPr>
          <a:lstStyle/>
          <a:p>
            <a:r>
              <a:rPr lang="tr-TR" sz="2400" dirty="0" smtClean="0"/>
              <a:t>3- Katılımcı Gözlem: Araştırmacı gözlemlediği topluluğun faaliyetlerine ve etkinliklerine bizzat katılır.</a:t>
            </a:r>
          </a:p>
          <a:p>
            <a:endParaRPr lang="tr-TR" sz="2400" dirty="0"/>
          </a:p>
          <a:p>
            <a:r>
              <a:rPr lang="tr-TR" sz="2400" dirty="0" smtClean="0"/>
              <a:t>Örneğin, kültürel coğrafya kapsamında düğünleri araştıran bir araştırmacı düğüne bizzat katılır, halay çeker, insanlarla tanışır ve konuşur.</a:t>
            </a:r>
          </a:p>
          <a:p>
            <a:endParaRPr lang="tr-TR" sz="2400" dirty="0"/>
          </a:p>
          <a:p>
            <a:r>
              <a:rPr lang="tr-TR" sz="2400" dirty="0" smtClean="0"/>
              <a:t>Böylece doğrudan gözlemle elde edemediği bilgileri etkileşime geçerek edinmiş olur.</a:t>
            </a:r>
          </a:p>
          <a:p>
            <a:endParaRPr lang="tr-TR" sz="2400" dirty="0"/>
          </a:p>
          <a:p>
            <a:r>
              <a:rPr lang="tr-TR" sz="2400" dirty="0" smtClean="0"/>
              <a:t>4- Gizli Gözlem: Hiç kimse bilgilendirilmez. Araştırmacı, araştırılan etkinliğe veya topluluğa sıradan bir insan gibi girer.</a:t>
            </a:r>
          </a:p>
          <a:p>
            <a:endParaRPr lang="tr-TR" sz="2400" dirty="0"/>
          </a:p>
          <a:p>
            <a:r>
              <a:rPr lang="tr-TR" sz="2400" dirty="0" smtClean="0"/>
              <a:t>Fakat bu yöntem etik açıdan </a:t>
            </a:r>
            <a:r>
              <a:rPr lang="tr-TR" sz="2400" dirty="0" err="1" smtClean="0"/>
              <a:t>tartışmaldırı</a:t>
            </a:r>
            <a:r>
              <a:rPr lang="tr-TR" sz="2400" dirty="0" smtClean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171616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3- Odak Grup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5472608"/>
          </a:xfrm>
        </p:spPr>
        <p:txBody>
          <a:bodyPr>
            <a:normAutofit/>
          </a:bodyPr>
          <a:lstStyle/>
          <a:p>
            <a:r>
              <a:rPr lang="tr-TR" sz="2400" dirty="0" err="1"/>
              <a:t>Bowling’e</a:t>
            </a:r>
            <a:r>
              <a:rPr lang="tr-TR" sz="2400" dirty="0"/>
              <a:t> (2002) göre odak grup </a:t>
            </a:r>
            <a:r>
              <a:rPr lang="tr-TR" sz="2400" dirty="0" smtClean="0"/>
              <a:t>görüşmesi </a:t>
            </a:r>
            <a:r>
              <a:rPr lang="tr-TR" sz="2400" dirty="0"/>
              <a:t>küçük bir grupla lider arasında yapılandırılmamı ş </a:t>
            </a:r>
            <a:r>
              <a:rPr lang="tr-TR" sz="2400" dirty="0" smtClean="0"/>
              <a:t>görüşme </a:t>
            </a:r>
            <a:r>
              <a:rPr lang="tr-TR" sz="2400" dirty="0"/>
              <a:t>ve </a:t>
            </a:r>
            <a:r>
              <a:rPr lang="tr-TR" sz="2400" dirty="0" smtClean="0"/>
              <a:t>tartışmada </a:t>
            </a:r>
            <a:r>
              <a:rPr lang="tr-TR" sz="2400" dirty="0"/>
              <a:t>grup </a:t>
            </a:r>
            <a:r>
              <a:rPr lang="tr-TR" sz="2400" dirty="0" smtClean="0"/>
              <a:t>dinamiğinin </a:t>
            </a:r>
            <a:r>
              <a:rPr lang="tr-TR" sz="2400" dirty="0"/>
              <a:t>etkisini kullanma, derinlemesine bilgi edinme ve </a:t>
            </a:r>
            <a:r>
              <a:rPr lang="tr-TR" sz="2400" dirty="0" smtClean="0"/>
              <a:t>düşünce </a:t>
            </a:r>
            <a:r>
              <a:rPr lang="tr-TR" sz="2400" dirty="0"/>
              <a:t>üretmedir</a:t>
            </a:r>
            <a:r>
              <a:rPr lang="tr-TR" sz="2400" dirty="0" smtClean="0"/>
              <a:t>.</a:t>
            </a:r>
          </a:p>
          <a:p>
            <a:endParaRPr lang="tr-TR" sz="2400" dirty="0"/>
          </a:p>
          <a:p>
            <a:r>
              <a:rPr lang="tr-TR" sz="2400" dirty="0"/>
              <a:t>Odak grup </a:t>
            </a:r>
            <a:r>
              <a:rPr lang="tr-TR" sz="2400" dirty="0" smtClean="0"/>
              <a:t>görüşmeleri</a:t>
            </a:r>
            <a:r>
              <a:rPr lang="tr-TR" sz="2400" dirty="0"/>
              <a:t>, önceden </a:t>
            </a:r>
            <a:r>
              <a:rPr lang="tr-TR" sz="2400" dirty="0" smtClean="0"/>
              <a:t>belirlenmiş </a:t>
            </a:r>
            <a:r>
              <a:rPr lang="tr-TR" sz="2400" dirty="0"/>
              <a:t>yönergeler çerçevesinde </a:t>
            </a:r>
            <a:r>
              <a:rPr lang="tr-TR" sz="2400" dirty="0" smtClean="0"/>
              <a:t>gerçekleştirilen</a:t>
            </a:r>
            <a:r>
              <a:rPr lang="tr-TR" sz="2400" dirty="0"/>
              <a:t>, bu yöntemin </a:t>
            </a:r>
            <a:r>
              <a:rPr lang="tr-TR" sz="2400" dirty="0" smtClean="0"/>
              <a:t>mantığına </a:t>
            </a:r>
            <a:r>
              <a:rPr lang="tr-TR" sz="2400" dirty="0"/>
              <a:t>uygun olarak, </a:t>
            </a:r>
            <a:r>
              <a:rPr lang="tr-TR" sz="2400" dirty="0" smtClean="0"/>
              <a:t>görüşülen kişilerin </a:t>
            </a:r>
            <a:r>
              <a:rPr lang="tr-TR" sz="2400" dirty="0"/>
              <a:t>öznelliklerini ön planda tutan, katılımcıların söylemine ve bu söylemin toplumsal </a:t>
            </a:r>
            <a:r>
              <a:rPr lang="tr-TR" sz="2400" dirty="0" smtClean="0"/>
              <a:t>bağlamına </a:t>
            </a:r>
            <a:r>
              <a:rPr lang="tr-TR" sz="2400" dirty="0"/>
              <a:t>dikkat edilmesi gereken nitel bir veri toplama </a:t>
            </a:r>
            <a:r>
              <a:rPr lang="tr-TR" sz="2400" dirty="0" smtClean="0"/>
              <a:t>tekniği </a:t>
            </a:r>
            <a:r>
              <a:rPr lang="tr-TR" sz="2400" dirty="0"/>
              <a:t>olarak tanımlanabilir.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391987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548680"/>
            <a:ext cx="8424936" cy="5904656"/>
          </a:xfrm>
        </p:spPr>
        <p:txBody>
          <a:bodyPr>
            <a:noAutofit/>
          </a:bodyPr>
          <a:lstStyle/>
          <a:p>
            <a:r>
              <a:rPr lang="tr-TR" sz="2400" dirty="0" smtClean="0"/>
              <a:t>Gruplar genellikle 8-10 kişiden oluşur.</a:t>
            </a:r>
          </a:p>
          <a:p>
            <a:endParaRPr lang="tr-TR" sz="2400" dirty="0"/>
          </a:p>
          <a:p>
            <a:r>
              <a:rPr lang="tr-TR" sz="2400" dirty="0" smtClean="0"/>
              <a:t>Bireylerin cevapları kadar grup içi etkileşimde önemlidir.</a:t>
            </a:r>
          </a:p>
          <a:p>
            <a:endParaRPr lang="tr-TR" sz="2400" dirty="0"/>
          </a:p>
          <a:p>
            <a:r>
              <a:rPr lang="tr-TR" sz="2400" dirty="0" smtClean="0"/>
              <a:t>Grubu yönlendiren </a:t>
            </a:r>
            <a:r>
              <a:rPr lang="tr-TR" sz="2400" dirty="0" err="1" smtClean="0"/>
              <a:t>moderatördür</a:t>
            </a:r>
            <a:r>
              <a:rPr lang="tr-TR" sz="2400" dirty="0" smtClean="0"/>
              <a:t>. </a:t>
            </a:r>
          </a:p>
          <a:p>
            <a:endParaRPr lang="tr-TR" sz="2400" dirty="0"/>
          </a:p>
          <a:p>
            <a:r>
              <a:rPr lang="tr-TR" sz="2400" dirty="0" err="1" smtClean="0"/>
              <a:t>Moderatör</a:t>
            </a:r>
            <a:r>
              <a:rPr lang="tr-TR" sz="2400" dirty="0" smtClean="0"/>
              <a:t> önceden hazırlanmış soruları grupları ya tek tek eşit süre vererek ya da grubun tamamına yöneltir ve grubun verdiği cevaplar kayıt altına alınır.</a:t>
            </a:r>
          </a:p>
          <a:p>
            <a:endParaRPr lang="tr-TR" sz="2400" dirty="0"/>
          </a:p>
          <a:p>
            <a:r>
              <a:rPr lang="tr-TR" sz="2400" dirty="0" smtClean="0"/>
              <a:t>Daha sonra bu cevaplar görüşmede olduğu gibi çözümlenir ve o konu hakkında derinlemesine bilgi edinilir.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0141471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tr-TR" sz="3600" b="1" dirty="0"/>
              <a:t>4</a:t>
            </a:r>
            <a:r>
              <a:rPr lang="tr-TR" sz="3600" b="1" dirty="0" smtClean="0"/>
              <a:t>- İkincil Veriler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9168" y="1307901"/>
            <a:ext cx="8867328" cy="5145435"/>
          </a:xfrm>
        </p:spPr>
        <p:txBody>
          <a:bodyPr>
            <a:normAutofit/>
          </a:bodyPr>
          <a:lstStyle/>
          <a:p>
            <a:r>
              <a:rPr lang="tr-TR" sz="2400" dirty="0" smtClean="0"/>
              <a:t>Daha önce yazılmış günlükler, biyografiler, otobiyografiler, mektuplar, romanlar, hikayeler, resmi kayıtlar, arşivler, resimler, filimler, pankartlar…</a:t>
            </a:r>
          </a:p>
          <a:p>
            <a:endParaRPr lang="tr-TR" sz="2400" dirty="0"/>
          </a:p>
          <a:p>
            <a:r>
              <a:rPr lang="tr-TR" sz="2400" dirty="0" smtClean="0"/>
              <a:t>Bu tür veriler genelde düzensiz olduğu için analizi güçtür. Bu nedenle ikincil verilerde bazı özellikler aranır:</a:t>
            </a:r>
          </a:p>
          <a:p>
            <a:endParaRPr lang="tr-TR" sz="2400" dirty="0"/>
          </a:p>
          <a:p>
            <a:r>
              <a:rPr lang="tr-TR" sz="2400" dirty="0" err="1" smtClean="0"/>
              <a:t>Orjinalite</a:t>
            </a:r>
            <a:r>
              <a:rPr lang="tr-TR" sz="2400" dirty="0" smtClean="0"/>
              <a:t>: Veriler gerçek mi sahte mi?</a:t>
            </a:r>
          </a:p>
          <a:p>
            <a:r>
              <a:rPr lang="tr-TR" sz="2400" dirty="0" smtClean="0"/>
              <a:t>Güvenilirlik: Eğer gerçek ise anlatılan şey doğru mu?</a:t>
            </a:r>
          </a:p>
          <a:p>
            <a:r>
              <a:rPr lang="tr-TR" sz="2400" dirty="0" smtClean="0"/>
              <a:t>Temsil: Anlatılanlar uydurma mı, değil mi? Ek kaynaklara bakılır</a:t>
            </a:r>
          </a:p>
          <a:p>
            <a:r>
              <a:rPr lang="tr-TR" sz="2400" dirty="0" smtClean="0"/>
              <a:t>Anlam: Metinlerde anlatılanlar yukarıdaki özelikleri taşısa dahi onları gerçek olarak kullanmalı mı, yorumlamalı mı?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5434456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Nitel Araştırmalarda Örneklem Seçimi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248272"/>
            <a:ext cx="8229600" cy="2764904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Amaçlı örneklem</a:t>
            </a:r>
          </a:p>
          <a:p>
            <a:endParaRPr lang="tr-TR" sz="2400" b="1" dirty="0"/>
          </a:p>
          <a:p>
            <a:r>
              <a:rPr lang="tr-TR" sz="2400" b="1" dirty="0" smtClean="0"/>
              <a:t>Kartopu örneklem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32091159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Nitel Araştırmalarda Veri Analizi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dirty="0" smtClean="0"/>
              <a:t>Araştırmacı adeta verinin içine girmeli ve veri ile yaşamalıdır.</a:t>
            </a:r>
          </a:p>
          <a:p>
            <a:endParaRPr lang="tr-TR" sz="2400" dirty="0"/>
          </a:p>
          <a:p>
            <a:r>
              <a:rPr lang="tr-TR" sz="2400" dirty="0" smtClean="0"/>
              <a:t>Veriler sınıflandırılır ve gruplandırılır.</a:t>
            </a:r>
          </a:p>
          <a:p>
            <a:endParaRPr lang="tr-TR" sz="2400" dirty="0"/>
          </a:p>
          <a:p>
            <a:r>
              <a:rPr lang="tr-TR" sz="2400" dirty="0" smtClean="0"/>
              <a:t>Verilerin içinde kavram seçilir, temalar ve kategoriler oluşturulur.</a:t>
            </a:r>
          </a:p>
          <a:p>
            <a:endParaRPr lang="tr-TR" sz="2400" dirty="0"/>
          </a:p>
          <a:p>
            <a:r>
              <a:rPr lang="tr-TR" sz="2400" dirty="0" smtClean="0"/>
              <a:t>Kavramlar arasında ilişkiler kurulur ve ilişkiler tanımlanır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89991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6192688" cy="3198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38" y="2806402"/>
            <a:ext cx="65341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11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7809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Nitel Araştırmanın Özellikleri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340768"/>
            <a:ext cx="8686800" cy="5257800"/>
          </a:xfrm>
        </p:spPr>
        <p:txBody>
          <a:bodyPr>
            <a:normAutofit lnSpcReduction="10000"/>
          </a:bodyPr>
          <a:lstStyle/>
          <a:p>
            <a:r>
              <a:rPr lang="tr-TR" sz="2400" b="1" dirty="0" smtClean="0"/>
              <a:t>1- Tasarım Aşamasında:</a:t>
            </a:r>
          </a:p>
          <a:p>
            <a:endParaRPr lang="tr-TR" sz="2400" b="1" dirty="0" smtClean="0"/>
          </a:p>
          <a:p>
            <a:r>
              <a:rPr lang="tr-TR" sz="2400" b="1" dirty="0" smtClean="0"/>
              <a:t>Doğal Sorgulama: </a:t>
            </a:r>
            <a:r>
              <a:rPr lang="tr-TR" sz="2400" dirty="0" smtClean="0"/>
              <a:t>Doğal ortamdaki verilere müdahale etmeden, sorgulaman, ön </a:t>
            </a:r>
            <a:r>
              <a:rPr lang="tr-TR" sz="2400" dirty="0" err="1" smtClean="0"/>
              <a:t>kabulsüz</a:t>
            </a:r>
            <a:r>
              <a:rPr lang="tr-TR" sz="2400" dirty="0" smtClean="0"/>
              <a:t> olarak değerlendirir.</a:t>
            </a:r>
          </a:p>
          <a:p>
            <a:endParaRPr lang="tr-TR" sz="2400" b="1" dirty="0"/>
          </a:p>
          <a:p>
            <a:r>
              <a:rPr lang="tr-TR" sz="2400" b="1" dirty="0" smtClean="0"/>
              <a:t>Araştırma Deseni Esnektir:</a:t>
            </a:r>
            <a:r>
              <a:rPr lang="tr-TR" sz="2400" dirty="0" smtClean="0"/>
              <a:t> Baştan belirlenmiş, kurgulanmış bir araştırma süreci yoktur. Araştırma süreci boyunca ortaya çıkan yeni bilgi, olay ve duruma göre araştırma deseni yeniden gözden geçirilebilir.</a:t>
            </a:r>
          </a:p>
          <a:p>
            <a:endParaRPr lang="tr-TR" sz="2400" dirty="0"/>
          </a:p>
          <a:p>
            <a:r>
              <a:rPr lang="tr-TR" sz="2400" b="1" dirty="0" smtClean="0"/>
              <a:t>Amaçlı Örneklem Seçilir:</a:t>
            </a:r>
            <a:r>
              <a:rPr lang="tr-TR" sz="2400" dirty="0" smtClean="0"/>
              <a:t> Örneklem </a:t>
            </a:r>
            <a:r>
              <a:rPr lang="tr-TR" sz="2400" dirty="0" err="1" smtClean="0"/>
              <a:t>rastsal</a:t>
            </a:r>
            <a:r>
              <a:rPr lang="tr-TR" sz="2400" dirty="0" smtClean="0"/>
              <a:t> değildir. Araştırılan konu hakkında bilgisi olduğu düşünülen, kişi, kurum, firmalarla görüşülür.</a:t>
            </a:r>
          </a:p>
          <a:p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2664891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122442"/>
              </p:ext>
            </p:extLst>
          </p:nvPr>
        </p:nvGraphicFramePr>
        <p:xfrm>
          <a:off x="251520" y="116633"/>
          <a:ext cx="8784976" cy="103225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1372"/>
                <a:gridCol w="1446678"/>
                <a:gridCol w="1262248"/>
                <a:gridCol w="1385766"/>
                <a:gridCol w="1080356"/>
                <a:gridCol w="1143807"/>
                <a:gridCol w="1484749"/>
              </a:tblGrid>
              <a:tr h="7188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Firma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İnovasyon güdüsü motivasyonu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İnovasyon türü ürün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 boyutu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İnovasyon türü süreç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İnovasyon gelişimi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engeller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İnovasyon kaynağı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</a:tr>
              <a:tr h="19409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HS1 Alfa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İmalat süresini azaltmak, maliyetleri düşürmek, kaliteyi artırmak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İmalat yönelikoperasyon süresini azaltıcı, kaliteye yönelik, maliyeti düşürücü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Problem çözme, Deneme yanılma yoluyla, ana yüklenici ile etkileşim ve işbirliği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Deneme yanılma, tedarikçiler, müşteriler, Problem çözme,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</a:tr>
              <a:tr h="7188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HS2 Savronik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İşleme süresini azaltmak, kaliteyi artırmak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Sürece yönelik inovasyon, kurumsal kültür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Ar-ge projeleri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Son kullanıcılar, internet, yabancı kümeler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</a:tr>
              <a:tr h="14521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HS3Karcan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maliyetleri azaltmak, ürün adedini artırmak, veya imalat sürelerini düşürmek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Süreçe yönelik, takip sistemine yönelik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müşteriler, Fuarlar, yabancı partnerler, 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</a:tr>
              <a:tr h="16965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HS4 EJS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Rekabet koşuılları, müşteri talebi (hem dışsal/müşteri odaklı, hem içsel rekabet avantajı için)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Süreç inovasyonu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Proje bazlı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Tübitak desteği, Bebka desteği, müşteri, firma know- how ı, müşteri talebi 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</a:tr>
              <a:tr h="290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HS5 Tomris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Müşteri talebi,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Süreç,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</a:tr>
              <a:tr h="34074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HS6TTİ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Müşteri talebi,  rekabet  avantajı, firma stratejisi, kaliteyi artırmak, maliyeti düşürmek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Süreç yeniliği, kesme parametreleri, işleme parametreleri, tutma şekilleri, kesici takımlar, ölçüm kolaylıkları gibi konular, kayıpların azaltılması olabilişr, zaman düşürme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Deneyim, tecrübe birikim, </a:t>
                      </a:r>
                      <a:r>
                        <a:rPr lang="tr-TR" sz="1400" dirty="0" err="1">
                          <a:effectLst/>
                        </a:rPr>
                        <a:t>know</a:t>
                      </a:r>
                      <a:r>
                        <a:rPr lang="tr-TR" sz="1400" dirty="0">
                          <a:effectLst/>
                        </a:rPr>
                        <a:t>-how, örtük bilgi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7" marR="4118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3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7344816" cy="627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32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71600" y="2132856"/>
            <a:ext cx="7772400" cy="1470025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SAHA ARAŞTIRMASI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1878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950863"/>
            <a:ext cx="7772400" cy="1470025"/>
          </a:xfrm>
        </p:spPr>
        <p:txBody>
          <a:bodyPr>
            <a:normAutofit/>
          </a:bodyPr>
          <a:lstStyle/>
          <a:p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Saha Araştırmasının Tarihi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27584" y="3140968"/>
            <a:ext cx="6944816" cy="1440160"/>
          </a:xfrm>
        </p:spPr>
        <p:txBody>
          <a:bodyPr>
            <a:normAutofit/>
          </a:bodyPr>
          <a:lstStyle/>
          <a:p>
            <a:pPr algn="just"/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Saha araştırması Britanyalı antropolog </a:t>
            </a:r>
            <a:r>
              <a:rPr lang="tr-T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Bronislav</a:t>
            </a:r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Malinowski’nin</a:t>
            </a:r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uzun bir süre bir grup insanla yaptığı çalışmasını sunmasıyla 1920’lerde hızla  popülerlik kazanan bir araştırma yaklaşımı oldu</a:t>
            </a:r>
            <a:endParaRPr lang="tr-T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21088"/>
            <a:ext cx="3070804" cy="230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4562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86767"/>
            <a:ext cx="7772400" cy="1470025"/>
          </a:xfrm>
        </p:spPr>
        <p:txBody>
          <a:bodyPr>
            <a:normAutofit/>
          </a:bodyPr>
          <a:lstStyle/>
          <a:p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Saha Araştırmasının Mantığı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640960" cy="5184576"/>
          </a:xfrm>
        </p:spPr>
        <p:txBody>
          <a:bodyPr>
            <a:normAutofit/>
          </a:bodyPr>
          <a:lstStyle/>
          <a:p>
            <a:pPr algn="just"/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Saha yöntemi, arzu edilen bilgileri edinmek ve bu bilgiler hakkında düşünme süreçleri için her türlü tekniğin kullanılabileceği bit yöntemdir.</a:t>
            </a:r>
          </a:p>
          <a:p>
            <a:pPr algn="just"/>
            <a:endParaRPr lang="tr-T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Yöntem </a:t>
            </a:r>
            <a:r>
              <a:rPr lang="tr-T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natüralizm’e</a:t>
            </a:r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dayanır.</a:t>
            </a:r>
          </a:p>
          <a:p>
            <a:pPr algn="just"/>
            <a:endParaRPr lang="tr-T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 saha araştırmacısı:</a:t>
            </a:r>
          </a:p>
          <a:p>
            <a:pPr algn="just"/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İncelenen insanlarla doğrudan ilişkiye girer.</a:t>
            </a:r>
          </a:p>
          <a:p>
            <a:pPr algn="just"/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Dışardan biri gibi ama içeriden birinin bakış açısına sahip olmalı.</a:t>
            </a:r>
          </a:p>
          <a:p>
            <a:pPr algn="just"/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Dışarıdan bir bakış açısı dayatmadan, devam eden toplumsal süreçleri gözlemler.</a:t>
            </a:r>
          </a:p>
          <a:p>
            <a:pPr algn="just"/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Yüksek düzeyde kişisel stres, şüphe, etik açmazlar ve muğlaklıkla baş edebilmeli.</a:t>
            </a:r>
            <a:endParaRPr lang="tr-T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60848"/>
            <a:ext cx="17907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4485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933056"/>
            <a:ext cx="16954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932" y="1052736"/>
            <a:ext cx="25336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>
            <a:normAutofit/>
          </a:bodyPr>
          <a:lstStyle/>
          <a:p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Saha araştırmasının Basamakları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568952" cy="5112568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tr-TR" sz="2000" dirty="0" smtClean="0">
                <a:solidFill>
                  <a:schemeClr val="tx1"/>
                </a:solidFill>
              </a:rPr>
              <a:t>Literatür okuma ve </a:t>
            </a:r>
            <a:r>
              <a:rPr lang="tr-TR" sz="2000" dirty="0" err="1" smtClean="0">
                <a:solidFill>
                  <a:schemeClr val="tx1"/>
                </a:solidFill>
              </a:rPr>
              <a:t>odaksızlaşma</a:t>
            </a:r>
            <a:r>
              <a:rPr lang="tr-TR" sz="2000" dirty="0" smtClean="0">
                <a:solidFill>
                  <a:schemeClr val="tx1"/>
                </a:solidFill>
              </a:rPr>
              <a:t>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tr-TR" sz="2000" dirty="0" smtClean="0">
                <a:solidFill>
                  <a:schemeClr val="tx1"/>
                </a:solidFill>
              </a:rPr>
              <a:t>Bir saha bulma ve oraya erişme,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tr-TR" sz="2000" dirty="0" smtClean="0">
                <a:solidFill>
                  <a:schemeClr val="tx1"/>
                </a:solidFill>
              </a:rPr>
              <a:t>Sahaya giriş ve üyelerle toplumsal ilişkiler kurma,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tr-TR" sz="2000" dirty="0" smtClean="0">
                <a:solidFill>
                  <a:schemeClr val="tx1"/>
                </a:solidFill>
              </a:rPr>
              <a:t>Toplumsal bir rol belirleme, püf noktaları öğrenme ve üyelerle geçinme,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tr-TR" sz="2000" dirty="0" smtClean="0">
                <a:solidFill>
                  <a:schemeClr val="tx1"/>
                </a:solidFill>
              </a:rPr>
              <a:t>İzleme, dinleme ve nitel veriler toplama,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tr-TR" sz="2000" dirty="0" smtClean="0">
                <a:solidFill>
                  <a:schemeClr val="tx1"/>
                </a:solidFill>
              </a:rPr>
              <a:t>Verileri analiz etmeye, taslak hipotezler üretme ve değerlendirmeye başlama,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tr-TR" sz="2000" dirty="0" smtClean="0">
                <a:solidFill>
                  <a:schemeClr val="tx1"/>
                </a:solidFill>
              </a:rPr>
              <a:t>Ortamın belirli yönlerine odaklanma ve kuramsal örneklem kullanma,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tr-TR" sz="2000" dirty="0" smtClean="0">
                <a:solidFill>
                  <a:schemeClr val="tx1"/>
                </a:solidFill>
              </a:rPr>
              <a:t>Üye bilgi kaynaklarıyla saha görüşmesi yürütülmesi,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tr-TR" sz="2000" dirty="0" smtClean="0">
                <a:solidFill>
                  <a:schemeClr val="tx1"/>
                </a:solidFill>
              </a:rPr>
              <a:t>Bağlantıyı kesme ve ortamı fiziksel olarak terk etme,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tr-TR" sz="2000" dirty="0" smtClean="0">
                <a:solidFill>
                  <a:schemeClr val="tx1"/>
                </a:solidFill>
              </a:rPr>
              <a:t>Analizlerin tamamlanması ve araştırma raporunun yazılması,</a:t>
            </a:r>
            <a:endParaRPr lang="tr-T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032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772400" cy="936104"/>
          </a:xfrm>
        </p:spPr>
        <p:txBody>
          <a:bodyPr>
            <a:normAutofit/>
          </a:bodyPr>
          <a:lstStyle/>
          <a:p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Yer Seçimi ve Erişim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1484784"/>
            <a:ext cx="8784976" cy="5112568"/>
          </a:xfrm>
        </p:spPr>
        <p:txBody>
          <a:bodyPr>
            <a:normAutofit/>
          </a:bodyPr>
          <a:lstStyle/>
          <a:p>
            <a:pPr algn="just"/>
            <a:r>
              <a:rPr lang="tr-TR" sz="2000" dirty="0" smtClean="0">
                <a:solidFill>
                  <a:schemeClr val="tx1"/>
                </a:solidFill>
              </a:rPr>
              <a:t>Yer seçimi ile ilgili üç temel etken vardır.</a:t>
            </a:r>
          </a:p>
          <a:p>
            <a:pPr algn="just"/>
            <a:r>
              <a:rPr lang="tr-TR" sz="2000" dirty="0" smtClean="0">
                <a:solidFill>
                  <a:schemeClr val="tx1"/>
                </a:solidFill>
              </a:rPr>
              <a:t>Verilerin zenginliği, </a:t>
            </a:r>
            <a:r>
              <a:rPr lang="tr-TR" sz="2000" dirty="0" err="1" smtClean="0">
                <a:solidFill>
                  <a:schemeClr val="tx1"/>
                </a:solidFill>
              </a:rPr>
              <a:t>alışılmamışlık</a:t>
            </a:r>
            <a:r>
              <a:rPr lang="tr-TR" sz="2000" dirty="0" smtClean="0">
                <a:solidFill>
                  <a:schemeClr val="tx1"/>
                </a:solidFill>
              </a:rPr>
              <a:t> ve uygunluk.</a:t>
            </a:r>
          </a:p>
          <a:p>
            <a:pPr algn="just"/>
            <a:endParaRPr lang="tr-TR" sz="2000" dirty="0">
              <a:solidFill>
                <a:schemeClr val="tx1"/>
              </a:solidFill>
            </a:endParaRPr>
          </a:p>
          <a:p>
            <a:pPr algn="just"/>
            <a:r>
              <a:rPr lang="tr-TR" sz="2000" dirty="0" smtClean="0">
                <a:solidFill>
                  <a:schemeClr val="tx1"/>
                </a:solidFill>
              </a:rPr>
              <a:t>Seçilen bir sahaya giriş ve erişim sağlama için</a:t>
            </a:r>
          </a:p>
          <a:p>
            <a:pPr algn="just"/>
            <a:r>
              <a:rPr lang="tr-TR" sz="2000" b="1" dirty="0" smtClean="0">
                <a:solidFill>
                  <a:schemeClr val="tx1"/>
                </a:solidFill>
              </a:rPr>
              <a:t>Planlama,</a:t>
            </a:r>
          </a:p>
          <a:p>
            <a:pPr algn="just"/>
            <a:r>
              <a:rPr lang="tr-TR" sz="2000" b="1" dirty="0" smtClean="0">
                <a:solidFill>
                  <a:schemeClr val="tx1"/>
                </a:solidFill>
              </a:rPr>
              <a:t>Müzakere</a:t>
            </a:r>
          </a:p>
          <a:p>
            <a:pPr algn="just"/>
            <a:r>
              <a:rPr lang="tr-TR" sz="2000" b="1" dirty="0" smtClean="0">
                <a:solidFill>
                  <a:schemeClr val="tx1"/>
                </a:solidFill>
              </a:rPr>
              <a:t>Kendimizi açığa vurma</a:t>
            </a:r>
            <a:r>
              <a:rPr lang="tr-TR" sz="2000" dirty="0" smtClean="0">
                <a:solidFill>
                  <a:schemeClr val="tx1"/>
                </a:solidFill>
              </a:rPr>
              <a:t>, aşamaları izlenmelidir.</a:t>
            </a:r>
          </a:p>
          <a:p>
            <a:pPr algn="just"/>
            <a:endParaRPr lang="tr-TR" sz="2000" dirty="0">
              <a:solidFill>
                <a:schemeClr val="tx1"/>
              </a:solidFill>
            </a:endParaRPr>
          </a:p>
          <a:p>
            <a:pPr algn="just"/>
            <a:r>
              <a:rPr lang="tr-TR" sz="2000" dirty="0" smtClean="0">
                <a:solidFill>
                  <a:schemeClr val="tx1"/>
                </a:solidFill>
              </a:rPr>
              <a:t>Sahaya girildiğinde sahadakilerle ilişki kurulmalı, güven verilmeli, anlayışlı olunmalıdır.</a:t>
            </a:r>
            <a:endParaRPr lang="tr-TR" sz="20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53441"/>
            <a:ext cx="237172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1003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>
            <a:normAutofit/>
          </a:bodyPr>
          <a:lstStyle/>
          <a:p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Gözlemleme ve Veri Toplama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496944" cy="5112568"/>
          </a:xfrm>
        </p:spPr>
        <p:txBody>
          <a:bodyPr>
            <a:normAutofit/>
          </a:bodyPr>
          <a:lstStyle/>
          <a:p>
            <a:pPr algn="just"/>
            <a:r>
              <a:rPr lang="tr-T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İzleme ve Dinleme</a:t>
            </a:r>
          </a:p>
          <a:p>
            <a:pPr algn="just"/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Araştırmacı sahada bütün duyularını kullanarak bütün bilgi kaynaklarını özümsemeye çalışır.</a:t>
            </a:r>
          </a:p>
          <a:p>
            <a:pPr algn="just"/>
            <a:endParaRPr lang="tr-T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Notlar Alma</a:t>
            </a:r>
          </a:p>
          <a:p>
            <a:pPr algn="just"/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Saha notları içinde haritalar, diyagramlar, fotoğraflar, görüşmeler, bant ve video kayıtları, hatırlatma notları, sahadan alınan nesneler ve ayrıntılı notları kapsar.</a:t>
            </a:r>
          </a:p>
          <a:p>
            <a:pPr algn="just"/>
            <a:endParaRPr lang="tr-T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Saha notları doğrudan gözlem, çıkarım, analitik yaklaşım ve kişisel güncelerden oluşur.</a:t>
            </a:r>
          </a:p>
          <a:p>
            <a:pPr algn="just"/>
            <a:endParaRPr lang="tr-T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Verilerin iç ve dış tutarlılık açısından güvenilir olması çok önemlidir. Bu verilerin niteliğini etkiler</a:t>
            </a:r>
            <a:endParaRPr lang="tr-T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04664"/>
            <a:ext cx="11049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9387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>
            <a:normAutofit/>
          </a:bodyPr>
          <a:lstStyle/>
          <a:p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Saha Araştırması Görüşmesi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712968" cy="5328592"/>
          </a:xfrm>
        </p:spPr>
        <p:txBody>
          <a:bodyPr>
            <a:normAutofit/>
          </a:bodyPr>
          <a:lstStyle/>
          <a:p>
            <a:pPr algn="just"/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Saha araştırmacısı yapılandırılmamış, yönlendirici olmayan, derinlemesine görüşmeler kullanır.</a:t>
            </a:r>
          </a:p>
          <a:p>
            <a:pPr algn="just"/>
            <a:endParaRPr lang="tr-T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Saha görüşmesi sorular sorma, dinleme, ilgi gösterme ve söylenenleri kayıt etmeyi gerektirir.</a:t>
            </a:r>
          </a:p>
          <a:p>
            <a:pPr algn="just"/>
            <a:endParaRPr lang="tr-T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Saha görüşmelerinde üç tür soru sorulur.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Başlangıç aşamasında betimleyici,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Orta aşamada yani analiz sürecinin başında yapısal sorular,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Çalışmanın ortasında ise zıtlık soruları sorulur,</a:t>
            </a:r>
          </a:p>
          <a:p>
            <a:pPr algn="just"/>
            <a:r>
              <a:rPr lang="tr-T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 daha sonra bütün soru türlerinden daha fazla soru sorulur.</a:t>
            </a:r>
          </a:p>
          <a:p>
            <a:pPr algn="just"/>
            <a:endParaRPr lang="tr-T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4117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424936" cy="6264696"/>
          </a:xfrm>
        </p:spPr>
        <p:txBody>
          <a:bodyPr>
            <a:normAutofit/>
          </a:bodyPr>
          <a:lstStyle/>
          <a:p>
            <a:pPr algn="just"/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Saha araştırmasında;</a:t>
            </a:r>
          </a:p>
          <a:p>
            <a:pPr algn="just"/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Saha da uzun yıllar yaşayan ve sahayı özümsemiş kişiler,</a:t>
            </a:r>
          </a:p>
          <a:p>
            <a:pPr algn="just"/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Saha üzerinde düşünmüş eski üyeler,</a:t>
            </a:r>
          </a:p>
          <a:p>
            <a:pPr algn="just"/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Halen sahada yaşayanlar,</a:t>
            </a:r>
          </a:p>
          <a:p>
            <a:pPr algn="just"/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Çözümleyici olmayan yerel halk</a:t>
            </a:r>
          </a:p>
          <a:p>
            <a:pPr algn="just"/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araştırma için ideal bilgi kaynaklarıdır.</a:t>
            </a:r>
          </a:p>
          <a:p>
            <a:pPr algn="just"/>
            <a:endParaRPr lang="tr-T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Saha Araştırmasında Etik Sorunlar</a:t>
            </a:r>
          </a:p>
          <a:p>
            <a:pPr algn="just"/>
            <a:endParaRPr lang="tr-T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Aldatma</a:t>
            </a:r>
          </a:p>
          <a:p>
            <a:pPr algn="just"/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Gizlilik</a:t>
            </a:r>
          </a:p>
          <a:p>
            <a:pPr algn="just"/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Sapıklarla İlişki</a:t>
            </a:r>
          </a:p>
          <a:p>
            <a:pPr algn="just"/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Güçlü Olanlar</a:t>
            </a:r>
          </a:p>
          <a:p>
            <a:pPr algn="just"/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Raporun Yayımlanması</a:t>
            </a:r>
          </a:p>
          <a:p>
            <a:pPr algn="just"/>
            <a:endParaRPr lang="tr-T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4104170"/>
            <a:ext cx="2325389" cy="162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462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5680" y="299789"/>
            <a:ext cx="8686800" cy="6369571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2- Veri Toplama ve Saha Çalışması Aşamasında: </a:t>
            </a:r>
          </a:p>
          <a:p>
            <a:endParaRPr lang="tr-TR" sz="2400" dirty="0" smtClean="0"/>
          </a:p>
          <a:p>
            <a:r>
              <a:rPr lang="tr-TR" sz="2400" b="1" dirty="0" smtClean="0"/>
              <a:t>Nitel Veriler Kullanılır: </a:t>
            </a:r>
            <a:r>
              <a:rPr lang="tr-TR" sz="2400" dirty="0" smtClean="0"/>
              <a:t>Ayrıntılı gözlem ve derin sorgulamalardan elde edilen, insanların kendi görüş ve tecrübelerini yansıtan veriler kullanılır.</a:t>
            </a:r>
          </a:p>
          <a:p>
            <a:endParaRPr lang="tr-TR" sz="2400" dirty="0" smtClean="0"/>
          </a:p>
          <a:p>
            <a:r>
              <a:rPr lang="tr-TR" sz="2400" b="1" dirty="0" smtClean="0"/>
              <a:t>Kişisel Tecrübeler ve Araştırmaya Katılım Önemlidir. </a:t>
            </a:r>
            <a:r>
              <a:rPr lang="tr-TR" sz="2400" dirty="0" smtClean="0"/>
              <a:t>Araştırmacı, araştırılan olay, olgu ve objelere yakındır, onlarla iç içedir.</a:t>
            </a:r>
          </a:p>
          <a:p>
            <a:endParaRPr lang="tr-TR" sz="2400" dirty="0" smtClean="0"/>
          </a:p>
          <a:p>
            <a:r>
              <a:rPr lang="tr-TR" sz="2400" b="1" dirty="0" smtClean="0"/>
              <a:t>Empati Yapmak ve Tarafsızlık: </a:t>
            </a:r>
            <a:r>
              <a:rPr lang="tr-TR" sz="2400" dirty="0" smtClean="0"/>
              <a:t>Araştırmacı araştırılanlara karşı yargılamadan açık, şeffaf ve saygılıdır.</a:t>
            </a:r>
          </a:p>
          <a:p>
            <a:endParaRPr lang="tr-TR" sz="2400" dirty="0" smtClean="0"/>
          </a:p>
          <a:p>
            <a:r>
              <a:rPr lang="tr-TR" sz="2400" b="1" dirty="0" smtClean="0"/>
              <a:t>Dinamik Bir Sistem: </a:t>
            </a:r>
            <a:r>
              <a:rPr lang="tr-TR" sz="2400" dirty="0" smtClean="0"/>
              <a:t>Araştırmacı araştırma sürecine dikkat eder, her durumda süreçteki dinamikleri dikkate alır.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3781364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Araştırma Raporunun Yazılması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8208912" cy="4536504"/>
          </a:xfrm>
        </p:spPr>
        <p:txBody>
          <a:bodyPr>
            <a:norm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Rapor Yazmak  Neden Gereklidir?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Nicel Araştırma Raporu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Nitel Araştırma Raporu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Araştırma Önerisi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tr-T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tr-T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tr-T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tr-T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tr-T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tr-T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tr-T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tr-T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tr-T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98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7772400" cy="576064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Araştırma Raporu Yazmak Neden Gereklidir</a:t>
            </a: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39552" y="980728"/>
            <a:ext cx="7992888" cy="5616624"/>
          </a:xfrm>
        </p:spPr>
        <p:txBody>
          <a:bodyPr>
            <a:norm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Araştırma raporu bir araştırma projesinin yöntemini ve bulgularını başkalarına aktaran yazılı bir belgedir (veya belgeye dayalı sözlü sunu).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tr-TR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Rapor, araştırmacının ne yaptığını ve ne keşfettiğini başkalarına anlatır.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tr-TR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Rapor, bulguların yanı sıra çalışmanın gerekçelerini, aşamalarını, verilerin sunumunu ve verilerin araştırma sorusuyla nasıl ilişkilendirilebileceğini gösterir.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tr-TR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Yazma Süreci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Aktarım belli bir okuyucu grubuna göre planlandığında daha etkili olur.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tr-TR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Araştırma raporu yazılırken birincil okuyucu grubu göz önünde bulundurulmalıdır.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tr-TR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Yazım net, doğru ve iyi planlanmış olmalıdır.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tr-TR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tr-TR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tr-TR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tr-TR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076056" y="188640"/>
            <a:ext cx="4094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atin typeface="Bradley Hand ITC" pitchFamily="66" charset="0"/>
              </a:rPr>
              <a:t>Kim için yazdığınızı her zaman bilin…</a:t>
            </a:r>
            <a:endParaRPr lang="tr-TR" b="1" dirty="0">
              <a:latin typeface="Bradley Hand ITC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157192"/>
            <a:ext cx="30099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2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63488" y="499120"/>
            <a:ext cx="8024936" cy="5882208"/>
          </a:xfrm>
        </p:spPr>
        <p:txBody>
          <a:bodyPr>
            <a:normAutofit fontScale="92500" lnSpcReduction="10000"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Raporu inceleyen kişiler akademisyenlerden oluşuyorsa raporun: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tr-TR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Soyut kavramlara,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Literatürdeki eski bulgularla ne şekilde bağlantılı olduğuyla,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Araştırma raporunun yoğun ve ayrıntılı tanımıyla,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Değişkenlerin nasıl ölçüleceğiyle,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Veri toplama yöntemleriyle,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Sonuçların titizlikle tartışılmasıyla,</a:t>
            </a:r>
          </a:p>
          <a:p>
            <a:pPr algn="just"/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İlgilenirler/önem verirler,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tr-TR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Üslup ve Vurgu: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Araştırma raporu yazımında fazla üslup kullanma seçeneği yoktur, vurgu ise ayırt edicidir.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tr-TR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Rapor resmi ve özlü olmalıdır.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tr-TR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Vurgu konuya olan mesafeyi gösterir.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tr-TR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Okuyucular yazınızda özensizlikler sezerlerse araştırmanın kendini sorgulayabilirler.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1556792"/>
            <a:ext cx="21812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2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058" y="4469141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273008" cy="6217096"/>
          </a:xfrm>
        </p:spPr>
        <p:txBody>
          <a:bodyPr>
            <a:normAutofit/>
          </a:bodyPr>
          <a:lstStyle/>
          <a:p>
            <a:pPr algn="just"/>
            <a:r>
              <a:rPr lang="tr-TR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Düşünceleri Düzene Sokmak: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Yazıyı düzenlemenin en temel yolu taslak hazırlamaktır.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Taslak, tüm fikirlerin ortaya konmasını,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 fikirler arasındaki ilişkiyi göstermesi açısından önemlidir.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tr-TR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 taslak başlıklardan ya da tam cümleciklerden oluşabilir.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tr-TR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Çoğu zaman yazma sürecinin sonunda taslak yeniden biçimlendirilir.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tr-TR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Kütüphaneye Dönüş: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Araştırmacı çalışmaya başlamadan önce literatüre hakim olmalıdır.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Veri toplama ve analiz işlemlerinden sonra </a:t>
            </a:r>
            <a:r>
              <a:rPr lang="tr-TR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literatüre geri dönmek</a:t>
            </a: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gerekebilir.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Çünkü: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Çalışmanın başlangıç ve bitiş süreci arasındaki zaman uzun olabilir,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Çalışmada önemlilik derecesi değişebileceği için tekrar okuma gereği doğabilir,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Notlarda veya künyelerde eksik olabilir.</a:t>
            </a:r>
            <a:endParaRPr lang="tr-TR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 kütüphane taraması daha az kapsamlı, daha seçici ve daha odaklıdır.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tr-TR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466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85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11560" y="548680"/>
            <a:ext cx="7912968" cy="6001072"/>
          </a:xfrm>
        </p:spPr>
        <p:txBody>
          <a:bodyPr>
            <a:normAutofit/>
          </a:bodyPr>
          <a:lstStyle/>
          <a:p>
            <a:pPr algn="just"/>
            <a:r>
              <a:rPr lang="tr-TR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Yazma Süreci:</a:t>
            </a:r>
          </a:p>
          <a:p>
            <a:pPr algn="just"/>
            <a:r>
              <a:rPr lang="tr-TR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Yazma Öncesi: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Literatür ile ilgili notların düzenlenmesi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Fikirlerin listesinin yapılması,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Taslak çıkarılması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Kaynakçaya giderek malzemenin tanımlanması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Veri çözümlemesiyle ilgili yorumların düzene sokulması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tr-TR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tr-TR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Oluşturma:</a:t>
            </a:r>
            <a:endParaRPr lang="tr-TR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Serbest yazım yöntemiyle kaynakçayı ve dipnotlar yazılır,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Veriler sunuma hazırlanır,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Giriş ve sonuç tasarlanarak fikirler yazılır.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tr-TR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3)Yeniden Yazım: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Mekanik hatalar düzeltilir.	Tutarlılık artırılır.	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Alıntılar kontrol edilir.	Genel okuma yapılır.	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Değerlendirilir.		Son şekli verilir.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48680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647" y="3212976"/>
            <a:ext cx="20764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48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743908" y="5168686"/>
            <a:ext cx="1944216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Düşünceleri</a:t>
            </a:r>
          </a:p>
          <a:p>
            <a:pPr algn="ctr"/>
            <a:r>
              <a:rPr lang="tr-TR" dirty="0" smtClean="0"/>
              <a:t>Düzene </a:t>
            </a:r>
          </a:p>
          <a:p>
            <a:pPr algn="ctr"/>
            <a:r>
              <a:rPr lang="tr-TR" dirty="0" smtClean="0"/>
              <a:t>sokmak</a:t>
            </a:r>
            <a:endParaRPr lang="tr-TR" dirty="0"/>
          </a:p>
        </p:txBody>
      </p:sp>
      <p:sp>
        <p:nvSpPr>
          <p:cNvPr id="5" name="Oval 4"/>
          <p:cNvSpPr/>
          <p:nvPr/>
        </p:nvSpPr>
        <p:spPr>
          <a:xfrm>
            <a:off x="6372200" y="3573016"/>
            <a:ext cx="216024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Kütüphaneye </a:t>
            </a:r>
          </a:p>
          <a:p>
            <a:pPr algn="ctr"/>
            <a:r>
              <a:rPr lang="tr-TR" dirty="0"/>
              <a:t>D</a:t>
            </a:r>
            <a:r>
              <a:rPr lang="tr-TR" dirty="0" smtClean="0"/>
              <a:t>önüş</a:t>
            </a:r>
            <a:endParaRPr lang="tr-TR" dirty="0"/>
          </a:p>
        </p:txBody>
      </p:sp>
      <p:sp>
        <p:nvSpPr>
          <p:cNvPr id="6" name="Oval 5"/>
          <p:cNvSpPr/>
          <p:nvPr/>
        </p:nvSpPr>
        <p:spPr>
          <a:xfrm>
            <a:off x="5220072" y="964723"/>
            <a:ext cx="172819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Yazım </a:t>
            </a:r>
          </a:p>
          <a:p>
            <a:pPr algn="ctr"/>
            <a:r>
              <a:rPr lang="tr-TR" dirty="0" smtClean="0"/>
              <a:t>süreci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3300581" y="260648"/>
            <a:ext cx="2495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Rapor  Yazma Süreci</a:t>
            </a:r>
            <a:endParaRPr lang="tr-T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99592" y="3429000"/>
            <a:ext cx="175183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Üslup</a:t>
            </a:r>
          </a:p>
          <a:p>
            <a:pPr algn="ctr"/>
            <a:r>
              <a:rPr lang="tr-TR" dirty="0" smtClean="0"/>
              <a:t> &amp;</a:t>
            </a:r>
          </a:p>
          <a:p>
            <a:pPr algn="ctr"/>
            <a:r>
              <a:rPr lang="tr-TR" dirty="0" smtClean="0"/>
              <a:t>Vurgu</a:t>
            </a:r>
            <a:endParaRPr lang="tr-TR" dirty="0"/>
          </a:p>
        </p:txBody>
      </p:sp>
      <p:sp>
        <p:nvSpPr>
          <p:cNvPr id="9" name="Oval 8"/>
          <p:cNvSpPr/>
          <p:nvPr/>
        </p:nvSpPr>
        <p:spPr>
          <a:xfrm>
            <a:off x="539552" y="1021448"/>
            <a:ext cx="208823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Okuyucu Topluluğu</a:t>
            </a:r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4067944" y="2924944"/>
            <a:ext cx="129614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RAPOR</a:t>
            </a:r>
            <a:endParaRPr lang="tr-TR" dirty="0"/>
          </a:p>
        </p:txBody>
      </p:sp>
      <p:cxnSp>
        <p:nvCxnSpPr>
          <p:cNvPr id="12" name="Düz Ok Bağlayıcısı 11"/>
          <p:cNvCxnSpPr/>
          <p:nvPr/>
        </p:nvCxnSpPr>
        <p:spPr>
          <a:xfrm>
            <a:off x="1614220" y="2467744"/>
            <a:ext cx="158316" cy="770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2194226" y="4803205"/>
            <a:ext cx="914400" cy="5700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 flipV="1">
            <a:off x="6084168" y="5168686"/>
            <a:ext cx="864096" cy="7805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Ok Bağlayıcısı 21"/>
          <p:cNvCxnSpPr/>
          <p:nvPr/>
        </p:nvCxnSpPr>
        <p:spPr>
          <a:xfrm flipH="1" flipV="1">
            <a:off x="6804248" y="2245584"/>
            <a:ext cx="648072" cy="1111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Düz Ok Bağlayıcısı 26"/>
          <p:cNvCxnSpPr/>
          <p:nvPr/>
        </p:nvCxnSpPr>
        <p:spPr>
          <a:xfrm flipH="1">
            <a:off x="4968044" y="2085495"/>
            <a:ext cx="504056" cy="6587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Düz Ok Bağlayıcısı 29"/>
          <p:cNvCxnSpPr/>
          <p:nvPr/>
        </p:nvCxnSpPr>
        <p:spPr>
          <a:xfrm>
            <a:off x="2641539" y="2028515"/>
            <a:ext cx="914400" cy="8244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Düz Ok Bağlayıcısı 32"/>
          <p:cNvCxnSpPr/>
          <p:nvPr/>
        </p:nvCxnSpPr>
        <p:spPr>
          <a:xfrm flipV="1">
            <a:off x="2771800" y="3789040"/>
            <a:ext cx="1224136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Düz Ok Bağlayıcısı 35"/>
          <p:cNvCxnSpPr/>
          <p:nvPr/>
        </p:nvCxnSpPr>
        <p:spPr>
          <a:xfrm flipV="1">
            <a:off x="4716016" y="4257092"/>
            <a:ext cx="0" cy="684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Düz Ok Bağlayıcısı 38"/>
          <p:cNvCxnSpPr/>
          <p:nvPr/>
        </p:nvCxnSpPr>
        <p:spPr>
          <a:xfrm flipH="1" flipV="1">
            <a:off x="5688124" y="3528192"/>
            <a:ext cx="576064" cy="3903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8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97152"/>
            <a:ext cx="3475087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27584" y="116633"/>
            <a:ext cx="7772400" cy="720079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Nicel Araştırma Raporu</a:t>
            </a: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8496944" cy="5904656"/>
          </a:xfrm>
        </p:spPr>
        <p:txBody>
          <a:bodyPr>
            <a:noAutofit/>
          </a:bodyPr>
          <a:lstStyle/>
          <a:p>
            <a:pPr algn="just"/>
            <a:r>
              <a:rPr lang="tr-TR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Öz: </a:t>
            </a: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Kısadır, konu hakkında bilgi, araştırma problemi, temel bulgular, araştırma biçimleri ve veri toplama yöntemi ile ilgili bilgi verir.</a:t>
            </a:r>
          </a:p>
          <a:p>
            <a:pPr algn="just"/>
            <a:endParaRPr lang="tr-TR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Problemin Sunulması: </a:t>
            </a: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Giriş, Problemin Tanımı, Literatür Taraması, Hipotez, Temel Varsayımlar gibi bir veya birkaç bölümden oluşur ve araştırma problemini tanımlar. Bu başlıklar oluşturulmadan Giriş bölümünde de verilebilir.</a:t>
            </a:r>
          </a:p>
          <a:p>
            <a:pPr algn="just"/>
            <a:endParaRPr lang="tr-TR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Yöntemlerin Tanımlanması: </a:t>
            </a: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Veri toplama yöntemi ve çalışmanın tasarlanış bi</a:t>
            </a:r>
            <a:r>
              <a:rPr lang="tr-TR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ç</a:t>
            </a: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imi hakkında bilgi verir.</a:t>
            </a:r>
          </a:p>
          <a:p>
            <a:pPr algn="just"/>
            <a:endParaRPr lang="tr-TR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Sonuçlar ve Tablolar: </a:t>
            </a: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Tartışma, Yorum ve Çözümleme yapılmaksızın sadece veriler sunulur. Okuyucuyu boğmadan gereksiz söz ve veri kullanımından kaçınılmalıdır.</a:t>
            </a:r>
          </a:p>
          <a:p>
            <a:pPr algn="just"/>
            <a:endParaRPr lang="tr-TR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Tartışma: </a:t>
            </a: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Veriler kısa, net ve tarafsız yorumu verilir.</a:t>
            </a:r>
          </a:p>
          <a:p>
            <a:pPr algn="just"/>
            <a:endParaRPr lang="tr-TR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Sonuç: </a:t>
            </a: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Araştırma sorusu yeniden sorulur ve bilgiler özetlenir.</a:t>
            </a:r>
          </a:p>
          <a:p>
            <a:pPr algn="just"/>
            <a:endParaRPr lang="tr-TR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Referans ve Ekler</a:t>
            </a:r>
            <a:endParaRPr lang="tr-TR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319464" y="35089"/>
            <a:ext cx="48245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200" i="1" dirty="0">
                <a:latin typeface="Times New Roman" pitchFamily="18" charset="0"/>
                <a:cs typeface="Times New Roman" pitchFamily="18" charset="0"/>
              </a:rPr>
              <a:t>Herhangi bir rapor yazmadan önce benzer nitelikteki raporları okuyun…</a:t>
            </a:r>
          </a:p>
        </p:txBody>
      </p:sp>
    </p:spTree>
    <p:extLst>
      <p:ext uri="{BB962C8B-B14F-4D97-AF65-F5344CB8AC3E}">
        <p14:creationId xmlns:p14="http://schemas.microsoft.com/office/powerpoint/2010/main" val="398773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866527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Nitel Araştırma Raporu</a:t>
            </a: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51520" y="908720"/>
            <a:ext cx="8424936" cy="5616624"/>
          </a:xfrm>
        </p:spPr>
        <p:txBody>
          <a:bodyPr>
            <a:norm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Nitel araştırma raporu yazmak daha zordur.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tr-TR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Çünkü daha az kuralı vardır ve daha az yapılandırılmıştır.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tr-TR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Saha Araştırması: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Nadiren standart bölümleri ve formatı vardır.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Objektif ve resmi değildir.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Okuyucuyu ikna etmek daha zordur.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tr-TR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Tarihsel Karşılaştırmalı Araştırma: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Araştırmacı çoğunlukla bir «hikaye» anlatır.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Yazım soyut kavramları ve sınırlı genellemeleri içerir.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Yöntem hakkında detay yoktur.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Çok sayıda kaynak kullanılır.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Dipnot sayısı oldukça fazladır.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tr-TR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836712"/>
            <a:ext cx="28479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38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/>
          <a:lstStyle/>
          <a:p>
            <a:r>
              <a:rPr lang="tr-TR" dirty="0" smtClean="0"/>
              <a:t>BİTTİ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2715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88640"/>
            <a:ext cx="8892480" cy="6525344"/>
          </a:xfrm>
        </p:spPr>
        <p:txBody>
          <a:bodyPr>
            <a:normAutofit fontScale="92500" lnSpcReduction="10000"/>
          </a:bodyPr>
          <a:lstStyle/>
          <a:p>
            <a:r>
              <a:rPr lang="tr-TR" sz="2400" b="1" dirty="0" smtClean="0"/>
              <a:t>3- Analiz Aşamasında:</a:t>
            </a:r>
          </a:p>
          <a:p>
            <a:endParaRPr lang="tr-TR" sz="2400" dirty="0"/>
          </a:p>
          <a:p>
            <a:r>
              <a:rPr lang="tr-TR" sz="2400" b="1" dirty="0" smtClean="0"/>
              <a:t>Özgün Durumlara Önem Verme: </a:t>
            </a:r>
            <a:r>
              <a:rPr lang="tr-TR" sz="2400" dirty="0" smtClean="0"/>
              <a:t>Araştırmacı her durumun özel ve tek olduğunu kabul eder, durumları analiz etmek için ayrıntılı veriler toplar.</a:t>
            </a:r>
          </a:p>
          <a:p>
            <a:endParaRPr lang="tr-TR" sz="2400" dirty="0" smtClean="0"/>
          </a:p>
          <a:p>
            <a:r>
              <a:rPr lang="tr-TR" sz="2400" b="1" dirty="0" err="1" smtClean="0"/>
              <a:t>Tümevarımcı</a:t>
            </a:r>
            <a:r>
              <a:rPr lang="tr-TR" sz="2400" b="1" dirty="0" smtClean="0"/>
              <a:t> Analiz ve Yaratıcı Sentez: </a:t>
            </a:r>
            <a:r>
              <a:rPr lang="tr-TR" sz="2400" dirty="0" smtClean="0"/>
              <a:t>Önemli kalıpları, temaları ve ilişkileri ortaya koyabilmek için verinin ayrıntılarına girilir ve kural koymadan analitik prensiplerle keşif yapılır.</a:t>
            </a:r>
          </a:p>
          <a:p>
            <a:endParaRPr lang="tr-TR" sz="2400" dirty="0" smtClean="0"/>
          </a:p>
          <a:p>
            <a:r>
              <a:rPr lang="tr-TR" sz="2400" b="1" dirty="0" smtClean="0"/>
              <a:t>Bütüncül Perspektif: </a:t>
            </a:r>
            <a:r>
              <a:rPr lang="tr-TR" sz="2400" dirty="0" smtClean="0"/>
              <a:t>Parçalardan ziyade bütüne odaklanılmalıdır. Karmaşık sistem anlaşılmalıdır.</a:t>
            </a:r>
          </a:p>
          <a:p>
            <a:endParaRPr lang="tr-TR" sz="2400" dirty="0" smtClean="0"/>
          </a:p>
          <a:p>
            <a:r>
              <a:rPr lang="tr-TR" sz="2400" b="1" dirty="0" smtClean="0"/>
              <a:t>Bağlam Duyarlı: </a:t>
            </a:r>
            <a:r>
              <a:rPr lang="tr-TR" sz="2400" dirty="0" smtClean="0"/>
              <a:t>Bulgular sosyal, tarihi ve zamansal bağlama oturtulur, zaman ve mekanda yapılan genellemelerle ilgili olarak dikkatli ve şüphecidir.</a:t>
            </a:r>
          </a:p>
          <a:p>
            <a:endParaRPr lang="tr-TR" sz="2400" dirty="0" smtClean="0"/>
          </a:p>
          <a:p>
            <a:r>
              <a:rPr lang="tr-TR" sz="2400" b="1" dirty="0" smtClean="0"/>
              <a:t>Bireysel Görüşler ve Perspektifler: </a:t>
            </a:r>
            <a:r>
              <a:rPr lang="tr-TR" sz="2400" dirty="0" smtClean="0"/>
              <a:t>Araştırmacının kendi görüşü ve perspektifi vardır ve bunu araştırmasına yansıtır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52197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20572" y="188640"/>
            <a:ext cx="4176464" cy="778098"/>
          </a:xfrm>
        </p:spPr>
        <p:txBody>
          <a:bodyPr>
            <a:normAutofit fontScale="90000"/>
          </a:bodyPr>
          <a:lstStyle/>
          <a:p>
            <a:r>
              <a:rPr lang="tr-TR" sz="3600" b="1" dirty="0" smtClean="0"/>
              <a:t>Nitel Araştırma </a:t>
            </a:r>
            <a:br>
              <a:rPr lang="tr-TR" sz="3600" b="1" dirty="0" smtClean="0"/>
            </a:br>
            <a:r>
              <a:rPr lang="tr-TR" sz="3600" b="1" dirty="0" smtClean="0"/>
              <a:t>Tasarımı</a:t>
            </a:r>
            <a:endParaRPr lang="tr-TR" sz="3600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152456"/>
              </p:ext>
            </p:extLst>
          </p:nvPr>
        </p:nvGraphicFramePr>
        <p:xfrm>
          <a:off x="35496" y="144016"/>
          <a:ext cx="10729192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240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tr-TR" sz="3600" b="1" dirty="0" smtClean="0"/>
              <a:t>Nitel Araştırmalarda Farklı Yaklaşımlar ve Tasarımlar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628800"/>
            <a:ext cx="8867328" cy="4464496"/>
          </a:xfrm>
        </p:spPr>
        <p:txBody>
          <a:bodyPr>
            <a:normAutofit/>
          </a:bodyPr>
          <a:lstStyle/>
          <a:p>
            <a:r>
              <a:rPr lang="tr-TR" b="1" dirty="0" smtClean="0"/>
              <a:t>1- Fenomenoloji Yaklaşımı:</a:t>
            </a:r>
          </a:p>
          <a:p>
            <a:endParaRPr lang="tr-TR" sz="2400" dirty="0"/>
          </a:p>
          <a:p>
            <a:r>
              <a:rPr lang="tr-TR" sz="2400" dirty="0" smtClean="0"/>
              <a:t>1970’lerde pozitivist ve Marksist yaklaşımların mekanik ve determinist yaklaşımlarına tepki olarak ortaya çıkmıştır.</a:t>
            </a:r>
          </a:p>
          <a:p>
            <a:endParaRPr lang="tr-TR" sz="2400" dirty="0" smtClean="0"/>
          </a:p>
          <a:p>
            <a:r>
              <a:rPr lang="tr-TR" sz="2400" dirty="0" smtClean="0"/>
              <a:t>Fenomenolojiye göre, dünya, toplum, gündelik hayat, toplumsal ve coğrafi/</a:t>
            </a:r>
            <a:r>
              <a:rPr lang="tr-TR" sz="2400" dirty="0" err="1" smtClean="0"/>
              <a:t>mekansal</a:t>
            </a:r>
            <a:r>
              <a:rPr lang="tr-TR" sz="2400" dirty="0" smtClean="0"/>
              <a:t> bağlam, insanın karmaşık duygu, düşünce, iç dünyası ve deneyimleri, ancak bireylerin sübjektif realitelerinin anlaşılması ile mümkün olabilir.</a:t>
            </a:r>
          </a:p>
          <a:p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33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491449"/>
              </p:ext>
            </p:extLst>
          </p:nvPr>
        </p:nvGraphicFramePr>
        <p:xfrm>
          <a:off x="179512" y="116632"/>
          <a:ext cx="8856984" cy="6091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586"/>
                <a:gridCol w="7373398"/>
              </a:tblGrid>
              <a:tr h="492805">
                <a:tc gridSpan="2">
                  <a:txBody>
                    <a:bodyPr/>
                    <a:lstStyle/>
                    <a:p>
                      <a:r>
                        <a:rPr lang="tr-TR" sz="1600" dirty="0" smtClean="0"/>
                        <a:t>FENOMENOLOJİK YAKLAŞIM ARAŞTIRMA TASARIMI VE SÜRECİ</a:t>
                      </a:r>
                      <a:endParaRPr lang="tr-T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92805"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AMAÇ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 Yaşamı ve deneyimleri yaşandığı gibi tasvir</a:t>
                      </a:r>
                      <a:r>
                        <a:rPr lang="tr-TR" sz="1600" baseline="0" dirty="0" smtClean="0"/>
                        <a:t> etmek</a:t>
                      </a:r>
                      <a:endParaRPr lang="tr-TR" sz="1600" dirty="0"/>
                    </a:p>
                  </a:txBody>
                  <a:tcPr/>
                </a:tc>
              </a:tr>
              <a:tr h="886598">
                <a:tc>
                  <a:txBody>
                    <a:bodyPr/>
                    <a:lstStyle/>
                    <a:p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Bireysel olarak yaşanmış deneyimlerin benzersizliğine odaklanmak</a:t>
                      </a:r>
                    </a:p>
                    <a:p>
                      <a:r>
                        <a:rPr lang="tr-TR" sz="1600" dirty="0" smtClean="0"/>
                        <a:t>Her</a:t>
                      </a:r>
                      <a:r>
                        <a:rPr lang="tr-TR" sz="1600" baseline="0" dirty="0" smtClean="0"/>
                        <a:t> bireyin kendi realitesi vardır ve realite sübjektiftir</a:t>
                      </a:r>
                    </a:p>
                    <a:p>
                      <a:r>
                        <a:rPr lang="tr-TR" sz="1600" baseline="0" dirty="0" smtClean="0"/>
                        <a:t>Bireysel gerçeklik yaşamın bütün karmaşıklığı içinde/bağlamda ele alınmalıdır</a:t>
                      </a:r>
                      <a:endParaRPr lang="tr-TR" sz="1600" dirty="0"/>
                    </a:p>
                  </a:txBody>
                  <a:tcPr/>
                </a:tc>
              </a:tr>
              <a:tr h="1440158"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ARAŞTIRMA</a:t>
                      </a:r>
                      <a:r>
                        <a:rPr lang="tr-TR" sz="1600" b="1" baseline="0" dirty="0" smtClean="0"/>
                        <a:t> SORUSUNUN GELİŞTİRİLMESİ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Araştırılan fenomen hakkında</a:t>
                      </a:r>
                      <a:r>
                        <a:rPr lang="tr-TR" sz="1600" baseline="0" dirty="0" smtClean="0"/>
                        <a:t> ifade edilen duygu ve deneyimler ne anlama geliyor?</a:t>
                      </a:r>
                    </a:p>
                    <a:p>
                      <a:r>
                        <a:rPr lang="tr-TR" sz="1600" baseline="0" dirty="0" smtClean="0"/>
                        <a:t>Bu duygu ve deneyimlerin gerekli ve yeterli bileşenleri nelerdir?</a:t>
                      </a:r>
                    </a:p>
                    <a:p>
                      <a:r>
                        <a:rPr lang="tr-TR" sz="1600" baseline="0" dirty="0" smtClean="0"/>
                        <a:t>İnsan doğası nedir?</a:t>
                      </a:r>
                    </a:p>
                    <a:p>
                      <a:r>
                        <a:rPr lang="tr-TR" sz="1600" baseline="0" dirty="0" smtClean="0"/>
                        <a:t>Toplumsal, siyasi, kültürel ve ekonomik bağlam nedir?</a:t>
                      </a:r>
                    </a:p>
                    <a:p>
                      <a:r>
                        <a:rPr lang="tr-TR" sz="1600" baseline="0" dirty="0" smtClean="0"/>
                        <a:t>Bu bağlam ve bireyin davranışı arasında nasıl bir ilişki vardır?</a:t>
                      </a:r>
                      <a:endParaRPr lang="tr-TR" sz="1600" dirty="0"/>
                    </a:p>
                  </a:txBody>
                  <a:tcPr/>
                </a:tc>
              </a:tr>
              <a:tr h="492805"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YÖNTEM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Belirlenmiş ve yapılandırılmış, kısıtlayıcı tasarımlardan kaçınılmalıdır.</a:t>
                      </a:r>
                      <a:endParaRPr lang="tr-TR" sz="1600" dirty="0"/>
                    </a:p>
                  </a:txBody>
                  <a:tcPr/>
                </a:tc>
              </a:tr>
              <a:tr h="492805">
                <a:tc>
                  <a:txBody>
                    <a:bodyPr/>
                    <a:lstStyle/>
                    <a:p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Örneklem belirleme</a:t>
                      </a:r>
                    </a:p>
                    <a:p>
                      <a:r>
                        <a:rPr lang="tr-TR" sz="1600" dirty="0" smtClean="0"/>
                        <a:t>Veri</a:t>
                      </a:r>
                      <a:r>
                        <a:rPr lang="tr-TR" sz="1600" baseline="0" dirty="0" smtClean="0"/>
                        <a:t> toplama</a:t>
                      </a:r>
                    </a:p>
                    <a:p>
                      <a:r>
                        <a:rPr lang="tr-TR" sz="1600" dirty="0" smtClean="0"/>
                        <a:t>Duygu,</a:t>
                      </a:r>
                      <a:r>
                        <a:rPr lang="tr-TR" sz="1600" baseline="0" dirty="0" smtClean="0"/>
                        <a:t> düşünce ve deneyimlerini içtenlikle paylaşacak insanların tespit edilmesi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/>
                        <a:t>Araştırılan fenomen hakkında deneyimlerin tasviri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/>
                        <a:t>Bu deneyimlerin yazılması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/>
                        <a:t>Doğrudan gözlem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/>
                        <a:t>Görüşme yapma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/>
                        <a:t>Video ve ses kaydı yapma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/>
                        <a:t>İkincil veriler ve belgelerin toplanması</a:t>
                      </a:r>
                      <a:endParaRPr lang="tr-T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60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3403</Words>
  <Application>Microsoft Office PowerPoint</Application>
  <PresentationFormat>Ekran Gösterisi (4:3)</PresentationFormat>
  <Paragraphs>596</Paragraphs>
  <Slides>58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58</vt:i4>
      </vt:variant>
    </vt:vector>
  </HeadingPairs>
  <TitlesOfParts>
    <vt:vector size="59" baseType="lpstr">
      <vt:lpstr>Ofis Teması</vt:lpstr>
      <vt:lpstr>NİTEL ARAŞTIRMA YÖNTEMLERİ</vt:lpstr>
      <vt:lpstr>PowerPoint Sunusu</vt:lpstr>
      <vt:lpstr>PowerPoint Sunusu</vt:lpstr>
      <vt:lpstr>Nitel Araştırmanın Özellikleri</vt:lpstr>
      <vt:lpstr>PowerPoint Sunusu</vt:lpstr>
      <vt:lpstr>PowerPoint Sunusu</vt:lpstr>
      <vt:lpstr>Nitel Araştırma  Tasarımı</vt:lpstr>
      <vt:lpstr>Nitel Araştırmalarda Farklı Yaklaşımlar ve Tasarımlar</vt:lpstr>
      <vt:lpstr>PowerPoint Sunusu</vt:lpstr>
      <vt:lpstr>PowerPoint Sunusu</vt:lpstr>
      <vt:lpstr>2- Gömülü Teori Yaklaşımı</vt:lpstr>
      <vt:lpstr>PowerPoint Sunusu</vt:lpstr>
      <vt:lpstr>PowerPoint Sunusu</vt:lpstr>
      <vt:lpstr>3- Etnografya Yaklaşımı</vt:lpstr>
      <vt:lpstr>PowerPoint Sunusu</vt:lpstr>
      <vt:lpstr>4- Vaka Araştırması</vt:lpstr>
      <vt:lpstr>PowerPoint Sunusu</vt:lpstr>
      <vt:lpstr>5- Tarihsel Analiz Yaklaşımı</vt:lpstr>
      <vt:lpstr>PowerPoint Sunusu</vt:lpstr>
      <vt:lpstr>6- İçerik Analizi Yaklaşımı</vt:lpstr>
      <vt:lpstr>PowerPoint Sunusu</vt:lpstr>
      <vt:lpstr>Nitel Araştırmada Güvenilirlik ve Geçerlilik</vt:lpstr>
      <vt:lpstr>NİTEL ARAŞTIRMALARDA VERİ KAYNAKLARI</vt:lpstr>
      <vt:lpstr>PowerPoint Sunusu</vt:lpstr>
      <vt:lpstr>1- Derinlemesine Görüşme</vt:lpstr>
      <vt:lpstr>PowerPoint Sunusu</vt:lpstr>
      <vt:lpstr>PowerPoint Sunusu</vt:lpstr>
      <vt:lpstr>PowerPoint Sunusu</vt:lpstr>
      <vt:lpstr>PowerPoint Sunusu</vt:lpstr>
      <vt:lpstr>2- Gözlem</vt:lpstr>
      <vt:lpstr>PowerPoint Sunusu</vt:lpstr>
      <vt:lpstr>Gözlem Çeşitleri</vt:lpstr>
      <vt:lpstr>PowerPoint Sunusu</vt:lpstr>
      <vt:lpstr>3- Odak Grup</vt:lpstr>
      <vt:lpstr>PowerPoint Sunusu</vt:lpstr>
      <vt:lpstr>4- İkincil Veriler</vt:lpstr>
      <vt:lpstr>Nitel Araştırmalarda Örneklem Seçimi</vt:lpstr>
      <vt:lpstr>Nitel Araştırmalarda Veri Analizi</vt:lpstr>
      <vt:lpstr>PowerPoint Sunusu</vt:lpstr>
      <vt:lpstr>PowerPoint Sunusu</vt:lpstr>
      <vt:lpstr>PowerPoint Sunusu</vt:lpstr>
      <vt:lpstr>SAHA ARAŞTIRMASI</vt:lpstr>
      <vt:lpstr>Saha Araştırmasının Tarihi</vt:lpstr>
      <vt:lpstr>Saha Araştırmasının Mantığı</vt:lpstr>
      <vt:lpstr>Saha araştırmasının Basamakları</vt:lpstr>
      <vt:lpstr>Yer Seçimi ve Erişim</vt:lpstr>
      <vt:lpstr>Gözlemleme ve Veri Toplama</vt:lpstr>
      <vt:lpstr>Saha Araştırması Görüşmesi</vt:lpstr>
      <vt:lpstr>PowerPoint Sunusu</vt:lpstr>
      <vt:lpstr>Araştırma Raporunun Yazılması</vt:lpstr>
      <vt:lpstr>Araştırma Raporu Yazmak Neden Gereklidir</vt:lpstr>
      <vt:lpstr>PowerPoint Sunusu</vt:lpstr>
      <vt:lpstr>PowerPoint Sunusu</vt:lpstr>
      <vt:lpstr>PowerPoint Sunusu</vt:lpstr>
      <vt:lpstr>PowerPoint Sunusu</vt:lpstr>
      <vt:lpstr>Nicel Araştırma Raporu</vt:lpstr>
      <vt:lpstr>Nitel Araştırma Raporu</vt:lpstr>
      <vt:lpstr>BİTTİ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NİTEL ARAŞTIRMA YÖNTEMLERİ</dc:title>
  <dc:creator>casper!</dc:creator>
  <cp:lastModifiedBy>casper!</cp:lastModifiedBy>
  <cp:revision>26</cp:revision>
  <dcterms:created xsi:type="dcterms:W3CDTF">2018-05-18T09:13:25Z</dcterms:created>
  <dcterms:modified xsi:type="dcterms:W3CDTF">2018-05-18T12:51:49Z</dcterms:modified>
</cp:coreProperties>
</file>