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9"/>
  </p:handoutMasterIdLst>
  <p:sldIdLst>
    <p:sldId id="956" r:id="rId2"/>
    <p:sldId id="772" r:id="rId3"/>
    <p:sldId id="745" r:id="rId4"/>
    <p:sldId id="725" r:id="rId5"/>
    <p:sldId id="781" r:id="rId6"/>
    <p:sldId id="782" r:id="rId7"/>
    <p:sldId id="780" r:id="rId8"/>
    <p:sldId id="783" r:id="rId9"/>
    <p:sldId id="746" r:id="rId10"/>
    <p:sldId id="861" r:id="rId11"/>
    <p:sldId id="862" r:id="rId12"/>
    <p:sldId id="863" r:id="rId13"/>
    <p:sldId id="726" r:id="rId14"/>
    <p:sldId id="585" r:id="rId15"/>
    <p:sldId id="955" r:id="rId16"/>
    <p:sldId id="727" r:id="rId17"/>
    <p:sldId id="747" r:id="rId18"/>
    <p:sldId id="785" r:id="rId19"/>
    <p:sldId id="749" r:id="rId20"/>
    <p:sldId id="786" r:id="rId21"/>
    <p:sldId id="728" r:id="rId22"/>
    <p:sldId id="837" r:id="rId23"/>
    <p:sldId id="571" r:id="rId24"/>
    <p:sldId id="839" r:id="rId25"/>
    <p:sldId id="729" r:id="rId26"/>
    <p:sldId id="748" r:id="rId27"/>
    <p:sldId id="784" r:id="rId28"/>
    <p:sldId id="838" r:id="rId29"/>
    <p:sldId id="730" r:id="rId30"/>
    <p:sldId id="732" r:id="rId31"/>
    <p:sldId id="787" r:id="rId32"/>
    <p:sldId id="788" r:id="rId33"/>
    <p:sldId id="789" r:id="rId34"/>
    <p:sldId id="864" r:id="rId35"/>
    <p:sldId id="790" r:id="rId36"/>
    <p:sldId id="840" r:id="rId37"/>
    <p:sldId id="737" r:id="rId38"/>
    <p:sldId id="777" r:id="rId39"/>
    <p:sldId id="778" r:id="rId40"/>
    <p:sldId id="738" r:id="rId41"/>
    <p:sldId id="841" r:id="rId42"/>
    <p:sldId id="775" r:id="rId43"/>
    <p:sldId id="776" r:id="rId44"/>
    <p:sldId id="842" r:id="rId45"/>
    <p:sldId id="739" r:id="rId46"/>
    <p:sldId id="809" r:id="rId47"/>
    <p:sldId id="847" r:id="rId48"/>
    <p:sldId id="794" r:id="rId49"/>
    <p:sldId id="799" r:id="rId50"/>
    <p:sldId id="844" r:id="rId51"/>
    <p:sldId id="843" r:id="rId52"/>
    <p:sldId id="800" r:id="rId53"/>
    <p:sldId id="802" r:id="rId54"/>
    <p:sldId id="810" r:id="rId55"/>
    <p:sldId id="803" r:id="rId56"/>
    <p:sldId id="869" r:id="rId57"/>
    <p:sldId id="819" r:id="rId58"/>
    <p:sldId id="805" r:id="rId59"/>
    <p:sldId id="806" r:id="rId60"/>
    <p:sldId id="867" r:id="rId61"/>
    <p:sldId id="807" r:id="rId62"/>
    <p:sldId id="848" r:id="rId63"/>
    <p:sldId id="808" r:id="rId64"/>
    <p:sldId id="865" r:id="rId65"/>
    <p:sldId id="811" r:id="rId66"/>
    <p:sldId id="812" r:id="rId67"/>
    <p:sldId id="816" r:id="rId68"/>
    <p:sldId id="815" r:id="rId69"/>
    <p:sldId id="814" r:id="rId70"/>
    <p:sldId id="853" r:id="rId71"/>
    <p:sldId id="854" r:id="rId72"/>
    <p:sldId id="813" r:id="rId73"/>
    <p:sldId id="818" r:id="rId74"/>
    <p:sldId id="850" r:id="rId75"/>
    <p:sldId id="835" r:id="rId76"/>
    <p:sldId id="836" r:id="rId77"/>
    <p:sldId id="952" r:id="rId7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51" autoAdjust="0"/>
    <p:restoredTop sz="94667" autoAdjust="0"/>
  </p:normalViewPr>
  <p:slideViewPr>
    <p:cSldViewPr>
      <p:cViewPr varScale="1">
        <p:scale>
          <a:sx n="85" d="100"/>
          <a:sy n="85" d="100"/>
        </p:scale>
        <p:origin x="184" y="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24.03.2020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TIBBİ GÖRÜNTÜLEME TEKNİKLERİ PROGRAMI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SAĞLIK HİZMETLERİ MESLEK YÜKSEKOKULU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TGT108-Tıbbi Görüntüleme Teknikleri-II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ÖĞR. ÜYESİ FATİH UZUNKAYA</a:t>
            </a:r>
          </a:p>
        </p:txBody>
      </p:sp>
    </p:spTree>
    <p:extLst>
      <p:ext uri="{BB962C8B-B14F-4D97-AF65-F5344CB8AC3E}">
        <p14:creationId xmlns:p14="http://schemas.microsoft.com/office/powerpoint/2010/main" val="95507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Kontrast Maddeler-I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Hafta-2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TGT108-Tıbbi Görüntüleme Teknikleri-II</a:t>
            </a:r>
          </a:p>
        </p:txBody>
      </p:sp>
    </p:spTree>
    <p:extLst>
      <p:ext uri="{BB962C8B-B14F-4D97-AF65-F5344CB8AC3E}">
        <p14:creationId xmlns:p14="http://schemas.microsoft.com/office/powerpoint/2010/main" val="21044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B75368-4FC4-C342-8F79-359A66D49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/>
          </a:p>
        </p:txBody>
      </p:sp>
      <p:pic>
        <p:nvPicPr>
          <p:cNvPr id="15362" name="Picture 2" descr="contrast ile ilgili görsel sonucu">
            <a:extLst>
              <a:ext uri="{FF2B5EF4-FFF2-40B4-BE49-F238E27FC236}">
                <a16:creationId xmlns:a16="http://schemas.microsoft.com/office/drawing/2014/main" id="{8606D333-AB66-B441-BA46-9848579D2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69" y="1052736"/>
            <a:ext cx="7027862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374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3F5284-8822-6746-974B-8300E0450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36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36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36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6386" name="İçerik Yer Tutucusu 2">
            <a:extLst>
              <a:ext uri="{FF2B5EF4-FFF2-40B4-BE49-F238E27FC236}">
                <a16:creationId xmlns:a16="http://schemas.microsoft.com/office/drawing/2014/main" id="{6947EEC1-AEB0-D14D-AAC5-812B2114C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altLang="tr-TR" b="1">
                <a:latin typeface="Calibri" panose="020F0502020204030204" pitchFamily="34" charset="0"/>
              </a:rPr>
              <a:t>Kontrast </a:t>
            </a:r>
            <a:r>
              <a:rPr lang="tr-TR" altLang="tr-TR">
                <a:latin typeface="Calibri" panose="020F0502020204030204" pitchFamily="34" charset="0"/>
              </a:rPr>
              <a:t>= zıtlık, karşıtlık</a:t>
            </a:r>
          </a:p>
          <a:p>
            <a:pPr eaLnBrk="1" hangingPunct="1"/>
            <a:r>
              <a:rPr lang="tr-TR" altLang="tr-TR">
                <a:latin typeface="Calibri" panose="020F0502020204030204" pitchFamily="34" charset="0"/>
              </a:rPr>
              <a:t>Radyografik olarak bir doku veya organın iyi bir şekilde görülüp yorumlanabilmesi için farklı yoğunlukta bir madde ile komşuluk göstermesi veya çevrelenmiş olması gerekir. </a:t>
            </a:r>
          </a:p>
        </p:txBody>
      </p:sp>
    </p:spTree>
    <p:extLst>
      <p:ext uri="{BB962C8B-B14F-4D97-AF65-F5344CB8AC3E}">
        <p14:creationId xmlns:p14="http://schemas.microsoft.com/office/powerpoint/2010/main" val="1301507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CE9D84-913E-9D4B-9F2C-FDB2691AE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/>
          </a:p>
        </p:txBody>
      </p:sp>
      <p:sp>
        <p:nvSpPr>
          <p:cNvPr id="17410" name="İçerik Yer Tutucusu 2">
            <a:extLst>
              <a:ext uri="{FF2B5EF4-FFF2-40B4-BE49-F238E27FC236}">
                <a16:creationId xmlns:a16="http://schemas.microsoft.com/office/drawing/2014/main" id="{283E06B7-7311-E748-B7A5-6737E1A8C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800">
                <a:latin typeface="Calibri" panose="020F0502020204030204" pitchFamily="34" charset="0"/>
                <a:cs typeface="Calibri" panose="020F0502020204030204" pitchFamily="34" charset="0"/>
              </a:rPr>
              <a:t>Vücuttaki organ ve dokular ya yağla (böbrekler) veya doğal olarak bulunan gazla (akciğerler) ya da yumuşak dokularla (kemikler) çevrelendikleri için seçilebilirler.</a:t>
            </a:r>
          </a:p>
          <a:p>
            <a:r>
              <a:rPr lang="tr-TR" altLang="tr-TR" sz="2800">
                <a:latin typeface="Calibri" panose="020F0502020204030204" pitchFamily="34" charset="0"/>
                <a:cs typeface="Calibri" panose="020F0502020204030204" pitchFamily="34" charset="0"/>
              </a:rPr>
              <a:t>Benzer şekilde, yumuşak dokuda patolojik olarak meydana gelen yağ, gaz ve kalsiyum tuzları da görülebilir.</a:t>
            </a:r>
          </a:p>
          <a:p>
            <a:r>
              <a:rPr lang="tr-TR" altLang="tr-TR" sz="2800">
                <a:latin typeface="Calibri" panose="020F0502020204030204" pitchFamily="34" charset="0"/>
                <a:cs typeface="Calibri" panose="020F0502020204030204" pitchFamily="34" charset="0"/>
              </a:rPr>
              <a:t>Bunlar bizim katkımız olmadan meydana gelen normal veya anormal radyografik görüntü örnekleridir.</a:t>
            </a:r>
          </a:p>
        </p:txBody>
      </p:sp>
    </p:spTree>
    <p:extLst>
      <p:ext uri="{BB962C8B-B14F-4D97-AF65-F5344CB8AC3E}">
        <p14:creationId xmlns:p14="http://schemas.microsoft.com/office/powerpoint/2010/main" val="1296623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254466-60D6-9547-9EF9-E19F999A8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/>
          </a:p>
        </p:txBody>
      </p:sp>
      <p:sp>
        <p:nvSpPr>
          <p:cNvPr id="18434" name="İçerik Yer Tutucusu 2">
            <a:extLst>
              <a:ext uri="{FF2B5EF4-FFF2-40B4-BE49-F238E27FC236}">
                <a16:creationId xmlns:a16="http://schemas.microsoft.com/office/drawing/2014/main" id="{0BE74973-4D50-084C-81E6-FDAA06029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Normalde kontrast bir madde ile çevrelenmemiş ve dolayısıyla ayırt edilemeyen organ ve dokular, kendilerinin ya da çevrelerinin kontrastı artırılarak görünür hale getirilebilir.</a:t>
            </a:r>
          </a:p>
          <a:p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Bu amaçla yoğunluğu ve/veya atom numarası oturduğu dokudan </a:t>
            </a:r>
            <a:r>
              <a:rPr lang="tr-TR" altLang="tr-TR" u="sng">
                <a:latin typeface="Calibri" panose="020F0502020204030204" pitchFamily="34" charset="0"/>
                <a:cs typeface="Calibri" panose="020F0502020204030204" pitchFamily="34" charset="0"/>
              </a:rPr>
              <a:t>belirgin şekilde farklı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 olan maddeler kullanılır ve bu maddelere </a:t>
            </a: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kontrast madde 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denir.</a:t>
            </a:r>
          </a:p>
        </p:txBody>
      </p:sp>
    </p:spTree>
    <p:extLst>
      <p:ext uri="{BB962C8B-B14F-4D97-AF65-F5344CB8AC3E}">
        <p14:creationId xmlns:p14="http://schemas.microsoft.com/office/powerpoint/2010/main" val="1846643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ontrast medium ile ilgili görsel sonucu">
            <a:extLst>
              <a:ext uri="{FF2B5EF4-FFF2-40B4-BE49-F238E27FC236}">
                <a16:creationId xmlns:a16="http://schemas.microsoft.com/office/drawing/2014/main" id="{684FEA9D-A47A-B04C-8AB2-5E4819464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1484784"/>
            <a:ext cx="700405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912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839947-B367-B942-9841-16E9C38F0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/>
          </a:p>
        </p:txBody>
      </p:sp>
      <p:sp>
        <p:nvSpPr>
          <p:cNvPr id="20482" name="İçerik Yer Tutucusu 2">
            <a:extLst>
              <a:ext uri="{FF2B5EF4-FFF2-40B4-BE49-F238E27FC236}">
                <a16:creationId xmlns:a16="http://schemas.microsoft.com/office/drawing/2014/main" id="{26DCA229-3EC0-DD49-9C09-0490B942F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>
                <a:latin typeface="Calibri" panose="020F0502020204030204" pitchFamily="34" charset="0"/>
              </a:rPr>
              <a:t>Radyografik incelemelerde kontrastı temel olarak absorbe edilen X ışını miktarı belirler.</a:t>
            </a:r>
            <a:endParaRPr lang="tr-TR" altLang="tr-TR" b="1">
              <a:latin typeface="Calibri" panose="020F0502020204030204" pitchFamily="34" charset="0"/>
            </a:endParaRPr>
          </a:p>
          <a:p>
            <a:r>
              <a:rPr lang="tr-TR" altLang="tr-TR">
                <a:latin typeface="Calibri" panose="020F0502020204030204" pitchFamily="34" charset="0"/>
              </a:rPr>
              <a:t>Kontrast maddeler 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bulundukları ortamın X-ışını soğurulma (absorbsiyon, atenüasyon) katsayısını değiştirerek kontrastı artırır.</a:t>
            </a:r>
          </a:p>
        </p:txBody>
      </p:sp>
    </p:spTree>
    <p:extLst>
      <p:ext uri="{BB962C8B-B14F-4D97-AF65-F5344CB8AC3E}">
        <p14:creationId xmlns:p14="http://schemas.microsoft.com/office/powerpoint/2010/main" val="1263865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7E0A18-9417-6644-A548-11211A8B2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3315" name="İçerik Yer Tutucusu 2">
            <a:extLst>
              <a:ext uri="{FF2B5EF4-FFF2-40B4-BE49-F238E27FC236}">
                <a16:creationId xmlns:a16="http://schemas.microsoft.com/office/drawing/2014/main" id="{FE9A6E98-1C70-8647-B10C-64A29D76A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Char char=""/>
              <a:defRPr/>
            </a:pPr>
            <a:r>
              <a:rPr lang="tr-TR" dirty="0">
                <a:latin typeface="Calibri" pitchFamily="34" charset="0"/>
              </a:rPr>
              <a:t>Kontrast maddeler sayesinde oluşumların yapıları, organların fonksiyonları ve bir takım patolojik durumlar ve hastalıklar hakkında bilgiler elde edilir.</a:t>
            </a:r>
          </a:p>
          <a:p>
            <a:pPr marL="82550" indent="0" eaLnBrk="1" hangingPunct="1">
              <a:buFont typeface="Wingdings 2" pitchFamily="18" charset="2"/>
              <a:buNone/>
              <a:defRPr/>
            </a:pPr>
            <a:endParaRPr lang="tr-TR" dirty="0">
              <a:latin typeface="Calibri" pitchFamily="34" charset="0"/>
            </a:endParaRPr>
          </a:p>
          <a:p>
            <a:pPr marL="82550" indent="0" eaLnBrk="1" hangingPunct="1">
              <a:buFont typeface="Wingdings 2" pitchFamily="18" charset="2"/>
              <a:buNone/>
              <a:defRPr/>
            </a:pPr>
            <a:endParaRPr lang="tr-TR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014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A9C67E-04FA-F749-BF2B-976086F98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/>
          </a:p>
        </p:txBody>
      </p:sp>
      <p:sp>
        <p:nvSpPr>
          <p:cNvPr id="22530" name="İçerik Yer Tutucusu 2">
            <a:extLst>
              <a:ext uri="{FF2B5EF4-FFF2-40B4-BE49-F238E27FC236}">
                <a16:creationId xmlns:a16="http://schemas.microsoft.com/office/drawing/2014/main" id="{5309236E-5381-144B-835E-2081AA84A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9900" indent="-457200">
              <a:spcBef>
                <a:spcPts val="1263"/>
              </a:spcBef>
              <a:buClr>
                <a:srgbClr val="FFCC00"/>
              </a:buClr>
              <a:buSzPct val="84000"/>
              <a:tabLst>
                <a:tab pos="355600" algn="l"/>
              </a:tabLst>
            </a:pP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Bilinçli kullanım</a:t>
            </a:r>
          </a:p>
          <a:p>
            <a:pPr marL="744538" lvl="1" indent="-457200">
              <a:spcBef>
                <a:spcPts val="1263"/>
              </a:spcBef>
              <a:buClr>
                <a:srgbClr val="FFCC00"/>
              </a:buClr>
              <a:buSzPct val="84000"/>
              <a:tabLst>
                <a:tab pos="355600" algn="l"/>
              </a:tabLst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Diagnostik katkı</a:t>
            </a:r>
          </a:p>
          <a:p>
            <a:pPr marL="744538" lvl="1" indent="-457200">
              <a:spcBef>
                <a:spcPts val="1263"/>
              </a:spcBef>
              <a:buClr>
                <a:srgbClr val="FFCC00"/>
              </a:buClr>
              <a:buSzPct val="84000"/>
              <a:tabLst>
                <a:tab pos="355600" algn="l"/>
              </a:tabLst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Maliyet</a:t>
            </a:r>
          </a:p>
          <a:p>
            <a:pPr marL="744538" lvl="1" indent="-457200">
              <a:spcBef>
                <a:spcPts val="1263"/>
              </a:spcBef>
              <a:buClr>
                <a:srgbClr val="FFCC00"/>
              </a:buClr>
              <a:buSzPct val="84000"/>
              <a:tabLst>
                <a:tab pos="355600" algn="l"/>
              </a:tabLst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Morbidite</a:t>
            </a:r>
          </a:p>
          <a:p>
            <a:pPr marL="469900" indent="-457200">
              <a:buFont typeface="Wingdings 2" pitchFamily="2" charset="2"/>
              <a:buNone/>
              <a:tabLst>
                <a:tab pos="355600" algn="l"/>
              </a:tabLst>
            </a:pPr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352600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4E57C7-157D-864E-935E-1E1196C47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/>
          </a:p>
        </p:txBody>
      </p:sp>
      <p:sp>
        <p:nvSpPr>
          <p:cNvPr id="23554" name="İçerik Yer Tutucusu 2">
            <a:extLst>
              <a:ext uri="{FF2B5EF4-FFF2-40B4-BE49-F238E27FC236}">
                <a16:creationId xmlns:a16="http://schemas.microsoft.com/office/drawing/2014/main" id="{7C35E7AF-89C6-3443-B4B3-A639B410A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Aranan özellikler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Organ fonksiyonu: kalıcı değişiklik  oluşturmamalı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Toksik olmamalı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Antijenik olmamalı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Suda çözünmeli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Stabil olmalı (ısıya karşı ve kimyasal olarak)</a:t>
            </a:r>
          </a:p>
          <a:p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290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44F9AD-EB47-A24F-8069-8F13F7D6C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/>
          </a:p>
        </p:txBody>
      </p:sp>
      <p:sp>
        <p:nvSpPr>
          <p:cNvPr id="24578" name="İçerik Yer Tutucusu 2">
            <a:extLst>
              <a:ext uri="{FF2B5EF4-FFF2-40B4-BE49-F238E27FC236}">
                <a16:creationId xmlns:a16="http://schemas.microsoft.com/office/drawing/2014/main" id="{E1FC1373-6313-FF44-BF25-B02C78532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Aranan özellikler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Vücuttan hızla ve selektif olarak atılmalı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Viskozite: düşük olmalı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Ozmoralite: düşük olmalı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Ucuz olmalı</a:t>
            </a:r>
          </a:p>
          <a:p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037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45CEE9-411F-5F47-9839-D8744B1C1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2291" name="İçerik Yer Tutucusu 2">
            <a:extLst>
              <a:ext uri="{FF2B5EF4-FFF2-40B4-BE49-F238E27FC236}">
                <a16:creationId xmlns:a16="http://schemas.microsoft.com/office/drawing/2014/main" id="{B5636655-A360-654E-8588-F28631B78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Char char=""/>
              <a:defRPr/>
            </a:pPr>
            <a:r>
              <a:rPr lang="tr-TR" dirty="0" err="1">
                <a:latin typeface="Calibri" pitchFamily="34" charset="0"/>
              </a:rPr>
              <a:t>Röntgenolojik</a:t>
            </a:r>
            <a:r>
              <a:rPr lang="tr-TR" dirty="0">
                <a:latin typeface="Calibri" pitchFamily="34" charset="0"/>
              </a:rPr>
              <a:t> (x ışını ile yapılan) incelemelerde kullanılan kontrast maddeler yoğunluklarına ve atom numaralarına göre temel olarak ikiye ayrılır.</a:t>
            </a:r>
          </a:p>
          <a:p>
            <a:pPr marL="917575" lvl="1" indent="-514350" eaLnBrk="1" hangingPunct="1">
              <a:buFont typeface="+mj-lt"/>
              <a:buAutoNum type="arabicPeriod"/>
              <a:defRPr/>
            </a:pPr>
            <a:r>
              <a:rPr lang="tr-TR" sz="3200" dirty="0" err="1">
                <a:latin typeface="Calibri" pitchFamily="34" charset="0"/>
              </a:rPr>
              <a:t>Radyolusent</a:t>
            </a:r>
            <a:r>
              <a:rPr lang="tr-TR" sz="3200" dirty="0">
                <a:latin typeface="Calibri" pitchFamily="34" charset="0"/>
              </a:rPr>
              <a:t> </a:t>
            </a:r>
            <a:r>
              <a:rPr lang="tr-TR" sz="3200" dirty="0" err="1">
                <a:latin typeface="Calibri" pitchFamily="34" charset="0"/>
              </a:rPr>
              <a:t>KM’ler</a:t>
            </a:r>
            <a:endParaRPr lang="tr-TR" sz="3200" dirty="0">
              <a:latin typeface="Calibri" pitchFamily="34" charset="0"/>
            </a:endParaRPr>
          </a:p>
          <a:p>
            <a:pPr marL="917575" lvl="1" indent="-514350" eaLnBrk="1" hangingPunct="1">
              <a:buFont typeface="+mj-lt"/>
              <a:buAutoNum type="arabicPeriod"/>
              <a:defRPr/>
            </a:pPr>
            <a:r>
              <a:rPr lang="tr-TR" sz="3200" dirty="0" err="1">
                <a:latin typeface="Calibri" pitchFamily="34" charset="0"/>
              </a:rPr>
              <a:t>Radyoopak</a:t>
            </a:r>
            <a:r>
              <a:rPr lang="tr-TR" sz="3200" dirty="0">
                <a:latin typeface="Calibri" pitchFamily="34" charset="0"/>
              </a:rPr>
              <a:t> </a:t>
            </a:r>
            <a:r>
              <a:rPr lang="tr-TR" sz="3200" dirty="0" err="1">
                <a:latin typeface="Calibri" pitchFamily="34" charset="0"/>
              </a:rPr>
              <a:t>KM’ler</a:t>
            </a:r>
            <a:endParaRPr lang="tr-TR" sz="3200" dirty="0">
              <a:latin typeface="Calibri" pitchFamily="34" charset="0"/>
            </a:endParaRPr>
          </a:p>
          <a:p>
            <a:pPr marL="403225" lvl="1" indent="0" eaLnBrk="1" hangingPunct="1">
              <a:buFont typeface="Verdana" panose="020B0604030504040204" pitchFamily="34" charset="0"/>
              <a:buNone/>
              <a:defRPr/>
            </a:pPr>
            <a:r>
              <a:rPr lang="tr-TR" dirty="0">
                <a:latin typeface="Calibri" pitchFamily="34" charset="0"/>
              </a:rPr>
              <a:t> </a:t>
            </a:r>
          </a:p>
          <a:p>
            <a:pPr eaLnBrk="1" hangingPunct="1">
              <a:buFont typeface="Wingdings 2" pitchFamily="18" charset="2"/>
              <a:buChar char=""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07563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C28AC10-6BB1-DE40-9B76-C6534C048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47850"/>
            <a:ext cx="3467100" cy="1797050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marL="285750" indent="-285750">
              <a:defRPr/>
            </a:pPr>
            <a:r>
              <a:rPr lang="tr-TR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Radyolusent</a:t>
            </a:r>
            <a:r>
              <a:rPr lang="tr-TR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(negatif) KM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Metil selüloz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Hava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CO</a:t>
            </a:r>
            <a:r>
              <a:rPr lang="tr-TR" sz="1800" b="1" baseline="-25000" dirty="0">
                <a:latin typeface="Calibri" pitchFamily="34" charset="0"/>
                <a:cs typeface="Calibri" pitchFamily="34" charset="0"/>
              </a:rPr>
              <a:t>2</a:t>
            </a:r>
          </a:p>
          <a:p>
            <a:pPr>
              <a:defRPr/>
            </a:pPr>
            <a:endParaRPr lang="tr-TR" sz="2000" b="1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67D7D652-4429-F14F-A0B4-C4592C5E1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1811338"/>
            <a:ext cx="31686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marL="285750" indent="-285750"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FF0000"/>
                </a:solidFill>
                <a:latin typeface="Calibri" panose="020F0502020204030204" pitchFamily="34" charset="0"/>
              </a:rPr>
              <a:t>Radyoopak (pozitif) KM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 b="1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 b="1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FF3300"/>
                </a:solidFill>
                <a:latin typeface="Arial" panose="020B0604020202020204" pitchFamily="34" charset="0"/>
              </a:rPr>
              <a:t>       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DE5ADBE1-9D5E-694C-A8F6-BAA6E3E60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613" y="2652713"/>
            <a:ext cx="2736850" cy="1295400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defTabSz="762000">
              <a:defRPr/>
            </a:pPr>
            <a:endParaRPr lang="tr-TR" b="1" dirty="0">
              <a:solidFill>
                <a:srgbClr val="FF3300"/>
              </a:solidFill>
              <a:latin typeface="Arial" charset="0"/>
            </a:endParaRPr>
          </a:p>
          <a:p>
            <a:pPr defTabSz="762000">
              <a:defRPr/>
            </a:pPr>
            <a:r>
              <a:rPr lang="tr-TR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Ağır metal tuzları</a:t>
            </a:r>
          </a:p>
          <a:p>
            <a:pPr marL="285750" indent="-285750" defTabSz="762000">
              <a:buFont typeface="Arial" pitchFamily="34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Bizmut bileşikleri</a:t>
            </a:r>
          </a:p>
          <a:p>
            <a:pPr marL="285750" indent="-285750" defTabSz="762000">
              <a:buFont typeface="Arial" pitchFamily="34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BaSO</a:t>
            </a:r>
            <a:r>
              <a:rPr lang="tr-TR" sz="1800" b="1" baseline="-25000" dirty="0">
                <a:latin typeface="Calibri" pitchFamily="34" charset="0"/>
                <a:cs typeface="Calibri" pitchFamily="34" charset="0"/>
              </a:rPr>
              <a:t>4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r>
              <a:rPr lang="tr-TR" sz="2000" b="1" dirty="0">
                <a:latin typeface="Arial" charset="0"/>
              </a:rPr>
              <a:t>       </a:t>
            </a: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r>
              <a:rPr lang="tr-TR" sz="2000" b="1" dirty="0">
                <a:latin typeface="Arial" charset="0"/>
              </a:rPr>
              <a:t>       </a:t>
            </a: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endParaRPr lang="tr-TR" sz="1000" b="1" dirty="0">
              <a:latin typeface="Arial" charset="0"/>
            </a:endParaRP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0BF6D710-ECEC-B04D-9EAF-8F1C237A4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4452938"/>
            <a:ext cx="2227263" cy="992187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defTabSz="762000">
              <a:defRPr/>
            </a:pPr>
            <a:r>
              <a:rPr lang="tr-TR" sz="20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Yağda eriyen</a:t>
            </a:r>
          </a:p>
          <a:p>
            <a:pPr marL="342900" indent="-342900" defTabSz="762000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Lipiodol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  <a:p>
            <a:pPr marL="342900" indent="-342900" defTabSz="762000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Pantopaque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630" name="Line 6">
            <a:extLst>
              <a:ext uri="{FF2B5EF4-FFF2-40B4-BE49-F238E27FC236}">
                <a16:creationId xmlns:a16="http://schemas.microsoft.com/office/drawing/2014/main" id="{C0F134B8-51E7-254C-B943-429AD5CED5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5613" y="1611313"/>
            <a:ext cx="0" cy="200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31" name="Line 7">
            <a:extLst>
              <a:ext uri="{FF2B5EF4-FFF2-40B4-BE49-F238E27FC236}">
                <a16:creationId xmlns:a16="http://schemas.microsoft.com/office/drawing/2014/main" id="{1E557ED8-CCE6-5446-9C51-647460615A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7200" y="1622425"/>
            <a:ext cx="51990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32" name="Line 8">
            <a:extLst>
              <a:ext uri="{FF2B5EF4-FFF2-40B4-BE49-F238E27FC236}">
                <a16:creationId xmlns:a16="http://schemas.microsoft.com/office/drawing/2014/main" id="{0CBB1971-A894-8A40-8B93-FD8E2E1C21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1612900"/>
            <a:ext cx="0" cy="141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33" name="Line 9">
            <a:extLst>
              <a:ext uri="{FF2B5EF4-FFF2-40B4-BE49-F238E27FC236}">
                <a16:creationId xmlns:a16="http://schemas.microsoft.com/office/drawing/2014/main" id="{433ECC35-3B34-A84B-A67B-CF16811032E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2635250"/>
            <a:ext cx="408305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34" name="Line 10">
            <a:extLst>
              <a:ext uri="{FF2B5EF4-FFF2-40B4-BE49-F238E27FC236}">
                <a16:creationId xmlns:a16="http://schemas.microsoft.com/office/drawing/2014/main" id="{67373B2A-353F-1A42-A8F2-8391801661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933825"/>
            <a:ext cx="2808287" cy="301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35" name="Line 11">
            <a:extLst>
              <a:ext uri="{FF2B5EF4-FFF2-40B4-BE49-F238E27FC236}">
                <a16:creationId xmlns:a16="http://schemas.microsoft.com/office/drawing/2014/main" id="{02FACC2E-686A-3B48-B6C1-47381604133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3500438"/>
            <a:ext cx="0" cy="4333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36" name="Line 12">
            <a:extLst>
              <a:ext uri="{FF2B5EF4-FFF2-40B4-BE49-F238E27FC236}">
                <a16:creationId xmlns:a16="http://schemas.microsoft.com/office/drawing/2014/main" id="{B7BCC6FD-6C63-A347-ABC0-34A6AB3CA9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3213" y="2636838"/>
            <a:ext cx="9525" cy="317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37" name="Line 13">
            <a:extLst>
              <a:ext uri="{FF2B5EF4-FFF2-40B4-BE49-F238E27FC236}">
                <a16:creationId xmlns:a16="http://schemas.microsoft.com/office/drawing/2014/main" id="{1312F2A6-08D0-3C4B-BCC4-52CCAC120A3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16463" y="3933825"/>
            <a:ext cx="4762" cy="466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38" name="Rectangle 14">
            <a:extLst>
              <a:ext uri="{FF2B5EF4-FFF2-40B4-BE49-F238E27FC236}">
                <a16:creationId xmlns:a16="http://schemas.microsoft.com/office/drawing/2014/main" id="{69210C59-6F57-284E-BC1E-B1DB70A1F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025" y="5589588"/>
            <a:ext cx="11842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7030A0"/>
                </a:solidFill>
                <a:latin typeface="Calibri" panose="020F0502020204030204" pitchFamily="34" charset="0"/>
              </a:rPr>
              <a:t>İyonik</a:t>
            </a:r>
          </a:p>
        </p:txBody>
      </p:sp>
      <p:sp>
        <p:nvSpPr>
          <p:cNvPr id="26639" name="Rectangle 15">
            <a:extLst>
              <a:ext uri="{FF2B5EF4-FFF2-40B4-BE49-F238E27FC236}">
                <a16:creationId xmlns:a16="http://schemas.microsoft.com/office/drawing/2014/main" id="{55383CBF-E608-E94D-9AB6-3F6D385EA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5589588"/>
            <a:ext cx="15128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7030A0"/>
                </a:solidFill>
                <a:latin typeface="Calibri" panose="020F0502020204030204" pitchFamily="34" charset="0"/>
              </a:rPr>
              <a:t>Non-iyonik</a:t>
            </a:r>
          </a:p>
        </p:txBody>
      </p:sp>
      <p:sp>
        <p:nvSpPr>
          <p:cNvPr id="26640" name="Line 16">
            <a:extLst>
              <a:ext uri="{FF2B5EF4-FFF2-40B4-BE49-F238E27FC236}">
                <a16:creationId xmlns:a16="http://schemas.microsoft.com/office/drawing/2014/main" id="{12145C93-C46F-7849-97C8-09B5690F2A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463" y="4941888"/>
            <a:ext cx="0" cy="358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41" name="Line 17">
            <a:extLst>
              <a:ext uri="{FF2B5EF4-FFF2-40B4-BE49-F238E27FC236}">
                <a16:creationId xmlns:a16="http://schemas.microsoft.com/office/drawing/2014/main" id="{27746537-9EDF-564E-8917-2A178BD77E0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49600" y="5291138"/>
            <a:ext cx="3175" cy="196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42" name="Line 18">
            <a:extLst>
              <a:ext uri="{FF2B5EF4-FFF2-40B4-BE49-F238E27FC236}">
                <a16:creationId xmlns:a16="http://schemas.microsoft.com/office/drawing/2014/main" id="{46CA51DB-A398-A04D-BCCB-ED97BE4EC3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67438" y="5300663"/>
            <a:ext cx="0" cy="187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43" name="Line 19">
            <a:extLst>
              <a:ext uri="{FF2B5EF4-FFF2-40B4-BE49-F238E27FC236}">
                <a16:creationId xmlns:a16="http://schemas.microsoft.com/office/drawing/2014/main" id="{6E2DEA71-8AF7-2448-84C2-F71612B1F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3250" y="5300663"/>
            <a:ext cx="30130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44" name="Line 20">
            <a:extLst>
              <a:ext uri="{FF2B5EF4-FFF2-40B4-BE49-F238E27FC236}">
                <a16:creationId xmlns:a16="http://schemas.microsoft.com/office/drawing/2014/main" id="{0B169B78-6532-2040-BC83-8031FA5436C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963988"/>
            <a:ext cx="0" cy="4365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9477" name="Rectangle 21">
            <a:extLst>
              <a:ext uri="{FF2B5EF4-FFF2-40B4-BE49-F238E27FC236}">
                <a16:creationId xmlns:a16="http://schemas.microsoft.com/office/drawing/2014/main" id="{0EAFB5C1-3317-6E43-AB66-2EDD1441AB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250" y="555625"/>
            <a:ext cx="8047038" cy="496888"/>
          </a:xfrm>
        </p:spPr>
        <p:txBody>
          <a:bodyPr vert="horz" wrap="square" lIns="0" tIns="0" rIns="0" bIns="359864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tr-TR" altLang="tr-TR" sz="3500">
                <a:solidFill>
                  <a:srgbClr val="02051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3200">
                <a:solidFill>
                  <a:srgbClr val="02051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Kontrast Madde Sınıflandırması</a:t>
            </a:r>
          </a:p>
        </p:txBody>
      </p:sp>
      <p:sp>
        <p:nvSpPr>
          <p:cNvPr id="26646" name="Line 22">
            <a:extLst>
              <a:ext uri="{FF2B5EF4-FFF2-40B4-BE49-F238E27FC236}">
                <a16:creationId xmlns:a16="http://schemas.microsoft.com/office/drawing/2014/main" id="{4A285DDC-1B45-3F4C-BAFF-FCE779C9BAD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2614613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647" name="Dikdörtgen 2">
            <a:extLst>
              <a:ext uri="{FF2B5EF4-FFF2-40B4-BE49-F238E27FC236}">
                <a16:creationId xmlns:a16="http://schemas.microsoft.com/office/drawing/2014/main" id="{B2A6A691-8BE6-D043-9826-13BDA252D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663" y="4437063"/>
            <a:ext cx="1765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00B050"/>
                </a:solidFill>
                <a:latin typeface="Calibri" panose="020F0502020204030204" pitchFamily="34" charset="0"/>
              </a:rPr>
              <a:t>Suda eriyen</a:t>
            </a:r>
          </a:p>
        </p:txBody>
      </p:sp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77B043D9-84C1-6E43-8314-10CFBB8AC73C}"/>
              </a:ext>
            </a:extLst>
          </p:cNvPr>
          <p:cNvCxnSpPr/>
          <p:nvPr/>
        </p:nvCxnSpPr>
        <p:spPr>
          <a:xfrm>
            <a:off x="6951663" y="2332038"/>
            <a:ext cx="0" cy="304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49" name="Metin kutusu 4">
            <a:extLst>
              <a:ext uri="{FF2B5EF4-FFF2-40B4-BE49-F238E27FC236}">
                <a16:creationId xmlns:a16="http://schemas.microsoft.com/office/drawing/2014/main" id="{EF185CEB-8692-2446-BDD2-A1764A69D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3016250"/>
            <a:ext cx="30241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00B0F0"/>
                </a:solidFill>
                <a:latin typeface="Calibri" panose="020F0502020204030204" pitchFamily="34" charset="0"/>
              </a:rPr>
              <a:t>Organik iyot bileşikleri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24602" name="Metin kutusu 1">
            <a:extLst>
              <a:ext uri="{FF2B5EF4-FFF2-40B4-BE49-F238E27FC236}">
                <a16:creationId xmlns:a16="http://schemas.microsoft.com/office/drawing/2014/main" id="{1A0CA031-BCD1-144E-BC5A-ED5F80D94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888" y="4437063"/>
            <a:ext cx="2051050" cy="6778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tr-TR" sz="20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Suda erimeyen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Dionosil</a:t>
            </a:r>
            <a:endParaRPr lang="tr-TR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A48B76D0-32E7-8B48-A03A-F36980CBFA72}"/>
              </a:ext>
            </a:extLst>
          </p:cNvPr>
          <p:cNvCxnSpPr/>
          <p:nvPr/>
        </p:nvCxnSpPr>
        <p:spPr>
          <a:xfrm flipV="1">
            <a:off x="3203575" y="3938588"/>
            <a:ext cx="1512888" cy="461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784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Line 9">
            <a:extLst>
              <a:ext uri="{FF2B5EF4-FFF2-40B4-BE49-F238E27FC236}">
                <a16:creationId xmlns:a16="http://schemas.microsoft.com/office/drawing/2014/main" id="{EA2F7523-D5B7-F944-97A6-B45DF6392F2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2635250"/>
            <a:ext cx="408305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3EB8DD79-8354-7D4A-AC3C-BB378233A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47850"/>
            <a:ext cx="3467100" cy="1797050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marL="285750" indent="-285750">
              <a:defRPr/>
            </a:pPr>
            <a:r>
              <a:rPr lang="tr-TR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Radyolusent</a:t>
            </a:r>
            <a:r>
              <a:rPr lang="tr-TR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(negatif) KM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Metil selüloz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Hava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CO</a:t>
            </a:r>
            <a:r>
              <a:rPr lang="tr-TR" sz="1800" b="1" baseline="-25000" dirty="0">
                <a:latin typeface="Calibri" pitchFamily="34" charset="0"/>
                <a:cs typeface="Calibri" pitchFamily="34" charset="0"/>
              </a:rPr>
              <a:t>2</a:t>
            </a:r>
          </a:p>
          <a:p>
            <a:pPr>
              <a:defRPr/>
            </a:pPr>
            <a:endParaRPr lang="tr-TR" sz="2000" b="1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4724E448-5E22-BD4E-9AE9-922881B52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1811338"/>
            <a:ext cx="31686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marL="285750" indent="-285750"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FF0000"/>
                </a:solidFill>
                <a:latin typeface="Calibri" panose="020F0502020204030204" pitchFamily="34" charset="0"/>
              </a:rPr>
              <a:t>Radyoopak (pozitif) KM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 b="1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 b="1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FF3300"/>
                </a:solidFill>
                <a:latin typeface="Arial" panose="020B0604020202020204" pitchFamily="34" charset="0"/>
              </a:rPr>
              <a:t>       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AE7735F6-DC68-FB48-B5B3-0C7F7E259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613" y="2652713"/>
            <a:ext cx="2736850" cy="1295400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defTabSz="762000">
              <a:defRPr/>
            </a:pPr>
            <a:endParaRPr lang="tr-TR" b="1" dirty="0">
              <a:solidFill>
                <a:srgbClr val="FF3300"/>
              </a:solidFill>
              <a:latin typeface="Arial" charset="0"/>
            </a:endParaRPr>
          </a:p>
          <a:p>
            <a:pPr defTabSz="762000">
              <a:defRPr/>
            </a:pPr>
            <a:r>
              <a:rPr lang="tr-TR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Ağır metal tuzları</a:t>
            </a:r>
          </a:p>
          <a:p>
            <a:pPr marL="285750" indent="-285750" defTabSz="762000">
              <a:buFont typeface="Arial" pitchFamily="34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Bizmut bileşikleri</a:t>
            </a:r>
          </a:p>
          <a:p>
            <a:pPr marL="285750" indent="-285750" defTabSz="762000">
              <a:buFont typeface="Arial" pitchFamily="34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BaSO</a:t>
            </a:r>
            <a:r>
              <a:rPr lang="tr-TR" sz="1800" b="1" baseline="-25000" dirty="0">
                <a:latin typeface="Calibri" pitchFamily="34" charset="0"/>
                <a:cs typeface="Calibri" pitchFamily="34" charset="0"/>
              </a:rPr>
              <a:t>4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r>
              <a:rPr lang="tr-TR" sz="2000" b="1" dirty="0">
                <a:latin typeface="Arial" charset="0"/>
              </a:rPr>
              <a:t>       </a:t>
            </a: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r>
              <a:rPr lang="tr-TR" sz="2000" b="1" dirty="0">
                <a:latin typeface="Arial" charset="0"/>
              </a:rPr>
              <a:t>       </a:t>
            </a: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endParaRPr lang="tr-TR" sz="1000" b="1" dirty="0">
              <a:latin typeface="Arial" charset="0"/>
            </a:endParaRP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3A543E75-5AEA-C94B-ADF9-665032AF3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4452938"/>
            <a:ext cx="2227263" cy="992187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defTabSz="762000">
              <a:defRPr/>
            </a:pPr>
            <a:r>
              <a:rPr lang="tr-TR" sz="20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Yağda eriyen</a:t>
            </a:r>
          </a:p>
          <a:p>
            <a:pPr marL="342900" indent="-342900" defTabSz="762000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Lipiodol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  <a:p>
            <a:pPr marL="342900" indent="-342900" defTabSz="762000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Pantopaque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5" name="Line 6">
            <a:extLst>
              <a:ext uri="{FF2B5EF4-FFF2-40B4-BE49-F238E27FC236}">
                <a16:creationId xmlns:a16="http://schemas.microsoft.com/office/drawing/2014/main" id="{3A9E9713-A682-E741-B197-D723F29D10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5613" y="1611313"/>
            <a:ext cx="0" cy="200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7656" name="Line 7">
            <a:extLst>
              <a:ext uri="{FF2B5EF4-FFF2-40B4-BE49-F238E27FC236}">
                <a16:creationId xmlns:a16="http://schemas.microsoft.com/office/drawing/2014/main" id="{968B75A2-312D-0B44-B0AD-90845B762588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7200" y="1622425"/>
            <a:ext cx="51990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7657" name="Line 8">
            <a:extLst>
              <a:ext uri="{FF2B5EF4-FFF2-40B4-BE49-F238E27FC236}">
                <a16:creationId xmlns:a16="http://schemas.microsoft.com/office/drawing/2014/main" id="{76F2E4CA-7707-084B-8248-CB56BE531D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1612900"/>
            <a:ext cx="0" cy="141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7658" name="Line 10">
            <a:extLst>
              <a:ext uri="{FF2B5EF4-FFF2-40B4-BE49-F238E27FC236}">
                <a16:creationId xmlns:a16="http://schemas.microsoft.com/office/drawing/2014/main" id="{8D5F72A5-6237-ED41-9485-05D8B42556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933825"/>
            <a:ext cx="2808287" cy="301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7659" name="Line 11">
            <a:extLst>
              <a:ext uri="{FF2B5EF4-FFF2-40B4-BE49-F238E27FC236}">
                <a16:creationId xmlns:a16="http://schemas.microsoft.com/office/drawing/2014/main" id="{B2AD86AA-DA60-ED4D-90B7-433F0686BB4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3500438"/>
            <a:ext cx="0" cy="4333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7660" name="Line 12">
            <a:extLst>
              <a:ext uri="{FF2B5EF4-FFF2-40B4-BE49-F238E27FC236}">
                <a16:creationId xmlns:a16="http://schemas.microsoft.com/office/drawing/2014/main" id="{061BA943-3AA5-BE44-983A-971769493F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3213" y="2636838"/>
            <a:ext cx="9525" cy="317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7661" name="Line 13">
            <a:extLst>
              <a:ext uri="{FF2B5EF4-FFF2-40B4-BE49-F238E27FC236}">
                <a16:creationId xmlns:a16="http://schemas.microsoft.com/office/drawing/2014/main" id="{1E09BA85-6D97-B94E-B9B0-B1C1D140111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16463" y="3933825"/>
            <a:ext cx="4762" cy="466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7662" name="Rectangle 14">
            <a:extLst>
              <a:ext uri="{FF2B5EF4-FFF2-40B4-BE49-F238E27FC236}">
                <a16:creationId xmlns:a16="http://schemas.microsoft.com/office/drawing/2014/main" id="{51B8F0DC-85FD-3846-9CD1-C3EC73B3C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025" y="5589588"/>
            <a:ext cx="11842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7030A0"/>
                </a:solidFill>
                <a:latin typeface="Calibri" panose="020F0502020204030204" pitchFamily="34" charset="0"/>
              </a:rPr>
              <a:t>İyonik</a:t>
            </a:r>
          </a:p>
        </p:txBody>
      </p:sp>
      <p:sp>
        <p:nvSpPr>
          <p:cNvPr id="27663" name="Rectangle 15">
            <a:extLst>
              <a:ext uri="{FF2B5EF4-FFF2-40B4-BE49-F238E27FC236}">
                <a16:creationId xmlns:a16="http://schemas.microsoft.com/office/drawing/2014/main" id="{11BE5CA1-1D5E-FF47-A8ED-FADA9B50D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5589588"/>
            <a:ext cx="15128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7030A0"/>
                </a:solidFill>
                <a:latin typeface="Calibri" panose="020F0502020204030204" pitchFamily="34" charset="0"/>
              </a:rPr>
              <a:t>Non-iyonik</a:t>
            </a:r>
          </a:p>
        </p:txBody>
      </p:sp>
      <p:sp>
        <p:nvSpPr>
          <p:cNvPr id="27664" name="Line 16">
            <a:extLst>
              <a:ext uri="{FF2B5EF4-FFF2-40B4-BE49-F238E27FC236}">
                <a16:creationId xmlns:a16="http://schemas.microsoft.com/office/drawing/2014/main" id="{ABCB9586-FA0D-4B49-9629-23B74B4B56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463" y="4941888"/>
            <a:ext cx="0" cy="358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7665" name="Line 17">
            <a:extLst>
              <a:ext uri="{FF2B5EF4-FFF2-40B4-BE49-F238E27FC236}">
                <a16:creationId xmlns:a16="http://schemas.microsoft.com/office/drawing/2014/main" id="{70333E46-2551-2745-A2BA-AA00B2B0C04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49600" y="5291138"/>
            <a:ext cx="3175" cy="196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7666" name="Line 18">
            <a:extLst>
              <a:ext uri="{FF2B5EF4-FFF2-40B4-BE49-F238E27FC236}">
                <a16:creationId xmlns:a16="http://schemas.microsoft.com/office/drawing/2014/main" id="{D0F2EA44-6799-F04A-91AC-D0BF38C36A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67438" y="5300663"/>
            <a:ext cx="0" cy="187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7667" name="Line 19">
            <a:extLst>
              <a:ext uri="{FF2B5EF4-FFF2-40B4-BE49-F238E27FC236}">
                <a16:creationId xmlns:a16="http://schemas.microsoft.com/office/drawing/2014/main" id="{3049665A-938A-494E-8DCB-C6C20C6C38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3250" y="5300663"/>
            <a:ext cx="30130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7668" name="Line 20">
            <a:extLst>
              <a:ext uri="{FF2B5EF4-FFF2-40B4-BE49-F238E27FC236}">
                <a16:creationId xmlns:a16="http://schemas.microsoft.com/office/drawing/2014/main" id="{3174284E-181C-ED45-9321-DC6F7F44026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963988"/>
            <a:ext cx="0" cy="4365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9477" name="Rectangle 21">
            <a:extLst>
              <a:ext uri="{FF2B5EF4-FFF2-40B4-BE49-F238E27FC236}">
                <a16:creationId xmlns:a16="http://schemas.microsoft.com/office/drawing/2014/main" id="{3809DF63-65DC-1545-9191-5772BDA192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250" y="555625"/>
            <a:ext cx="8047038" cy="496888"/>
          </a:xfrm>
        </p:spPr>
        <p:txBody>
          <a:bodyPr vert="horz" wrap="square" lIns="0" tIns="0" rIns="0" bIns="359864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tr-TR" altLang="tr-TR" sz="3500">
                <a:solidFill>
                  <a:srgbClr val="02051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3200">
                <a:solidFill>
                  <a:srgbClr val="02051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Kontrast Madde Sınıflandırması</a:t>
            </a:r>
          </a:p>
        </p:txBody>
      </p:sp>
      <p:sp>
        <p:nvSpPr>
          <p:cNvPr id="27670" name="Line 22">
            <a:extLst>
              <a:ext uri="{FF2B5EF4-FFF2-40B4-BE49-F238E27FC236}">
                <a16:creationId xmlns:a16="http://schemas.microsoft.com/office/drawing/2014/main" id="{FE3AC288-E8DC-AC4F-9C51-C8A62E3904E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2614613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7671" name="Dikdörtgen 2">
            <a:extLst>
              <a:ext uri="{FF2B5EF4-FFF2-40B4-BE49-F238E27FC236}">
                <a16:creationId xmlns:a16="http://schemas.microsoft.com/office/drawing/2014/main" id="{99A02368-FA63-E34D-8134-C6FA567E8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663" y="4437063"/>
            <a:ext cx="1765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00B050"/>
                </a:solidFill>
                <a:latin typeface="Calibri" panose="020F0502020204030204" pitchFamily="34" charset="0"/>
              </a:rPr>
              <a:t>Suda eriyen</a:t>
            </a:r>
          </a:p>
        </p:txBody>
      </p:sp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C90D2BF3-42EF-2845-B251-00F8ACE5CE8C}"/>
              </a:ext>
            </a:extLst>
          </p:cNvPr>
          <p:cNvCxnSpPr/>
          <p:nvPr/>
        </p:nvCxnSpPr>
        <p:spPr>
          <a:xfrm>
            <a:off x="6951663" y="2332038"/>
            <a:ext cx="0" cy="304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73" name="Metin kutusu 4">
            <a:extLst>
              <a:ext uri="{FF2B5EF4-FFF2-40B4-BE49-F238E27FC236}">
                <a16:creationId xmlns:a16="http://schemas.microsoft.com/office/drawing/2014/main" id="{2BFB8B4D-2988-334F-81A2-B462EBB38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3016250"/>
            <a:ext cx="30241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00B0F0"/>
                </a:solidFill>
                <a:latin typeface="Calibri" panose="020F0502020204030204" pitchFamily="34" charset="0"/>
              </a:rPr>
              <a:t>Organik iyot bileşikleri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24602" name="Metin kutusu 1">
            <a:extLst>
              <a:ext uri="{FF2B5EF4-FFF2-40B4-BE49-F238E27FC236}">
                <a16:creationId xmlns:a16="http://schemas.microsoft.com/office/drawing/2014/main" id="{7D85F0C9-39EC-814F-9393-8AB16031C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888" y="4437063"/>
            <a:ext cx="2051050" cy="6778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tr-TR" sz="20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Suda erimeyen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Dionosil</a:t>
            </a:r>
            <a:endParaRPr lang="tr-TR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8F2E81D0-E714-D548-8F3F-FC2161443C9E}"/>
              </a:ext>
            </a:extLst>
          </p:cNvPr>
          <p:cNvCxnSpPr/>
          <p:nvPr/>
        </p:nvCxnSpPr>
        <p:spPr>
          <a:xfrm flipV="1">
            <a:off x="3203575" y="3938588"/>
            <a:ext cx="1512888" cy="461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ik Üçgen 8">
            <a:extLst>
              <a:ext uri="{FF2B5EF4-FFF2-40B4-BE49-F238E27FC236}">
                <a16:creationId xmlns:a16="http://schemas.microsoft.com/office/drawing/2014/main" id="{FC7B0F90-3375-5F42-8D8E-92EB0009C5C6}"/>
              </a:ext>
            </a:extLst>
          </p:cNvPr>
          <p:cNvSpPr/>
          <p:nvPr/>
        </p:nvSpPr>
        <p:spPr>
          <a:xfrm rot="5400000">
            <a:off x="1738313" y="641350"/>
            <a:ext cx="1563688" cy="4103687"/>
          </a:xfrm>
          <a:prstGeom prst="rtTriangle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6481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FA3331-3B72-B845-839B-B1F00E2EE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1E44B2-75BF-3A44-949F-A387EF063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tr-TR" b="1" dirty="0" err="1">
                <a:latin typeface="Calibri" pitchFamily="34" charset="0"/>
              </a:rPr>
              <a:t>Radyolusent</a:t>
            </a:r>
            <a:r>
              <a:rPr lang="tr-TR" b="1" dirty="0">
                <a:latin typeface="Calibri" pitchFamily="34" charset="0"/>
              </a:rPr>
              <a:t> kontrast maddeler</a:t>
            </a:r>
            <a:r>
              <a:rPr lang="tr-TR" dirty="0">
                <a:latin typeface="Calibri" pitchFamily="34" charset="0"/>
              </a:rPr>
              <a:t> </a:t>
            </a:r>
          </a:p>
          <a:p>
            <a:pPr marL="788670" lvl="1" indent="-51435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dirty="0">
                <a:latin typeface="Calibri" pitchFamily="34" charset="0"/>
              </a:rPr>
              <a:t>=Negatif kontrast madde</a:t>
            </a:r>
          </a:p>
          <a:p>
            <a:pPr marL="788670" lvl="1" indent="-51435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dirty="0">
                <a:latin typeface="Calibri" pitchFamily="34" charset="0"/>
              </a:rPr>
              <a:t>Yoğunlukları düşüktür.</a:t>
            </a:r>
          </a:p>
          <a:p>
            <a:pPr marL="1034732" lvl="2" indent="-51435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endParaRPr lang="tr-TR" dirty="0">
              <a:latin typeface="Calibri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01412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C61A85-D74A-254C-BAB3-84A62A7BC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838B13-F397-EC43-8911-613353491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tr-TR" b="1" dirty="0" err="1">
                <a:latin typeface="Calibri" pitchFamily="34" charset="0"/>
              </a:rPr>
              <a:t>Radyolusent</a:t>
            </a:r>
            <a:r>
              <a:rPr lang="tr-TR" b="1" dirty="0">
                <a:latin typeface="Calibri" pitchFamily="34" charset="0"/>
              </a:rPr>
              <a:t> kontrast maddeler</a:t>
            </a:r>
            <a:r>
              <a:rPr lang="tr-TR" dirty="0">
                <a:latin typeface="Calibri" pitchFamily="34" charset="0"/>
              </a:rPr>
              <a:t> 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r-TR" sz="2800" b="1" dirty="0">
                <a:latin typeface="Calibri" pitchFamily="34" charset="0"/>
              </a:rPr>
              <a:t>Karbondioksit </a:t>
            </a:r>
          </a:p>
          <a:p>
            <a:pPr marL="731520" lvl="1" indent="-4572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sz="2400" dirty="0" err="1">
                <a:latin typeface="Calibri" pitchFamily="34" charset="0"/>
              </a:rPr>
              <a:t>Toksik</a:t>
            </a:r>
            <a:r>
              <a:rPr lang="tr-TR" sz="2400" dirty="0">
                <a:latin typeface="Calibri" pitchFamily="34" charset="0"/>
              </a:rPr>
              <a:t> değil, alerji riski yok</a:t>
            </a:r>
          </a:p>
          <a:p>
            <a:pPr marL="731520" lvl="1" indent="-4572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sz="2400" dirty="0" err="1">
                <a:latin typeface="Calibri" pitchFamily="34" charset="0"/>
              </a:rPr>
              <a:t>Anjiyografik</a:t>
            </a:r>
            <a:r>
              <a:rPr lang="tr-TR" sz="2400" dirty="0">
                <a:latin typeface="Calibri" pitchFamily="34" charset="0"/>
              </a:rPr>
              <a:t> işlemlerde</a:t>
            </a:r>
          </a:p>
          <a:p>
            <a:pPr marL="977582" lvl="2" indent="-4572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sz="2000" dirty="0">
                <a:latin typeface="Calibri" pitchFamily="34" charset="0"/>
              </a:rPr>
              <a:t>İyotlu kontrast maddenin </a:t>
            </a:r>
            <a:r>
              <a:rPr lang="tr-TR" sz="2000" dirty="0" err="1">
                <a:latin typeface="Calibri" pitchFamily="34" charset="0"/>
              </a:rPr>
              <a:t>kontrendike</a:t>
            </a:r>
            <a:r>
              <a:rPr lang="tr-TR" sz="2000" dirty="0">
                <a:latin typeface="Calibri" pitchFamily="34" charset="0"/>
              </a:rPr>
              <a:t> olduğu durumlarda</a:t>
            </a: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r-TR" dirty="0">
                <a:latin typeface="Calibri" pitchFamily="34" charset="0"/>
              </a:rPr>
              <a:t>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23114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arbon dioxide angiography ile ilgili görsel sonucu">
            <a:extLst>
              <a:ext uri="{FF2B5EF4-FFF2-40B4-BE49-F238E27FC236}">
                <a16:creationId xmlns:a16="http://schemas.microsoft.com/office/drawing/2014/main" id="{2E50F897-3194-CE49-8FAD-3A1CE242A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" y="476672"/>
            <a:ext cx="8315325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6354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79C182-1903-F242-9FA7-DF608072F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31080A-E25D-7A4B-A65B-204D9768E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tr-TR" b="1" dirty="0" err="1">
                <a:latin typeface="Calibri" pitchFamily="34" charset="0"/>
              </a:rPr>
              <a:t>Radyolusent</a:t>
            </a:r>
            <a:r>
              <a:rPr lang="tr-TR" b="1" dirty="0">
                <a:latin typeface="Calibri" pitchFamily="34" charset="0"/>
              </a:rPr>
              <a:t> kontrast maddeler</a:t>
            </a:r>
            <a:r>
              <a:rPr lang="tr-TR" dirty="0">
                <a:latin typeface="Calibri" pitchFamily="34" charset="0"/>
              </a:rPr>
              <a:t> 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r-TR" sz="3000" b="1" dirty="0">
                <a:latin typeface="Calibri" pitchFamily="34" charset="0"/>
              </a:rPr>
              <a:t>Hava </a:t>
            </a:r>
          </a:p>
          <a:p>
            <a:pPr marL="731520" lvl="1" indent="-4572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sz="2400" dirty="0">
                <a:latin typeface="Calibri" pitchFamily="34" charset="0"/>
              </a:rPr>
              <a:t>Sindirim sisteminin çift kontrast (baryum-hava) yöntemiyle yapılan incelemelerinde;</a:t>
            </a:r>
          </a:p>
          <a:p>
            <a:pPr marL="978408" lvl="2" indent="-457200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tr-TR" sz="2000" dirty="0" err="1">
                <a:latin typeface="Calibri" pitchFamily="34" charset="0"/>
              </a:rPr>
              <a:t>Özefagus</a:t>
            </a:r>
            <a:r>
              <a:rPr lang="tr-TR" sz="2000" dirty="0">
                <a:latin typeface="Calibri" pitchFamily="34" charset="0"/>
              </a:rPr>
              <a:t>-Mide-</a:t>
            </a:r>
            <a:r>
              <a:rPr lang="tr-TR" sz="2000" dirty="0" err="1">
                <a:latin typeface="Calibri" pitchFamily="34" charset="0"/>
              </a:rPr>
              <a:t>Duodenum</a:t>
            </a:r>
            <a:r>
              <a:rPr lang="tr-TR" sz="2000" dirty="0">
                <a:latin typeface="Calibri" pitchFamily="34" charset="0"/>
              </a:rPr>
              <a:t> (ÖMD) incelemesi </a:t>
            </a:r>
          </a:p>
          <a:p>
            <a:pPr marL="978408" lvl="2" indent="-457200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tr-TR" sz="2000" dirty="0" err="1">
                <a:latin typeface="Calibri" pitchFamily="34" charset="0"/>
              </a:rPr>
              <a:t>Enterokilizis</a:t>
            </a:r>
            <a:endParaRPr lang="tr-TR" sz="2000" dirty="0">
              <a:latin typeface="Calibri" pitchFamily="34" charset="0"/>
            </a:endParaRPr>
          </a:p>
          <a:p>
            <a:pPr marL="978408" lvl="2" indent="-457200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tr-TR" sz="2000" dirty="0">
                <a:latin typeface="Calibri" pitchFamily="34" charset="0"/>
              </a:rPr>
              <a:t>İnce bağırsak incelemesi </a:t>
            </a:r>
          </a:p>
          <a:p>
            <a:pPr marL="978408" lvl="2" indent="-457200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tr-TR" sz="2000" dirty="0">
                <a:latin typeface="Calibri" pitchFamily="34" charset="0"/>
              </a:rPr>
              <a:t>Çift kontrastlı kolon </a:t>
            </a:r>
            <a:r>
              <a:rPr lang="tr-TR" sz="2000" dirty="0" err="1">
                <a:latin typeface="Calibri" pitchFamily="34" charset="0"/>
              </a:rPr>
              <a:t>grafisi</a:t>
            </a:r>
            <a:endParaRPr lang="tr-TR" sz="2000" dirty="0">
              <a:latin typeface="Calibri" pitchFamily="34" charset="0"/>
            </a:endParaRPr>
          </a:p>
          <a:p>
            <a:pPr marL="731520" lvl="1" indent="-4572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sz="2400" dirty="0">
                <a:latin typeface="Calibri" pitchFamily="34" charset="0"/>
              </a:rPr>
              <a:t>BT ile ince barsak veya kalın barsak incelemelerinde (hava ve iyotlu kontrast madde) kullanılırlar.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7093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ouble contrast barium enema ile ilgili görsel sonucu">
            <a:extLst>
              <a:ext uri="{FF2B5EF4-FFF2-40B4-BE49-F238E27FC236}">
                <a16:creationId xmlns:a16="http://schemas.microsoft.com/office/drawing/2014/main" id="{1EE7E695-E162-AF4B-AEF3-F2D05F432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943" y="188640"/>
            <a:ext cx="5218113" cy="606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231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CF713B-ABF7-5B48-B26E-D163DB8F6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D1DE80-46F3-BF43-8C60-0A5549B93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tr-TR" b="1" dirty="0" err="1">
                <a:latin typeface="Calibri" pitchFamily="34" charset="0"/>
              </a:rPr>
              <a:t>Radyolusent</a:t>
            </a:r>
            <a:r>
              <a:rPr lang="tr-TR" b="1" dirty="0">
                <a:latin typeface="Calibri" pitchFamily="34" charset="0"/>
              </a:rPr>
              <a:t> kontrast maddeler</a:t>
            </a:r>
          </a:p>
          <a:p>
            <a:pPr marL="788988" lvl="1" indent="-514350" eaLnBrk="1" fontAlgn="auto" hangingPunct="1">
              <a:spcAft>
                <a:spcPts val="0"/>
              </a:spcAft>
              <a:defRPr/>
            </a:pPr>
            <a:r>
              <a:rPr lang="tr-TR" dirty="0">
                <a:latin typeface="Calibri" pitchFamily="34" charset="0"/>
              </a:rPr>
              <a:t> </a:t>
            </a:r>
            <a:r>
              <a:rPr lang="tr-TR" b="1" dirty="0">
                <a:latin typeface="Calibri" pitchFamily="34" charset="0"/>
              </a:rPr>
              <a:t>Hava </a:t>
            </a:r>
          </a:p>
          <a:p>
            <a:pPr marL="274638" lvl="1" indent="0" eaLnBrk="1" fontAlgn="auto" hangingPunct="1">
              <a:spcAft>
                <a:spcPts val="0"/>
              </a:spcAft>
              <a:buFont typeface="Verdana" panose="020B0604030504040204" pitchFamily="34" charset="0"/>
              <a:buNone/>
              <a:defRPr/>
            </a:pPr>
            <a:r>
              <a:rPr lang="tr-TR" dirty="0">
                <a:latin typeface="Calibri" pitchFamily="34" charset="0"/>
              </a:rPr>
              <a:t>	</a:t>
            </a:r>
            <a:r>
              <a:rPr lang="tr-TR" sz="2400" dirty="0">
                <a:latin typeface="Calibri" pitchFamily="34" charset="0"/>
              </a:rPr>
              <a:t>(eski tarihlerde) </a:t>
            </a:r>
          </a:p>
          <a:p>
            <a:pPr marL="1130808" lvl="2" indent="-609600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tr-TR" dirty="0" err="1">
                <a:latin typeface="Calibri" pitchFamily="34" charset="0"/>
              </a:rPr>
              <a:t>artrografi</a:t>
            </a:r>
            <a:r>
              <a:rPr lang="tr-TR" dirty="0">
                <a:latin typeface="Calibri" pitchFamily="34" charset="0"/>
              </a:rPr>
              <a:t> </a:t>
            </a:r>
          </a:p>
          <a:p>
            <a:pPr marL="1130808" lvl="2" indent="-609600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tr-TR" dirty="0" err="1">
                <a:latin typeface="Calibri" pitchFamily="34" charset="0"/>
              </a:rPr>
              <a:t>pnömoensefalografi</a:t>
            </a:r>
            <a:endParaRPr lang="tr-TR" dirty="0">
              <a:latin typeface="Calibri" pitchFamily="34" charset="0"/>
            </a:endParaRPr>
          </a:p>
          <a:p>
            <a:pPr marL="1130808" lvl="2" indent="-609600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tr-TR" dirty="0" err="1">
                <a:latin typeface="Calibri" pitchFamily="34" charset="0"/>
              </a:rPr>
              <a:t>pnömoperitonografi</a:t>
            </a:r>
            <a:r>
              <a:rPr lang="tr-TR" dirty="0">
                <a:latin typeface="Calibri" pitchFamily="34" charset="0"/>
              </a:rPr>
              <a:t> </a:t>
            </a:r>
          </a:p>
          <a:p>
            <a:pPr marL="1130808" lvl="2" indent="-609600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tr-TR" dirty="0" err="1">
                <a:latin typeface="Calibri" pitchFamily="34" charset="0"/>
              </a:rPr>
              <a:t>Pnömomediastengrafi</a:t>
            </a:r>
            <a:endParaRPr lang="tr-TR" dirty="0">
              <a:latin typeface="Calibri" pitchFamily="34" charset="0"/>
            </a:endParaRPr>
          </a:p>
          <a:p>
            <a:pPr marL="82296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9742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E89D0B-5516-5A44-BF5C-98705EE70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62421A-9C5D-524B-B707-86765DB35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tr-TR" b="1" dirty="0" err="1">
                <a:latin typeface="Calibri" pitchFamily="34" charset="0"/>
              </a:rPr>
              <a:t>Radyolusent</a:t>
            </a:r>
            <a:r>
              <a:rPr lang="tr-TR" b="1" dirty="0">
                <a:latin typeface="Calibri" pitchFamily="34" charset="0"/>
              </a:rPr>
              <a:t> kontrast maddeler</a:t>
            </a:r>
            <a:r>
              <a:rPr lang="tr-TR" dirty="0">
                <a:latin typeface="Calibri" pitchFamily="34" charset="0"/>
              </a:rPr>
              <a:t> </a:t>
            </a:r>
          </a:p>
          <a:p>
            <a:pPr marL="884238" lvl="1" indent="-609600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tr-TR" b="1" dirty="0">
                <a:latin typeface="Calibri" pitchFamily="34" charset="0"/>
              </a:rPr>
              <a:t>Metil selüloz </a:t>
            </a:r>
          </a:p>
          <a:p>
            <a:pPr marL="1129982" lvl="2" indent="-609600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tr-TR" dirty="0">
                <a:latin typeface="Calibri" pitchFamily="34" charset="0"/>
              </a:rPr>
              <a:t>İnce barsak </a:t>
            </a:r>
            <a:r>
              <a:rPr lang="tr-TR" dirty="0" err="1">
                <a:latin typeface="Calibri" pitchFamily="34" charset="0"/>
              </a:rPr>
              <a:t>enterokilizis</a:t>
            </a:r>
            <a:endParaRPr lang="tr-TR" dirty="0">
              <a:latin typeface="Calibri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9149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 descr="6">
            <a:extLst>
              <a:ext uri="{FF2B5EF4-FFF2-40B4-BE49-F238E27FC236}">
                <a16:creationId xmlns:a16="http://schemas.microsoft.com/office/drawing/2014/main" id="{F58055C6-BDCD-B841-A50A-97412C471C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6513" y="925513"/>
            <a:ext cx="3990975" cy="5006975"/>
          </a:xfrm>
        </p:spPr>
      </p:pic>
    </p:spTree>
    <p:extLst>
      <p:ext uri="{BB962C8B-B14F-4D97-AF65-F5344CB8AC3E}">
        <p14:creationId xmlns:p14="http://schemas.microsoft.com/office/powerpoint/2010/main" val="19210786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25299F6-C365-BF40-BAE1-40132741F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47850"/>
            <a:ext cx="3467100" cy="1797050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marL="285750" indent="-285750">
              <a:defRPr/>
            </a:pPr>
            <a:r>
              <a:rPr lang="tr-TR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Radyolusent</a:t>
            </a:r>
            <a:r>
              <a:rPr lang="tr-TR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(negatif) KM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Metil selüloz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Hava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CO</a:t>
            </a:r>
            <a:r>
              <a:rPr lang="tr-TR" sz="1800" b="1" baseline="-25000" dirty="0">
                <a:latin typeface="Calibri" pitchFamily="34" charset="0"/>
                <a:cs typeface="Calibri" pitchFamily="34" charset="0"/>
              </a:rPr>
              <a:t>2</a:t>
            </a:r>
          </a:p>
          <a:p>
            <a:pPr>
              <a:defRPr/>
            </a:pPr>
            <a:endParaRPr lang="tr-TR" sz="2000" b="1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41FF324-52D4-E149-966C-29B06E599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1811338"/>
            <a:ext cx="31686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marL="285750" indent="-285750"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FF0000"/>
                </a:solidFill>
                <a:latin typeface="Calibri" panose="020F0502020204030204" pitchFamily="34" charset="0"/>
              </a:rPr>
              <a:t>Radyoopak (pozitif) KM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 b="1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 b="1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FF3300"/>
                </a:solidFill>
                <a:latin typeface="Arial" panose="020B0604020202020204" pitchFamily="34" charset="0"/>
              </a:rPr>
              <a:t>       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A210A478-C518-7240-ABA8-2358B6A58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613" y="2652713"/>
            <a:ext cx="2736850" cy="1295400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defTabSz="762000">
              <a:defRPr/>
            </a:pPr>
            <a:endParaRPr lang="tr-TR" b="1" dirty="0">
              <a:solidFill>
                <a:srgbClr val="FF3300"/>
              </a:solidFill>
              <a:latin typeface="Arial" charset="0"/>
            </a:endParaRPr>
          </a:p>
          <a:p>
            <a:pPr defTabSz="762000">
              <a:defRPr/>
            </a:pPr>
            <a:r>
              <a:rPr lang="tr-TR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Ağır metal tuzları</a:t>
            </a:r>
          </a:p>
          <a:p>
            <a:pPr marL="285750" indent="-285750" defTabSz="762000">
              <a:buFont typeface="Arial" pitchFamily="34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Bizmut bileşikleri</a:t>
            </a:r>
          </a:p>
          <a:p>
            <a:pPr marL="285750" indent="-285750" defTabSz="762000">
              <a:buFont typeface="Arial" pitchFamily="34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BaSO</a:t>
            </a:r>
            <a:r>
              <a:rPr lang="tr-TR" sz="1800" b="1" baseline="-25000" dirty="0">
                <a:latin typeface="Calibri" pitchFamily="34" charset="0"/>
                <a:cs typeface="Calibri" pitchFamily="34" charset="0"/>
              </a:rPr>
              <a:t>4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r>
              <a:rPr lang="tr-TR" sz="2000" b="1" dirty="0">
                <a:latin typeface="Arial" charset="0"/>
              </a:rPr>
              <a:t>       </a:t>
            </a: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r>
              <a:rPr lang="tr-TR" sz="2000" b="1" dirty="0">
                <a:latin typeface="Arial" charset="0"/>
              </a:rPr>
              <a:t>       </a:t>
            </a: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endParaRPr lang="tr-TR" sz="1000" b="1" dirty="0">
              <a:latin typeface="Arial" charset="0"/>
            </a:endParaRP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4A169AC3-31BB-E940-AF07-F9C31DDF9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4452938"/>
            <a:ext cx="2227263" cy="992187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defTabSz="762000">
              <a:defRPr/>
            </a:pPr>
            <a:r>
              <a:rPr lang="tr-TR" sz="20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Yağda eriyen</a:t>
            </a:r>
          </a:p>
          <a:p>
            <a:pPr marL="342900" indent="-342900" defTabSz="762000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Lipiodol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  <a:p>
            <a:pPr marL="342900" indent="-342900" defTabSz="762000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Pantopaque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870" name="Line 6">
            <a:extLst>
              <a:ext uri="{FF2B5EF4-FFF2-40B4-BE49-F238E27FC236}">
                <a16:creationId xmlns:a16="http://schemas.microsoft.com/office/drawing/2014/main" id="{04179C48-D21B-F248-B607-AE54B96FA8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5613" y="1611313"/>
            <a:ext cx="0" cy="200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71" name="Line 7">
            <a:extLst>
              <a:ext uri="{FF2B5EF4-FFF2-40B4-BE49-F238E27FC236}">
                <a16:creationId xmlns:a16="http://schemas.microsoft.com/office/drawing/2014/main" id="{ECE8E46B-180C-004F-9001-CA8C659A9D6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7200" y="1622425"/>
            <a:ext cx="51990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72" name="Line 8">
            <a:extLst>
              <a:ext uri="{FF2B5EF4-FFF2-40B4-BE49-F238E27FC236}">
                <a16:creationId xmlns:a16="http://schemas.microsoft.com/office/drawing/2014/main" id="{09033E8E-01A8-2043-9CA1-AF8CD2798F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1612900"/>
            <a:ext cx="0" cy="141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73" name="Line 9">
            <a:extLst>
              <a:ext uri="{FF2B5EF4-FFF2-40B4-BE49-F238E27FC236}">
                <a16:creationId xmlns:a16="http://schemas.microsoft.com/office/drawing/2014/main" id="{B9290D67-9EFA-334E-AA0D-75947E6DCC9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2635250"/>
            <a:ext cx="408305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74" name="Line 10">
            <a:extLst>
              <a:ext uri="{FF2B5EF4-FFF2-40B4-BE49-F238E27FC236}">
                <a16:creationId xmlns:a16="http://schemas.microsoft.com/office/drawing/2014/main" id="{7BA326A8-8CED-0843-BB97-6B7B851F52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933825"/>
            <a:ext cx="2808287" cy="301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75" name="Line 11">
            <a:extLst>
              <a:ext uri="{FF2B5EF4-FFF2-40B4-BE49-F238E27FC236}">
                <a16:creationId xmlns:a16="http://schemas.microsoft.com/office/drawing/2014/main" id="{12BFE6C6-A841-9D46-9A5E-AE8E92A0B04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3500438"/>
            <a:ext cx="0" cy="4333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76" name="Line 12">
            <a:extLst>
              <a:ext uri="{FF2B5EF4-FFF2-40B4-BE49-F238E27FC236}">
                <a16:creationId xmlns:a16="http://schemas.microsoft.com/office/drawing/2014/main" id="{FB1247BD-F3B0-C444-BA1F-C6E50E2092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3213" y="2636838"/>
            <a:ext cx="9525" cy="317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77" name="Line 13">
            <a:extLst>
              <a:ext uri="{FF2B5EF4-FFF2-40B4-BE49-F238E27FC236}">
                <a16:creationId xmlns:a16="http://schemas.microsoft.com/office/drawing/2014/main" id="{7F8804AA-6A83-E044-B4DE-C0D86B92D1B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16463" y="3933825"/>
            <a:ext cx="4762" cy="466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78" name="Rectangle 14">
            <a:extLst>
              <a:ext uri="{FF2B5EF4-FFF2-40B4-BE49-F238E27FC236}">
                <a16:creationId xmlns:a16="http://schemas.microsoft.com/office/drawing/2014/main" id="{822D341D-76F0-5441-9DA3-B517564E6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025" y="5589588"/>
            <a:ext cx="11842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7030A0"/>
                </a:solidFill>
                <a:latin typeface="Calibri" panose="020F0502020204030204" pitchFamily="34" charset="0"/>
              </a:rPr>
              <a:t>İyonik</a:t>
            </a:r>
          </a:p>
        </p:txBody>
      </p:sp>
      <p:sp>
        <p:nvSpPr>
          <p:cNvPr id="36879" name="Rectangle 15">
            <a:extLst>
              <a:ext uri="{FF2B5EF4-FFF2-40B4-BE49-F238E27FC236}">
                <a16:creationId xmlns:a16="http://schemas.microsoft.com/office/drawing/2014/main" id="{B8998546-E7B3-A247-A7EA-941309C54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5589588"/>
            <a:ext cx="15128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7030A0"/>
                </a:solidFill>
                <a:latin typeface="Calibri" panose="020F0502020204030204" pitchFamily="34" charset="0"/>
              </a:rPr>
              <a:t>Non-iyonik</a:t>
            </a:r>
          </a:p>
        </p:txBody>
      </p:sp>
      <p:sp>
        <p:nvSpPr>
          <p:cNvPr id="36880" name="Line 16">
            <a:extLst>
              <a:ext uri="{FF2B5EF4-FFF2-40B4-BE49-F238E27FC236}">
                <a16:creationId xmlns:a16="http://schemas.microsoft.com/office/drawing/2014/main" id="{F9ACF42F-898C-6644-8FDF-992B1D64AB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463" y="4941888"/>
            <a:ext cx="0" cy="358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81" name="Line 17">
            <a:extLst>
              <a:ext uri="{FF2B5EF4-FFF2-40B4-BE49-F238E27FC236}">
                <a16:creationId xmlns:a16="http://schemas.microsoft.com/office/drawing/2014/main" id="{91A09721-8FC6-F741-92CF-DB1257E6B78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49600" y="5291138"/>
            <a:ext cx="3175" cy="196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82" name="Line 18">
            <a:extLst>
              <a:ext uri="{FF2B5EF4-FFF2-40B4-BE49-F238E27FC236}">
                <a16:creationId xmlns:a16="http://schemas.microsoft.com/office/drawing/2014/main" id="{5F836229-0F3D-1049-BD86-73B9BD73F2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67438" y="5300663"/>
            <a:ext cx="0" cy="187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83" name="Line 19">
            <a:extLst>
              <a:ext uri="{FF2B5EF4-FFF2-40B4-BE49-F238E27FC236}">
                <a16:creationId xmlns:a16="http://schemas.microsoft.com/office/drawing/2014/main" id="{E404344E-EEAE-6B41-871D-6CE79EDBEAD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3250" y="5300663"/>
            <a:ext cx="30130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84" name="Line 20">
            <a:extLst>
              <a:ext uri="{FF2B5EF4-FFF2-40B4-BE49-F238E27FC236}">
                <a16:creationId xmlns:a16="http://schemas.microsoft.com/office/drawing/2014/main" id="{A3BEDA2B-2BB2-614C-8D78-3E2DC2AA609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963988"/>
            <a:ext cx="0" cy="4365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9477" name="Rectangle 21">
            <a:extLst>
              <a:ext uri="{FF2B5EF4-FFF2-40B4-BE49-F238E27FC236}">
                <a16:creationId xmlns:a16="http://schemas.microsoft.com/office/drawing/2014/main" id="{702F019F-CC45-544A-84E7-C2DB1E92A8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250" y="555625"/>
            <a:ext cx="8047038" cy="496888"/>
          </a:xfrm>
        </p:spPr>
        <p:txBody>
          <a:bodyPr vert="horz" wrap="square" lIns="0" tIns="0" rIns="0" bIns="359864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tr-TR" altLang="tr-TR" sz="3500">
                <a:solidFill>
                  <a:srgbClr val="02051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3200">
                <a:solidFill>
                  <a:srgbClr val="02051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Kontrast Madde Sınıflandırması</a:t>
            </a:r>
          </a:p>
        </p:txBody>
      </p:sp>
      <p:sp>
        <p:nvSpPr>
          <p:cNvPr id="36886" name="Line 22">
            <a:extLst>
              <a:ext uri="{FF2B5EF4-FFF2-40B4-BE49-F238E27FC236}">
                <a16:creationId xmlns:a16="http://schemas.microsoft.com/office/drawing/2014/main" id="{617BAE52-B87C-8244-B0BA-F52C051DDAB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2614613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6887" name="Dikdörtgen 2">
            <a:extLst>
              <a:ext uri="{FF2B5EF4-FFF2-40B4-BE49-F238E27FC236}">
                <a16:creationId xmlns:a16="http://schemas.microsoft.com/office/drawing/2014/main" id="{734B3CCB-8D55-0945-BCDE-F03A385E8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663" y="4437063"/>
            <a:ext cx="1765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00B050"/>
                </a:solidFill>
                <a:latin typeface="Calibri" panose="020F0502020204030204" pitchFamily="34" charset="0"/>
              </a:rPr>
              <a:t>Suda eriyen</a:t>
            </a:r>
          </a:p>
        </p:txBody>
      </p:sp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DE4F4B4B-2FD0-3B46-BA9A-B307EA07636C}"/>
              </a:ext>
            </a:extLst>
          </p:cNvPr>
          <p:cNvCxnSpPr/>
          <p:nvPr/>
        </p:nvCxnSpPr>
        <p:spPr>
          <a:xfrm>
            <a:off x="6951663" y="2332038"/>
            <a:ext cx="0" cy="304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9" name="Metin kutusu 4">
            <a:extLst>
              <a:ext uri="{FF2B5EF4-FFF2-40B4-BE49-F238E27FC236}">
                <a16:creationId xmlns:a16="http://schemas.microsoft.com/office/drawing/2014/main" id="{89192B61-E482-7A4E-9399-895685873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3016250"/>
            <a:ext cx="30241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00B0F0"/>
                </a:solidFill>
                <a:latin typeface="Calibri" panose="020F0502020204030204" pitchFamily="34" charset="0"/>
              </a:rPr>
              <a:t>Organik iyot bileşikleri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24602" name="Metin kutusu 1">
            <a:extLst>
              <a:ext uri="{FF2B5EF4-FFF2-40B4-BE49-F238E27FC236}">
                <a16:creationId xmlns:a16="http://schemas.microsoft.com/office/drawing/2014/main" id="{E27C5495-C70F-134C-9045-159035757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888" y="4437063"/>
            <a:ext cx="2051050" cy="6778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tr-TR" sz="20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Suda erimeyen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Dionosil</a:t>
            </a:r>
            <a:endParaRPr lang="tr-TR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72509277-8C8F-A148-BA2B-9FEC3C18337E}"/>
              </a:ext>
            </a:extLst>
          </p:cNvPr>
          <p:cNvCxnSpPr/>
          <p:nvPr/>
        </p:nvCxnSpPr>
        <p:spPr>
          <a:xfrm flipV="1">
            <a:off x="3203575" y="3938588"/>
            <a:ext cx="1512888" cy="461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Yuvarlatılmış Dikdörtgen 1">
            <a:extLst>
              <a:ext uri="{FF2B5EF4-FFF2-40B4-BE49-F238E27FC236}">
                <a16:creationId xmlns:a16="http://schemas.microsoft.com/office/drawing/2014/main" id="{BC2B6711-1CD8-C34A-8BDB-3BAC03411101}"/>
              </a:ext>
            </a:extLst>
          </p:cNvPr>
          <p:cNvSpPr/>
          <p:nvPr/>
        </p:nvSpPr>
        <p:spPr>
          <a:xfrm>
            <a:off x="5507038" y="1700213"/>
            <a:ext cx="3168650" cy="7207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01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46D995-F14B-1441-9E14-CA88FB5A2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C2BBCC2-8E65-E544-A7AA-1795A0968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tr-TR" b="1" dirty="0" err="1">
                <a:latin typeface="Calibri" pitchFamily="34" charset="0"/>
              </a:rPr>
              <a:t>Radyoopak</a:t>
            </a:r>
            <a:r>
              <a:rPr lang="tr-TR" b="1" dirty="0">
                <a:latin typeface="Calibri" pitchFamily="34" charset="0"/>
              </a:rPr>
              <a:t> kontrast maddeler</a:t>
            </a:r>
            <a:r>
              <a:rPr lang="tr-TR" dirty="0">
                <a:latin typeface="Calibri" pitchFamily="34" charset="0"/>
              </a:rPr>
              <a:t> </a:t>
            </a:r>
          </a:p>
          <a:p>
            <a:pPr marL="883920" lvl="1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dirty="0">
                <a:latin typeface="Calibri" pitchFamily="34" charset="0"/>
              </a:rPr>
              <a:t>=Pozitif kontrast madde</a:t>
            </a:r>
          </a:p>
          <a:p>
            <a:pPr marL="883920" lvl="1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dirty="0">
                <a:latin typeface="Calibri" pitchFamily="34" charset="0"/>
              </a:rPr>
              <a:t>Atom numarası yüksek</a:t>
            </a:r>
          </a:p>
          <a:p>
            <a:pPr marL="1129982" lvl="2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dirty="0">
                <a:latin typeface="Calibri" pitchFamily="34" charset="0"/>
              </a:rPr>
              <a:t>Ağır metal tuzları</a:t>
            </a:r>
          </a:p>
          <a:p>
            <a:pPr marL="1341120" lvl="3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i="1" dirty="0">
                <a:latin typeface="Calibri" pitchFamily="34" charset="0"/>
              </a:rPr>
              <a:t>Baryum: 56</a:t>
            </a:r>
          </a:p>
          <a:p>
            <a:pPr marL="1129982" lvl="2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dirty="0">
                <a:latin typeface="Calibri" pitchFamily="34" charset="0"/>
              </a:rPr>
              <a:t>Organik iyot bileşikleri</a:t>
            </a:r>
          </a:p>
          <a:p>
            <a:pPr marL="1341120" lvl="3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i="1" dirty="0">
                <a:latin typeface="Calibri" pitchFamily="34" charset="0"/>
              </a:rPr>
              <a:t>İyot: 53</a:t>
            </a:r>
          </a:p>
          <a:p>
            <a:pPr marL="1341120" lvl="3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endParaRPr lang="tr-TR" dirty="0">
              <a:latin typeface="Calibri" pitchFamily="34" charset="0"/>
            </a:endParaRPr>
          </a:p>
          <a:p>
            <a:pPr marL="1541145" lvl="4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dirty="0">
                <a:latin typeface="Calibri" pitchFamily="34" charset="0"/>
              </a:rPr>
              <a:t>Karbon: 6</a:t>
            </a:r>
          </a:p>
          <a:p>
            <a:pPr marL="1541145" lvl="4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dirty="0">
                <a:latin typeface="Calibri" pitchFamily="34" charset="0"/>
              </a:rPr>
              <a:t>Hidrojen: 1</a:t>
            </a:r>
          </a:p>
          <a:p>
            <a:pPr marL="1541145" lvl="4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dirty="0">
                <a:latin typeface="Calibri" pitchFamily="34" charset="0"/>
              </a:rPr>
              <a:t>Oksijen: 8</a:t>
            </a:r>
          </a:p>
          <a:p>
            <a:pPr marL="1541145" lvl="4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dirty="0">
                <a:latin typeface="Calibri" pitchFamily="34" charset="0"/>
              </a:rPr>
              <a:t>Sodyum: 11</a:t>
            </a:r>
          </a:p>
          <a:p>
            <a:pPr marL="1541145" lvl="4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dirty="0">
                <a:latin typeface="Calibri" pitchFamily="34" charset="0"/>
              </a:rPr>
              <a:t>Kalsiyum: 20  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87084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D35BEA-74AA-9C4E-8CDF-EB05B3DBB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E9584C-53B7-A844-930F-2BF091875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tr-TR" b="1" dirty="0" err="1">
                <a:latin typeface="Calibri" pitchFamily="34" charset="0"/>
              </a:rPr>
              <a:t>Radyoopak</a:t>
            </a:r>
            <a:r>
              <a:rPr lang="tr-TR" b="1" dirty="0">
                <a:latin typeface="Calibri" pitchFamily="34" charset="0"/>
              </a:rPr>
              <a:t> kontrast maddeler</a:t>
            </a:r>
            <a:r>
              <a:rPr lang="tr-TR" dirty="0">
                <a:latin typeface="Calibri" pitchFamily="34" charset="0"/>
              </a:rPr>
              <a:t> </a:t>
            </a:r>
          </a:p>
          <a:p>
            <a:pPr marL="609282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sz="2800" dirty="0" err="1">
                <a:latin typeface="Calibri" pitchFamily="34" charset="0"/>
              </a:rPr>
              <a:t>Röntgenogramlar</a:t>
            </a:r>
            <a:r>
              <a:rPr lang="tr-TR" sz="2800" dirty="0">
                <a:latin typeface="Calibri" pitchFamily="34" charset="0"/>
              </a:rPr>
              <a:t> üzerinde beyaz renkli (</a:t>
            </a:r>
            <a:r>
              <a:rPr lang="tr-TR" sz="2800" dirty="0" err="1">
                <a:latin typeface="Calibri" pitchFamily="34" charset="0"/>
              </a:rPr>
              <a:t>radyoopak</a:t>
            </a:r>
            <a:r>
              <a:rPr lang="tr-TR" sz="2800" dirty="0">
                <a:latin typeface="Calibri" pitchFamily="34" charset="0"/>
              </a:rPr>
              <a:t>, </a:t>
            </a:r>
            <a:r>
              <a:rPr lang="tr-TR" sz="2800" dirty="0" err="1">
                <a:latin typeface="Calibri" pitchFamily="34" charset="0"/>
              </a:rPr>
              <a:t>radyodens</a:t>
            </a:r>
            <a:r>
              <a:rPr lang="tr-TR" sz="2800" dirty="0">
                <a:latin typeface="Calibri" pitchFamily="34" charset="0"/>
              </a:rPr>
              <a:t>) görüntü oluştururlar. </a:t>
            </a:r>
          </a:p>
          <a:p>
            <a:pPr marL="609282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sz="2800" dirty="0">
                <a:latin typeface="Calibri" pitchFamily="34" charset="0"/>
              </a:rPr>
              <a:t>Vücudun içinden geçen X-ışınlarının tutulmasını (</a:t>
            </a:r>
            <a:r>
              <a:rPr lang="tr-TR" sz="2800" dirty="0" err="1">
                <a:latin typeface="Calibri" pitchFamily="34" charset="0"/>
              </a:rPr>
              <a:t>absorbsiyon</a:t>
            </a:r>
            <a:r>
              <a:rPr lang="tr-TR" sz="2800" dirty="0">
                <a:latin typeface="Calibri" pitchFamily="34" charset="0"/>
              </a:rPr>
              <a:t>) sağlayan maddelerdir.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35222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x ray attenuation ile ilgili görsel sonucu">
            <a:extLst>
              <a:ext uri="{FF2B5EF4-FFF2-40B4-BE49-F238E27FC236}">
                <a16:creationId xmlns:a16="http://schemas.microsoft.com/office/drawing/2014/main" id="{E80E5B64-EDDE-4E47-AE1E-5FE118255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865313"/>
            <a:ext cx="631031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0930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04B80BA-D471-7B4F-A965-8D9D71B16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47850"/>
            <a:ext cx="3467100" cy="1797050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marL="285750" indent="-285750">
              <a:defRPr/>
            </a:pPr>
            <a:r>
              <a:rPr lang="tr-TR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Radyolusent</a:t>
            </a:r>
            <a:r>
              <a:rPr lang="tr-TR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(negatif) KM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Metil selüloz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Hava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CO</a:t>
            </a:r>
            <a:r>
              <a:rPr lang="tr-TR" sz="1800" b="1" baseline="-25000" dirty="0">
                <a:latin typeface="Calibri" pitchFamily="34" charset="0"/>
                <a:cs typeface="Calibri" pitchFamily="34" charset="0"/>
              </a:rPr>
              <a:t>2</a:t>
            </a:r>
          </a:p>
          <a:p>
            <a:pPr>
              <a:defRPr/>
            </a:pPr>
            <a:endParaRPr lang="tr-TR" sz="2000" b="1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D82C827-9F8F-0F4E-8749-0878BE2CA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1811338"/>
            <a:ext cx="31686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marL="285750" indent="-285750"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FF0000"/>
                </a:solidFill>
                <a:latin typeface="Calibri" panose="020F0502020204030204" pitchFamily="34" charset="0"/>
              </a:rPr>
              <a:t>Radyoopak (pozitif) KM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 b="1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 b="1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FF3300"/>
                </a:solidFill>
                <a:latin typeface="Arial" panose="020B0604020202020204" pitchFamily="34" charset="0"/>
              </a:rPr>
              <a:t>       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302CFF8B-067A-2648-BACF-6A54FBAA3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613" y="2652713"/>
            <a:ext cx="2736850" cy="1295400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defTabSz="762000">
              <a:defRPr/>
            </a:pPr>
            <a:endParaRPr lang="tr-TR" b="1" dirty="0">
              <a:solidFill>
                <a:srgbClr val="FF3300"/>
              </a:solidFill>
              <a:latin typeface="Arial" charset="0"/>
            </a:endParaRPr>
          </a:p>
          <a:p>
            <a:pPr defTabSz="762000">
              <a:defRPr/>
            </a:pPr>
            <a:r>
              <a:rPr lang="tr-TR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Ağır metal tuzları</a:t>
            </a:r>
          </a:p>
          <a:p>
            <a:pPr marL="285750" indent="-285750" defTabSz="762000">
              <a:buFont typeface="Arial" pitchFamily="34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Bizmut bileşikleri</a:t>
            </a:r>
          </a:p>
          <a:p>
            <a:pPr marL="285750" indent="-285750" defTabSz="762000">
              <a:buFont typeface="Arial" pitchFamily="34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BaSO</a:t>
            </a:r>
            <a:r>
              <a:rPr lang="tr-TR" sz="1800" b="1" baseline="-25000" dirty="0">
                <a:latin typeface="Calibri" pitchFamily="34" charset="0"/>
                <a:cs typeface="Calibri" pitchFamily="34" charset="0"/>
              </a:rPr>
              <a:t>4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r>
              <a:rPr lang="tr-TR" sz="2000" b="1" dirty="0">
                <a:latin typeface="Arial" charset="0"/>
              </a:rPr>
              <a:t>       </a:t>
            </a: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r>
              <a:rPr lang="tr-TR" sz="2000" b="1" dirty="0">
                <a:latin typeface="Arial" charset="0"/>
              </a:rPr>
              <a:t>       </a:t>
            </a: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endParaRPr lang="tr-TR" sz="1000" b="1" dirty="0">
              <a:latin typeface="Arial" charset="0"/>
            </a:endParaRP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C794395B-F70D-054F-827B-873C9AD37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4452938"/>
            <a:ext cx="2227263" cy="992187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defTabSz="762000">
              <a:defRPr/>
            </a:pPr>
            <a:r>
              <a:rPr lang="tr-TR" sz="20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Yağda eriyen</a:t>
            </a:r>
          </a:p>
          <a:p>
            <a:pPr marL="342900" indent="-342900" defTabSz="762000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Lipiodol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  <a:p>
            <a:pPr marL="342900" indent="-342900" defTabSz="762000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Pantopaque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966" name="Line 6">
            <a:extLst>
              <a:ext uri="{FF2B5EF4-FFF2-40B4-BE49-F238E27FC236}">
                <a16:creationId xmlns:a16="http://schemas.microsoft.com/office/drawing/2014/main" id="{C5DB6450-A9D2-764A-B6C0-95F10C8E21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5613" y="1611313"/>
            <a:ext cx="0" cy="200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67" name="Line 7">
            <a:extLst>
              <a:ext uri="{FF2B5EF4-FFF2-40B4-BE49-F238E27FC236}">
                <a16:creationId xmlns:a16="http://schemas.microsoft.com/office/drawing/2014/main" id="{A26FBD99-7AF6-C541-BFA7-3F486480FB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7200" y="1622425"/>
            <a:ext cx="51990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68" name="Line 8">
            <a:extLst>
              <a:ext uri="{FF2B5EF4-FFF2-40B4-BE49-F238E27FC236}">
                <a16:creationId xmlns:a16="http://schemas.microsoft.com/office/drawing/2014/main" id="{D413675C-A482-CC4D-AD42-211D570105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1612900"/>
            <a:ext cx="0" cy="141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69" name="Line 9">
            <a:extLst>
              <a:ext uri="{FF2B5EF4-FFF2-40B4-BE49-F238E27FC236}">
                <a16:creationId xmlns:a16="http://schemas.microsoft.com/office/drawing/2014/main" id="{5CFD5CD5-BFFD-FF40-A97E-8DD7E5980EB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2635250"/>
            <a:ext cx="408305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70" name="Line 10">
            <a:extLst>
              <a:ext uri="{FF2B5EF4-FFF2-40B4-BE49-F238E27FC236}">
                <a16:creationId xmlns:a16="http://schemas.microsoft.com/office/drawing/2014/main" id="{98C490C6-49A9-0D45-B18E-EEA81EF4E6F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933825"/>
            <a:ext cx="2808287" cy="301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71" name="Line 11">
            <a:extLst>
              <a:ext uri="{FF2B5EF4-FFF2-40B4-BE49-F238E27FC236}">
                <a16:creationId xmlns:a16="http://schemas.microsoft.com/office/drawing/2014/main" id="{45AA3C8E-FE08-7A44-B402-B8223D72C96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3500438"/>
            <a:ext cx="0" cy="4333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72" name="Line 12">
            <a:extLst>
              <a:ext uri="{FF2B5EF4-FFF2-40B4-BE49-F238E27FC236}">
                <a16:creationId xmlns:a16="http://schemas.microsoft.com/office/drawing/2014/main" id="{D06C9A27-4B7F-5245-B31B-87DB68799D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3213" y="2636838"/>
            <a:ext cx="9525" cy="317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73" name="Line 13">
            <a:extLst>
              <a:ext uri="{FF2B5EF4-FFF2-40B4-BE49-F238E27FC236}">
                <a16:creationId xmlns:a16="http://schemas.microsoft.com/office/drawing/2014/main" id="{9BA781C0-44FE-444E-A0F3-F9F1C549F6A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16463" y="3933825"/>
            <a:ext cx="4762" cy="466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74" name="Rectangle 14">
            <a:extLst>
              <a:ext uri="{FF2B5EF4-FFF2-40B4-BE49-F238E27FC236}">
                <a16:creationId xmlns:a16="http://schemas.microsoft.com/office/drawing/2014/main" id="{2489567C-434C-EF46-82CB-84641A8F4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025" y="5589588"/>
            <a:ext cx="11842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7030A0"/>
                </a:solidFill>
                <a:latin typeface="Calibri" panose="020F0502020204030204" pitchFamily="34" charset="0"/>
              </a:rPr>
              <a:t>İyonik</a:t>
            </a:r>
          </a:p>
        </p:txBody>
      </p:sp>
      <p:sp>
        <p:nvSpPr>
          <p:cNvPr id="40975" name="Rectangle 15">
            <a:extLst>
              <a:ext uri="{FF2B5EF4-FFF2-40B4-BE49-F238E27FC236}">
                <a16:creationId xmlns:a16="http://schemas.microsoft.com/office/drawing/2014/main" id="{F0497D59-8F4D-8D4E-B337-E9982FF0A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5589588"/>
            <a:ext cx="15128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7030A0"/>
                </a:solidFill>
                <a:latin typeface="Calibri" panose="020F0502020204030204" pitchFamily="34" charset="0"/>
              </a:rPr>
              <a:t>Non-iyonik</a:t>
            </a:r>
          </a:p>
        </p:txBody>
      </p:sp>
      <p:sp>
        <p:nvSpPr>
          <p:cNvPr id="40976" name="Line 16">
            <a:extLst>
              <a:ext uri="{FF2B5EF4-FFF2-40B4-BE49-F238E27FC236}">
                <a16:creationId xmlns:a16="http://schemas.microsoft.com/office/drawing/2014/main" id="{6F37CFEA-F875-F141-B22C-6BA2FAF949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463" y="4941888"/>
            <a:ext cx="0" cy="358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77" name="Line 17">
            <a:extLst>
              <a:ext uri="{FF2B5EF4-FFF2-40B4-BE49-F238E27FC236}">
                <a16:creationId xmlns:a16="http://schemas.microsoft.com/office/drawing/2014/main" id="{E9D5D842-19CB-7C42-ADBE-4B71CEE55C2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49600" y="5291138"/>
            <a:ext cx="3175" cy="196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78" name="Line 18">
            <a:extLst>
              <a:ext uri="{FF2B5EF4-FFF2-40B4-BE49-F238E27FC236}">
                <a16:creationId xmlns:a16="http://schemas.microsoft.com/office/drawing/2014/main" id="{10F839EB-E82E-DB4B-ABE8-3006D2C2E7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67438" y="5300663"/>
            <a:ext cx="0" cy="187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79" name="Line 19">
            <a:extLst>
              <a:ext uri="{FF2B5EF4-FFF2-40B4-BE49-F238E27FC236}">
                <a16:creationId xmlns:a16="http://schemas.microsoft.com/office/drawing/2014/main" id="{2AC2ED95-087F-1241-9E92-2397DC4A9D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3250" y="5300663"/>
            <a:ext cx="30130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80" name="Line 20">
            <a:extLst>
              <a:ext uri="{FF2B5EF4-FFF2-40B4-BE49-F238E27FC236}">
                <a16:creationId xmlns:a16="http://schemas.microsoft.com/office/drawing/2014/main" id="{7FF9E4DA-06D4-044B-BD1D-F21C8742930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963988"/>
            <a:ext cx="0" cy="4365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9477" name="Rectangle 21">
            <a:extLst>
              <a:ext uri="{FF2B5EF4-FFF2-40B4-BE49-F238E27FC236}">
                <a16:creationId xmlns:a16="http://schemas.microsoft.com/office/drawing/2014/main" id="{F48B9C9F-0122-164E-AAEF-326534A5AE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250" y="555625"/>
            <a:ext cx="8047038" cy="496888"/>
          </a:xfrm>
        </p:spPr>
        <p:txBody>
          <a:bodyPr vert="horz" wrap="square" lIns="0" tIns="0" rIns="0" bIns="359864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tr-TR" altLang="tr-TR" sz="3500">
                <a:solidFill>
                  <a:srgbClr val="02051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3200">
                <a:solidFill>
                  <a:srgbClr val="02051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Kontrast Madde Sınıflandırması</a:t>
            </a:r>
          </a:p>
        </p:txBody>
      </p:sp>
      <p:sp>
        <p:nvSpPr>
          <p:cNvPr id="40982" name="Line 22">
            <a:extLst>
              <a:ext uri="{FF2B5EF4-FFF2-40B4-BE49-F238E27FC236}">
                <a16:creationId xmlns:a16="http://schemas.microsoft.com/office/drawing/2014/main" id="{9D686EAF-01A5-8242-A968-A2CF512F043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2614613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83" name="Dikdörtgen 2">
            <a:extLst>
              <a:ext uri="{FF2B5EF4-FFF2-40B4-BE49-F238E27FC236}">
                <a16:creationId xmlns:a16="http://schemas.microsoft.com/office/drawing/2014/main" id="{7C67F28F-A187-B24A-AD30-2962BFC50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663" y="4437063"/>
            <a:ext cx="1765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00B050"/>
                </a:solidFill>
                <a:latin typeface="Calibri" panose="020F0502020204030204" pitchFamily="34" charset="0"/>
              </a:rPr>
              <a:t>Suda eriyen</a:t>
            </a:r>
          </a:p>
        </p:txBody>
      </p:sp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B2628183-E745-234B-9543-0C04A89314DA}"/>
              </a:ext>
            </a:extLst>
          </p:cNvPr>
          <p:cNvCxnSpPr/>
          <p:nvPr/>
        </p:nvCxnSpPr>
        <p:spPr>
          <a:xfrm>
            <a:off x="6951663" y="2332038"/>
            <a:ext cx="0" cy="304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85" name="Metin kutusu 4">
            <a:extLst>
              <a:ext uri="{FF2B5EF4-FFF2-40B4-BE49-F238E27FC236}">
                <a16:creationId xmlns:a16="http://schemas.microsoft.com/office/drawing/2014/main" id="{41C64F59-2C0C-4D4D-AEAD-397B99FCA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3016250"/>
            <a:ext cx="30241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00B0F0"/>
                </a:solidFill>
                <a:latin typeface="Calibri" panose="020F0502020204030204" pitchFamily="34" charset="0"/>
              </a:rPr>
              <a:t>Organik iyot bileşikleri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24602" name="Metin kutusu 1">
            <a:extLst>
              <a:ext uri="{FF2B5EF4-FFF2-40B4-BE49-F238E27FC236}">
                <a16:creationId xmlns:a16="http://schemas.microsoft.com/office/drawing/2014/main" id="{8BFB57C3-2A7E-A74D-AC0B-8906FC0DD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888" y="4437063"/>
            <a:ext cx="2051050" cy="6778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tr-TR" sz="20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Suda erimeyen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Dionosil</a:t>
            </a:r>
            <a:endParaRPr lang="tr-TR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A73E067D-0637-0E4B-877C-6F6225267DCA}"/>
              </a:ext>
            </a:extLst>
          </p:cNvPr>
          <p:cNvCxnSpPr/>
          <p:nvPr/>
        </p:nvCxnSpPr>
        <p:spPr>
          <a:xfrm flipV="1">
            <a:off x="3203575" y="3938588"/>
            <a:ext cx="1512888" cy="461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BD55639D-8AFA-7A49-8D9E-2DAE25F6CC8B}"/>
              </a:ext>
            </a:extLst>
          </p:cNvPr>
          <p:cNvSpPr/>
          <p:nvPr/>
        </p:nvSpPr>
        <p:spPr>
          <a:xfrm>
            <a:off x="1512888" y="2795588"/>
            <a:ext cx="2813050" cy="13874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12174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CE42EA-C72C-AD41-B834-7225C0E56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D883972-F1A4-4F4B-8674-6429D76DD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r-TR" sz="3600" b="1" dirty="0">
                <a:latin typeface="Calibri" pitchFamily="34" charset="0"/>
              </a:rPr>
              <a:t>AĞIR METAL TUZLARI </a:t>
            </a:r>
          </a:p>
          <a:p>
            <a:pPr marL="883920" lvl="1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sz="3200" dirty="0">
                <a:latin typeface="Calibri" pitchFamily="34" charset="0"/>
              </a:rPr>
              <a:t>Bizmut bileşikleri </a:t>
            </a:r>
            <a:r>
              <a:rPr lang="tr-TR" sz="2400" dirty="0">
                <a:latin typeface="Calibri" pitchFamily="34" charset="0"/>
              </a:rPr>
              <a:t>(eskiden kullanılmış)</a:t>
            </a:r>
          </a:p>
          <a:p>
            <a:pPr marL="883920" lvl="1" indent="-609600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sz="3200" dirty="0">
                <a:latin typeface="Calibri" pitchFamily="34" charset="0"/>
              </a:rPr>
              <a:t>Baryum sülfat (BaSO</a:t>
            </a:r>
            <a:r>
              <a:rPr lang="tr-TR" sz="3200" baseline="-25000" dirty="0">
                <a:latin typeface="Calibri" pitchFamily="34" charset="0"/>
              </a:rPr>
              <a:t>4</a:t>
            </a:r>
            <a:r>
              <a:rPr lang="tr-TR" sz="3200" dirty="0">
                <a:latin typeface="Calibri" pitchFamily="34" charset="0"/>
              </a:rPr>
              <a:t>) 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51028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97B13D-3D7E-684C-AEBA-B64DEE172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CDC45D3-F60D-304E-BB04-20083D0A0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r-TR" b="1" dirty="0">
                <a:latin typeface="Calibri" pitchFamily="34" charset="0"/>
              </a:rPr>
              <a:t>Baryum sülfat (BaSO</a:t>
            </a:r>
            <a:r>
              <a:rPr lang="tr-TR" b="1" baseline="-25000" dirty="0">
                <a:latin typeface="Calibri" pitchFamily="34" charset="0"/>
              </a:rPr>
              <a:t>4</a:t>
            </a:r>
            <a:r>
              <a:rPr lang="tr-TR" b="1" dirty="0">
                <a:latin typeface="Calibri" pitchFamily="34" charset="0"/>
              </a:rPr>
              <a:t>)</a:t>
            </a:r>
            <a:r>
              <a:rPr lang="tr-TR" dirty="0">
                <a:latin typeface="Calibri" pitchFamily="34" charset="0"/>
              </a:rPr>
              <a:t>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tr-TR" dirty="0"/>
          </a:p>
        </p:txBody>
      </p:sp>
      <p:pic>
        <p:nvPicPr>
          <p:cNvPr id="43012" name="Picture 2" descr="baryum sülfat ile ilgili görsel sonucu">
            <a:extLst>
              <a:ext uri="{FF2B5EF4-FFF2-40B4-BE49-F238E27FC236}">
                <a16:creationId xmlns:a16="http://schemas.microsoft.com/office/drawing/2014/main" id="{4D48441B-7C1B-B041-822C-58B5CD266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420938"/>
            <a:ext cx="38322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AutoShape 4" descr="baryum sülfat ile ilgili görsel sonucu">
            <a:extLst>
              <a:ext uri="{FF2B5EF4-FFF2-40B4-BE49-F238E27FC236}">
                <a16:creationId xmlns:a16="http://schemas.microsoft.com/office/drawing/2014/main" id="{749C6DFB-8404-8749-A6DC-527D00B967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pic>
        <p:nvPicPr>
          <p:cNvPr id="43014" name="Picture 6" descr="baryum sülfat ile ilgili görsel sonucu">
            <a:extLst>
              <a:ext uri="{FF2B5EF4-FFF2-40B4-BE49-F238E27FC236}">
                <a16:creationId xmlns:a16="http://schemas.microsoft.com/office/drawing/2014/main" id="{FEDD0D12-354C-5946-B067-5F4D7F2E2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953" y="1870868"/>
            <a:ext cx="3979863" cy="397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859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CAD937-4842-5B4A-91D8-BC54FABAC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4034" name="İçerik Yer Tutucusu 2">
            <a:extLst>
              <a:ext uri="{FF2B5EF4-FFF2-40B4-BE49-F238E27FC236}">
                <a16:creationId xmlns:a16="http://schemas.microsoft.com/office/drawing/2014/main" id="{90FDE24C-1B4B-F54D-B0DE-D60866D1C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/>
            <a:r>
              <a:rPr lang="tr-TR" altLang="tr-TR" b="1">
                <a:latin typeface="Calibri" panose="020F0502020204030204" pitchFamily="34" charset="0"/>
              </a:rPr>
              <a:t>Baryum sülfat (BaSO</a:t>
            </a:r>
            <a:r>
              <a:rPr lang="tr-TR" altLang="tr-TR" b="1" baseline="-25000">
                <a:latin typeface="Calibri" panose="020F0502020204030204" pitchFamily="34" charset="0"/>
              </a:rPr>
              <a:t>4</a:t>
            </a:r>
            <a:r>
              <a:rPr lang="tr-TR" altLang="tr-TR" b="1">
                <a:latin typeface="Calibri" panose="020F0502020204030204" pitchFamily="34" charset="0"/>
              </a:rPr>
              <a:t>)</a:t>
            </a:r>
            <a:r>
              <a:rPr lang="tr-TR" altLang="tr-TR">
                <a:latin typeface="Calibri" panose="020F0502020204030204" pitchFamily="34" charset="0"/>
              </a:rPr>
              <a:t> </a:t>
            </a:r>
          </a:p>
          <a:p>
            <a:pPr lvl="1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Mikronize</a:t>
            </a:r>
            <a:endParaRPr lang="tr-TR" altLang="tr-TR">
              <a:latin typeface="Calibri" panose="020F0502020204030204" pitchFamily="34" charset="0"/>
            </a:endParaRPr>
          </a:p>
          <a:p>
            <a:pPr lvl="2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Partikül boyutu 5-10 mikron</a:t>
            </a:r>
          </a:p>
          <a:p>
            <a:pPr lvl="1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Değişik amaçlara göre farklı yoğunluklar</a:t>
            </a:r>
          </a:p>
          <a:p>
            <a:pPr lvl="2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Seyreltik (%40)</a:t>
            </a:r>
          </a:p>
          <a:p>
            <a:pPr lvl="3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Üst sindirim borusu ve ince barsak incelemeleri</a:t>
            </a:r>
          </a:p>
          <a:p>
            <a:pPr lvl="2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Koyu (%85)</a:t>
            </a:r>
          </a:p>
          <a:p>
            <a:pPr lvl="3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Çift kontrast kolon</a:t>
            </a:r>
          </a:p>
          <a:p>
            <a:pPr lvl="2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BT baryumu (%1.2)</a:t>
            </a:r>
          </a:p>
          <a:p>
            <a:pPr lvl="3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Sindirim borusu incelemelerinde </a:t>
            </a:r>
          </a:p>
        </p:txBody>
      </p:sp>
    </p:spTree>
    <p:extLst>
      <p:ext uri="{BB962C8B-B14F-4D97-AF65-F5344CB8AC3E}">
        <p14:creationId xmlns:p14="http://schemas.microsoft.com/office/powerpoint/2010/main" val="3545732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738C6D-3858-6140-A186-6246E61E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5058" name="İçerik Yer Tutucusu 2">
            <a:extLst>
              <a:ext uri="{FF2B5EF4-FFF2-40B4-BE49-F238E27FC236}">
                <a16:creationId xmlns:a16="http://schemas.microsoft.com/office/drawing/2014/main" id="{D2B941B2-671B-7548-8E46-64FB2B9FB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/>
            <a:r>
              <a:rPr lang="tr-TR" altLang="tr-TR" b="1">
                <a:latin typeface="Calibri" panose="020F0502020204030204" pitchFamily="34" charset="0"/>
              </a:rPr>
              <a:t>Baryum sülfat (BaSO</a:t>
            </a:r>
            <a:r>
              <a:rPr lang="tr-TR" altLang="tr-TR" b="1" baseline="-25000">
                <a:latin typeface="Calibri" panose="020F0502020204030204" pitchFamily="34" charset="0"/>
              </a:rPr>
              <a:t>4</a:t>
            </a:r>
            <a:r>
              <a:rPr lang="tr-TR" altLang="tr-TR" b="1">
                <a:latin typeface="Calibri" panose="020F0502020204030204" pitchFamily="34" charset="0"/>
              </a:rPr>
              <a:t>)</a:t>
            </a:r>
            <a:r>
              <a:rPr lang="tr-TR" altLang="tr-TR">
                <a:latin typeface="Calibri" panose="020F0502020204030204" pitchFamily="34" charset="0"/>
              </a:rPr>
              <a:t> </a:t>
            </a:r>
          </a:p>
          <a:p>
            <a:pPr marL="884238" lvl="1" indent="-609600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</a:rPr>
              <a:t>Süspansiyonların içine çöküntüyü ve köpüklenmeyi önleyecek, yüzey sıvamayı artıracak maddeler, tatlandırıcılar ve koruyucular eklenmiştir.</a:t>
            </a:r>
          </a:p>
        </p:txBody>
      </p:sp>
    </p:spTree>
    <p:extLst>
      <p:ext uri="{BB962C8B-B14F-4D97-AF65-F5344CB8AC3E}">
        <p14:creationId xmlns:p14="http://schemas.microsoft.com/office/powerpoint/2010/main" val="36100672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11EFE6-1BA8-2944-B58F-080DE0CD5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6082" name="İçerik Yer Tutucusu 2">
            <a:extLst>
              <a:ext uri="{FF2B5EF4-FFF2-40B4-BE49-F238E27FC236}">
                <a16:creationId xmlns:a16="http://schemas.microsoft.com/office/drawing/2014/main" id="{60E8D7B3-DCFC-4744-91B7-8D13ED27A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/>
            <a:r>
              <a:rPr lang="tr-TR" altLang="tr-TR" b="1">
                <a:latin typeface="Calibri" panose="020F0502020204030204" pitchFamily="34" charset="0"/>
              </a:rPr>
              <a:t>Baryum sülfat (BaSO</a:t>
            </a:r>
            <a:r>
              <a:rPr lang="tr-TR" altLang="tr-TR" b="1" baseline="-25000">
                <a:latin typeface="Calibri" panose="020F0502020204030204" pitchFamily="34" charset="0"/>
              </a:rPr>
              <a:t>4</a:t>
            </a:r>
            <a:r>
              <a:rPr lang="tr-TR" altLang="tr-TR" b="1">
                <a:latin typeface="Calibri" panose="020F0502020204030204" pitchFamily="34" charset="0"/>
              </a:rPr>
              <a:t>)</a:t>
            </a:r>
            <a:r>
              <a:rPr lang="tr-TR" altLang="tr-TR">
                <a:latin typeface="Calibri" panose="020F0502020204030204" pitchFamily="34" charset="0"/>
              </a:rPr>
              <a:t> </a:t>
            </a:r>
          </a:p>
          <a:p>
            <a:pPr marL="884238" lvl="1" indent="-609600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</a:rPr>
              <a:t>Baryumun önemli bir yan etkisi yoktur.</a:t>
            </a:r>
          </a:p>
          <a:p>
            <a:pPr marL="884238" lvl="1" indent="-609600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</a:rPr>
              <a:t>Sindirim borusu çalışmalarından kalan artığı, hasta kabızsa gaytanın daha da sertleşmesine neden olarak sorun yaratabilir.</a:t>
            </a:r>
          </a:p>
          <a:p>
            <a:pPr marL="884238" lvl="1" indent="-609600" eaLnBrk="1" hangingPunct="1">
              <a:buFont typeface="Wingdings 2" pitchFamily="2" charset="2"/>
              <a:buChar char=""/>
            </a:pPr>
            <a:r>
              <a:rPr lang="tr-TR" altLang="tr-TR" u="sng">
                <a:latin typeface="Calibri" panose="020F0502020204030204" pitchFamily="34" charset="0"/>
              </a:rPr>
              <a:t>Aspirasyonu kimyasal pnömonite neden olabilir.</a:t>
            </a:r>
          </a:p>
          <a:p>
            <a:pPr marL="884238" lvl="1" indent="-609600" eaLnBrk="1" hangingPunct="1">
              <a:buFont typeface="Wingdings 2" pitchFamily="2" charset="2"/>
              <a:buChar char=""/>
            </a:pPr>
            <a:r>
              <a:rPr lang="tr-TR" altLang="tr-TR" u="sng">
                <a:latin typeface="Calibri" panose="020F0502020204030204" pitchFamily="34" charset="0"/>
              </a:rPr>
              <a:t>Perforasyonda, peritona yayılımı sonucu yaygın fibroz gelişebilir.</a:t>
            </a:r>
          </a:p>
        </p:txBody>
      </p:sp>
    </p:spTree>
    <p:extLst>
      <p:ext uri="{BB962C8B-B14F-4D97-AF65-F5344CB8AC3E}">
        <p14:creationId xmlns:p14="http://schemas.microsoft.com/office/powerpoint/2010/main" val="30149818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D1F4B4-1FA1-7343-B749-4C388BE23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4819" name="İçerik Yer Tutucusu 2">
            <a:extLst>
              <a:ext uri="{FF2B5EF4-FFF2-40B4-BE49-F238E27FC236}">
                <a16:creationId xmlns:a16="http://schemas.microsoft.com/office/drawing/2014/main" id="{FBA772A3-68DB-0F48-BAB5-B4EAAE6C0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 typeface="Wingdings 2" pitchFamily="18" charset="2"/>
              <a:buChar char=""/>
              <a:defRPr/>
            </a:pPr>
            <a:r>
              <a:rPr lang="tr-TR" b="1" dirty="0">
                <a:latin typeface="Calibri" pitchFamily="34" charset="0"/>
              </a:rPr>
              <a:t>Baryum sülfat: </a:t>
            </a:r>
            <a:r>
              <a:rPr lang="tr-TR" b="1" dirty="0" err="1">
                <a:latin typeface="Calibri" pitchFamily="34" charset="0"/>
              </a:rPr>
              <a:t>kontrendikasyonlar</a:t>
            </a:r>
            <a:endParaRPr lang="tr-TR" dirty="0">
              <a:latin typeface="Calibri" pitchFamily="34" charset="0"/>
            </a:endParaRPr>
          </a:p>
          <a:p>
            <a:pPr marL="884238" lvl="1" indent="-609600" eaLnBrk="1" hangingPunct="1">
              <a:defRPr/>
            </a:pPr>
            <a:r>
              <a:rPr lang="tr-TR" spc="-5" dirty="0" err="1">
                <a:latin typeface="Calibri" pitchFamily="34" charset="0"/>
                <a:cs typeface="Calibri" pitchFamily="34" charset="0"/>
              </a:rPr>
              <a:t>Perforasyon</a:t>
            </a:r>
            <a:r>
              <a:rPr lang="tr-TR" spc="-5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1130300" lvl="2" indent="-609600" eaLnBrk="1" hangingPunct="1">
              <a:buFont typeface="Wingdings 2" pitchFamily="18" charset="2"/>
              <a:buChar char=""/>
              <a:defRPr/>
            </a:pPr>
            <a:r>
              <a:rPr lang="tr-TR" spc="-5" dirty="0" err="1">
                <a:latin typeface="Calibri" pitchFamily="34" charset="0"/>
                <a:cs typeface="Calibri" pitchFamily="34" charset="0"/>
              </a:rPr>
              <a:t>serozit</a:t>
            </a:r>
            <a:r>
              <a:rPr lang="tr-TR" spc="-5" dirty="0">
                <a:latin typeface="Calibri" pitchFamily="34" charset="0"/>
                <a:cs typeface="Calibri" pitchFamily="34" charset="0"/>
              </a:rPr>
              <a:t>, </a:t>
            </a:r>
            <a:r>
              <a:rPr lang="tr-TR" spc="-5" dirty="0" err="1">
                <a:latin typeface="Calibri" pitchFamily="34" charset="0"/>
                <a:cs typeface="Calibri" pitchFamily="34" charset="0"/>
              </a:rPr>
              <a:t>mediastinit</a:t>
            </a:r>
            <a:endParaRPr lang="tr-TR" dirty="0">
              <a:latin typeface="Calibri" pitchFamily="34" charset="0"/>
              <a:cs typeface="Calibri" pitchFamily="34" charset="0"/>
            </a:endParaRPr>
          </a:p>
          <a:p>
            <a:pPr marL="884238" lvl="1" indent="-609600" eaLnBrk="1" hangingPunct="1">
              <a:defRPr/>
            </a:pPr>
            <a:r>
              <a:rPr lang="tr-TR" dirty="0">
                <a:latin typeface="Calibri" pitchFamily="34" charset="0"/>
                <a:cs typeface="Calibri" pitchFamily="34" charset="0"/>
              </a:rPr>
              <a:t>Tam</a:t>
            </a:r>
            <a:r>
              <a:rPr lang="tr-TR" spc="-15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pc="-5" dirty="0">
                <a:latin typeface="Calibri" pitchFamily="34" charset="0"/>
                <a:cs typeface="Calibri" pitchFamily="34" charset="0"/>
              </a:rPr>
              <a:t>obstrüksiyon</a:t>
            </a:r>
            <a:endParaRPr lang="tr-TR" dirty="0">
              <a:latin typeface="Calibri" pitchFamily="34" charset="0"/>
              <a:cs typeface="Calibri" pitchFamily="34" charset="0"/>
            </a:endParaRPr>
          </a:p>
          <a:p>
            <a:pPr marL="884238" lvl="1" indent="-609600" eaLnBrk="1" hangingPunct="1">
              <a:defRPr/>
            </a:pPr>
            <a:r>
              <a:rPr lang="tr-TR" dirty="0" err="1">
                <a:latin typeface="Calibri" pitchFamily="34" charset="0"/>
                <a:cs typeface="Calibri" pitchFamily="34" charset="0"/>
              </a:rPr>
              <a:t>Toksik</a:t>
            </a:r>
            <a:r>
              <a:rPr lang="tr-TR" spc="-25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pc="-5" dirty="0" err="1">
                <a:latin typeface="Calibri" pitchFamily="34" charset="0"/>
                <a:cs typeface="Calibri" pitchFamily="34" charset="0"/>
              </a:rPr>
              <a:t>megakolon</a:t>
            </a:r>
            <a:endParaRPr lang="tr-TR" dirty="0">
              <a:latin typeface="Calibri" pitchFamily="34" charset="0"/>
              <a:cs typeface="Calibri" pitchFamily="34" charset="0"/>
            </a:endParaRPr>
          </a:p>
          <a:p>
            <a:pPr marL="609600" indent="-609600" eaLnBrk="1" hangingPunct="1">
              <a:buFont typeface="Wingdings 2" pitchFamily="18" charset="2"/>
              <a:buChar char=""/>
              <a:defRPr/>
            </a:pPr>
            <a:endParaRPr lang="tr-TR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816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barium aspiration chest x ray ile ilgili görsel sonucu">
            <a:extLst>
              <a:ext uri="{FF2B5EF4-FFF2-40B4-BE49-F238E27FC236}">
                <a16:creationId xmlns:a16="http://schemas.microsoft.com/office/drawing/2014/main" id="{F32892B8-5C25-8B4A-A399-1BB2E0C34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60648"/>
            <a:ext cx="57150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09551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2D36650-8179-374F-B37B-B50BE265B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47850"/>
            <a:ext cx="3467100" cy="1797050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marL="285750" indent="-285750">
              <a:defRPr/>
            </a:pPr>
            <a:r>
              <a:rPr lang="tr-TR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Radyolusent</a:t>
            </a:r>
            <a:r>
              <a:rPr lang="tr-TR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(negatif) KM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Metil selüloz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Hava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CO</a:t>
            </a:r>
            <a:r>
              <a:rPr lang="tr-TR" sz="1800" b="1" baseline="-25000" dirty="0">
                <a:latin typeface="Calibri" pitchFamily="34" charset="0"/>
                <a:cs typeface="Calibri" pitchFamily="34" charset="0"/>
              </a:rPr>
              <a:t>2</a:t>
            </a:r>
          </a:p>
          <a:p>
            <a:pPr>
              <a:defRPr/>
            </a:pPr>
            <a:endParaRPr lang="tr-TR" sz="2000" b="1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1ACBA7F-E591-594E-9458-1F13B6B5C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1811338"/>
            <a:ext cx="31686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marL="285750" indent="-285750"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FF0000"/>
                </a:solidFill>
                <a:latin typeface="Calibri" panose="020F0502020204030204" pitchFamily="34" charset="0"/>
              </a:rPr>
              <a:t>Radyoopak (pozitif) KM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 b="1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 b="1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FF3300"/>
                </a:solidFill>
                <a:latin typeface="Arial" panose="020B0604020202020204" pitchFamily="34" charset="0"/>
              </a:rPr>
              <a:t>       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FB3AEE2F-8746-DD48-A25D-433444AB0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613" y="2652713"/>
            <a:ext cx="2736850" cy="1295400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defTabSz="762000">
              <a:defRPr/>
            </a:pPr>
            <a:endParaRPr lang="tr-TR" b="1" dirty="0">
              <a:solidFill>
                <a:srgbClr val="FF3300"/>
              </a:solidFill>
              <a:latin typeface="Arial" charset="0"/>
            </a:endParaRPr>
          </a:p>
          <a:p>
            <a:pPr defTabSz="762000">
              <a:defRPr/>
            </a:pPr>
            <a:r>
              <a:rPr lang="tr-TR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Ağır metal tuzları</a:t>
            </a:r>
          </a:p>
          <a:p>
            <a:pPr marL="285750" indent="-285750" defTabSz="762000">
              <a:buFont typeface="Arial" pitchFamily="34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Bizmut bileşikleri</a:t>
            </a:r>
          </a:p>
          <a:p>
            <a:pPr marL="285750" indent="-285750" defTabSz="762000">
              <a:buFont typeface="Arial" pitchFamily="34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BaSO</a:t>
            </a:r>
            <a:r>
              <a:rPr lang="tr-TR" sz="1800" b="1" baseline="-25000" dirty="0">
                <a:latin typeface="Calibri" pitchFamily="34" charset="0"/>
                <a:cs typeface="Calibri" pitchFamily="34" charset="0"/>
              </a:rPr>
              <a:t>4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r>
              <a:rPr lang="tr-TR" sz="2000" b="1" dirty="0">
                <a:latin typeface="Arial" charset="0"/>
              </a:rPr>
              <a:t>       </a:t>
            </a: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r>
              <a:rPr lang="tr-TR" sz="2000" b="1" dirty="0">
                <a:latin typeface="Arial" charset="0"/>
              </a:rPr>
              <a:t>       </a:t>
            </a: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endParaRPr lang="tr-TR" sz="1000" b="1" dirty="0">
              <a:latin typeface="Arial" charset="0"/>
            </a:endParaRP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D6CC47D1-08AB-CA49-BC6B-27A7CF4CA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4452938"/>
            <a:ext cx="2227263" cy="992187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defTabSz="762000">
              <a:defRPr/>
            </a:pPr>
            <a:r>
              <a:rPr lang="tr-TR" sz="20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Yağda eriyen</a:t>
            </a:r>
          </a:p>
          <a:p>
            <a:pPr marL="342900" indent="-342900" defTabSz="762000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Lipiodol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  <a:p>
            <a:pPr marL="342900" indent="-342900" defTabSz="762000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Pantopaque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9158" name="Line 6">
            <a:extLst>
              <a:ext uri="{FF2B5EF4-FFF2-40B4-BE49-F238E27FC236}">
                <a16:creationId xmlns:a16="http://schemas.microsoft.com/office/drawing/2014/main" id="{530E2B64-3D1F-244E-BE71-B0D1983B14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5613" y="1611313"/>
            <a:ext cx="0" cy="200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59" name="Line 7">
            <a:extLst>
              <a:ext uri="{FF2B5EF4-FFF2-40B4-BE49-F238E27FC236}">
                <a16:creationId xmlns:a16="http://schemas.microsoft.com/office/drawing/2014/main" id="{787C8E43-CCD0-CB4A-B108-D94BB72E052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7200" y="1622425"/>
            <a:ext cx="51990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60" name="Line 8">
            <a:extLst>
              <a:ext uri="{FF2B5EF4-FFF2-40B4-BE49-F238E27FC236}">
                <a16:creationId xmlns:a16="http://schemas.microsoft.com/office/drawing/2014/main" id="{A6EE7975-D2B0-B140-866E-0E79B13961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1612900"/>
            <a:ext cx="0" cy="141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61" name="Line 9">
            <a:extLst>
              <a:ext uri="{FF2B5EF4-FFF2-40B4-BE49-F238E27FC236}">
                <a16:creationId xmlns:a16="http://schemas.microsoft.com/office/drawing/2014/main" id="{585B3C59-571C-024A-B2DE-4C0551D637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2635250"/>
            <a:ext cx="408305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62" name="Line 10">
            <a:extLst>
              <a:ext uri="{FF2B5EF4-FFF2-40B4-BE49-F238E27FC236}">
                <a16:creationId xmlns:a16="http://schemas.microsoft.com/office/drawing/2014/main" id="{D620958D-437E-304E-AB2B-CE33D67FA5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933825"/>
            <a:ext cx="2808287" cy="301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63" name="Line 11">
            <a:extLst>
              <a:ext uri="{FF2B5EF4-FFF2-40B4-BE49-F238E27FC236}">
                <a16:creationId xmlns:a16="http://schemas.microsoft.com/office/drawing/2014/main" id="{BCF31426-C963-5144-A46E-BE6414D9A1D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3500438"/>
            <a:ext cx="0" cy="4333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64" name="Line 12">
            <a:extLst>
              <a:ext uri="{FF2B5EF4-FFF2-40B4-BE49-F238E27FC236}">
                <a16:creationId xmlns:a16="http://schemas.microsoft.com/office/drawing/2014/main" id="{5C4C8480-89EA-0043-A43A-7C74217274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3213" y="2636838"/>
            <a:ext cx="9525" cy="317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65" name="Line 13">
            <a:extLst>
              <a:ext uri="{FF2B5EF4-FFF2-40B4-BE49-F238E27FC236}">
                <a16:creationId xmlns:a16="http://schemas.microsoft.com/office/drawing/2014/main" id="{6164FD09-0CBD-AF48-8E66-4C21E35AEA9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16463" y="3933825"/>
            <a:ext cx="4762" cy="466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66" name="Rectangle 14">
            <a:extLst>
              <a:ext uri="{FF2B5EF4-FFF2-40B4-BE49-F238E27FC236}">
                <a16:creationId xmlns:a16="http://schemas.microsoft.com/office/drawing/2014/main" id="{A3DC674A-5BA5-1B45-A5A4-633D6DA80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025" y="5589588"/>
            <a:ext cx="11842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7030A0"/>
                </a:solidFill>
                <a:latin typeface="Calibri" panose="020F0502020204030204" pitchFamily="34" charset="0"/>
              </a:rPr>
              <a:t>İyonik</a:t>
            </a:r>
          </a:p>
        </p:txBody>
      </p:sp>
      <p:sp>
        <p:nvSpPr>
          <p:cNvPr id="49167" name="Rectangle 15">
            <a:extLst>
              <a:ext uri="{FF2B5EF4-FFF2-40B4-BE49-F238E27FC236}">
                <a16:creationId xmlns:a16="http://schemas.microsoft.com/office/drawing/2014/main" id="{876D828A-B6CE-C64D-A2DF-BB9470E10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5589588"/>
            <a:ext cx="15128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7030A0"/>
                </a:solidFill>
                <a:latin typeface="Calibri" panose="020F0502020204030204" pitchFamily="34" charset="0"/>
              </a:rPr>
              <a:t>Non-iyonik</a:t>
            </a:r>
          </a:p>
        </p:txBody>
      </p:sp>
      <p:sp>
        <p:nvSpPr>
          <p:cNvPr id="49168" name="Line 16">
            <a:extLst>
              <a:ext uri="{FF2B5EF4-FFF2-40B4-BE49-F238E27FC236}">
                <a16:creationId xmlns:a16="http://schemas.microsoft.com/office/drawing/2014/main" id="{4A181BF7-3262-0F41-8B5C-364D680435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463" y="4941888"/>
            <a:ext cx="0" cy="358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69" name="Line 17">
            <a:extLst>
              <a:ext uri="{FF2B5EF4-FFF2-40B4-BE49-F238E27FC236}">
                <a16:creationId xmlns:a16="http://schemas.microsoft.com/office/drawing/2014/main" id="{D1D105A0-CAE9-AC42-B938-A7C06690C54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49600" y="5291138"/>
            <a:ext cx="3175" cy="196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70" name="Line 18">
            <a:extLst>
              <a:ext uri="{FF2B5EF4-FFF2-40B4-BE49-F238E27FC236}">
                <a16:creationId xmlns:a16="http://schemas.microsoft.com/office/drawing/2014/main" id="{2812D6A6-D649-5F42-833C-6180F47341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67438" y="5300663"/>
            <a:ext cx="0" cy="187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71" name="Line 19">
            <a:extLst>
              <a:ext uri="{FF2B5EF4-FFF2-40B4-BE49-F238E27FC236}">
                <a16:creationId xmlns:a16="http://schemas.microsoft.com/office/drawing/2014/main" id="{6187C486-6CA2-1045-BD8E-AD61E0952BA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3250" y="5300663"/>
            <a:ext cx="30130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72" name="Line 20">
            <a:extLst>
              <a:ext uri="{FF2B5EF4-FFF2-40B4-BE49-F238E27FC236}">
                <a16:creationId xmlns:a16="http://schemas.microsoft.com/office/drawing/2014/main" id="{690CC2F0-CC10-3644-B7E9-2D507D7A7E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963988"/>
            <a:ext cx="0" cy="4365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9477" name="Rectangle 21">
            <a:extLst>
              <a:ext uri="{FF2B5EF4-FFF2-40B4-BE49-F238E27FC236}">
                <a16:creationId xmlns:a16="http://schemas.microsoft.com/office/drawing/2014/main" id="{0E8CFF64-8C73-304F-96A6-B171C623AF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250" y="555625"/>
            <a:ext cx="8047038" cy="496888"/>
          </a:xfrm>
        </p:spPr>
        <p:txBody>
          <a:bodyPr vert="horz" wrap="square" lIns="0" tIns="0" rIns="0" bIns="359864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tr-TR" altLang="tr-TR" sz="3500">
                <a:solidFill>
                  <a:srgbClr val="02051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3200">
                <a:solidFill>
                  <a:srgbClr val="02051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Kontrast Madde Sınıflandırması</a:t>
            </a:r>
          </a:p>
        </p:txBody>
      </p:sp>
      <p:sp>
        <p:nvSpPr>
          <p:cNvPr id="49174" name="Line 22">
            <a:extLst>
              <a:ext uri="{FF2B5EF4-FFF2-40B4-BE49-F238E27FC236}">
                <a16:creationId xmlns:a16="http://schemas.microsoft.com/office/drawing/2014/main" id="{759DE424-E051-BD46-8989-B600E3106CC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2614613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9175" name="Dikdörtgen 2">
            <a:extLst>
              <a:ext uri="{FF2B5EF4-FFF2-40B4-BE49-F238E27FC236}">
                <a16:creationId xmlns:a16="http://schemas.microsoft.com/office/drawing/2014/main" id="{403E30D4-0E61-5344-9801-C598E80B2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663" y="4437063"/>
            <a:ext cx="1765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00B050"/>
                </a:solidFill>
                <a:latin typeface="Calibri" panose="020F0502020204030204" pitchFamily="34" charset="0"/>
              </a:rPr>
              <a:t>Suda eriyen</a:t>
            </a:r>
          </a:p>
        </p:txBody>
      </p:sp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EA69EC73-BBE2-A549-AD07-218020AC797C}"/>
              </a:ext>
            </a:extLst>
          </p:cNvPr>
          <p:cNvCxnSpPr/>
          <p:nvPr/>
        </p:nvCxnSpPr>
        <p:spPr>
          <a:xfrm>
            <a:off x="6951663" y="2332038"/>
            <a:ext cx="0" cy="304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77" name="Metin kutusu 4">
            <a:extLst>
              <a:ext uri="{FF2B5EF4-FFF2-40B4-BE49-F238E27FC236}">
                <a16:creationId xmlns:a16="http://schemas.microsoft.com/office/drawing/2014/main" id="{C3750750-6149-8145-B4DA-90623709C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3016250"/>
            <a:ext cx="30241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00B0F0"/>
                </a:solidFill>
                <a:latin typeface="Calibri" panose="020F0502020204030204" pitchFamily="34" charset="0"/>
              </a:rPr>
              <a:t>Organik iyot bileşikleri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24602" name="Metin kutusu 1">
            <a:extLst>
              <a:ext uri="{FF2B5EF4-FFF2-40B4-BE49-F238E27FC236}">
                <a16:creationId xmlns:a16="http://schemas.microsoft.com/office/drawing/2014/main" id="{1269B40A-C68D-2945-90F4-001A201FE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888" y="4437063"/>
            <a:ext cx="2051050" cy="6778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tr-TR" sz="20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Suda erimeyen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Dionosil</a:t>
            </a:r>
            <a:endParaRPr lang="tr-TR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F8FAC3B4-E4C5-4745-AE5E-F7E3DC715C87}"/>
              </a:ext>
            </a:extLst>
          </p:cNvPr>
          <p:cNvCxnSpPr/>
          <p:nvPr/>
        </p:nvCxnSpPr>
        <p:spPr>
          <a:xfrm flipV="1">
            <a:off x="3203575" y="3938588"/>
            <a:ext cx="1512888" cy="461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2370FE91-A5D9-F245-8EB9-D56B07D72D0D}"/>
              </a:ext>
            </a:extLst>
          </p:cNvPr>
          <p:cNvSpPr/>
          <p:nvPr/>
        </p:nvSpPr>
        <p:spPr>
          <a:xfrm>
            <a:off x="5435600" y="2746375"/>
            <a:ext cx="3384550" cy="96996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10632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AFA134-F340-7849-9A3D-EAB4FF8D5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0178" name="İçerik Yer Tutucusu 2">
            <a:extLst>
              <a:ext uri="{FF2B5EF4-FFF2-40B4-BE49-F238E27FC236}">
                <a16:creationId xmlns:a16="http://schemas.microsoft.com/office/drawing/2014/main" id="{6378E3B7-526B-0048-B6B3-2C58022CE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82650" lvl="1" indent="-609600" eaLnBrk="1" hangingPunct="1"/>
            <a:endParaRPr lang="tr-TR" altLang="tr-TR" b="1">
              <a:latin typeface="Calibri" panose="020F0502020204030204" pitchFamily="34" charset="0"/>
            </a:endParaRPr>
          </a:p>
          <a:p>
            <a:pPr eaLnBrk="1" hangingPunct="1"/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ORGANİK İYOT BİLEŞİKLERİ</a:t>
            </a:r>
          </a:p>
          <a:p>
            <a:pPr eaLnBrk="1" hangingPunct="1"/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= İyotlu kontrast maddeler</a:t>
            </a:r>
          </a:p>
          <a:p>
            <a:pPr marL="882650" lvl="1" indent="-609600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Yağda eriyenler</a:t>
            </a:r>
          </a:p>
          <a:p>
            <a:pPr marL="882650" lvl="1" indent="-609600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Suda erimeyenler</a:t>
            </a:r>
          </a:p>
          <a:p>
            <a:pPr marL="882650" lvl="1" indent="-609600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Suda eriyenler</a:t>
            </a:r>
          </a:p>
          <a:p>
            <a:pPr marL="882650" lvl="1" indent="-609600" eaLnBrk="1" hangingPunct="1">
              <a:buFont typeface="Wingdings 2" pitchFamily="2" charset="2"/>
              <a:buChar char=""/>
            </a:pPr>
            <a:endParaRPr lang="tr-TR" altLang="tr-TR" b="1"/>
          </a:p>
        </p:txBody>
      </p:sp>
    </p:spTree>
    <p:extLst>
      <p:ext uri="{BB962C8B-B14F-4D97-AF65-F5344CB8AC3E}">
        <p14:creationId xmlns:p14="http://schemas.microsoft.com/office/powerpoint/2010/main" val="18205411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3637DD-F57E-0A44-989A-BA0C594FC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/>
          </a:p>
        </p:txBody>
      </p:sp>
      <p:sp>
        <p:nvSpPr>
          <p:cNvPr id="51202" name="İçerik Yer Tutucusu 2">
            <a:extLst>
              <a:ext uri="{FF2B5EF4-FFF2-40B4-BE49-F238E27FC236}">
                <a16:creationId xmlns:a16="http://schemas.microsoft.com/office/drawing/2014/main" id="{7E623B45-0ACB-894D-84AC-764D3903F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Yağda eriyen iyotlu </a:t>
            </a:r>
            <a:r>
              <a:rPr lang="tr-TR" altLang="tr-TR" b="1">
                <a:latin typeface="Calibri" panose="020F0502020204030204" pitchFamily="34" charset="0"/>
              </a:rPr>
              <a:t>KM’ler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İyi tolerasyon (serozal boşluklarda)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İntravasküler kullanım (!)</a:t>
            </a:r>
          </a:p>
        </p:txBody>
      </p:sp>
    </p:spTree>
    <p:extLst>
      <p:ext uri="{BB962C8B-B14F-4D97-AF65-F5344CB8AC3E}">
        <p14:creationId xmlns:p14="http://schemas.microsoft.com/office/powerpoint/2010/main" val="39272186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E6220B-7DC6-9342-8D24-E8580AB83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2226" name="İçerik Yer Tutucusu 2">
            <a:extLst>
              <a:ext uri="{FF2B5EF4-FFF2-40B4-BE49-F238E27FC236}">
                <a16:creationId xmlns:a16="http://schemas.microsoft.com/office/drawing/2014/main" id="{219D609F-3F49-6A46-963C-7E448B65E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altLang="tr-TR" b="1">
                <a:latin typeface="Calibri" panose="020F0502020204030204" pitchFamily="34" charset="0"/>
              </a:rPr>
              <a:t>Yağda eriyen iyotlu KM’ler</a:t>
            </a:r>
          </a:p>
          <a:p>
            <a:pPr lvl="1" indent="-282575" eaLnBrk="1" hangingPunct="1">
              <a:buFont typeface="Wingdings 2" pitchFamily="2" charset="2"/>
              <a:buChar char=""/>
            </a:pPr>
            <a:r>
              <a:rPr lang="tr-TR" altLang="tr-TR" b="1" i="1">
                <a:latin typeface="Calibri" panose="020F0502020204030204" pitchFamily="34" charset="0"/>
              </a:rPr>
              <a:t>LİPİODOL (</a:t>
            </a:r>
            <a:r>
              <a:rPr lang="tr-TR" altLang="tr-TR">
                <a:latin typeface="Calibri" panose="020F0502020204030204" pitchFamily="34" charset="0"/>
              </a:rPr>
              <a:t>Di</a:t>
            </a:r>
            <a:r>
              <a:rPr lang="tr-TR" altLang="tr-TR" u="sng">
                <a:latin typeface="Calibri" panose="020F0502020204030204" pitchFamily="34" charset="0"/>
              </a:rPr>
              <a:t>iodo</a:t>
            </a:r>
            <a:r>
              <a:rPr lang="tr-TR" altLang="tr-TR">
                <a:latin typeface="Calibri" panose="020F0502020204030204" pitchFamily="34" charset="0"/>
              </a:rPr>
              <a:t>pridin)</a:t>
            </a:r>
          </a:p>
          <a:p>
            <a:pPr lvl="2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</a:rPr>
              <a:t>İlk kullanım 1924</a:t>
            </a:r>
          </a:p>
          <a:p>
            <a:pPr lvl="2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</a:rPr>
              <a:t>Eskiden daha sık kullanılıyordu.</a:t>
            </a:r>
          </a:p>
          <a:p>
            <a:pPr lvl="2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</a:rPr>
              <a:t>Suda çözünen KM’lerin kullanıma girmesiyle ilgi azaldı.</a:t>
            </a:r>
          </a:p>
          <a:p>
            <a:pPr lvl="2" indent="-282575" eaLnBrk="1" hangingPunct="1">
              <a:buFont typeface="Wingdings 2" pitchFamily="2" charset="2"/>
              <a:buChar char=""/>
            </a:pPr>
            <a:r>
              <a:rPr lang="tr-TR" altLang="tr-TR" sz="2800">
                <a:latin typeface="Calibri" panose="020F0502020204030204" pitchFamily="34" charset="0"/>
              </a:rPr>
              <a:t>Yağ embolisi riski! </a:t>
            </a:r>
          </a:p>
          <a:p>
            <a:pPr eaLnBrk="1" hangingPunct="1"/>
            <a:endParaRPr lang="tr-TR" altLang="tr-TR"/>
          </a:p>
        </p:txBody>
      </p:sp>
      <p:pic>
        <p:nvPicPr>
          <p:cNvPr id="52227" name="Picture 5" descr="lipiodol ile ilgili görsel sonucu">
            <a:extLst>
              <a:ext uri="{FF2B5EF4-FFF2-40B4-BE49-F238E27FC236}">
                <a16:creationId xmlns:a16="http://schemas.microsoft.com/office/drawing/2014/main" id="{251D8D09-6592-D644-8956-1AC746CAC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313" y="4218781"/>
            <a:ext cx="2800350" cy="207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0706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BB23B3-F488-4E42-A5E9-540B03D64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43F7934-5401-4041-9052-22FC470ED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r-TR" b="1" dirty="0">
                <a:latin typeface="Calibri" pitchFamily="34" charset="0"/>
              </a:rPr>
              <a:t>Yağda eriyen iyotlu </a:t>
            </a:r>
            <a:r>
              <a:rPr lang="tr-TR" b="1" dirty="0" err="1">
                <a:latin typeface="Calibri" pitchFamily="34" charset="0"/>
              </a:rPr>
              <a:t>KM’ler</a:t>
            </a:r>
            <a:endParaRPr lang="tr-TR" b="1" dirty="0">
              <a:latin typeface="Calibri" pitchFamily="34" charset="0"/>
            </a:endParaRPr>
          </a:p>
          <a:p>
            <a:pPr marL="640398" lvl="1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r-TR" b="1" i="1" dirty="0">
                <a:latin typeface="Calibri" pitchFamily="34" charset="0"/>
              </a:rPr>
              <a:t>LİPİODOL (</a:t>
            </a:r>
            <a:r>
              <a:rPr lang="tr-TR" dirty="0" err="1">
                <a:latin typeface="Calibri" pitchFamily="34" charset="0"/>
              </a:rPr>
              <a:t>Di</a:t>
            </a:r>
            <a:r>
              <a:rPr lang="tr-TR" u="sng" dirty="0" err="1">
                <a:latin typeface="Calibri" pitchFamily="34" charset="0"/>
              </a:rPr>
              <a:t>iodo</a:t>
            </a:r>
            <a:r>
              <a:rPr lang="tr-TR" dirty="0" err="1">
                <a:latin typeface="Calibri" pitchFamily="34" charset="0"/>
              </a:rPr>
              <a:t>pridin</a:t>
            </a:r>
            <a:r>
              <a:rPr lang="tr-TR" dirty="0">
                <a:latin typeface="Calibri" pitchFamily="34" charset="0"/>
              </a:rPr>
              <a:t>)</a:t>
            </a:r>
          </a:p>
          <a:p>
            <a:pPr marL="886460" lvl="2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tr-TR" sz="1600" dirty="0">
              <a:latin typeface="Calibri" pitchFamily="34" charset="0"/>
            </a:endParaRP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tr-TR" dirty="0">
                <a:latin typeface="Calibri" pitchFamily="34" charset="0"/>
              </a:rPr>
              <a:t>Kullanım alanları: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tr-TR" dirty="0" err="1">
                <a:latin typeface="Calibri" pitchFamily="34" charset="0"/>
              </a:rPr>
              <a:t>Lenfanjiyografi</a:t>
            </a:r>
            <a:endParaRPr lang="tr-TR" dirty="0">
              <a:latin typeface="Calibri" pitchFamily="34" charset="0"/>
            </a:endParaRP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tr-TR" dirty="0" err="1">
                <a:latin typeface="Calibri" pitchFamily="34" charset="0"/>
              </a:rPr>
              <a:t>Bronkografi</a:t>
            </a:r>
            <a:endParaRPr lang="tr-TR" dirty="0">
              <a:latin typeface="Calibri" pitchFamily="34" charset="0"/>
            </a:endParaRP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tr-TR" dirty="0" err="1">
                <a:latin typeface="Calibri" pitchFamily="34" charset="0"/>
              </a:rPr>
              <a:t>Siyalografi</a:t>
            </a:r>
            <a:endParaRPr lang="tr-TR" dirty="0">
              <a:latin typeface="Calibri" pitchFamily="34" charset="0"/>
            </a:endParaRP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tr-TR" dirty="0" err="1">
                <a:latin typeface="Calibri" pitchFamily="34" charset="0"/>
              </a:rPr>
              <a:t>Histerosalpingografi</a:t>
            </a:r>
            <a:r>
              <a:rPr lang="tr-TR" dirty="0">
                <a:latin typeface="Calibri" pitchFamily="34" charset="0"/>
              </a:rPr>
              <a:t> 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tr-TR" dirty="0" err="1">
                <a:latin typeface="Calibri" pitchFamily="34" charset="0"/>
              </a:rPr>
              <a:t>Dakriyosistografi</a:t>
            </a:r>
            <a:endParaRPr lang="tr-TR" dirty="0">
              <a:latin typeface="Calibri" pitchFamily="34" charset="0"/>
            </a:endParaRP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tr-TR" dirty="0" err="1">
                <a:latin typeface="Calibri" pitchFamily="34" charset="0"/>
              </a:rPr>
              <a:t>Kemoembolizasyon</a:t>
            </a:r>
            <a:endParaRPr lang="tr-TR" dirty="0">
              <a:latin typeface="Calibri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tr-TR" dirty="0"/>
          </a:p>
        </p:txBody>
      </p:sp>
      <p:pic>
        <p:nvPicPr>
          <p:cNvPr id="53251" name="Picture 5" descr="lipiodol ile ilgili görsel sonucu">
            <a:extLst>
              <a:ext uri="{FF2B5EF4-FFF2-40B4-BE49-F238E27FC236}">
                <a16:creationId xmlns:a16="http://schemas.microsoft.com/office/drawing/2014/main" id="{0DA6A770-0ACB-0F4F-9A53-8F3D1CB6A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73016"/>
            <a:ext cx="2800350" cy="207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8668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s://liveratlas.org/media/cache/07/10/0710ec4a576b32f95773ba8ad2cfd251.jpg">
            <a:extLst>
              <a:ext uri="{FF2B5EF4-FFF2-40B4-BE49-F238E27FC236}">
                <a16:creationId xmlns:a16="http://schemas.microsoft.com/office/drawing/2014/main" id="{536D519E-FE30-B34F-A49E-AB480FE95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806" y="980728"/>
            <a:ext cx="5894388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3748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99FF83-8119-A54C-88EE-AFA48A78F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C36B07-9CDE-7546-855A-3CB314886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r-TR" b="1" dirty="0">
                <a:latin typeface="Calibri" pitchFamily="34" charset="0"/>
              </a:rPr>
              <a:t>Yağda eriyen iyotlu </a:t>
            </a:r>
            <a:r>
              <a:rPr lang="tr-TR" b="1" dirty="0" err="1">
                <a:latin typeface="Calibri" pitchFamily="34" charset="0"/>
              </a:rPr>
              <a:t>KM’ler</a:t>
            </a:r>
            <a:endParaRPr lang="tr-TR" b="1" dirty="0">
              <a:latin typeface="Calibri" pitchFamily="34" charset="0"/>
            </a:endParaRPr>
          </a:p>
          <a:p>
            <a:pPr marL="640398" lvl="1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r-TR" b="1" i="1" dirty="0">
                <a:latin typeface="Calibri" pitchFamily="34" charset="0"/>
              </a:rPr>
              <a:t>PANTOPAQUE </a:t>
            </a:r>
            <a:r>
              <a:rPr lang="tr-TR" i="1" dirty="0">
                <a:latin typeface="Calibri" pitchFamily="34" charset="0"/>
              </a:rPr>
              <a:t>(</a:t>
            </a:r>
            <a:r>
              <a:rPr lang="tr-TR" i="1" u="sng" dirty="0" err="1">
                <a:latin typeface="Calibri" pitchFamily="34" charset="0"/>
              </a:rPr>
              <a:t>İo</a:t>
            </a:r>
            <a:r>
              <a:rPr lang="tr-TR" i="1" dirty="0" err="1">
                <a:latin typeface="Calibri" pitchFamily="34" charset="0"/>
              </a:rPr>
              <a:t>fendilat</a:t>
            </a:r>
            <a:r>
              <a:rPr lang="tr-TR" i="1" dirty="0">
                <a:latin typeface="Calibri" pitchFamily="34" charset="0"/>
              </a:rPr>
              <a:t>)</a:t>
            </a:r>
          </a:p>
          <a:p>
            <a:pPr marL="886460" lvl="2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r-TR" dirty="0" err="1">
                <a:latin typeface="Calibri" pitchFamily="34" charset="0"/>
              </a:rPr>
              <a:t>Miyelografi</a:t>
            </a:r>
            <a:endParaRPr lang="tr-TR" dirty="0">
              <a:latin typeface="Calibri" pitchFamily="34" charset="0"/>
            </a:endParaRPr>
          </a:p>
          <a:p>
            <a:pPr marL="82296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tr-TR" dirty="0"/>
          </a:p>
        </p:txBody>
      </p:sp>
      <p:pic>
        <p:nvPicPr>
          <p:cNvPr id="55300" name="Picture 2" descr="pantopaque ile ilgili görsel sonucu">
            <a:extLst>
              <a:ext uri="{FF2B5EF4-FFF2-40B4-BE49-F238E27FC236}">
                <a16:creationId xmlns:a16="http://schemas.microsoft.com/office/drawing/2014/main" id="{3B55DCAA-2B1B-F145-8857-550DB40AA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816" y="4005064"/>
            <a:ext cx="3840163" cy="170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4" descr="İlgili resim">
            <a:extLst>
              <a:ext uri="{FF2B5EF4-FFF2-40B4-BE49-F238E27FC236}">
                <a16:creationId xmlns:a16="http://schemas.microsoft.com/office/drawing/2014/main" id="{2D85F778-A48A-A14C-AF67-3E659ADA0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232654"/>
            <a:ext cx="2238821" cy="453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2098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F05787-F758-B140-8EE7-85D0763C3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559D35-EF7C-8E40-9568-A51414493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r-TR" b="1" dirty="0">
                <a:latin typeface="Calibri" pitchFamily="34" charset="0"/>
              </a:rPr>
              <a:t>Suda erimeyen iyotlu </a:t>
            </a:r>
            <a:r>
              <a:rPr lang="tr-TR" b="1" dirty="0" err="1">
                <a:latin typeface="Calibri" pitchFamily="34" charset="0"/>
              </a:rPr>
              <a:t>KM’ler</a:t>
            </a:r>
            <a:endParaRPr lang="tr-TR" b="1" dirty="0">
              <a:latin typeface="Calibri" pitchFamily="34" charset="0"/>
            </a:endParaRPr>
          </a:p>
          <a:p>
            <a:pPr marL="640398" lvl="1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r-TR" b="1" i="1" dirty="0">
                <a:latin typeface="Calibri" pitchFamily="34" charset="0"/>
              </a:rPr>
              <a:t>DİONOSİL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3129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5F116EB8-F493-AE41-991A-A55A70BE6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47850"/>
            <a:ext cx="3467100" cy="1797050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marL="285750" indent="-285750">
              <a:defRPr/>
            </a:pPr>
            <a:r>
              <a:rPr lang="tr-TR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Radyolusent</a:t>
            </a:r>
            <a:r>
              <a:rPr lang="tr-TR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(negatif) KM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Metil selüloz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Hava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CO</a:t>
            </a:r>
            <a:r>
              <a:rPr lang="tr-TR" sz="1800" b="1" baseline="-25000" dirty="0">
                <a:latin typeface="Calibri" pitchFamily="34" charset="0"/>
                <a:cs typeface="Calibri" pitchFamily="34" charset="0"/>
              </a:rPr>
              <a:t>2</a:t>
            </a:r>
          </a:p>
          <a:p>
            <a:pPr>
              <a:defRPr/>
            </a:pPr>
            <a:endParaRPr lang="tr-TR" sz="2000" b="1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6AB5D3F-8F1F-9042-BA74-104101AC0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1811338"/>
            <a:ext cx="31686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marL="285750" indent="-285750"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FF0000"/>
                </a:solidFill>
                <a:latin typeface="Calibri" panose="020F0502020204030204" pitchFamily="34" charset="0"/>
              </a:rPr>
              <a:t>Radyoopak (pozitif) KM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 b="1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 b="1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FF3300"/>
                </a:solidFill>
                <a:latin typeface="Arial" panose="020B0604020202020204" pitchFamily="34" charset="0"/>
              </a:rPr>
              <a:t>       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3C676572-249B-5341-99F9-1972D1E42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613" y="2652713"/>
            <a:ext cx="2736850" cy="1295400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defTabSz="762000">
              <a:defRPr/>
            </a:pPr>
            <a:endParaRPr lang="tr-TR" b="1" dirty="0">
              <a:solidFill>
                <a:srgbClr val="FF3300"/>
              </a:solidFill>
              <a:latin typeface="Arial" charset="0"/>
            </a:endParaRPr>
          </a:p>
          <a:p>
            <a:pPr defTabSz="762000">
              <a:defRPr/>
            </a:pPr>
            <a:r>
              <a:rPr lang="tr-TR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Ağır metal tuzları</a:t>
            </a:r>
          </a:p>
          <a:p>
            <a:pPr marL="285750" indent="-285750" defTabSz="762000">
              <a:buFont typeface="Arial" pitchFamily="34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Bizmut bileşikleri</a:t>
            </a:r>
          </a:p>
          <a:p>
            <a:pPr marL="285750" indent="-285750" defTabSz="762000">
              <a:buFont typeface="Arial" pitchFamily="34" charset="0"/>
              <a:buChar char="•"/>
              <a:defRPr/>
            </a:pPr>
            <a:r>
              <a:rPr lang="tr-TR" sz="1800" b="1" dirty="0">
                <a:latin typeface="Calibri" pitchFamily="34" charset="0"/>
                <a:cs typeface="Calibri" pitchFamily="34" charset="0"/>
              </a:rPr>
              <a:t>BaSO</a:t>
            </a:r>
            <a:r>
              <a:rPr lang="tr-TR" sz="1800" b="1" baseline="-25000" dirty="0">
                <a:latin typeface="Calibri" pitchFamily="34" charset="0"/>
                <a:cs typeface="Calibri" pitchFamily="34" charset="0"/>
              </a:rPr>
              <a:t>4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r>
              <a:rPr lang="tr-TR" sz="2000" b="1" dirty="0">
                <a:latin typeface="Arial" charset="0"/>
              </a:rPr>
              <a:t>       </a:t>
            </a: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r>
              <a:rPr lang="tr-TR" sz="2000" b="1" dirty="0">
                <a:latin typeface="Arial" charset="0"/>
              </a:rPr>
              <a:t>       </a:t>
            </a: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endParaRPr lang="tr-TR" sz="2000" b="1" dirty="0">
              <a:latin typeface="Arial" charset="0"/>
            </a:endParaRPr>
          </a:p>
          <a:p>
            <a:pPr defTabSz="762000">
              <a:defRPr/>
            </a:pPr>
            <a:endParaRPr lang="tr-TR" sz="1000" b="1" dirty="0">
              <a:latin typeface="Arial" charset="0"/>
            </a:endParaRP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5199D4F5-089F-6F43-87DA-DDD400A10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4452938"/>
            <a:ext cx="2227263" cy="992187"/>
          </a:xfrm>
          <a:prstGeom prst="rect">
            <a:avLst/>
          </a:prstGeom>
          <a:noFill/>
          <a:ln>
            <a:noFill/>
          </a:ln>
        </p:spPr>
        <p:txBody>
          <a:bodyPr lIns="90454" tIns="44433" rIns="90454" bIns="44433"/>
          <a:lstStyle/>
          <a:p>
            <a:pPr defTabSz="762000">
              <a:defRPr/>
            </a:pPr>
            <a:r>
              <a:rPr lang="tr-TR" sz="20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Yağda eriyen</a:t>
            </a:r>
          </a:p>
          <a:p>
            <a:pPr marL="342900" indent="-342900" defTabSz="762000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Lipiodol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  <a:p>
            <a:pPr marL="342900" indent="-342900" defTabSz="762000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Pantopaque</a:t>
            </a:r>
            <a:endParaRPr lang="tr-TR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7350" name="Line 6">
            <a:extLst>
              <a:ext uri="{FF2B5EF4-FFF2-40B4-BE49-F238E27FC236}">
                <a16:creationId xmlns:a16="http://schemas.microsoft.com/office/drawing/2014/main" id="{ABA5AB33-275E-1D4B-AA98-4BC2B2D6DC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5613" y="1611313"/>
            <a:ext cx="0" cy="200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51" name="Line 7">
            <a:extLst>
              <a:ext uri="{FF2B5EF4-FFF2-40B4-BE49-F238E27FC236}">
                <a16:creationId xmlns:a16="http://schemas.microsoft.com/office/drawing/2014/main" id="{04F442C2-DEB9-7B4B-AA1F-401CC20EDB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7200" y="1622425"/>
            <a:ext cx="51990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52" name="Line 8">
            <a:extLst>
              <a:ext uri="{FF2B5EF4-FFF2-40B4-BE49-F238E27FC236}">
                <a16:creationId xmlns:a16="http://schemas.microsoft.com/office/drawing/2014/main" id="{F0C993E5-A04B-2F42-B867-9E4EFA9B00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1612900"/>
            <a:ext cx="0" cy="141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53" name="Line 9">
            <a:extLst>
              <a:ext uri="{FF2B5EF4-FFF2-40B4-BE49-F238E27FC236}">
                <a16:creationId xmlns:a16="http://schemas.microsoft.com/office/drawing/2014/main" id="{E3B89A2C-C9B9-0340-8E93-CF29737F786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2635250"/>
            <a:ext cx="408305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54" name="Line 10">
            <a:extLst>
              <a:ext uri="{FF2B5EF4-FFF2-40B4-BE49-F238E27FC236}">
                <a16:creationId xmlns:a16="http://schemas.microsoft.com/office/drawing/2014/main" id="{B6FE5473-CC6D-0349-9A17-1ED6174C58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933825"/>
            <a:ext cx="2808287" cy="301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55" name="Line 11">
            <a:extLst>
              <a:ext uri="{FF2B5EF4-FFF2-40B4-BE49-F238E27FC236}">
                <a16:creationId xmlns:a16="http://schemas.microsoft.com/office/drawing/2014/main" id="{0DF91C0B-C6EA-5B41-AF40-A32A48F2C7D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3500438"/>
            <a:ext cx="0" cy="4333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56" name="Line 12">
            <a:extLst>
              <a:ext uri="{FF2B5EF4-FFF2-40B4-BE49-F238E27FC236}">
                <a16:creationId xmlns:a16="http://schemas.microsoft.com/office/drawing/2014/main" id="{0D51F349-9EF3-F447-8ADE-07E53721A4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3213" y="2636838"/>
            <a:ext cx="9525" cy="317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57" name="Line 13">
            <a:extLst>
              <a:ext uri="{FF2B5EF4-FFF2-40B4-BE49-F238E27FC236}">
                <a16:creationId xmlns:a16="http://schemas.microsoft.com/office/drawing/2014/main" id="{5FC83024-6918-FA4B-AB3C-8AE106340E1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16463" y="3933825"/>
            <a:ext cx="4762" cy="466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58" name="Rectangle 14">
            <a:extLst>
              <a:ext uri="{FF2B5EF4-FFF2-40B4-BE49-F238E27FC236}">
                <a16:creationId xmlns:a16="http://schemas.microsoft.com/office/drawing/2014/main" id="{2EE3EBF7-BB9B-EA46-9D35-AC7591BFF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025" y="5589588"/>
            <a:ext cx="11842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7030A0"/>
                </a:solidFill>
                <a:latin typeface="Calibri" panose="020F0502020204030204" pitchFamily="34" charset="0"/>
              </a:rPr>
              <a:t>İyonik</a:t>
            </a:r>
          </a:p>
        </p:txBody>
      </p:sp>
      <p:sp>
        <p:nvSpPr>
          <p:cNvPr id="57359" name="Rectangle 15">
            <a:extLst>
              <a:ext uri="{FF2B5EF4-FFF2-40B4-BE49-F238E27FC236}">
                <a16:creationId xmlns:a16="http://schemas.microsoft.com/office/drawing/2014/main" id="{201EAF90-073C-4D40-A4CB-4181AF64B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5589588"/>
            <a:ext cx="15128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>
            <a:lvl1pPr defTabSz="76200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76200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7620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7620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7620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7030A0"/>
                </a:solidFill>
                <a:latin typeface="Calibri" panose="020F0502020204030204" pitchFamily="34" charset="0"/>
              </a:rPr>
              <a:t>Non-iyonik</a:t>
            </a:r>
          </a:p>
        </p:txBody>
      </p:sp>
      <p:sp>
        <p:nvSpPr>
          <p:cNvPr id="57360" name="Line 16">
            <a:extLst>
              <a:ext uri="{FF2B5EF4-FFF2-40B4-BE49-F238E27FC236}">
                <a16:creationId xmlns:a16="http://schemas.microsoft.com/office/drawing/2014/main" id="{F6A71F10-0901-404B-858C-F832247444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463" y="4941888"/>
            <a:ext cx="0" cy="358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61" name="Line 17">
            <a:extLst>
              <a:ext uri="{FF2B5EF4-FFF2-40B4-BE49-F238E27FC236}">
                <a16:creationId xmlns:a16="http://schemas.microsoft.com/office/drawing/2014/main" id="{4D7CC28D-D5D8-1248-8214-46F49198B82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49600" y="5291138"/>
            <a:ext cx="3175" cy="196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62" name="Line 18">
            <a:extLst>
              <a:ext uri="{FF2B5EF4-FFF2-40B4-BE49-F238E27FC236}">
                <a16:creationId xmlns:a16="http://schemas.microsoft.com/office/drawing/2014/main" id="{13EB64AB-A5DF-3948-A741-4B4275145D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67438" y="5300663"/>
            <a:ext cx="0" cy="187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63" name="Line 19">
            <a:extLst>
              <a:ext uri="{FF2B5EF4-FFF2-40B4-BE49-F238E27FC236}">
                <a16:creationId xmlns:a16="http://schemas.microsoft.com/office/drawing/2014/main" id="{19913514-326C-E148-B8C4-B3BF5EFBE6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3250" y="5300663"/>
            <a:ext cx="30130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64" name="Line 20">
            <a:extLst>
              <a:ext uri="{FF2B5EF4-FFF2-40B4-BE49-F238E27FC236}">
                <a16:creationId xmlns:a16="http://schemas.microsoft.com/office/drawing/2014/main" id="{3CE2A97E-7472-B149-8978-560D6B69F72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963988"/>
            <a:ext cx="0" cy="4365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9477" name="Rectangle 21">
            <a:extLst>
              <a:ext uri="{FF2B5EF4-FFF2-40B4-BE49-F238E27FC236}">
                <a16:creationId xmlns:a16="http://schemas.microsoft.com/office/drawing/2014/main" id="{03684D76-5ABE-5546-99A5-FE886EF031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250" y="555625"/>
            <a:ext cx="8047038" cy="496888"/>
          </a:xfrm>
        </p:spPr>
        <p:txBody>
          <a:bodyPr vert="horz" wrap="square" lIns="0" tIns="0" rIns="0" bIns="359864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tr-TR" altLang="tr-TR" sz="3500">
                <a:solidFill>
                  <a:srgbClr val="02051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3200">
                <a:solidFill>
                  <a:srgbClr val="02051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Kontrast Madde Sınıflandırması</a:t>
            </a:r>
          </a:p>
        </p:txBody>
      </p:sp>
      <p:sp>
        <p:nvSpPr>
          <p:cNvPr id="57366" name="Line 22">
            <a:extLst>
              <a:ext uri="{FF2B5EF4-FFF2-40B4-BE49-F238E27FC236}">
                <a16:creationId xmlns:a16="http://schemas.microsoft.com/office/drawing/2014/main" id="{D5D873AA-0AB0-604A-8749-717235650CA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2614613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7367" name="Dikdörtgen 2">
            <a:extLst>
              <a:ext uri="{FF2B5EF4-FFF2-40B4-BE49-F238E27FC236}">
                <a16:creationId xmlns:a16="http://schemas.microsoft.com/office/drawing/2014/main" id="{40A82B9A-50ED-064F-8DE0-339377BB0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663" y="4437063"/>
            <a:ext cx="1765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b="1">
                <a:solidFill>
                  <a:srgbClr val="00B050"/>
                </a:solidFill>
                <a:latin typeface="Calibri" panose="020F0502020204030204" pitchFamily="34" charset="0"/>
              </a:rPr>
              <a:t>Suda eriyen</a:t>
            </a:r>
          </a:p>
        </p:txBody>
      </p:sp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6CA5A9CF-689F-CE42-9D85-A7D2B5789833}"/>
              </a:ext>
            </a:extLst>
          </p:cNvPr>
          <p:cNvCxnSpPr/>
          <p:nvPr/>
        </p:nvCxnSpPr>
        <p:spPr>
          <a:xfrm>
            <a:off x="6951663" y="2332038"/>
            <a:ext cx="0" cy="304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369" name="Metin kutusu 4">
            <a:extLst>
              <a:ext uri="{FF2B5EF4-FFF2-40B4-BE49-F238E27FC236}">
                <a16:creationId xmlns:a16="http://schemas.microsoft.com/office/drawing/2014/main" id="{3F56E572-5B31-0045-9F09-0368074E7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3016250"/>
            <a:ext cx="30241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00B0F0"/>
                </a:solidFill>
                <a:latin typeface="Calibri" panose="020F0502020204030204" pitchFamily="34" charset="0"/>
              </a:rPr>
              <a:t>Organik iyot bileşikleri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24602" name="Metin kutusu 1">
            <a:extLst>
              <a:ext uri="{FF2B5EF4-FFF2-40B4-BE49-F238E27FC236}">
                <a16:creationId xmlns:a16="http://schemas.microsoft.com/office/drawing/2014/main" id="{549422AB-4949-A548-9AA8-F5B5BE8CC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888" y="4437063"/>
            <a:ext cx="2051050" cy="6778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tr-TR" sz="20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Suda erimeyen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tr-TR" sz="1800" b="1" dirty="0" err="1">
                <a:latin typeface="Calibri" pitchFamily="34" charset="0"/>
                <a:cs typeface="Calibri" pitchFamily="34" charset="0"/>
              </a:rPr>
              <a:t>Dionosil</a:t>
            </a:r>
            <a:endParaRPr lang="tr-TR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847C7A9D-5ABA-4146-A101-E666C3E2586D}"/>
              </a:ext>
            </a:extLst>
          </p:cNvPr>
          <p:cNvCxnSpPr/>
          <p:nvPr/>
        </p:nvCxnSpPr>
        <p:spPr>
          <a:xfrm flipV="1">
            <a:off x="3203575" y="3938588"/>
            <a:ext cx="1512888" cy="461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CB07900E-E9F6-6F40-AFF6-ADB54DB9CC5D}"/>
              </a:ext>
            </a:extLst>
          </p:cNvPr>
          <p:cNvSpPr/>
          <p:nvPr/>
        </p:nvSpPr>
        <p:spPr>
          <a:xfrm>
            <a:off x="3708400" y="4183063"/>
            <a:ext cx="2087563" cy="93186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01549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725F3A-F515-D94B-B4E8-9CBFAB285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8370" name="İçerik Yer Tutucusu 2">
            <a:extLst>
              <a:ext uri="{FF2B5EF4-FFF2-40B4-BE49-F238E27FC236}">
                <a16:creationId xmlns:a16="http://schemas.microsoft.com/office/drawing/2014/main" id="{4A1C8C60-72D4-D949-B3A8-98742CB2D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Suda eriyen </a:t>
            </a:r>
            <a:r>
              <a:rPr lang="tr-TR" altLang="tr-TR" b="1">
                <a:latin typeface="Calibri" panose="020F0502020204030204" pitchFamily="34" charset="0"/>
              </a:rPr>
              <a:t>iyotlu KM’ler</a:t>
            </a:r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Günümüzde kullanılan tüm iyotlu KM’ler, sıkıca bağlanmış </a:t>
            </a:r>
            <a:r>
              <a:rPr lang="tr-TR" altLang="tr-TR" i="1">
                <a:latin typeface="Calibri" panose="020F0502020204030204" pitchFamily="34" charset="0"/>
                <a:cs typeface="Calibri" panose="020F0502020204030204" pitchFamily="34" charset="0"/>
              </a:rPr>
              <a:t>3 iyot atomu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 içeren </a:t>
            </a: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benzoik asit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 molekülleridir.</a:t>
            </a:r>
          </a:p>
          <a:p>
            <a:pPr lvl="1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Tüm iyotlu KM’ler iyot bağlı </a:t>
            </a: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benzen halkası 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türevlerdir.</a:t>
            </a:r>
          </a:p>
        </p:txBody>
      </p:sp>
    </p:spTree>
    <p:extLst>
      <p:ext uri="{BB962C8B-B14F-4D97-AF65-F5344CB8AC3E}">
        <p14:creationId xmlns:p14="http://schemas.microsoft.com/office/powerpoint/2010/main" val="16198400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46F4440-ECE8-5F49-B1E0-D633B98710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9394" name="Rectangle 3">
            <a:extLst>
              <a:ext uri="{FF2B5EF4-FFF2-40B4-BE49-F238E27FC236}">
                <a16:creationId xmlns:a16="http://schemas.microsoft.com/office/drawing/2014/main" id="{29F27E5F-E225-894F-8BA5-6269D2F56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Suda eriyen iyotlu KM’ler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Kimyasal yapılarına göre 2 gruba ayrılır;</a:t>
            </a:r>
          </a:p>
          <a:p>
            <a:pPr lvl="2" eaLnBrk="1" hangingPunct="1">
              <a:lnSpc>
                <a:spcPct val="9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İyonik</a:t>
            </a:r>
          </a:p>
          <a:p>
            <a:pPr lvl="3" eaLnBrk="1" hangingPunct="1">
              <a:lnSpc>
                <a:spcPct val="9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Monomerik</a:t>
            </a:r>
          </a:p>
          <a:p>
            <a:pPr lvl="3" eaLnBrk="1" hangingPunct="1">
              <a:lnSpc>
                <a:spcPct val="9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Dimerik </a:t>
            </a:r>
          </a:p>
          <a:p>
            <a:pPr lvl="2" eaLnBrk="1" hangingPunct="1">
              <a:lnSpc>
                <a:spcPct val="9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Non-iyonik</a:t>
            </a:r>
          </a:p>
          <a:p>
            <a:pPr lvl="3" eaLnBrk="1" hangingPunct="1">
              <a:lnSpc>
                <a:spcPct val="9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Monomerik</a:t>
            </a:r>
          </a:p>
          <a:p>
            <a:pPr lvl="3" eaLnBrk="1" hangingPunct="1">
              <a:lnSpc>
                <a:spcPct val="9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Dimerik </a:t>
            </a:r>
          </a:p>
          <a:p>
            <a:pPr lvl="2" eaLnBrk="1" hangingPunct="1">
              <a:lnSpc>
                <a:spcPct val="90000"/>
              </a:lnSpc>
            </a:pPr>
            <a:endParaRPr lang="tr-TR" altLang="tr-T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9640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s://img.medscapestatic.com/pi/meds/ckb/70/23170.jpg">
            <a:extLst>
              <a:ext uri="{FF2B5EF4-FFF2-40B4-BE49-F238E27FC236}">
                <a16:creationId xmlns:a16="http://schemas.microsoft.com/office/drawing/2014/main" id="{9BE0EF9B-73F4-4D40-BFA2-5EF6753C2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" y="-9736"/>
            <a:ext cx="7698430" cy="6103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4530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ontrast medium iodine benzene ile ilgili görsel sonucu">
            <a:extLst>
              <a:ext uri="{FF2B5EF4-FFF2-40B4-BE49-F238E27FC236}">
                <a16:creationId xmlns:a16="http://schemas.microsoft.com/office/drawing/2014/main" id="{B9F3E926-12BF-EC4F-BB09-33A2FB92D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692150"/>
            <a:ext cx="6192837" cy="5481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8" descr="İopamidol ile ilgili görsel sonucu">
            <a:extLst>
              <a:ext uri="{FF2B5EF4-FFF2-40B4-BE49-F238E27FC236}">
                <a16:creationId xmlns:a16="http://schemas.microsoft.com/office/drawing/2014/main" id="{84019AF6-8719-1649-A688-9185A7132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881" y="188640"/>
            <a:ext cx="2217738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Resim 5">
            <a:extLst>
              <a:ext uri="{FF2B5EF4-FFF2-40B4-BE49-F238E27FC236}">
                <a16:creationId xmlns:a16="http://schemas.microsoft.com/office/drawing/2014/main" id="{C98FB2E8-AC40-3E4F-B7F3-F48C2C4F2F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2" t="10654" r="22255" b="8186"/>
          <a:stretch>
            <a:fillRect/>
          </a:stretch>
        </p:blipFill>
        <p:spPr bwMode="auto">
          <a:xfrm>
            <a:off x="0" y="2636912"/>
            <a:ext cx="2384425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FDAF33ED-4A8E-0F4D-812A-75CC5E9A0CD1}"/>
              </a:ext>
            </a:extLst>
          </p:cNvPr>
          <p:cNvSpPr txBox="1"/>
          <p:nvPr/>
        </p:nvSpPr>
        <p:spPr>
          <a:xfrm>
            <a:off x="1691680" y="1160934"/>
            <a:ext cx="1728788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dirty="0" err="1"/>
              <a:t>Non</a:t>
            </a:r>
            <a:r>
              <a:rPr lang="tr-TR" dirty="0"/>
              <a:t>-iyonik </a:t>
            </a:r>
            <a:r>
              <a:rPr lang="tr-TR" dirty="0" err="1"/>
              <a:t>monomerik</a:t>
            </a:r>
            <a:endParaRPr lang="tr-TR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2D10574-CBB1-974F-B670-EA27C03A3816}"/>
              </a:ext>
            </a:extLst>
          </p:cNvPr>
          <p:cNvSpPr txBox="1"/>
          <p:nvPr/>
        </p:nvSpPr>
        <p:spPr>
          <a:xfrm>
            <a:off x="467519" y="5538068"/>
            <a:ext cx="2303462" cy="369332"/>
          </a:xfrm>
          <a:prstGeom prst="rect">
            <a:avLst/>
          </a:prstGeom>
          <a:solidFill>
            <a:srgbClr val="FFB4C4"/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dirty="0"/>
              <a:t>İyonik </a:t>
            </a:r>
            <a:r>
              <a:rPr lang="tr-TR" dirty="0" err="1"/>
              <a:t>dimerik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24510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7957D0-4C31-3945-A35E-F88A68CCB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2466" name="İçerik Yer Tutucusu 2">
            <a:extLst>
              <a:ext uri="{FF2B5EF4-FFF2-40B4-BE49-F238E27FC236}">
                <a16:creationId xmlns:a16="http://schemas.microsoft.com/office/drawing/2014/main" id="{9829A853-5123-9A47-BCE1-307B1CBF0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Suda eriyen iyotlu KM’ler</a:t>
            </a:r>
          </a:p>
          <a:p>
            <a:pPr lvl="1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Ozmolaritesine göre 3 ana gruba ayrılır;</a:t>
            </a:r>
          </a:p>
          <a:p>
            <a:pPr lvl="2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Yüksek ozmolariteli</a:t>
            </a:r>
          </a:p>
          <a:p>
            <a:pPr lvl="3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İyonik monomer</a:t>
            </a:r>
          </a:p>
          <a:p>
            <a:pPr lvl="2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Düşük ozmolariteli</a:t>
            </a:r>
          </a:p>
          <a:p>
            <a:pPr lvl="3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Non-iyonik monomer</a:t>
            </a:r>
          </a:p>
          <a:p>
            <a:pPr lvl="3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İyonik dimer</a:t>
            </a:r>
          </a:p>
          <a:p>
            <a:pPr lvl="2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İzo-ozmolar</a:t>
            </a:r>
          </a:p>
          <a:p>
            <a:pPr lvl="3" indent="-282575" eaLnBrk="1" hangingPunct="1">
              <a:buFont typeface="Wingdings 2" pitchFamily="2" charset="2"/>
              <a:buChar char=""/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Non-iyonik dimer</a:t>
            </a:r>
          </a:p>
          <a:p>
            <a:pPr lvl="3" indent="-282575" eaLnBrk="1" hangingPunct="1">
              <a:buFont typeface="Wingdings 2" pitchFamily="2" charset="2"/>
              <a:buNone/>
            </a:pPr>
            <a:endParaRPr lang="tr-TR" altLang="tr-T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2507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non ionic contrast media ile ilgili görsel sonucu">
            <a:extLst>
              <a:ext uri="{FF2B5EF4-FFF2-40B4-BE49-F238E27FC236}">
                <a16:creationId xmlns:a16="http://schemas.microsoft.com/office/drawing/2014/main" id="{B920FABF-2E67-7C4E-BFBC-796237205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1736725"/>
            <a:ext cx="7907337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5150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 descr="non ionic contrast media ile ilgili görsel sonucu">
            <a:extLst>
              <a:ext uri="{FF2B5EF4-FFF2-40B4-BE49-F238E27FC236}">
                <a16:creationId xmlns:a16="http://schemas.microsoft.com/office/drawing/2014/main" id="{9E1497EF-5245-4241-9B94-594D386755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pic>
        <p:nvPicPr>
          <p:cNvPr id="64515" name="Picture 4" descr="non ionic contrast media ile ilgili görsel sonucu">
            <a:extLst>
              <a:ext uri="{FF2B5EF4-FFF2-40B4-BE49-F238E27FC236}">
                <a16:creationId xmlns:a16="http://schemas.microsoft.com/office/drawing/2014/main" id="{5A2FCE5D-9955-6842-8B13-68DD71D03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1" y="10547"/>
            <a:ext cx="7797291" cy="593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7439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DAEE06-40C5-B141-9983-E5C52DA1E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5538" name="İçerik Yer Tutucusu 2">
            <a:extLst>
              <a:ext uri="{FF2B5EF4-FFF2-40B4-BE49-F238E27FC236}">
                <a16:creationId xmlns:a16="http://schemas.microsoft.com/office/drawing/2014/main" id="{08AB676D-9171-0B43-BAB4-7652058CA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Yüksek ozmolariteli KM’ler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Katyon tarafı </a:t>
            </a:r>
            <a:r>
              <a:rPr lang="tr-TR" altLang="tr-TR" i="1">
                <a:latin typeface="Calibri" panose="020F0502020204030204" pitchFamily="34" charset="0"/>
                <a:cs typeface="Calibri" panose="020F0502020204030204" pitchFamily="34" charset="0"/>
              </a:rPr>
              <a:t>sodyum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 veya </a:t>
            </a:r>
            <a:r>
              <a:rPr lang="tr-TR" altLang="tr-TR" i="1">
                <a:latin typeface="Calibri" panose="020F0502020204030204" pitchFamily="34" charset="0"/>
                <a:cs typeface="Calibri" panose="020F0502020204030204" pitchFamily="34" charset="0"/>
              </a:rPr>
              <a:t>meglumine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 (metilglukamin) 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Anyon tarafı 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3 iyot bağlı benzoat tuzları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C1’e </a:t>
            </a:r>
            <a:r>
              <a:rPr lang="tr-TR" altLang="tr-TR" i="1">
                <a:latin typeface="Calibri" panose="020F0502020204030204" pitchFamily="34" charset="0"/>
                <a:cs typeface="Calibri" panose="020F0502020204030204" pitchFamily="34" charset="0"/>
              </a:rPr>
              <a:t>karboksil grubu 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(COOH) bağlı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C2, C4 ve C6’ya </a:t>
            </a:r>
            <a:r>
              <a:rPr lang="tr-TR" altLang="tr-TR" i="1">
                <a:latin typeface="Calibri" panose="020F0502020204030204" pitchFamily="34" charset="0"/>
                <a:cs typeface="Calibri" panose="020F0502020204030204" pitchFamily="34" charset="0"/>
              </a:rPr>
              <a:t>iyot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 bağlı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C3 ve C5’e küçük yan zincirler veya </a:t>
            </a:r>
            <a:r>
              <a:rPr lang="tr-TR" altLang="tr-TR" i="1">
                <a:latin typeface="Calibri" panose="020F0502020204030204" pitchFamily="34" charset="0"/>
                <a:cs typeface="Calibri" panose="020F0502020204030204" pitchFamily="34" charset="0"/>
              </a:rPr>
              <a:t>amin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lerden oluşan kökler</a:t>
            </a:r>
            <a:r>
              <a:rPr lang="tr-TR" altLang="tr-TR" i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(R3 ve R5) bağlı</a:t>
            </a:r>
          </a:p>
          <a:p>
            <a:pPr lvl="2" eaLnBrk="1" hangingPunct="1">
              <a:lnSpc>
                <a:spcPct val="80000"/>
              </a:lnSpc>
            </a:pPr>
            <a:endParaRPr lang="tr-TR" altLang="tr-TR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eaLnBrk="1" hangingPunct="1">
              <a:lnSpc>
                <a:spcPct val="80000"/>
              </a:lnSpc>
            </a:pPr>
            <a:endParaRPr lang="tr-TR" altLang="tr-TR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4016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F41291-9C87-6B4B-8F48-D82ECDE19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6562" name="İçerik Yer Tutucusu 2">
            <a:extLst>
              <a:ext uri="{FF2B5EF4-FFF2-40B4-BE49-F238E27FC236}">
                <a16:creationId xmlns:a16="http://schemas.microsoft.com/office/drawing/2014/main" id="{300BC7C0-EB94-A34A-8C72-8FE8604F8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Yüksek ozmolariteli KM’ler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R3 ve R5’e bağlanan yan zincirler bileşiğin </a:t>
            </a:r>
            <a:r>
              <a:rPr lang="tr-TR" altLang="tr-TR" u="sng">
                <a:latin typeface="Calibri" panose="020F0502020204030204" pitchFamily="34" charset="0"/>
                <a:cs typeface="Calibri" panose="020F0502020204030204" pitchFamily="34" charset="0"/>
              </a:rPr>
              <a:t>toksisitesini belirgin şekilde düşürür 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ve molekülün </a:t>
            </a:r>
            <a:r>
              <a:rPr lang="tr-TR" altLang="tr-TR" u="sng">
                <a:latin typeface="Calibri" panose="020F0502020204030204" pitchFamily="34" charset="0"/>
                <a:cs typeface="Calibri" panose="020F0502020204030204" pitchFamily="34" charset="0"/>
              </a:rPr>
              <a:t>eriyebilirliğini artırır.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Piyasadaki markalar arasındaki farklılık bu R3 ve R5 komponentlerindeki küçük modifikasyonlardan ileri gelir ve hiçbiri kullanımda belirgin bir üstünlük sağlamaz.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Yan zincirler;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Diatrizoik asit (diatrizoat) (Uroscan)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İotalamik asit (iotalamat) (Telebrix)</a:t>
            </a:r>
          </a:p>
          <a:p>
            <a:pPr lvl="2" eaLnBrk="1" hangingPunct="1">
              <a:lnSpc>
                <a:spcPct val="80000"/>
              </a:lnSpc>
            </a:pPr>
            <a:endParaRPr lang="tr-TR" altLang="tr-TR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5872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Resim 3">
            <a:extLst>
              <a:ext uri="{FF2B5EF4-FFF2-40B4-BE49-F238E27FC236}">
                <a16:creationId xmlns:a16="http://schemas.microsoft.com/office/drawing/2014/main" id="{701856C2-049F-7F4C-B6E0-83038F623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04813"/>
            <a:ext cx="359886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2" descr="telebrix ile ilgili görsel sonucu">
            <a:extLst>
              <a:ext uri="{FF2B5EF4-FFF2-40B4-BE49-F238E27FC236}">
                <a16:creationId xmlns:a16="http://schemas.microsoft.com/office/drawing/2014/main" id="{A9547A7B-91B6-0B49-888D-EB742C977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91" r="36179"/>
          <a:stretch>
            <a:fillRect/>
          </a:stretch>
        </p:blipFill>
        <p:spPr bwMode="auto">
          <a:xfrm>
            <a:off x="5148264" y="1909986"/>
            <a:ext cx="3746500" cy="375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Metin kutusu 4">
            <a:extLst>
              <a:ext uri="{FF2B5EF4-FFF2-40B4-BE49-F238E27FC236}">
                <a16:creationId xmlns:a16="http://schemas.microsoft.com/office/drawing/2014/main" id="{3D9046D7-BBBD-3342-8432-FDAABE2EA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481" y="4293096"/>
            <a:ext cx="2447925" cy="461963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dirty="0" err="1">
                <a:latin typeface="Times New Roman" panose="02020603050405020304" pitchFamily="18" charset="0"/>
              </a:rPr>
              <a:t>Diatrizoat</a:t>
            </a:r>
            <a:endParaRPr lang="tr-TR" altLang="tr-TR" sz="2400" dirty="0">
              <a:latin typeface="Times New Roman" panose="02020603050405020304" pitchFamily="18" charset="0"/>
            </a:endParaRPr>
          </a:p>
        </p:txBody>
      </p:sp>
      <p:sp>
        <p:nvSpPr>
          <p:cNvPr id="67589" name="Metin kutusu 5">
            <a:extLst>
              <a:ext uri="{FF2B5EF4-FFF2-40B4-BE49-F238E27FC236}">
                <a16:creationId xmlns:a16="http://schemas.microsoft.com/office/drawing/2014/main" id="{72EC4CDE-7EE6-F04B-803C-1EAC74443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2" y="1230626"/>
            <a:ext cx="2016125" cy="460375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İotalamat</a:t>
            </a:r>
          </a:p>
        </p:txBody>
      </p:sp>
    </p:spTree>
    <p:extLst>
      <p:ext uri="{BB962C8B-B14F-4D97-AF65-F5344CB8AC3E}">
        <p14:creationId xmlns:p14="http://schemas.microsoft.com/office/powerpoint/2010/main" val="30873384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F9524C-F6A7-B448-B3AE-9F6252CDA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8610" name="İçerik Yer Tutucusu 2">
            <a:extLst>
              <a:ext uri="{FF2B5EF4-FFF2-40B4-BE49-F238E27FC236}">
                <a16:creationId xmlns:a16="http://schemas.microsoft.com/office/drawing/2014/main" id="{4B0A4354-BB30-674F-B056-AF4A39624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2800" b="1" dirty="0">
                <a:latin typeface="Calibri" panose="020F0502020204030204" pitchFamily="34" charset="0"/>
                <a:cs typeface="Calibri" panose="020F0502020204030204" pitchFamily="34" charset="0"/>
              </a:rPr>
              <a:t>Yüksek </a:t>
            </a:r>
            <a:r>
              <a:rPr lang="tr-TR" altLang="tr-TR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ozmolariteli</a:t>
            </a:r>
            <a:r>
              <a:rPr lang="tr-TR" altLang="tr-T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KM’ler</a:t>
            </a:r>
            <a:endParaRPr lang="tr-TR" altLang="tr-TR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Piyasadaki yüksek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ozmolariteli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iyonik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KM’ler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meglumin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veya </a:t>
            </a:r>
            <a:r>
              <a:rPr lang="tr-TR" alt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sodyum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tuzlarıdır.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Ürünler bu iki tuzun değişik oranlarda karışımı şeklindedir.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Meglumin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tuzları sodyum tuzlarından daha az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toksiktir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ve viskozitesi daha yüksektir. Fakat </a:t>
            </a:r>
            <a:r>
              <a:rPr lang="tr-TR" altLang="tr-TR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güçlü bir </a:t>
            </a:r>
            <a:r>
              <a:rPr lang="tr-TR" altLang="tr-TR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diüretik</a:t>
            </a:r>
            <a:r>
              <a:rPr lang="tr-TR" altLang="tr-TR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 etkisi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bulunduğundan idrardaki iyot konsantrasyonu sodyum tuzlarına göre daha azdır.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Bu nedenle farklı klinik kullanımlar için farklı oranlarda karışım gerekir. Örneğin İV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ürografi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için sodyum tuzları tercih edilir.</a:t>
            </a:r>
          </a:p>
          <a:p>
            <a:pPr lvl="1" eaLnBrk="1" hangingPunct="1">
              <a:lnSpc>
                <a:spcPct val="80000"/>
              </a:lnSpc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eaLnBrk="1" hangingPunct="1">
              <a:lnSpc>
                <a:spcPct val="80000"/>
              </a:lnSpc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2990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69BCBC-7ED3-9F47-9DFF-11ECE59E1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/>
          </a:p>
        </p:txBody>
      </p:sp>
      <p:sp>
        <p:nvSpPr>
          <p:cNvPr id="69634" name="İçerik Yer Tutucusu 2">
            <a:extLst>
              <a:ext uri="{FF2B5EF4-FFF2-40B4-BE49-F238E27FC236}">
                <a16:creationId xmlns:a16="http://schemas.microsoft.com/office/drawing/2014/main" id="{105AAFCC-D8E0-5244-A541-371321E31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2800" b="1" dirty="0">
                <a:latin typeface="Calibri" panose="020F0502020204030204" pitchFamily="34" charset="0"/>
                <a:cs typeface="Calibri" panose="020F0502020204030204" pitchFamily="34" charset="0"/>
              </a:rPr>
              <a:t>Yüksek </a:t>
            </a:r>
            <a:r>
              <a:rPr lang="tr-TR" altLang="tr-TR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ozmolariteli</a:t>
            </a:r>
            <a:r>
              <a:rPr lang="tr-TR" altLang="tr-T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KM’ler</a:t>
            </a:r>
            <a:endParaRPr lang="tr-TR" altLang="tr-TR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/>
            <a:r>
              <a:rPr lang="tr-TR" alt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Sodyum tuzlarının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vasküler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endotele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, kan beyin bariyerine ve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nöral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dokulara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toksik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olmasından dolayı, </a:t>
            </a:r>
            <a:r>
              <a:rPr lang="tr-TR" altLang="tr-TR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sodyum oranı yüksek olan kontrast maddeler </a:t>
            </a:r>
            <a:r>
              <a:rPr lang="tr-TR" altLang="tr-TR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venografi</a:t>
            </a:r>
            <a:r>
              <a:rPr lang="tr-TR" altLang="tr-TR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 ve anjiyografide kullanılmamalıdır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lvl="1" eaLnBrk="1" hangingPunct="1"/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Yalnız sodyum ve yalnız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meglumin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tuzlarını içeren  kontrast maddeler, tek başlarına daha fazla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kardiyotoksik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olduğu için </a:t>
            </a:r>
            <a:r>
              <a:rPr lang="tr-TR" altLang="tr-TR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kardiyak çalışmalarda sodyum ve </a:t>
            </a:r>
            <a:r>
              <a:rPr lang="tr-TR" altLang="tr-TR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meglumin</a:t>
            </a:r>
            <a:r>
              <a:rPr lang="tr-TR" altLang="tr-TR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 karışımı tercih edilmelidir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 2" pitchFamily="2" charset="2"/>
              <a:buNone/>
            </a:pP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41934980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F8B7B0-8348-1541-9219-4B0D240C6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/>
          </a:p>
        </p:txBody>
      </p:sp>
      <p:sp>
        <p:nvSpPr>
          <p:cNvPr id="52227" name="İçerik Yer Tutucusu 2">
            <a:extLst>
              <a:ext uri="{FF2B5EF4-FFF2-40B4-BE49-F238E27FC236}">
                <a16:creationId xmlns:a16="http://schemas.microsoft.com/office/drawing/2014/main" id="{81523FD1-4B44-214D-9DA1-0E768D40E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Char char=""/>
              <a:defRPr/>
            </a:pPr>
            <a:r>
              <a:rPr lang="tr-TR" b="1" dirty="0">
                <a:latin typeface="Calibri" pitchFamily="34" charset="0"/>
                <a:cs typeface="Calibri" pitchFamily="34" charset="0"/>
              </a:rPr>
              <a:t>Yüksek </a:t>
            </a:r>
            <a:r>
              <a:rPr lang="tr-TR" b="1" dirty="0" err="1">
                <a:latin typeface="Calibri" pitchFamily="34" charset="0"/>
                <a:cs typeface="Calibri" pitchFamily="34" charset="0"/>
              </a:rPr>
              <a:t>ozmolariteli</a:t>
            </a:r>
            <a:r>
              <a:rPr lang="tr-TR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b="1" dirty="0" err="1">
                <a:latin typeface="Calibri" pitchFamily="34" charset="0"/>
                <a:cs typeface="Calibri" pitchFamily="34" charset="0"/>
              </a:rPr>
              <a:t>KM’ler</a:t>
            </a:r>
            <a:endParaRPr lang="tr-TR" b="1" dirty="0">
              <a:latin typeface="Calibri" pitchFamily="34" charset="0"/>
              <a:cs typeface="Calibri" pitchFamily="34" charset="0"/>
            </a:endParaRPr>
          </a:p>
          <a:p>
            <a:pPr marL="82550" indent="0">
              <a:buFont typeface="Wingdings 2" pitchFamily="18" charset="2"/>
              <a:buNone/>
              <a:defRPr/>
            </a:pPr>
            <a:endParaRPr lang="tr-TR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E828AB8E-767F-4A44-9213-457F2DF303D3}"/>
              </a:ext>
            </a:extLst>
          </p:cNvPr>
          <p:cNvGraphicFramePr>
            <a:graphicFrameLocks/>
          </p:cNvGraphicFramePr>
          <p:nvPr/>
        </p:nvGraphicFramePr>
        <p:xfrm>
          <a:off x="1435100" y="2420938"/>
          <a:ext cx="7499349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9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97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sz="2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Meglumin</a:t>
                      </a:r>
                      <a:r>
                        <a:rPr lang="tr-TR" sz="2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Sodyum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b="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Toksisite</a:t>
                      </a:r>
                      <a:r>
                        <a:rPr lang="tr-TR" sz="2800" b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Calibri" pitchFamily="34" charset="0"/>
                          <a:cs typeface="Calibri" pitchFamily="34" charset="0"/>
                        </a:rPr>
                        <a:t>Düşük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Calibri" pitchFamily="34" charset="0"/>
                          <a:cs typeface="Calibri" pitchFamily="34" charset="0"/>
                        </a:rPr>
                        <a:t>Yüksek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b="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Vazodilatasyon</a:t>
                      </a:r>
                      <a:r>
                        <a:rPr lang="tr-TR" sz="2800" b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Calibri" pitchFamily="34" charset="0"/>
                          <a:cs typeface="Calibri" pitchFamily="34" charset="0"/>
                        </a:rPr>
                        <a:t>Düşük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Calibri" pitchFamily="34" charset="0"/>
                          <a:cs typeface="Calibri" pitchFamily="34" charset="0"/>
                        </a:rPr>
                        <a:t>Yüksek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b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Viskozite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Calibri" pitchFamily="34" charset="0"/>
                          <a:cs typeface="Calibri" pitchFamily="34" charset="0"/>
                        </a:rPr>
                        <a:t>Yüksek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Calibri" pitchFamily="34" charset="0"/>
                          <a:cs typeface="Calibri" pitchFamily="34" charset="0"/>
                        </a:rPr>
                        <a:t>Düşük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b="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Diüretik</a:t>
                      </a:r>
                      <a:r>
                        <a:rPr lang="tr-TR" sz="2800" b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etki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Calibri" pitchFamily="34" charset="0"/>
                          <a:cs typeface="Calibri" pitchFamily="34" charset="0"/>
                        </a:rPr>
                        <a:t>Yüksek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Calibri" pitchFamily="34" charset="0"/>
                          <a:cs typeface="Calibri" pitchFamily="34" charset="0"/>
                        </a:rPr>
                        <a:t>Düşük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1330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9A0E72-D717-164A-BD73-F8F880C06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1682" name="İçerik Yer Tutucusu 2">
            <a:extLst>
              <a:ext uri="{FF2B5EF4-FFF2-40B4-BE49-F238E27FC236}">
                <a16:creationId xmlns:a16="http://schemas.microsoft.com/office/drawing/2014/main" id="{648DC864-A5BD-9F43-A9E9-C2478DBBA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Yüksek </a:t>
            </a:r>
            <a:r>
              <a:rPr lang="tr-TR" alt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ozmolariteli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(iyonik) </a:t>
            </a:r>
            <a:r>
              <a:rPr lang="tr-TR" alt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KM’ler</a:t>
            </a: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En önemli dezavantajı </a:t>
            </a: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molar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konsantrasyonlarının (</a:t>
            </a: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ozmolaritelerinin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) ileri derecede yüksek olmasıdır.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Plazmadan yaklaşık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5-8 kat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daha </a:t>
            </a: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ozmolardırlar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İotalamat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: 1500 </a:t>
            </a: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mosmol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/kg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Plazma: 300 </a:t>
            </a: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mosmol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/kg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Yan etkilerinin birçoğu bu yüksek </a:t>
            </a: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ozmolariteye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bağlıdır.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Yüksek </a:t>
            </a: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ozmolariteden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radyoopak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olan iyot bağlı anyon tarafı kadar </a:t>
            </a: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radyoopak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olmayan katyon tarafı da sorumludur.</a:t>
            </a:r>
          </a:p>
          <a:p>
            <a:pPr lvl="2" eaLnBrk="1" hangingPunct="1">
              <a:lnSpc>
                <a:spcPct val="80000"/>
              </a:lnSpc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8874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54144E-9FE0-2044-8259-2D6792EAF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2706" name="İçerik Yer Tutucusu 2">
            <a:extLst>
              <a:ext uri="{FF2B5EF4-FFF2-40B4-BE49-F238E27FC236}">
                <a16:creationId xmlns:a16="http://schemas.microsoft.com/office/drawing/2014/main" id="{18F00875-A722-BC40-A9E8-E3FDB6D2C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Opasiteye katkısı olmayan, buna karşılık ozmolariteyi yarı yarıya artıran katyon tarafından kurtulma arayışı, düşük ozmolariteli yeni kontrast maddelerin geliştirilmesine neden olmuştur.</a:t>
            </a:r>
          </a:p>
          <a:p>
            <a:pPr lvl="2" eaLnBrk="1" hangingPunct="1">
              <a:lnSpc>
                <a:spcPct val="80000"/>
              </a:lnSpc>
            </a:pPr>
            <a:endParaRPr lang="tr-TR" altLang="tr-TR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5921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7730EB9-6676-ED4D-8AC4-248B0660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3730" name="İçerik Yer Tutucusu 2">
            <a:extLst>
              <a:ext uri="{FF2B5EF4-FFF2-40B4-BE49-F238E27FC236}">
                <a16:creationId xmlns:a16="http://schemas.microsoft.com/office/drawing/2014/main" id="{E75D9E54-4FEA-1047-AF63-9577DAF33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indent="-342900">
              <a:spcBef>
                <a:spcPts val="1250"/>
              </a:spcBef>
              <a:buClr>
                <a:srgbClr val="FFCC00"/>
              </a:buClr>
              <a:buSzPct val="84000"/>
              <a:buFont typeface="Wingdings" pitchFamily="2" charset="2"/>
              <a:buChar char=""/>
              <a:tabLst>
                <a:tab pos="355600" algn="l"/>
              </a:tabLst>
            </a:pPr>
            <a:r>
              <a:rPr lang="tr-TR" altLang="tr-TR" sz="2800" b="1">
                <a:latin typeface="Calibri" panose="020F0502020204030204" pitchFamily="34" charset="0"/>
                <a:cs typeface="Calibri" panose="020F0502020204030204" pitchFamily="34" charset="0"/>
              </a:rPr>
              <a:t>Ozmolarite</a:t>
            </a:r>
          </a:p>
          <a:p>
            <a:pPr marL="630238" lvl="1" indent="-342900">
              <a:spcBef>
                <a:spcPts val="1250"/>
              </a:spcBef>
              <a:buClr>
                <a:srgbClr val="FFCC00"/>
              </a:buClr>
              <a:buSzPct val="84000"/>
              <a:buFont typeface="Wingdings" pitchFamily="2" charset="2"/>
              <a:buChar char=""/>
              <a:tabLst>
                <a:tab pos="355600" algn="l"/>
              </a:tabLst>
            </a:pPr>
            <a:r>
              <a:rPr lang="tr-TR" altLang="tr-TR" sz="2400">
                <a:latin typeface="Calibri" panose="020F0502020204030204" pitchFamily="34" charset="0"/>
                <a:cs typeface="Calibri" panose="020F0502020204030204" pitchFamily="34" charset="0"/>
              </a:rPr>
              <a:t>Katyon ve anyonların katkıları eşit</a:t>
            </a:r>
          </a:p>
          <a:p>
            <a:pPr marL="630238" lvl="1" indent="-342900">
              <a:spcBef>
                <a:spcPts val="1250"/>
              </a:spcBef>
              <a:buClr>
                <a:srgbClr val="FFCC00"/>
              </a:buClr>
              <a:buSzPct val="84000"/>
              <a:buFont typeface="Wingdings" pitchFamily="2" charset="2"/>
              <a:buChar char=""/>
              <a:tabLst>
                <a:tab pos="355600" algn="l"/>
              </a:tabLst>
            </a:pPr>
            <a:r>
              <a:rPr lang="tr-TR" altLang="tr-TR" sz="2400">
                <a:latin typeface="Calibri" panose="020F0502020204030204" pitchFamily="34" charset="0"/>
                <a:cs typeface="Calibri" panose="020F0502020204030204" pitchFamily="34" charset="0"/>
              </a:rPr>
              <a:t>Hiperosmolariteye bağlı hemodinamik değişiklikler</a:t>
            </a:r>
          </a:p>
          <a:p>
            <a:pPr marL="876300" lvl="2" indent="-342900">
              <a:spcBef>
                <a:spcPts val="1250"/>
              </a:spcBef>
              <a:buClr>
                <a:srgbClr val="FFCC00"/>
              </a:buClr>
              <a:buSzPct val="84000"/>
              <a:buFont typeface="Wingdings" pitchFamily="2" charset="2"/>
              <a:buChar char=""/>
              <a:tabLst>
                <a:tab pos="355600" algn="l"/>
              </a:tabLst>
            </a:pPr>
            <a:r>
              <a:rPr lang="tr-TR" altLang="tr-TR" sz="2000">
                <a:latin typeface="Calibri" panose="020F0502020204030204" pitchFamily="34" charset="0"/>
                <a:cs typeface="Calibri" panose="020F0502020204030204" pitchFamily="34" charset="0"/>
              </a:rPr>
              <a:t>Vazodilatasyon</a:t>
            </a:r>
          </a:p>
          <a:p>
            <a:pPr marL="876300" lvl="2" indent="-342900">
              <a:spcBef>
                <a:spcPts val="1250"/>
              </a:spcBef>
              <a:buClr>
                <a:srgbClr val="FFCC00"/>
              </a:buClr>
              <a:buSzPct val="84000"/>
              <a:buFont typeface="Wingdings" pitchFamily="2" charset="2"/>
              <a:buChar char=""/>
              <a:tabLst>
                <a:tab pos="355600" algn="l"/>
              </a:tabLst>
            </a:pPr>
            <a:r>
              <a:rPr lang="tr-TR" altLang="tr-TR" sz="2000">
                <a:latin typeface="Calibri" panose="020F0502020204030204" pitchFamily="34" charset="0"/>
                <a:cs typeface="Calibri" panose="020F0502020204030204" pitchFamily="34" charset="0"/>
              </a:rPr>
              <a:t>Hemodilüsyon</a:t>
            </a:r>
          </a:p>
          <a:p>
            <a:pPr marL="876300" lvl="2" indent="-342900">
              <a:spcBef>
                <a:spcPts val="1250"/>
              </a:spcBef>
              <a:buClr>
                <a:srgbClr val="FFCC00"/>
              </a:buClr>
              <a:buSzPct val="84000"/>
              <a:buFont typeface="Wingdings" pitchFamily="2" charset="2"/>
              <a:buChar char=""/>
              <a:tabLst>
                <a:tab pos="355600" algn="l"/>
              </a:tabLst>
            </a:pPr>
            <a:r>
              <a:rPr lang="tr-TR" altLang="tr-TR" sz="2000">
                <a:latin typeface="Calibri" panose="020F0502020204030204" pitchFamily="34" charset="0"/>
                <a:cs typeface="Calibri" panose="020F0502020204030204" pitchFamily="34" charset="0"/>
              </a:rPr>
              <a:t>Endotel hasarı: vazoaktif uyarı</a:t>
            </a:r>
          </a:p>
          <a:p>
            <a:pPr marL="876300" lvl="2" indent="-342900">
              <a:spcBef>
                <a:spcPts val="1250"/>
              </a:spcBef>
              <a:buClr>
                <a:srgbClr val="FFCC00"/>
              </a:buClr>
              <a:buSzPct val="84000"/>
              <a:buFont typeface="Wingdings" pitchFamily="2" charset="2"/>
              <a:buChar char=""/>
              <a:tabLst>
                <a:tab pos="355600" algn="l"/>
              </a:tabLst>
            </a:pPr>
            <a:r>
              <a:rPr lang="tr-TR" altLang="tr-TR" sz="2000">
                <a:latin typeface="Calibri" panose="020F0502020204030204" pitchFamily="34" charset="0"/>
                <a:cs typeface="Calibri" panose="020F0502020204030204" pitchFamily="34" charset="0"/>
              </a:rPr>
              <a:t>Eritrosit morfoloji değişiklikleri</a:t>
            </a:r>
          </a:p>
          <a:p>
            <a:pPr marL="876300" lvl="2" indent="-342900">
              <a:spcBef>
                <a:spcPts val="1250"/>
              </a:spcBef>
              <a:buClr>
                <a:srgbClr val="FFCC00"/>
              </a:buClr>
              <a:buSzPct val="84000"/>
              <a:buFont typeface="Wingdings" pitchFamily="2" charset="2"/>
              <a:buChar char=""/>
              <a:tabLst>
                <a:tab pos="355600" algn="l"/>
              </a:tabLst>
            </a:pPr>
            <a:r>
              <a:rPr lang="tr-TR" altLang="tr-TR" sz="2000">
                <a:latin typeface="Calibri" panose="020F0502020204030204" pitchFamily="34" charset="0"/>
                <a:cs typeface="Calibri" panose="020F0502020204030204" pitchFamily="34" charset="0"/>
              </a:rPr>
              <a:t>Kan beyin bariyeri değişiklikleri</a:t>
            </a:r>
          </a:p>
          <a:p>
            <a:pPr marL="876300" lvl="2" indent="-342900" eaLnBrk="1" hangingPunct="1">
              <a:lnSpc>
                <a:spcPct val="80000"/>
              </a:lnSpc>
              <a:buFont typeface="Wingdings 2" pitchFamily="2" charset="2"/>
              <a:buNone/>
              <a:tabLst>
                <a:tab pos="355600" algn="l"/>
              </a:tabLst>
            </a:pPr>
            <a:endParaRPr lang="tr-TR" altLang="tr-TR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30238" lvl="1" indent="-342900" eaLnBrk="1" hangingPunct="1">
              <a:lnSpc>
                <a:spcPct val="80000"/>
              </a:lnSpc>
              <a:tabLst>
                <a:tab pos="355600" algn="l"/>
              </a:tabLst>
            </a:pPr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30238" lvl="1" indent="-342900" eaLnBrk="1" hangingPunct="1">
              <a:lnSpc>
                <a:spcPct val="80000"/>
              </a:lnSpc>
              <a:tabLst>
                <a:tab pos="355600" algn="l"/>
              </a:tabLst>
            </a:pPr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7402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4FBC6D-7433-E740-9145-48702DC0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4754" name="İçerik Yer Tutucusu 2">
            <a:extLst>
              <a:ext uri="{FF2B5EF4-FFF2-40B4-BE49-F238E27FC236}">
                <a16:creationId xmlns:a16="http://schemas.microsoft.com/office/drawing/2014/main" id="{FBBEE0C2-FC46-DC44-921F-8DC0FFA1F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solüsyondaki partikül sayısına bağlıdır.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Radyoopasite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, solüsyondaki iyot konsantrasyonu ile ilgilidir ve KM molekülündeki iyot atomlarının sayısına bağlıdır.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İdeal bir </a:t>
            </a:r>
            <a:r>
              <a:rPr lang="tr-TR" altLang="tr-TR" sz="28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KM’nin</a:t>
            </a:r>
            <a:r>
              <a:rPr lang="tr-TR" altLang="tr-TR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28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radyoopasitesi</a:t>
            </a:r>
            <a:r>
              <a:rPr lang="tr-TR" altLang="tr-TR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 yüksek, </a:t>
            </a:r>
            <a:r>
              <a:rPr lang="tr-TR" altLang="tr-TR" sz="28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ozmolaritesi</a:t>
            </a:r>
            <a:r>
              <a:rPr lang="tr-TR" altLang="tr-TR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 düşük olmalıdır.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Bu nedenle bir KM maddeyi değerlendirmede moleküldeki iyot atomlarının sayısının, solüsyondaki partikül sayısına oranı temel ölçüttür.</a:t>
            </a:r>
          </a:p>
          <a:p>
            <a:pPr lvl="2" eaLnBrk="1" hangingPunct="1">
              <a:lnSpc>
                <a:spcPct val="80000"/>
              </a:lnSpc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1012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s://img.medscapestatic.com/pi/meds/ckb/70/23170.jpg">
            <a:extLst>
              <a:ext uri="{FF2B5EF4-FFF2-40B4-BE49-F238E27FC236}">
                <a16:creationId xmlns:a16="http://schemas.microsoft.com/office/drawing/2014/main" id="{F1A1ED99-6533-1D47-9E55-ED55482CA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21600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Yuvarlatılmış Dikdörtgen 1">
            <a:extLst>
              <a:ext uri="{FF2B5EF4-FFF2-40B4-BE49-F238E27FC236}">
                <a16:creationId xmlns:a16="http://schemas.microsoft.com/office/drawing/2014/main" id="{26FBBBE4-0CEE-5448-B3DC-BD3E9247114E}"/>
              </a:ext>
            </a:extLst>
          </p:cNvPr>
          <p:cNvSpPr/>
          <p:nvPr/>
        </p:nvSpPr>
        <p:spPr>
          <a:xfrm>
            <a:off x="520700" y="2520950"/>
            <a:ext cx="2735263" cy="2159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/>
          </a:p>
        </p:txBody>
      </p:sp>
      <p:sp>
        <p:nvSpPr>
          <p:cNvPr id="4" name="Yuvarlatılmış Dikdörtgen 3">
            <a:extLst>
              <a:ext uri="{FF2B5EF4-FFF2-40B4-BE49-F238E27FC236}">
                <a16:creationId xmlns:a16="http://schemas.microsoft.com/office/drawing/2014/main" id="{96CC2976-8A66-8245-89FC-9B54EEE189A1}"/>
              </a:ext>
            </a:extLst>
          </p:cNvPr>
          <p:cNvSpPr/>
          <p:nvPr/>
        </p:nvSpPr>
        <p:spPr>
          <a:xfrm>
            <a:off x="4695825" y="2520950"/>
            <a:ext cx="2736850" cy="2159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/>
          </a:p>
        </p:txBody>
      </p:sp>
      <p:sp>
        <p:nvSpPr>
          <p:cNvPr id="5" name="Yuvarlatılmış Dikdörtgen 4">
            <a:extLst>
              <a:ext uri="{FF2B5EF4-FFF2-40B4-BE49-F238E27FC236}">
                <a16:creationId xmlns:a16="http://schemas.microsoft.com/office/drawing/2014/main" id="{DD2ADC41-3D73-D045-91E4-8B86D2738AC8}"/>
              </a:ext>
            </a:extLst>
          </p:cNvPr>
          <p:cNvSpPr/>
          <p:nvPr/>
        </p:nvSpPr>
        <p:spPr>
          <a:xfrm>
            <a:off x="520700" y="5611813"/>
            <a:ext cx="2735263" cy="2159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/>
          </a:p>
        </p:txBody>
      </p:sp>
      <p:sp>
        <p:nvSpPr>
          <p:cNvPr id="6" name="Yuvarlatılmış Dikdörtgen 5">
            <a:extLst>
              <a:ext uri="{FF2B5EF4-FFF2-40B4-BE49-F238E27FC236}">
                <a16:creationId xmlns:a16="http://schemas.microsoft.com/office/drawing/2014/main" id="{138E3C4B-9656-5B40-9A10-C630C3C521F6}"/>
              </a:ext>
            </a:extLst>
          </p:cNvPr>
          <p:cNvSpPr/>
          <p:nvPr/>
        </p:nvSpPr>
        <p:spPr>
          <a:xfrm>
            <a:off x="4695825" y="5616575"/>
            <a:ext cx="2736850" cy="2159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61960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E8B29C-0297-DA4F-84DA-F9490191F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6802" name="İçerik Yer Tutucusu 2">
            <a:extLst>
              <a:ext uri="{FF2B5EF4-FFF2-40B4-BE49-F238E27FC236}">
                <a16:creationId xmlns:a16="http://schemas.microsoft.com/office/drawing/2014/main" id="{8266F4E8-05B0-6340-8638-6083B1361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9900" indent="-457200">
              <a:spcBef>
                <a:spcPts val="1250"/>
              </a:spcBef>
              <a:buClr>
                <a:srgbClr val="FFCC00"/>
              </a:buClr>
              <a:buSzPct val="84000"/>
              <a:tabLst>
                <a:tab pos="355600" algn="l"/>
              </a:tabLst>
            </a:pP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İyot/partikül oranı</a:t>
            </a:r>
          </a:p>
          <a:p>
            <a:pPr marL="744538" lvl="1" indent="-457200">
              <a:spcBef>
                <a:spcPts val="1250"/>
              </a:spcBef>
              <a:buClr>
                <a:srgbClr val="FFCC00"/>
              </a:buClr>
              <a:buSzPct val="84000"/>
              <a:tabLst>
                <a:tab pos="355600" algn="l"/>
              </a:tabLst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İyonik monomer: 3/2</a:t>
            </a:r>
          </a:p>
          <a:p>
            <a:pPr marL="744538" lvl="1" indent="-457200">
              <a:spcBef>
                <a:spcPts val="1250"/>
              </a:spcBef>
              <a:buClr>
                <a:srgbClr val="FFCC00"/>
              </a:buClr>
              <a:buSzPct val="84000"/>
              <a:tabLst>
                <a:tab pos="355600" algn="l"/>
              </a:tabLst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Non-iyonik monomer: 3/1</a:t>
            </a:r>
          </a:p>
          <a:p>
            <a:pPr marL="744538" lvl="1" indent="-457200">
              <a:spcBef>
                <a:spcPts val="1250"/>
              </a:spcBef>
              <a:buClr>
                <a:srgbClr val="FFCC00"/>
              </a:buClr>
              <a:buSzPct val="84000"/>
              <a:tabLst>
                <a:tab pos="355600" algn="l"/>
              </a:tabLst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İyonik dimer: 6/2</a:t>
            </a:r>
          </a:p>
          <a:p>
            <a:pPr marL="744538" lvl="1" indent="-457200">
              <a:spcBef>
                <a:spcPts val="1250"/>
              </a:spcBef>
              <a:buClr>
                <a:srgbClr val="FFCC00"/>
              </a:buClr>
              <a:buSzPct val="84000"/>
              <a:tabLst>
                <a:tab pos="355600" algn="l"/>
              </a:tabLst>
            </a:pP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Non-iyonik dimer: 6/1</a:t>
            </a:r>
          </a:p>
          <a:p>
            <a:pPr marL="744538" lvl="1" indent="-457200" eaLnBrk="1" hangingPunct="1">
              <a:lnSpc>
                <a:spcPct val="80000"/>
              </a:lnSpc>
              <a:buFont typeface="Verdana" panose="020B0604030504040204" pitchFamily="34" charset="0"/>
              <a:buNone/>
              <a:tabLst>
                <a:tab pos="355600" algn="l"/>
              </a:tabLst>
            </a:pPr>
            <a:endParaRPr lang="tr-TR" altLang="tr-TR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4538" lvl="1" indent="-457200" eaLnBrk="1" hangingPunct="1">
              <a:lnSpc>
                <a:spcPct val="80000"/>
              </a:lnSpc>
              <a:tabLst>
                <a:tab pos="355600" algn="l"/>
              </a:tabLst>
            </a:pPr>
            <a:endParaRPr lang="tr-TR" altLang="tr-TR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4538" lvl="1" indent="-457200" eaLnBrk="1" hangingPunct="1">
              <a:lnSpc>
                <a:spcPct val="80000"/>
              </a:lnSpc>
              <a:tabLst>
                <a:tab pos="355600" algn="l"/>
              </a:tabLst>
            </a:pPr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4538" lvl="1" indent="-457200" eaLnBrk="1" hangingPunct="1">
              <a:lnSpc>
                <a:spcPct val="80000"/>
              </a:lnSpc>
              <a:tabLst>
                <a:tab pos="355600" algn="l"/>
              </a:tabLst>
            </a:pPr>
            <a:endParaRPr lang="tr-TR" altLang="tr-TR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3074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BDD822-4461-FB48-801E-C227BA6A5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4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4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7826" name="İçerik Yer Tutucusu 2">
            <a:extLst>
              <a:ext uri="{FF2B5EF4-FFF2-40B4-BE49-F238E27FC236}">
                <a16:creationId xmlns:a16="http://schemas.microsoft.com/office/drawing/2014/main" id="{DBDAB0FC-BC33-BA40-A2B1-92FE8D478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Tüm yüksek </a:t>
            </a: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ozmolariteli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monomerik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KM tuzlarının iyot/partikül oranı </a:t>
            </a:r>
            <a:r>
              <a:rPr lang="tr-TR" altLang="tr-TR" sz="2800" b="1" dirty="0">
                <a:latin typeface="Calibri" panose="020F0502020204030204" pitchFamily="34" charset="0"/>
                <a:cs typeface="Calibri" panose="020F0502020204030204" pitchFamily="34" charset="0"/>
              </a:rPr>
              <a:t>3/2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’dir.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KM’nin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iyot/partikül oranını artırarak, </a:t>
            </a: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ozmolaritesi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toksisitesi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ve fizik özelliklerinden kaynaklanan sorunları azaltmak için yöntemler;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Konvansiyonel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monomerik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iyonik tuzların iyonik olmayan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deriveleri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oluşturmak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Düşük </a:t>
            </a:r>
            <a:r>
              <a:rPr lang="tr-TR" alt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ozmolariteli</a:t>
            </a:r>
            <a:r>
              <a:rPr lang="tr-TR" alt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non</a:t>
            </a:r>
            <a:r>
              <a:rPr lang="tr-TR" alt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-iyonik </a:t>
            </a:r>
            <a:r>
              <a:rPr lang="tr-TR" alt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KM’ler</a:t>
            </a:r>
            <a:endParaRPr lang="tr-TR" alt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Moleküldeki iyot miktarını artırmak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Düşük </a:t>
            </a:r>
            <a:r>
              <a:rPr lang="tr-TR" alt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ozmolariteli</a:t>
            </a:r>
            <a:r>
              <a:rPr lang="tr-TR" alt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iyonik </a:t>
            </a:r>
            <a:r>
              <a:rPr lang="tr-TR" alt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KM’ler</a:t>
            </a:r>
            <a:endParaRPr lang="tr-TR" alt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4896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CBA00A-C06F-FF45-9DE3-0937885B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/>
          </a:p>
        </p:txBody>
      </p:sp>
      <p:sp>
        <p:nvSpPr>
          <p:cNvPr id="78850" name="İçerik Yer Tutucusu 2">
            <a:extLst>
              <a:ext uri="{FF2B5EF4-FFF2-40B4-BE49-F238E27FC236}">
                <a16:creationId xmlns:a16="http://schemas.microsoft.com/office/drawing/2014/main" id="{7D25E688-C601-8A45-BE3F-EE57AA7E0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Düşük ozmolariteli non-iyonik KM’ler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Monemerik tuzların C1’deki karboksil grubunun, örneğin amid CONH</a:t>
            </a:r>
            <a:r>
              <a:rPr lang="tr-TR" altLang="tr-TR" baseline="-2500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 gibi iyonik olmayan bir radikalle değiştirilmesi, iyot/partikül oranını </a:t>
            </a: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3/1</a:t>
            </a:r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’e yükseltir.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Bu yöntemle geliştirilen ilk KM metrizamite (Amipaque)’dir.</a:t>
            </a:r>
          </a:p>
          <a:p>
            <a:pPr lvl="2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Toz şeklinde hazırlanmak zorunda</a:t>
            </a:r>
          </a:p>
          <a:p>
            <a:pPr lvl="2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Çok pahalı</a:t>
            </a:r>
          </a:p>
        </p:txBody>
      </p:sp>
    </p:spTree>
    <p:extLst>
      <p:ext uri="{BB962C8B-B14F-4D97-AF65-F5344CB8AC3E}">
        <p14:creationId xmlns:p14="http://schemas.microsoft.com/office/powerpoint/2010/main" val="15757224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9C8883-350D-CA40-944A-25DF9E4BE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/>
          </a:p>
        </p:txBody>
      </p:sp>
      <p:sp>
        <p:nvSpPr>
          <p:cNvPr id="79874" name="İçerik Yer Tutucusu 2">
            <a:extLst>
              <a:ext uri="{FF2B5EF4-FFF2-40B4-BE49-F238E27FC236}">
                <a16:creationId xmlns:a16="http://schemas.microsoft.com/office/drawing/2014/main" id="{058FD695-42E1-7C41-8F8D-092A82436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Düşük </a:t>
            </a:r>
            <a:r>
              <a:rPr lang="tr-TR" alt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ozmolariteli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non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-iyonik </a:t>
            </a:r>
            <a:r>
              <a:rPr lang="tr-TR" alt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KM’ler</a:t>
            </a: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3225" lvl="1" indent="0">
              <a:buFont typeface="Verdana" panose="020B0604030504040204" pitchFamily="34" charset="0"/>
              <a:buNone/>
            </a:pP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Non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-iyonik </a:t>
            </a: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monomer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03225" lvl="1" indent="0">
              <a:buFont typeface="Verdana" panose="020B0604030504040204" pitchFamily="34" charset="0"/>
              <a:buNone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İyot/partikül oranı: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3/1</a:t>
            </a:r>
          </a:p>
          <a:p>
            <a:pPr marL="403225" lvl="1" indent="0">
              <a:buFont typeface="Verdana" panose="020B0604030504040204" pitchFamily="34" charset="0"/>
              <a:buNone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jenereasyon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2"/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İopamirol</a:t>
            </a: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İohekzol</a:t>
            </a: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İopromid</a:t>
            </a: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İomeprol</a:t>
            </a: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İopamidol</a:t>
            </a: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4831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iopamiron ile ilgili görsel sonucu">
            <a:extLst>
              <a:ext uri="{FF2B5EF4-FFF2-40B4-BE49-F238E27FC236}">
                <a16:creationId xmlns:a16="http://schemas.microsoft.com/office/drawing/2014/main" id="{AFCE50EB-CCBB-3243-B6E4-D478B46BE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773238"/>
            <a:ext cx="5834063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9F247FDC-8308-F749-A879-1F008FB67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İopamirol</a:t>
            </a:r>
          </a:p>
        </p:txBody>
      </p:sp>
    </p:spTree>
    <p:extLst>
      <p:ext uri="{BB962C8B-B14F-4D97-AF65-F5344CB8AC3E}">
        <p14:creationId xmlns:p14="http://schemas.microsoft.com/office/powerpoint/2010/main" val="17580971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8813A2-F090-D443-AE37-0D507D7FC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İohexol</a:t>
            </a:r>
            <a:endParaRPr lang="tr-TR" altLang="tr-TR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23" name="AutoShape 2" descr="İohexol ile ilgili görsel sonucu">
            <a:extLst>
              <a:ext uri="{FF2B5EF4-FFF2-40B4-BE49-F238E27FC236}">
                <a16:creationId xmlns:a16="http://schemas.microsoft.com/office/drawing/2014/main" id="{4AC32179-0BFF-BE4F-9794-61910C01F8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1924" name="AutoShape 4" descr="İohexol ile ilgili görsel sonucu">
            <a:extLst>
              <a:ext uri="{FF2B5EF4-FFF2-40B4-BE49-F238E27FC236}">
                <a16:creationId xmlns:a16="http://schemas.microsoft.com/office/drawing/2014/main" id="{BE3403A5-93A5-C748-BDE5-B520FD1F23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0675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1925" name="AutoShape 6" descr="İohexol ile ilgili görsel sonucu">
            <a:extLst>
              <a:ext uri="{FF2B5EF4-FFF2-40B4-BE49-F238E27FC236}">
                <a16:creationId xmlns:a16="http://schemas.microsoft.com/office/drawing/2014/main" id="{0159E20F-67DF-D544-9D1E-66FE7D9840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3075" y="1222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1926" name="AutoShape 8" descr="İohexol ile ilgili görsel sonucu">
            <a:extLst>
              <a:ext uri="{FF2B5EF4-FFF2-40B4-BE49-F238E27FC236}">
                <a16:creationId xmlns:a16="http://schemas.microsoft.com/office/drawing/2014/main" id="{FF5C7D12-62F3-4E41-A4AD-40B81FC01A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5475" y="2746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1927" name="AutoShape 10" descr="İohexol ile ilgili görsel sonucu">
            <a:extLst>
              <a:ext uri="{FF2B5EF4-FFF2-40B4-BE49-F238E27FC236}">
                <a16:creationId xmlns:a16="http://schemas.microsoft.com/office/drawing/2014/main" id="{83FADFEE-7423-974F-A5E7-C227E52672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7875" y="427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1928" name="AutoShape 12" descr="İlgili resim">
            <a:extLst>
              <a:ext uri="{FF2B5EF4-FFF2-40B4-BE49-F238E27FC236}">
                <a16:creationId xmlns:a16="http://schemas.microsoft.com/office/drawing/2014/main" id="{B6650AF6-5FD7-A24E-95F9-52E202FB8F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0275" y="5794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1929" name="AutoShape 14" descr="İohexol ile ilgili görsel sonucu">
            <a:extLst>
              <a:ext uri="{FF2B5EF4-FFF2-40B4-BE49-F238E27FC236}">
                <a16:creationId xmlns:a16="http://schemas.microsoft.com/office/drawing/2014/main" id="{B921EF65-8A6B-9745-8F06-898472E31D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82675" y="7318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1930" name="AutoShape 16" descr="İohexol ile ilgili görsel sonucu">
            <a:extLst>
              <a:ext uri="{FF2B5EF4-FFF2-40B4-BE49-F238E27FC236}">
                <a16:creationId xmlns:a16="http://schemas.microsoft.com/office/drawing/2014/main" id="{FBC5C5A4-0064-334C-80D9-86051EBA2E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35075" y="8842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1931" name="AutoShape 12" descr="İohexol ile ilgili görsel sonucu">
            <a:extLst>
              <a:ext uri="{FF2B5EF4-FFF2-40B4-BE49-F238E27FC236}">
                <a16:creationId xmlns:a16="http://schemas.microsoft.com/office/drawing/2014/main" id="{0CFA3F80-E4D5-7246-BCAD-D75394294E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87475" y="10366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1932" name="AutoShape 14" descr="https://healthy.kaiserpermanente.org/static/drugency/images/GEH14120.JPG">
            <a:extLst>
              <a:ext uri="{FF2B5EF4-FFF2-40B4-BE49-F238E27FC236}">
                <a16:creationId xmlns:a16="http://schemas.microsoft.com/office/drawing/2014/main" id="{49DEE1B6-0AEA-744B-A9E9-74801DE86C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39875" y="1189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1933" name="AutoShape 16" descr="https://healthy.kaiserpermanente.org/static/drugency/images/GEH14120.JPG">
            <a:extLst>
              <a:ext uri="{FF2B5EF4-FFF2-40B4-BE49-F238E27FC236}">
                <a16:creationId xmlns:a16="http://schemas.microsoft.com/office/drawing/2014/main" id="{7A7FEE61-1953-E142-808D-C44CD69561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92275" y="13414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1934" name="AutoShape 18" descr="https://healthy.kaiserpermanente.org/static/drugency/images/GEH14120.JPG">
            <a:extLst>
              <a:ext uri="{FF2B5EF4-FFF2-40B4-BE49-F238E27FC236}">
                <a16:creationId xmlns:a16="http://schemas.microsoft.com/office/drawing/2014/main" id="{851D2F4A-18D4-5746-8BE8-F6BBD23346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44675" y="14938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pic>
        <p:nvPicPr>
          <p:cNvPr id="81935" name="Resim 6">
            <a:extLst>
              <a:ext uri="{FF2B5EF4-FFF2-40B4-BE49-F238E27FC236}">
                <a16:creationId xmlns:a16="http://schemas.microsoft.com/office/drawing/2014/main" id="{FE504E34-48FC-9140-A3DD-41AB70D33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713" y="1798638"/>
            <a:ext cx="4668837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6740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C270E2-E8CD-6B41-B557-24D933067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İopromid</a:t>
            </a:r>
            <a:endParaRPr lang="tr-TR" altLang="tr-TR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2947" name="Picture 5" descr="iopromide ile ilgili görsel sonucu">
            <a:extLst>
              <a:ext uri="{FF2B5EF4-FFF2-40B4-BE49-F238E27FC236}">
                <a16:creationId xmlns:a16="http://schemas.microsoft.com/office/drawing/2014/main" id="{DD7D5B30-0E8C-C34F-BFFC-6B3A04661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75" y="1773238"/>
            <a:ext cx="2173288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86392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9F4F8B-F1D1-7A4F-AEDB-49B21513D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İomeprol</a:t>
            </a:r>
            <a:endParaRPr lang="tr-TR" altLang="tr-TR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3971" name="Picture 5" descr="İomeprol ile ilgili görsel sonucu">
            <a:extLst>
              <a:ext uri="{FF2B5EF4-FFF2-40B4-BE49-F238E27FC236}">
                <a16:creationId xmlns:a16="http://schemas.microsoft.com/office/drawing/2014/main" id="{4894E687-D355-EF46-B405-F22D2B950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1916113"/>
            <a:ext cx="4406900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1796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3915E9-62BB-8140-98ED-C0576E4E8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İopamidol</a:t>
            </a:r>
            <a:endParaRPr lang="tr-TR" altLang="tr-TR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4995" name="Picture 8" descr="İopamidol ile ilgili görsel sonucu">
            <a:extLst>
              <a:ext uri="{FF2B5EF4-FFF2-40B4-BE49-F238E27FC236}">
                <a16:creationId xmlns:a16="http://schemas.microsoft.com/office/drawing/2014/main" id="{33C95705-C4ED-9C4C-AE27-EC601A7E8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444" y="1417638"/>
            <a:ext cx="3529111" cy="465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40495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D8F39C-087A-E44C-98C8-8F0397C25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/>
          </a:p>
        </p:txBody>
      </p:sp>
      <p:sp>
        <p:nvSpPr>
          <p:cNvPr id="86018" name="İçerik Yer Tutucusu 2">
            <a:extLst>
              <a:ext uri="{FF2B5EF4-FFF2-40B4-BE49-F238E27FC236}">
                <a16:creationId xmlns:a16="http://schemas.microsoft.com/office/drawing/2014/main" id="{3AA64069-B3F4-6C43-8249-DA3A1BB97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Düşük ozmolariteli iyonik KM’ler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Bir KM’nin iyot partikül oranını artırmanın diğer yolu moleküldeki </a:t>
            </a:r>
            <a:r>
              <a:rPr lang="tr-TR" altLang="tr-TR" u="sng">
                <a:latin typeface="Calibri" panose="020F0502020204030204" pitchFamily="34" charset="0"/>
                <a:cs typeface="Calibri" panose="020F0502020204030204" pitchFamily="34" charset="0"/>
              </a:rPr>
              <a:t>iyot miktarını artırmaktır.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Moleküldeki iyot miktarı, 3 iyot bağlı benzen halkasından ikisini veya üçünü bir molekül şeklinde bağlayarak artırılabilir.</a:t>
            </a:r>
          </a:p>
          <a:p>
            <a:pPr lvl="1"/>
            <a:r>
              <a:rPr lang="tr-TR" altLang="tr-TR">
                <a:latin typeface="Calibri" panose="020F0502020204030204" pitchFamily="34" charset="0"/>
                <a:cs typeface="Calibri" panose="020F0502020204030204" pitchFamily="34" charset="0"/>
              </a:rPr>
              <a:t>İyot/partikül oranı: </a:t>
            </a:r>
            <a:r>
              <a:rPr lang="tr-TR" altLang="tr-TR" b="1">
                <a:latin typeface="Calibri" panose="020F0502020204030204" pitchFamily="34" charset="0"/>
                <a:cs typeface="Calibri" panose="020F0502020204030204" pitchFamily="34" charset="0"/>
              </a:rPr>
              <a:t>6/2</a:t>
            </a:r>
          </a:p>
          <a:p>
            <a:pPr lvl="1">
              <a:buFont typeface="Verdana" panose="020B0604030504040204" pitchFamily="34" charset="0"/>
              <a:buNone/>
            </a:pPr>
            <a:endParaRPr lang="tr-TR" altLang="tr-TR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tr-TR" altLang="tr-T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4471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056CFB-1014-3C4C-AFF1-BBACA0D36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tr-TR" altLang="tr-TR" sz="4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İoksaglat</a:t>
            </a:r>
            <a:endParaRPr lang="tr-TR" altLang="tr-TR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7043" name="AutoShape 2" descr="Hexabrix ile ilgili görsel sonucu">
            <a:extLst>
              <a:ext uri="{FF2B5EF4-FFF2-40B4-BE49-F238E27FC236}">
                <a16:creationId xmlns:a16="http://schemas.microsoft.com/office/drawing/2014/main" id="{A91E8F1F-85F1-7147-8BB9-DAC1CCEE2B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7044" name="AutoShape 4" descr="Hexabrix ile ilgili görsel sonucu">
            <a:extLst>
              <a:ext uri="{FF2B5EF4-FFF2-40B4-BE49-F238E27FC236}">
                <a16:creationId xmlns:a16="http://schemas.microsoft.com/office/drawing/2014/main" id="{8EE7BBA6-2064-C24B-8060-CF5B9CB597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0675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pic>
        <p:nvPicPr>
          <p:cNvPr id="87045" name="Resim 5">
            <a:extLst>
              <a:ext uri="{FF2B5EF4-FFF2-40B4-BE49-F238E27FC236}">
                <a16:creationId xmlns:a16="http://schemas.microsoft.com/office/drawing/2014/main" id="{49B23D3E-246E-814A-B90F-0A60D0253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1851025"/>
            <a:ext cx="5973763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08004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579D7E-B232-894B-9905-78D1A19C7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b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tr-TR" sz="4000" b="1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KONTRAST MADDELER</a:t>
            </a:r>
            <a:br>
              <a:rPr lang="tr-TR" sz="4000" dirty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endParaRPr lang="tr-TR" sz="4000" dirty="0"/>
          </a:p>
        </p:txBody>
      </p:sp>
      <p:sp>
        <p:nvSpPr>
          <p:cNvPr id="89090" name="İçerik Yer Tutucusu 2">
            <a:extLst>
              <a:ext uri="{FF2B5EF4-FFF2-40B4-BE49-F238E27FC236}">
                <a16:creationId xmlns:a16="http://schemas.microsoft.com/office/drawing/2014/main" id="{82F0A667-9CE8-3440-99BD-3C06ECC9A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tr-TR" altLang="tr-TR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İzo-ozmolar</a:t>
            </a:r>
            <a:r>
              <a:rPr lang="tr-TR" altLang="tr-T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tr-TR" altLang="tr-TR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non</a:t>
            </a:r>
            <a:r>
              <a:rPr lang="tr-TR" altLang="tr-TR" sz="2800" b="1" dirty="0">
                <a:latin typeface="Calibri" panose="020F0502020204030204" pitchFamily="34" charset="0"/>
                <a:cs typeface="Calibri" panose="020F0502020204030204" pitchFamily="34" charset="0"/>
              </a:rPr>
              <a:t>-iyonik) </a:t>
            </a:r>
            <a:r>
              <a:rPr lang="tr-TR" altLang="tr-TR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KM’ler</a:t>
            </a:r>
            <a:endParaRPr lang="tr-TR" altLang="tr-TR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/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Gerçekte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ozmolariteleri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serumdan da düşük olduğu için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salin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eklenerek serumla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izoozmolar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hale getirilirler. </a:t>
            </a:r>
          </a:p>
          <a:p>
            <a:pPr lvl="1" eaLnBrk="1" hangingPunct="1"/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Viskoziteleri yüksektir. </a:t>
            </a:r>
          </a:p>
          <a:p>
            <a:pPr lvl="1" eaLnBrk="1" hangingPunct="1"/>
            <a:r>
              <a:rPr lang="tr-TR" altLang="tr-TR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En iyi </a:t>
            </a:r>
            <a:r>
              <a:rPr lang="tr-TR" altLang="tr-TR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tolere</a:t>
            </a:r>
            <a:r>
              <a:rPr lang="tr-TR" altLang="tr-TR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 edilen kontrast maddelerdir.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/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Subaraknoid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 toleransı da en iyidir.</a:t>
            </a:r>
          </a:p>
          <a:p>
            <a:pPr lvl="1" eaLnBrk="1" hangingPunct="1"/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İyot/partikül oranı: </a:t>
            </a:r>
            <a:r>
              <a:rPr lang="tr-TR" alt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6/1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2" eaLnBrk="1" hangingPunct="1"/>
            <a:r>
              <a:rPr lang="tr-TR" alt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İotrolan</a:t>
            </a:r>
            <a:endParaRPr lang="tr-TR" alt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eaLnBrk="1" hangingPunct="1"/>
            <a:r>
              <a:rPr lang="tr-TR" alt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İodiksanol</a:t>
            </a:r>
            <a:endParaRPr lang="tr-TR" alt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Verdana" panose="020B0604030504040204" pitchFamily="34" charset="0"/>
              <a:buNone/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Verdana" panose="020B0604030504040204" pitchFamily="34" charset="0"/>
              <a:buNone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2790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9077AB-C894-8F43-81B0-23BD02F40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tr-TR" altLang="tr-TR" sz="4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İotrolan</a:t>
            </a:r>
            <a:endParaRPr lang="tr-TR" altLang="tr-TR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0115" name="AutoShape 5" descr="İotrolan isovist ile ilgili görsel sonucu">
            <a:extLst>
              <a:ext uri="{FF2B5EF4-FFF2-40B4-BE49-F238E27FC236}">
                <a16:creationId xmlns:a16="http://schemas.microsoft.com/office/drawing/2014/main" id="{D5F73804-8C91-8F4E-93DF-9A8501A47D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2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2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pic>
        <p:nvPicPr>
          <p:cNvPr id="90116" name="Resim 3">
            <a:extLst>
              <a:ext uri="{FF2B5EF4-FFF2-40B4-BE49-F238E27FC236}">
                <a16:creationId xmlns:a16="http://schemas.microsoft.com/office/drawing/2014/main" id="{A8B207C4-0CCD-A749-8A91-B329191BB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279" y="1268760"/>
            <a:ext cx="6265441" cy="452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75701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44058A-0FD1-7144-8109-3A0EAB567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tr-TR" altLang="tr-TR" sz="4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İodiksanol</a:t>
            </a:r>
            <a:endParaRPr lang="tr-TR" altLang="tr-TR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1139" name="Picture 5" descr="Visipaque ile ilgili görsel sonucu">
            <a:extLst>
              <a:ext uri="{FF2B5EF4-FFF2-40B4-BE49-F238E27FC236}">
                <a16:creationId xmlns:a16="http://schemas.microsoft.com/office/drawing/2014/main" id="{B9B45BC9-8518-194F-B457-2C13BD52A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94" y="1397760"/>
            <a:ext cx="4824412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324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6421FC-4940-1143-82EB-10EE85737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tr-TR" dirty="0"/>
          </a:p>
        </p:txBody>
      </p:sp>
      <p:pic>
        <p:nvPicPr>
          <p:cNvPr id="92162" name="Picture 2">
            <a:extLst>
              <a:ext uri="{FF2B5EF4-FFF2-40B4-BE49-F238E27FC236}">
                <a16:creationId xmlns:a16="http://schemas.microsoft.com/office/drawing/2014/main" id="{B4CF3200-6F53-2F4D-8D25-588A5E7D4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440383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Varsayılan Tasarım</Template>
  <TotalTime>12</TotalTime>
  <Words>1612</Words>
  <Application>Microsoft Macintosh PowerPoint</Application>
  <PresentationFormat>Ekran Gösterisi (4:3)</PresentationFormat>
  <Paragraphs>483</Paragraphs>
  <Slides>77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77</vt:i4>
      </vt:variant>
    </vt:vector>
  </HeadingPairs>
  <TitlesOfParts>
    <vt:vector size="84" baseType="lpstr">
      <vt:lpstr>Arial</vt:lpstr>
      <vt:lpstr>Calibri</vt:lpstr>
      <vt:lpstr>Times New Roman</vt:lpstr>
      <vt:lpstr>Verdana</vt:lpstr>
      <vt:lpstr>Wingdings</vt:lpstr>
      <vt:lpstr>Wingdings 2</vt:lpstr>
      <vt:lpstr>Varsayılan Tasarım</vt:lpstr>
      <vt:lpstr>PowerPoint Sunusu</vt:lpstr>
      <vt:lpstr>Kontrast Maddeler-I</vt:lpstr>
      <vt:lpstr>  </vt:lpstr>
      <vt:lpstr> KONTRAST MADDELER </vt:lpstr>
      <vt:lpstr> KONTRAST MADDELER </vt:lpstr>
      <vt:lpstr> KONTRAST MADDELER </vt:lpstr>
      <vt:lpstr>PowerPoint Sunusu</vt:lpstr>
      <vt:lpstr> KONTRAST MADDELER </vt:lpstr>
      <vt:lpstr> KONTRAST MADDELER </vt:lpstr>
      <vt:lpstr> KONTRAST MADDELER </vt:lpstr>
      <vt:lpstr> KONTRAST MADDELER </vt:lpstr>
      <vt:lpstr> KONTRAST MADDELER </vt:lpstr>
      <vt:lpstr> KONTRAST MADDELER </vt:lpstr>
      <vt:lpstr> Kontrast Madde Sınıflandırması</vt:lpstr>
      <vt:lpstr> Kontrast Madde Sınıflandırması</vt:lpstr>
      <vt:lpstr> KONTRAST MADDELER </vt:lpstr>
      <vt:lpstr> KONTRAST MADDELER </vt:lpstr>
      <vt:lpstr>PowerPoint Sunusu</vt:lpstr>
      <vt:lpstr> KONTRAST MADDELER </vt:lpstr>
      <vt:lpstr>PowerPoint Sunusu</vt:lpstr>
      <vt:lpstr> KONTRAST MADDELER </vt:lpstr>
      <vt:lpstr> KONTRAST MADDELER </vt:lpstr>
      <vt:lpstr>PowerPoint Sunusu</vt:lpstr>
      <vt:lpstr> Kontrast Madde Sınıflandırması</vt:lpstr>
      <vt:lpstr> KONTRAST MADDELER </vt:lpstr>
      <vt:lpstr> KONTRAST MADDELER </vt:lpstr>
      <vt:lpstr>PowerPoint Sunusu</vt:lpstr>
      <vt:lpstr> Kontrast Madde Sınıflandırması</vt:lpstr>
      <vt:lpstr> KONTRAST MADDELER </vt:lpstr>
      <vt:lpstr> KONTRAST MADDELER </vt:lpstr>
      <vt:lpstr> KONTRAST MADDELER </vt:lpstr>
      <vt:lpstr> KONTRAST MADDELER </vt:lpstr>
      <vt:lpstr> KONTRAST MADDELER </vt:lpstr>
      <vt:lpstr> KONTRAST MADDELER </vt:lpstr>
      <vt:lpstr>PowerPoint Sunusu</vt:lpstr>
      <vt:lpstr> Kontrast Madde Sınıflandırması</vt:lpstr>
      <vt:lpstr> KONTRAST MADDELER </vt:lpstr>
      <vt:lpstr> KONTRAST MADDELER </vt:lpstr>
      <vt:lpstr> KONTRAST MADDELER </vt:lpstr>
      <vt:lpstr> KONTRAST MADDELER </vt:lpstr>
      <vt:lpstr>PowerPoint Sunusu</vt:lpstr>
      <vt:lpstr> KONTRAST MADDELER </vt:lpstr>
      <vt:lpstr> KONTRAST MADDELER </vt:lpstr>
      <vt:lpstr> Kontrast Madde Sınıflandırması</vt:lpstr>
      <vt:lpstr> KONTRAST MADDELER </vt:lpstr>
      <vt:lpstr> KONTRAST MADDELER </vt:lpstr>
      <vt:lpstr>PowerPoint Sunusu</vt:lpstr>
      <vt:lpstr>PowerPoint Sunusu</vt:lpstr>
      <vt:lpstr> KONTRAST MADDELER </vt:lpstr>
      <vt:lpstr>PowerPoint Sunusu</vt:lpstr>
      <vt:lpstr>PowerPoint Sunusu</vt:lpstr>
      <vt:lpstr> KONTRAST MADDELER </vt:lpstr>
      <vt:lpstr> KONTRAST MADDELER </vt:lpstr>
      <vt:lpstr>PowerPoint Sunusu</vt:lpstr>
      <vt:lpstr> KONTRAST MADDELER </vt:lpstr>
      <vt:lpstr> KONTRAST MADDELER </vt:lpstr>
      <vt:lpstr> KONTRAST MADDELER </vt:lpstr>
      <vt:lpstr> KONTRAST MADDELER </vt:lpstr>
      <vt:lpstr> KONTRAST MADDELER </vt:lpstr>
      <vt:lpstr> KONTRAST MADDELER </vt:lpstr>
      <vt:lpstr> KONTRAST MADDELER </vt:lpstr>
      <vt:lpstr>PowerPoint Sunusu</vt:lpstr>
      <vt:lpstr> KONTRAST MADDELER </vt:lpstr>
      <vt:lpstr> KONTRAST MADDELER </vt:lpstr>
      <vt:lpstr> KONTRAST MADDELER </vt:lpstr>
      <vt:lpstr> KONTRAST MADDELER </vt:lpstr>
      <vt:lpstr>İopamirol</vt:lpstr>
      <vt:lpstr>İohexol</vt:lpstr>
      <vt:lpstr>İopromid</vt:lpstr>
      <vt:lpstr>İomeprol</vt:lpstr>
      <vt:lpstr>İopamidol</vt:lpstr>
      <vt:lpstr> KONTRAST MADDELER </vt:lpstr>
      <vt:lpstr>İoksaglat</vt:lpstr>
      <vt:lpstr> KONTRAST MADDELER </vt:lpstr>
      <vt:lpstr>İotrolan</vt:lpstr>
      <vt:lpstr>İodiksanol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User</dc:creator>
  <cp:lastModifiedBy>Microsoft Office User</cp:lastModifiedBy>
  <cp:revision>6</cp:revision>
  <cp:lastPrinted>1601-01-01T00:00:00Z</cp:lastPrinted>
  <dcterms:created xsi:type="dcterms:W3CDTF">2020-03-24T16:06:04Z</dcterms:created>
  <dcterms:modified xsi:type="dcterms:W3CDTF">2020-03-24T18:57:08Z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